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4" r:id="rId1"/>
    <p:sldMasterId id="2147483785" r:id="rId2"/>
  </p:sldMasterIdLst>
  <p:notesMasterIdLst>
    <p:notesMasterId r:id="rId16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Lst>
  <p:sldSz cx="9144000" cy="5143500" type="screen16x9"/>
  <p:notesSz cx="6858000" cy="9144000"/>
  <p:embeddedFontLst>
    <p:embeddedFont>
      <p:font typeface="Arial Narrow" panose="020B0606020202030204" pitchFamily="34" charset="0"/>
      <p:regular r:id="rId168"/>
      <p:bold r:id="rId169"/>
      <p:italic r:id="rId170"/>
      <p:boldItalic r:id="rId171"/>
    </p:embeddedFont>
    <p:embeddedFont>
      <p:font typeface="Calibri" panose="020F0502020204030204" pitchFamily="34" charset="0"/>
      <p:regular r:id="rId172"/>
      <p:bold r:id="rId173"/>
      <p:italic r:id="rId174"/>
      <p:boldItalic r:id="rId175"/>
    </p:embeddedFont>
    <p:embeddedFont>
      <p:font typeface="Century Gothic" panose="020B0502020202020204" pitchFamily="34" charset="0"/>
      <p:regular r:id="rId176"/>
      <p:bold r:id="rId177"/>
      <p:italic r:id="rId178"/>
      <p:boldItalic r:id="rId179"/>
    </p:embeddedFont>
    <p:embeddedFont>
      <p:font typeface="DM Sans" panose="020B0604020202020204" charset="0"/>
      <p:regular r:id="rId180"/>
      <p:bold r:id="rId181"/>
      <p:italic r:id="rId182"/>
      <p:boldItalic r:id="rId183"/>
    </p:embeddedFont>
    <p:embeddedFont>
      <p:font typeface="Georgia" panose="02040502050405020303" pitchFamily="18" charset="0"/>
      <p:regular r:id="rId184"/>
      <p:bold r:id="rId185"/>
      <p:italic r:id="rId186"/>
      <p:boldItalic r:id="rId187"/>
    </p:embeddedFont>
    <p:embeddedFont>
      <p:font typeface="Open Sans" panose="020B0606030504020204" pitchFamily="34" charset="0"/>
      <p:regular r:id="rId188"/>
      <p:bold r:id="rId189"/>
      <p:italic r:id="rId190"/>
      <p:boldItalic r:id="rId191"/>
    </p:embeddedFont>
    <p:embeddedFont>
      <p:font typeface="Open Sans Medium" panose="020B0604020202020204" charset="0"/>
      <p:regular r:id="rId192"/>
      <p:bold r:id="rId193"/>
      <p:italic r:id="rId194"/>
      <p:boldItalic r:id="rId195"/>
    </p:embeddedFont>
    <p:embeddedFont>
      <p:font typeface="Questrial" panose="020B0604020202020204" charset="0"/>
      <p:regular r:id="rId196"/>
    </p:embeddedFont>
    <p:embeddedFont>
      <p:font typeface="Source Sans Pro Light" panose="020B0403030403020204" pitchFamily="34" charset="0"/>
      <p:regular r:id="rId197"/>
      <p:bold r:id="rId198"/>
      <p:italic r:id="rId199"/>
      <p:boldItalic r:id="rId2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73">
          <p15:clr>
            <a:srgbClr val="9AA0A6"/>
          </p15:clr>
        </p15:guide>
        <p15:guide id="2" orient="horz" pos="339">
          <p15:clr>
            <a:srgbClr val="0000FF"/>
          </p15:clr>
        </p15:guide>
        <p15:guide id="3" pos="5587">
          <p15:clr>
            <a:srgbClr val="9AA0A6"/>
          </p15:clr>
        </p15:guide>
        <p15:guide id="4" orient="horz" pos="2992">
          <p15:clr>
            <a:srgbClr val="0000FF"/>
          </p15:clr>
        </p15:guide>
        <p15:guide id="5" orient="horz" pos="689">
          <p15:clr>
            <a:srgbClr val="0000FF"/>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F227E5-640B-45C7-9DC1-B26C7EE06C79}">
  <a:tblStyle styleId="{CFF227E5-640B-45C7-9DC1-B26C7EE06C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52D3E58-EE17-4E6E-8E59-5274755DB9CF}"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7E7"/>
          </a:solidFill>
        </a:fill>
      </a:tcStyle>
    </a:wholeTbl>
    <a:band1H>
      <a:tcTxStyle b="off" i="off"/>
      <a:tcStyle>
        <a:tcBdr/>
        <a:fill>
          <a:solidFill>
            <a:srgbClr val="DECBCC"/>
          </a:solidFill>
        </a:fill>
      </a:tcStyle>
    </a:band1H>
    <a:band2H>
      <a:tcTxStyle b="off" i="off"/>
      <a:tcStyle>
        <a:tcBdr/>
      </a:tcStyle>
    </a:band2H>
    <a:band1V>
      <a:tcTxStyle b="off" i="off"/>
      <a:tcStyle>
        <a:tcBdr/>
        <a:fill>
          <a:solidFill>
            <a:srgbClr val="DECBCC"/>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32930068-2073-4DC5-A047-6BCA067AAD53}" styleName="Table_2">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font>
          <a:latin typeface="Arial"/>
          <a:ea typeface="Arial"/>
          <a:cs typeface="Arial"/>
        </a:font>
        <a:srgbClr val="FFFFFF"/>
      </a:tcTxStyle>
      <a:tcStyle>
        <a:tcBdr/>
        <a:fill>
          <a:solidFill>
            <a:srgbClr val="000000"/>
          </a:solidFill>
        </a:fill>
      </a:tcStyle>
    </a:lastCol>
    <a:firstCol>
      <a:tcTxStyle b="on" i="off">
        <a:font>
          <a:latin typeface="Arial"/>
          <a:ea typeface="Arial"/>
          <a:cs typeface="Arial"/>
        </a:font>
        <a:srgbClr val="FFFFFF"/>
      </a:tcTxStyle>
      <a:tcStyle>
        <a:tcBdr/>
        <a:fill>
          <a:solidFill>
            <a:srgbClr val="000000"/>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000000"/>
          </a:solidFill>
        </a:fill>
      </a:tcStyle>
    </a:lastRow>
    <a:seCell>
      <a:tcTxStyle b="off" i="off"/>
      <a:tcStyle>
        <a:tcBdr/>
      </a:tcStyle>
    </a:seCell>
    <a:swCell>
      <a:tcTxStyle b="off" i="off"/>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000000"/>
          </a:solidFill>
        </a:fill>
      </a:tcStyle>
    </a:firstRow>
    <a:neCell>
      <a:tcTxStyle b="off" i="off"/>
      <a:tcStyle>
        <a:tcBdr/>
      </a:tcStyle>
    </a:neCell>
    <a:nwCell>
      <a:tcTxStyle b="off" i="off"/>
      <a:tcStyle>
        <a:tcBdr/>
      </a:tcStyle>
    </a:nwCell>
  </a:tblStyle>
  <a:tblStyle styleId="{A88B2428-0C41-4B1A-9D4E-B0885BF94441}" styleName="Table_3">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735C0E-AA7C-4758-AA04-D96A957C941B}" styleName="Table_4">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36788F0-04DA-4F87-A391-C226476223F6}" styleName="Table_5">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7F7F7"/>
          </a:solidFill>
        </a:fill>
      </a:tcStyle>
    </a:wholeTbl>
    <a:band1H>
      <a:tcTxStyle b="off" i="off"/>
      <a:tcStyle>
        <a:tcBdr/>
        <a:fill>
          <a:solidFill>
            <a:srgbClr val="EEEFEF"/>
          </a:solidFill>
        </a:fill>
      </a:tcStyle>
    </a:band1H>
    <a:band2H>
      <a:tcTxStyle b="off" i="off"/>
      <a:tcStyle>
        <a:tcBdr/>
      </a:tcStyle>
    </a:band2H>
    <a:band1V>
      <a:tcTxStyle b="off" i="off"/>
      <a:tcStyle>
        <a:tcBdr/>
        <a:fill>
          <a:solidFill>
            <a:srgbClr val="EEEF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623A8685-D244-4DDB-8A5F-4220FAF1C67D}" styleName="Table_6">
    <a:wholeTbl>
      <a:tcTxStyle b="off" i="off">
        <a:font>
          <a:latin typeface="Colfax"/>
          <a:ea typeface="Colfax"/>
          <a:cs typeface="Colfax"/>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F9"/>
          </a:solidFill>
        </a:fill>
      </a:tcStyle>
    </a:wholeTbl>
    <a:band1H>
      <a:tcTxStyle b="off" i="off"/>
      <a:tcStyle>
        <a:tcBdr/>
        <a:fill>
          <a:solidFill>
            <a:srgbClr val="CCE0F4"/>
          </a:solidFill>
        </a:fill>
      </a:tcStyle>
    </a:band1H>
    <a:band2H>
      <a:tcTxStyle b="off" i="off"/>
      <a:tcStyle>
        <a:tcBdr/>
      </a:tcStyle>
    </a:band2H>
    <a:band1V>
      <a:tcTxStyle b="off" i="off"/>
      <a:tcStyle>
        <a:tcBdr/>
        <a:fill>
          <a:solidFill>
            <a:srgbClr val="CCE0F4"/>
          </a:solidFill>
        </a:fill>
      </a:tcStyle>
    </a:band1V>
    <a:band2V>
      <a:tcTxStyle b="off" i="off"/>
      <a:tcStyle>
        <a:tcBdr/>
      </a:tcStyle>
    </a:band2V>
    <a:lastCol>
      <a:tcTxStyle b="on" i="off">
        <a:font>
          <a:latin typeface="Colfax"/>
          <a:ea typeface="Colfax"/>
          <a:cs typeface="Colfax"/>
        </a:font>
        <a:srgbClr val="FFFFFF"/>
      </a:tcTxStyle>
      <a:tcStyle>
        <a:tcBdr/>
        <a:fill>
          <a:solidFill>
            <a:srgbClr val="00DE66"/>
          </a:solidFill>
        </a:fill>
      </a:tcStyle>
    </a:lastCol>
    <a:firstCol>
      <a:tcTxStyle b="on" i="off">
        <a:font>
          <a:latin typeface="Colfax"/>
          <a:ea typeface="Colfax"/>
          <a:cs typeface="Colfax"/>
        </a:font>
        <a:srgbClr val="FFFFFF"/>
      </a:tcTxStyle>
      <a:tcStyle>
        <a:tcBdr/>
        <a:fill>
          <a:solidFill>
            <a:srgbClr val="00DE66"/>
          </a:solidFill>
        </a:fill>
      </a:tcStyle>
    </a:firstCol>
    <a:lastRow>
      <a:tcTxStyle b="on" i="off">
        <a:font>
          <a:latin typeface="Colfax"/>
          <a:ea typeface="Colfax"/>
          <a:cs typeface="Colfax"/>
        </a:font>
        <a:srgbClr val="FFFFFF"/>
      </a:tcTxStyle>
      <a:tcStyle>
        <a:tcBdr>
          <a:top>
            <a:ln w="38100" cap="flat" cmpd="sng">
              <a:solidFill>
                <a:srgbClr val="FFFFFF"/>
              </a:solidFill>
              <a:prstDash val="solid"/>
              <a:round/>
              <a:headEnd type="none" w="sm" len="sm"/>
              <a:tailEnd type="none" w="sm" len="sm"/>
            </a:ln>
          </a:top>
        </a:tcBdr>
        <a:fill>
          <a:solidFill>
            <a:srgbClr val="00DE66"/>
          </a:solidFill>
        </a:fill>
      </a:tcStyle>
    </a:lastRow>
    <a:seCell>
      <a:tcTxStyle b="off" i="off"/>
      <a:tcStyle>
        <a:tcBdr/>
      </a:tcStyle>
    </a:seCell>
    <a:swCell>
      <a:tcTxStyle b="off" i="off"/>
      <a:tcStyle>
        <a:tcBdr/>
      </a:tcStyle>
    </a:swCell>
    <a:firstRow>
      <a:tcTxStyle b="on" i="off">
        <a:font>
          <a:latin typeface="Colfax"/>
          <a:ea typeface="Colfax"/>
          <a:cs typeface="Colfax"/>
        </a:font>
        <a:srgbClr val="FFFFFF"/>
      </a:tcTxStyle>
      <a:tcStyle>
        <a:tcBdr>
          <a:bottom>
            <a:ln w="38100" cap="flat" cmpd="sng">
              <a:solidFill>
                <a:srgbClr val="FFFFFF"/>
              </a:solidFill>
              <a:prstDash val="solid"/>
              <a:round/>
              <a:headEnd type="none" w="sm" len="sm"/>
              <a:tailEnd type="none" w="sm" len="sm"/>
            </a:ln>
          </a:bottom>
        </a:tcBdr>
        <a:fill>
          <a:solidFill>
            <a:srgbClr val="00DE66"/>
          </a:solidFill>
        </a:fill>
      </a:tcStyle>
    </a:firstRow>
    <a:neCell>
      <a:tcTxStyle b="off" i="off"/>
      <a:tcStyle>
        <a:tcBdr/>
      </a:tcStyle>
    </a:neCell>
    <a:nwCell>
      <a:tcTxStyle b="off" i="off"/>
      <a:tcStyle>
        <a:tcBdr/>
      </a:tcStyle>
    </a:nwCell>
  </a:tblStyle>
  <a:tblStyle styleId="{E1563240-B361-4195-BF28-AF90D3DC1420}" styleName="Table_7">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E78C735-6EDA-4E43-88AF-BFDBA95E32F3}" styleName="Table_8">
    <a:wholeTbl>
      <a:tcTxStyle>
        <a:font>
          <a:latin typeface="Arial"/>
          <a:ea typeface="Arial"/>
          <a:cs typeface="Arial"/>
        </a:font>
        <a:srgbClr val="00406E"/>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0" y="394"/>
      </p:cViewPr>
      <p:guideLst>
        <p:guide pos="173"/>
        <p:guide orient="horz" pos="339"/>
        <p:guide pos="5587"/>
        <p:guide orient="horz" pos="2992"/>
        <p:guide orient="horz" pos="68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3.fntdata"/><Relationship Id="rId191" Type="http://schemas.openxmlformats.org/officeDocument/2006/relationships/font" Target="fonts/font24.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font" Target="fonts/font14.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4.fntdata"/><Relationship Id="rId192" Type="http://schemas.openxmlformats.org/officeDocument/2006/relationships/font" Target="fonts/font25.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font" Target="fonts/font15.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font" Target="fonts/font5.fntdata"/><Relationship Id="rId193" Type="http://schemas.openxmlformats.org/officeDocument/2006/relationships/font" Target="fonts/font26.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11.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6.fntdata"/><Relationship Id="rId194" Type="http://schemas.openxmlformats.org/officeDocument/2006/relationships/font" Target="fonts/font27.fntdata"/><Relationship Id="rId199" Type="http://schemas.openxmlformats.org/officeDocument/2006/relationships/font" Target="fonts/font32.fntdata"/><Relationship Id="rId203"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font" Target="fonts/font17.fntdata"/><Relationship Id="rId189" Type="http://schemas.openxmlformats.org/officeDocument/2006/relationships/font" Target="fonts/font2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7.fntdata"/><Relationship Id="rId179" Type="http://schemas.openxmlformats.org/officeDocument/2006/relationships/font" Target="fonts/font12.fntdata"/><Relationship Id="rId195" Type="http://schemas.openxmlformats.org/officeDocument/2006/relationships/font" Target="fonts/font28.fntdata"/><Relationship Id="rId190" Type="http://schemas.openxmlformats.org/officeDocument/2006/relationships/font" Target="fonts/font23.fntdata"/><Relationship Id="rId204"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font" Target="fonts/font2.fntdata"/><Relationship Id="rId18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13.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8.fntdata"/><Relationship Id="rId196" Type="http://schemas.openxmlformats.org/officeDocument/2006/relationships/font" Target="fonts/font29.fntdata"/><Relationship Id="rId200" Type="http://schemas.openxmlformats.org/officeDocument/2006/relationships/font" Target="fonts/font33.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font" Target="fonts/font19.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9.fntdata"/><Relationship Id="rId197" Type="http://schemas.openxmlformats.org/officeDocument/2006/relationships/font" Target="fonts/font30.fntdata"/><Relationship Id="rId201"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font" Target="fonts/font20.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font" Target="fonts/font10.fntdata"/><Relationship Id="rId198" Type="http://schemas.openxmlformats.org/officeDocument/2006/relationships/font" Target="fonts/font31.fntdata"/><Relationship Id="rId202" Type="http://schemas.openxmlformats.org/officeDocument/2006/relationships/viewProps" Target="viewProp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notesMaster" Target="notesMasters/notesMaster1.xml"/><Relationship Id="rId188" Type="http://schemas.openxmlformats.org/officeDocument/2006/relationships/font" Target="fonts/font21.fntdata"/><Relationship Id="rId71" Type="http://schemas.openxmlformats.org/officeDocument/2006/relationships/slide" Target="slides/slide69.xml"/><Relationship Id="rId92"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3dfc54a061_4_1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2" name="Google Shape;822;g13dfc54a061_4_10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3fe15e81a1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13fe15e81a1_0_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1"/>
        <p:cNvGrpSpPr/>
        <p:nvPr/>
      </p:nvGrpSpPr>
      <p:grpSpPr>
        <a:xfrm>
          <a:off x="0" y="0"/>
          <a:ext cx="0" cy="0"/>
          <a:chOff x="0" y="0"/>
          <a:chExt cx="0" cy="0"/>
        </a:xfrm>
      </p:grpSpPr>
      <p:sp>
        <p:nvSpPr>
          <p:cNvPr id="4382" name="Google Shape;4382;g13feec794ae_5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3" name="Google Shape;4383;g13feec794ae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f455bfe7e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f455bfe7e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8"/>
        <p:cNvGrpSpPr/>
        <p:nvPr/>
      </p:nvGrpSpPr>
      <p:grpSpPr>
        <a:xfrm>
          <a:off x="0" y="0"/>
          <a:ext cx="0" cy="0"/>
          <a:chOff x="0" y="0"/>
          <a:chExt cx="0" cy="0"/>
        </a:xfrm>
      </p:grpSpPr>
      <p:sp>
        <p:nvSpPr>
          <p:cNvPr id="4469" name="Google Shape;4469;g79b5c08816a7913d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0" name="Google Shape;4470;g79b5c08816a7913d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7"/>
        <p:cNvGrpSpPr/>
        <p:nvPr/>
      </p:nvGrpSpPr>
      <p:grpSpPr>
        <a:xfrm>
          <a:off x="0" y="0"/>
          <a:ext cx="0" cy="0"/>
          <a:chOff x="0" y="0"/>
          <a:chExt cx="0" cy="0"/>
        </a:xfrm>
      </p:grpSpPr>
      <p:sp>
        <p:nvSpPr>
          <p:cNvPr id="4488" name="Google Shape;4488;g1403cae9bc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9" name="Google Shape;4489;g1403cae9b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6"/>
        <p:cNvGrpSpPr/>
        <p:nvPr/>
      </p:nvGrpSpPr>
      <p:grpSpPr>
        <a:xfrm>
          <a:off x="0" y="0"/>
          <a:ext cx="0" cy="0"/>
          <a:chOff x="0" y="0"/>
          <a:chExt cx="0" cy="0"/>
        </a:xfrm>
      </p:grpSpPr>
      <p:sp>
        <p:nvSpPr>
          <p:cNvPr id="4507" name="Google Shape;4507;g685c9053571ef22e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8" name="Google Shape;4508;g685c9053571ef22e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4"/>
        <p:cNvGrpSpPr/>
        <p:nvPr/>
      </p:nvGrpSpPr>
      <p:grpSpPr>
        <a:xfrm>
          <a:off x="0" y="0"/>
          <a:ext cx="0" cy="0"/>
          <a:chOff x="0" y="0"/>
          <a:chExt cx="0" cy="0"/>
        </a:xfrm>
      </p:grpSpPr>
      <p:sp>
        <p:nvSpPr>
          <p:cNvPr id="4545" name="Google Shape;4545;g1403cae9bc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6" name="Google Shape;4546;g1403cae9b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2"/>
        <p:cNvGrpSpPr/>
        <p:nvPr/>
      </p:nvGrpSpPr>
      <p:grpSpPr>
        <a:xfrm>
          <a:off x="0" y="0"/>
          <a:ext cx="0" cy="0"/>
          <a:chOff x="0" y="0"/>
          <a:chExt cx="0" cy="0"/>
        </a:xfrm>
      </p:grpSpPr>
      <p:sp>
        <p:nvSpPr>
          <p:cNvPr id="4563" name="Google Shape;4563;g685c9053571ef22e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4" name="Google Shape;4564;g685c9053571ef22e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8"/>
        <p:cNvGrpSpPr/>
        <p:nvPr/>
      </p:nvGrpSpPr>
      <p:grpSpPr>
        <a:xfrm>
          <a:off x="0" y="0"/>
          <a:ext cx="0" cy="0"/>
          <a:chOff x="0" y="0"/>
          <a:chExt cx="0" cy="0"/>
        </a:xfrm>
      </p:grpSpPr>
      <p:sp>
        <p:nvSpPr>
          <p:cNvPr id="4599" name="Google Shape;4599;g1403cae9bc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0" name="Google Shape;4600;g1403cae9bc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6"/>
        <p:cNvGrpSpPr/>
        <p:nvPr/>
      </p:nvGrpSpPr>
      <p:grpSpPr>
        <a:xfrm>
          <a:off x="0" y="0"/>
          <a:ext cx="0" cy="0"/>
          <a:chOff x="0" y="0"/>
          <a:chExt cx="0" cy="0"/>
        </a:xfrm>
      </p:grpSpPr>
      <p:sp>
        <p:nvSpPr>
          <p:cNvPr id="4617" name="Google Shape;4617;g136a86295fe_22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8" name="Google Shape;4618;g136a86295fe_2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13feec794ae_5_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5" name="Google Shape;4635;g13feec794ae_5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3fe15e81a1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13fe15e81a1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2"/>
        <p:cNvGrpSpPr/>
        <p:nvPr/>
      </p:nvGrpSpPr>
      <p:grpSpPr>
        <a:xfrm>
          <a:off x="0" y="0"/>
          <a:ext cx="0" cy="0"/>
          <a:chOff x="0" y="0"/>
          <a:chExt cx="0" cy="0"/>
        </a:xfrm>
      </p:grpSpPr>
      <p:sp>
        <p:nvSpPr>
          <p:cNvPr id="4683" name="Google Shape;4683;g13feec794ae_5_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4" name="Google Shape;4684;g13feec794ae_5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2"/>
        <p:cNvGrpSpPr/>
        <p:nvPr/>
      </p:nvGrpSpPr>
      <p:grpSpPr>
        <a:xfrm>
          <a:off x="0" y="0"/>
          <a:ext cx="0" cy="0"/>
          <a:chOff x="0" y="0"/>
          <a:chExt cx="0" cy="0"/>
        </a:xfrm>
      </p:grpSpPr>
      <p:sp>
        <p:nvSpPr>
          <p:cNvPr id="4723" name="Google Shape;4723;g79b5c08816a7913d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4" name="Google Shape;4724;g79b5c08816a7913d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8"/>
        <p:cNvGrpSpPr/>
        <p:nvPr/>
      </p:nvGrpSpPr>
      <p:grpSpPr>
        <a:xfrm>
          <a:off x="0" y="0"/>
          <a:ext cx="0" cy="0"/>
          <a:chOff x="0" y="0"/>
          <a:chExt cx="0" cy="0"/>
        </a:xfrm>
      </p:grpSpPr>
      <p:sp>
        <p:nvSpPr>
          <p:cNvPr id="4729" name="Google Shape;4729;g13feec794ae_5_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0" name="Google Shape;4730;g13feec794ae_5_1225:notes"/>
          <p:cNvSpPr txBox="1">
            <a:spLocks noGrp="1"/>
          </p:cNvSpPr>
          <p:nvPr>
            <p:ph type="body" idx="1"/>
          </p:nvPr>
        </p:nvSpPr>
        <p:spPr>
          <a:xfrm>
            <a:off x="685800" y="4343713"/>
            <a:ext cx="5486400" cy="4113900"/>
          </a:xfrm>
          <a:prstGeom prst="rect">
            <a:avLst/>
          </a:prstGeom>
          <a:noFill/>
          <a:ln>
            <a:noFill/>
          </a:ln>
        </p:spPr>
        <p:txBody>
          <a:bodyPr spcFirstLastPara="1" wrap="square" lIns="89850" tIns="89850" rIns="89850" bIns="89850" anchor="t" anchorCtr="0">
            <a:noAutofit/>
          </a:bodyPr>
          <a:lstStyle/>
          <a:p>
            <a:pPr marL="0" lvl="0" indent="0" algn="l" rtl="0">
              <a:spcBef>
                <a:spcPts val="0"/>
              </a:spcBef>
              <a:spcAft>
                <a:spcPts val="0"/>
              </a:spcAft>
              <a:buNone/>
            </a:pPr>
            <a:endParaRPr/>
          </a:p>
        </p:txBody>
      </p:sp>
      <p:sp>
        <p:nvSpPr>
          <p:cNvPr id="4731" name="Google Shape;4731;g13feec794ae_5_1225:notes"/>
          <p:cNvSpPr txBox="1">
            <a:spLocks noGrp="1"/>
          </p:cNvSpPr>
          <p:nvPr>
            <p:ph type="sldNum" idx="12"/>
          </p:nvPr>
        </p:nvSpPr>
        <p:spPr>
          <a:xfrm>
            <a:off x="3884122" y="8685863"/>
            <a:ext cx="2972400" cy="456600"/>
          </a:xfrm>
          <a:prstGeom prst="rect">
            <a:avLst/>
          </a:prstGeom>
          <a:noFill/>
          <a:ln>
            <a:noFill/>
          </a:ln>
        </p:spPr>
        <p:txBody>
          <a:bodyPr spcFirstLastPara="1" wrap="square" lIns="89850" tIns="44925" rIns="89850" bIns="44925"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400" b="0" i="0" u="none" strike="noStrike" cap="none">
                <a:solidFill>
                  <a:srgbClr val="000000"/>
                </a:solidFill>
                <a:latin typeface="Arial"/>
                <a:ea typeface="Arial"/>
                <a:cs typeface="Arial"/>
                <a:sym typeface="Arial"/>
              </a:rPr>
              <a:t>112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4"/>
        <p:cNvGrpSpPr/>
        <p:nvPr/>
      </p:nvGrpSpPr>
      <p:grpSpPr>
        <a:xfrm>
          <a:off x="0" y="0"/>
          <a:ext cx="0" cy="0"/>
          <a:chOff x="0" y="0"/>
          <a:chExt cx="0" cy="0"/>
        </a:xfrm>
      </p:grpSpPr>
      <p:sp>
        <p:nvSpPr>
          <p:cNvPr id="4815" name="Google Shape;4815;g13570474b3a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6" name="Google Shape;4816;g13570474b3a_0_8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1"/>
        <p:cNvGrpSpPr/>
        <p:nvPr/>
      </p:nvGrpSpPr>
      <p:grpSpPr>
        <a:xfrm>
          <a:off x="0" y="0"/>
          <a:ext cx="0" cy="0"/>
          <a:chOff x="0" y="0"/>
          <a:chExt cx="0" cy="0"/>
        </a:xfrm>
      </p:grpSpPr>
      <p:sp>
        <p:nvSpPr>
          <p:cNvPr id="4822" name="Google Shape;4822;g142fcd4b2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3" name="Google Shape;4823;g142fcd4b2e8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1"/>
        <p:cNvGrpSpPr/>
        <p:nvPr/>
      </p:nvGrpSpPr>
      <p:grpSpPr>
        <a:xfrm>
          <a:off x="0" y="0"/>
          <a:ext cx="0" cy="0"/>
          <a:chOff x="0" y="0"/>
          <a:chExt cx="0" cy="0"/>
        </a:xfrm>
      </p:grpSpPr>
      <p:sp>
        <p:nvSpPr>
          <p:cNvPr id="4902" name="Google Shape;4902;g134ae495d52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3" name="Google Shape;4903;g134ae495d5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8"/>
        <p:cNvGrpSpPr/>
        <p:nvPr/>
      </p:nvGrpSpPr>
      <p:grpSpPr>
        <a:xfrm>
          <a:off x="0" y="0"/>
          <a:ext cx="0" cy="0"/>
          <a:chOff x="0" y="0"/>
          <a:chExt cx="0" cy="0"/>
        </a:xfrm>
      </p:grpSpPr>
      <p:sp>
        <p:nvSpPr>
          <p:cNvPr id="4919" name="Google Shape;4919;g134ae495d52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0" name="Google Shape;4920;g134ae495d52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8"/>
        <p:cNvGrpSpPr/>
        <p:nvPr/>
      </p:nvGrpSpPr>
      <p:grpSpPr>
        <a:xfrm>
          <a:off x="0" y="0"/>
          <a:ext cx="0" cy="0"/>
          <a:chOff x="0" y="0"/>
          <a:chExt cx="0" cy="0"/>
        </a:xfrm>
      </p:grpSpPr>
      <p:sp>
        <p:nvSpPr>
          <p:cNvPr id="4939" name="Google Shape;4939;g13d87457928_8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0" name="Google Shape;4940;g13d87457928_8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6"/>
        <p:cNvGrpSpPr/>
        <p:nvPr/>
      </p:nvGrpSpPr>
      <p:grpSpPr>
        <a:xfrm>
          <a:off x="0" y="0"/>
          <a:ext cx="0" cy="0"/>
          <a:chOff x="0" y="0"/>
          <a:chExt cx="0" cy="0"/>
        </a:xfrm>
      </p:grpSpPr>
      <p:sp>
        <p:nvSpPr>
          <p:cNvPr id="5067" name="Google Shape;5067;g134ae495d52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8" name="Google Shape;5068;g134ae495d52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7"/>
        <p:cNvGrpSpPr/>
        <p:nvPr/>
      </p:nvGrpSpPr>
      <p:grpSpPr>
        <a:xfrm>
          <a:off x="0" y="0"/>
          <a:ext cx="0" cy="0"/>
          <a:chOff x="0" y="0"/>
          <a:chExt cx="0" cy="0"/>
        </a:xfrm>
      </p:grpSpPr>
      <p:sp>
        <p:nvSpPr>
          <p:cNvPr id="5098" name="Google Shape;5098;g134ae495d52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9" name="Google Shape;5099;g134ae495d52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3fe15e81a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1" name="Google Shape;1101;g13fe15e81a1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7"/>
        <p:cNvGrpSpPr/>
        <p:nvPr/>
      </p:nvGrpSpPr>
      <p:grpSpPr>
        <a:xfrm>
          <a:off x="0" y="0"/>
          <a:ext cx="0" cy="0"/>
          <a:chOff x="0" y="0"/>
          <a:chExt cx="0" cy="0"/>
        </a:xfrm>
      </p:grpSpPr>
      <p:sp>
        <p:nvSpPr>
          <p:cNvPr id="5118" name="Google Shape;5118;g134ae495d52_9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9" name="Google Shape;5119;g134ae495d52_9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9"/>
        <p:cNvGrpSpPr/>
        <p:nvPr/>
      </p:nvGrpSpPr>
      <p:grpSpPr>
        <a:xfrm>
          <a:off x="0" y="0"/>
          <a:ext cx="0" cy="0"/>
          <a:chOff x="0" y="0"/>
          <a:chExt cx="0" cy="0"/>
        </a:xfrm>
      </p:grpSpPr>
      <p:sp>
        <p:nvSpPr>
          <p:cNvPr id="5220" name="Google Shape;5220;g134c889b463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1" name="Google Shape;5221;g134c889b463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9"/>
        <p:cNvGrpSpPr/>
        <p:nvPr/>
      </p:nvGrpSpPr>
      <p:grpSpPr>
        <a:xfrm>
          <a:off x="0" y="0"/>
          <a:ext cx="0" cy="0"/>
          <a:chOff x="0" y="0"/>
          <a:chExt cx="0" cy="0"/>
        </a:xfrm>
      </p:grpSpPr>
      <p:sp>
        <p:nvSpPr>
          <p:cNvPr id="5240" name="Google Shape;5240;g1349f042f95_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1" name="Google Shape;5241;g1349f042f95_4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9"/>
        <p:cNvGrpSpPr/>
        <p:nvPr/>
      </p:nvGrpSpPr>
      <p:grpSpPr>
        <a:xfrm>
          <a:off x="0" y="0"/>
          <a:ext cx="0" cy="0"/>
          <a:chOff x="0" y="0"/>
          <a:chExt cx="0" cy="0"/>
        </a:xfrm>
      </p:grpSpPr>
      <p:sp>
        <p:nvSpPr>
          <p:cNvPr id="5260" name="Google Shape;5260;g1360d58a4ed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1" name="Google Shape;5261;g1360d58a4ed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2"/>
        <p:cNvGrpSpPr/>
        <p:nvPr/>
      </p:nvGrpSpPr>
      <p:grpSpPr>
        <a:xfrm>
          <a:off x="0" y="0"/>
          <a:ext cx="0" cy="0"/>
          <a:chOff x="0" y="0"/>
          <a:chExt cx="0" cy="0"/>
        </a:xfrm>
      </p:grpSpPr>
      <p:sp>
        <p:nvSpPr>
          <p:cNvPr id="5283" name="Google Shape;5283;g1349f042f95_14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4" name="Google Shape;5284;g1349f042f95_14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1349f042f95_4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1" name="Google Shape;5311;g1349f042f95_41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4"/>
        <p:cNvGrpSpPr/>
        <p:nvPr/>
      </p:nvGrpSpPr>
      <p:grpSpPr>
        <a:xfrm>
          <a:off x="0" y="0"/>
          <a:ext cx="0" cy="0"/>
          <a:chOff x="0" y="0"/>
          <a:chExt cx="0" cy="0"/>
        </a:xfrm>
      </p:grpSpPr>
      <p:sp>
        <p:nvSpPr>
          <p:cNvPr id="5335" name="Google Shape;5335;g1349f042f95_14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6" name="Google Shape;5336;g1349f042f95_14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5"/>
        <p:cNvGrpSpPr/>
        <p:nvPr/>
      </p:nvGrpSpPr>
      <p:grpSpPr>
        <a:xfrm>
          <a:off x="0" y="0"/>
          <a:ext cx="0" cy="0"/>
          <a:chOff x="0" y="0"/>
          <a:chExt cx="0" cy="0"/>
        </a:xfrm>
      </p:grpSpPr>
      <p:sp>
        <p:nvSpPr>
          <p:cNvPr id="5356" name="Google Shape;5356;g1349f042f95_4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7" name="Google Shape;5357;g1349f042f95_4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0"/>
        <p:cNvGrpSpPr/>
        <p:nvPr/>
      </p:nvGrpSpPr>
      <p:grpSpPr>
        <a:xfrm>
          <a:off x="0" y="0"/>
          <a:ext cx="0" cy="0"/>
          <a:chOff x="0" y="0"/>
          <a:chExt cx="0" cy="0"/>
        </a:xfrm>
      </p:grpSpPr>
      <p:sp>
        <p:nvSpPr>
          <p:cNvPr id="5371" name="Google Shape;5371;g1349f042f95_14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2" name="Google Shape;5372;g1349f042f95_14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5"/>
        <p:cNvGrpSpPr/>
        <p:nvPr/>
      </p:nvGrpSpPr>
      <p:grpSpPr>
        <a:xfrm>
          <a:off x="0" y="0"/>
          <a:ext cx="0" cy="0"/>
          <a:chOff x="0" y="0"/>
          <a:chExt cx="0" cy="0"/>
        </a:xfrm>
      </p:grpSpPr>
      <p:sp>
        <p:nvSpPr>
          <p:cNvPr id="5386" name="Google Shape;5386;g135f06427f6_13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7" name="Google Shape;5387;g135f06427f6_13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3fe15e81a1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3" name="Google Shape;1173;g13fe15e81a1_0_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0"/>
        <p:cNvGrpSpPr/>
        <p:nvPr/>
      </p:nvGrpSpPr>
      <p:grpSpPr>
        <a:xfrm>
          <a:off x="0" y="0"/>
          <a:ext cx="0" cy="0"/>
          <a:chOff x="0" y="0"/>
          <a:chExt cx="0" cy="0"/>
        </a:xfrm>
      </p:grpSpPr>
      <p:sp>
        <p:nvSpPr>
          <p:cNvPr id="5401" name="Google Shape;5401;g1360d58a4ed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2" name="Google Shape;5402;g1360d58a4ed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8"/>
        <p:cNvGrpSpPr/>
        <p:nvPr/>
      </p:nvGrpSpPr>
      <p:grpSpPr>
        <a:xfrm>
          <a:off x="0" y="0"/>
          <a:ext cx="0" cy="0"/>
          <a:chOff x="0" y="0"/>
          <a:chExt cx="0" cy="0"/>
        </a:xfrm>
      </p:grpSpPr>
      <p:sp>
        <p:nvSpPr>
          <p:cNvPr id="5419" name="Google Shape;5419;g134ae495d52_49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0" name="Google Shape;5420;g134ae495d52_49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5"/>
        <p:cNvGrpSpPr/>
        <p:nvPr/>
      </p:nvGrpSpPr>
      <p:grpSpPr>
        <a:xfrm>
          <a:off x="0" y="0"/>
          <a:ext cx="0" cy="0"/>
          <a:chOff x="0" y="0"/>
          <a:chExt cx="0" cy="0"/>
        </a:xfrm>
      </p:grpSpPr>
      <p:sp>
        <p:nvSpPr>
          <p:cNvPr id="5536" name="Google Shape;5536;g134c889b46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7" name="Google Shape;5537;g134c889b463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1"/>
        <p:cNvGrpSpPr/>
        <p:nvPr/>
      </p:nvGrpSpPr>
      <p:grpSpPr>
        <a:xfrm>
          <a:off x="0" y="0"/>
          <a:ext cx="0" cy="0"/>
          <a:chOff x="0" y="0"/>
          <a:chExt cx="0" cy="0"/>
        </a:xfrm>
      </p:grpSpPr>
      <p:sp>
        <p:nvSpPr>
          <p:cNvPr id="5562" name="Google Shape;5562;g134c889b463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3" name="Google Shape;5563;g134c889b463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0"/>
        <p:cNvGrpSpPr/>
        <p:nvPr/>
      </p:nvGrpSpPr>
      <p:grpSpPr>
        <a:xfrm>
          <a:off x="0" y="0"/>
          <a:ext cx="0" cy="0"/>
          <a:chOff x="0" y="0"/>
          <a:chExt cx="0" cy="0"/>
        </a:xfrm>
      </p:grpSpPr>
      <p:sp>
        <p:nvSpPr>
          <p:cNvPr id="5581" name="Google Shape;5581;g134c889b463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2" name="Google Shape;5582;g134c889b463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9"/>
        <p:cNvGrpSpPr/>
        <p:nvPr/>
      </p:nvGrpSpPr>
      <p:grpSpPr>
        <a:xfrm>
          <a:off x="0" y="0"/>
          <a:ext cx="0" cy="0"/>
          <a:chOff x="0" y="0"/>
          <a:chExt cx="0" cy="0"/>
        </a:xfrm>
      </p:grpSpPr>
      <p:sp>
        <p:nvSpPr>
          <p:cNvPr id="5680" name="Google Shape;5680;g134c889b463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1" name="Google Shape;5681;g134c889b463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8"/>
        <p:cNvGrpSpPr/>
        <p:nvPr/>
      </p:nvGrpSpPr>
      <p:grpSpPr>
        <a:xfrm>
          <a:off x="0" y="0"/>
          <a:ext cx="0" cy="0"/>
          <a:chOff x="0" y="0"/>
          <a:chExt cx="0" cy="0"/>
        </a:xfrm>
      </p:grpSpPr>
      <p:sp>
        <p:nvSpPr>
          <p:cNvPr id="5699" name="Google Shape;5699;g134ae495d52_49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0" name="Google Shape;5700;g134ae495d52_49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2"/>
        <p:cNvGrpSpPr/>
        <p:nvPr/>
      </p:nvGrpSpPr>
      <p:grpSpPr>
        <a:xfrm>
          <a:off x="0" y="0"/>
          <a:ext cx="0" cy="0"/>
          <a:chOff x="0" y="0"/>
          <a:chExt cx="0" cy="0"/>
        </a:xfrm>
      </p:grpSpPr>
      <p:sp>
        <p:nvSpPr>
          <p:cNvPr id="5833" name="Google Shape;5833;g134ae495d52_49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4" name="Google Shape;5834;g134ae495d52_49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0"/>
        <p:cNvGrpSpPr/>
        <p:nvPr/>
      </p:nvGrpSpPr>
      <p:grpSpPr>
        <a:xfrm>
          <a:off x="0" y="0"/>
          <a:ext cx="0" cy="0"/>
          <a:chOff x="0" y="0"/>
          <a:chExt cx="0" cy="0"/>
        </a:xfrm>
      </p:grpSpPr>
      <p:sp>
        <p:nvSpPr>
          <p:cNvPr id="5851" name="Google Shape;5851;g137afe3bbc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2" name="Google Shape;5852;g137afe3bbcd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7"/>
        <p:cNvGrpSpPr/>
        <p:nvPr/>
      </p:nvGrpSpPr>
      <p:grpSpPr>
        <a:xfrm>
          <a:off x="0" y="0"/>
          <a:ext cx="0" cy="0"/>
          <a:chOff x="0" y="0"/>
          <a:chExt cx="0" cy="0"/>
        </a:xfrm>
      </p:grpSpPr>
      <p:sp>
        <p:nvSpPr>
          <p:cNvPr id="5868" name="Google Shape;5868;g134ae495d52_31_1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9" name="Google Shape;5869;g134ae495d52_31_1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13fe15e81a1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1" name="Google Shape;1241;g13fe15e81a1_0_453:notes"/>
          <p:cNvSpPr txBox="1">
            <a:spLocks noGrp="1"/>
          </p:cNvSpPr>
          <p:nvPr>
            <p:ph type="body" idx="1"/>
          </p:nvPr>
        </p:nvSpPr>
        <p:spPr>
          <a:xfrm>
            <a:off x="685800" y="4343713"/>
            <a:ext cx="5486400" cy="4113900"/>
          </a:xfrm>
          <a:prstGeom prst="rect">
            <a:avLst/>
          </a:prstGeom>
          <a:noFill/>
          <a:ln>
            <a:noFill/>
          </a:ln>
        </p:spPr>
        <p:txBody>
          <a:bodyPr spcFirstLastPara="1" wrap="square" lIns="89850" tIns="89850" rIns="89850" bIns="89850" anchor="t" anchorCtr="0">
            <a:noAutofit/>
          </a:bodyPr>
          <a:lstStyle/>
          <a:p>
            <a:pPr marL="0" lvl="0" indent="0" algn="l" rtl="0">
              <a:spcBef>
                <a:spcPts val="0"/>
              </a:spcBef>
              <a:spcAft>
                <a:spcPts val="0"/>
              </a:spcAft>
              <a:buNone/>
            </a:pPr>
            <a:endParaRPr/>
          </a:p>
        </p:txBody>
      </p:sp>
      <p:sp>
        <p:nvSpPr>
          <p:cNvPr id="1242" name="Google Shape;1242;g13fe15e81a1_0_453:notes"/>
          <p:cNvSpPr txBox="1">
            <a:spLocks noGrp="1"/>
          </p:cNvSpPr>
          <p:nvPr>
            <p:ph type="sldNum" idx="12"/>
          </p:nvPr>
        </p:nvSpPr>
        <p:spPr>
          <a:xfrm>
            <a:off x="3884122" y="8685863"/>
            <a:ext cx="2972400" cy="456600"/>
          </a:xfrm>
          <a:prstGeom prst="rect">
            <a:avLst/>
          </a:prstGeom>
          <a:noFill/>
          <a:ln>
            <a:noFill/>
          </a:ln>
        </p:spPr>
        <p:txBody>
          <a:bodyPr spcFirstLastPara="1" wrap="square" lIns="89850" tIns="44925" rIns="89850" bIns="44925"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7"/>
        <p:cNvGrpSpPr/>
        <p:nvPr/>
      </p:nvGrpSpPr>
      <p:grpSpPr>
        <a:xfrm>
          <a:off x="0" y="0"/>
          <a:ext cx="0" cy="0"/>
          <a:chOff x="0" y="0"/>
          <a:chExt cx="0" cy="0"/>
        </a:xfrm>
      </p:grpSpPr>
      <p:sp>
        <p:nvSpPr>
          <p:cNvPr id="5878" name="Google Shape;5878;g14049c52f32_1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9" name="Google Shape;5879;g14049c52f32_1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4"/>
        <p:cNvGrpSpPr/>
        <p:nvPr/>
      </p:nvGrpSpPr>
      <p:grpSpPr>
        <a:xfrm>
          <a:off x="0" y="0"/>
          <a:ext cx="0" cy="0"/>
          <a:chOff x="0" y="0"/>
          <a:chExt cx="0" cy="0"/>
        </a:xfrm>
      </p:grpSpPr>
      <p:sp>
        <p:nvSpPr>
          <p:cNvPr id="5885" name="Google Shape;5885;g14049c52f32_1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6" name="Google Shape;5886;g14049c52f32_1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8"/>
        <p:cNvGrpSpPr/>
        <p:nvPr/>
      </p:nvGrpSpPr>
      <p:grpSpPr>
        <a:xfrm>
          <a:off x="0" y="0"/>
          <a:ext cx="0" cy="0"/>
          <a:chOff x="0" y="0"/>
          <a:chExt cx="0" cy="0"/>
        </a:xfrm>
      </p:grpSpPr>
      <p:sp>
        <p:nvSpPr>
          <p:cNvPr id="5909" name="Google Shape;5909;g14049c52f32_1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0" name="Google Shape;5910;g14049c52f32_11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8"/>
        <p:cNvGrpSpPr/>
        <p:nvPr/>
      </p:nvGrpSpPr>
      <p:grpSpPr>
        <a:xfrm>
          <a:off x="0" y="0"/>
          <a:ext cx="0" cy="0"/>
          <a:chOff x="0" y="0"/>
          <a:chExt cx="0" cy="0"/>
        </a:xfrm>
      </p:grpSpPr>
      <p:sp>
        <p:nvSpPr>
          <p:cNvPr id="5989" name="Google Shape;5989;g14049c52f32_11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0" name="Google Shape;5990;g14049c52f32_11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2"/>
        <p:cNvGrpSpPr/>
        <p:nvPr/>
      </p:nvGrpSpPr>
      <p:grpSpPr>
        <a:xfrm>
          <a:off x="0" y="0"/>
          <a:ext cx="0" cy="0"/>
          <a:chOff x="0" y="0"/>
          <a:chExt cx="0" cy="0"/>
        </a:xfrm>
      </p:grpSpPr>
      <p:sp>
        <p:nvSpPr>
          <p:cNvPr id="6073" name="Google Shape;6073;g14049c52f32_11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4" name="Google Shape;6074;g14049c52f32_1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6"/>
        <p:cNvGrpSpPr/>
        <p:nvPr/>
      </p:nvGrpSpPr>
      <p:grpSpPr>
        <a:xfrm>
          <a:off x="0" y="0"/>
          <a:ext cx="0" cy="0"/>
          <a:chOff x="0" y="0"/>
          <a:chExt cx="0" cy="0"/>
        </a:xfrm>
      </p:grpSpPr>
      <p:sp>
        <p:nvSpPr>
          <p:cNvPr id="6147" name="Google Shape;6147;g14049c52f32_11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8" name="Google Shape;6148;g14049c52f32_11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9"/>
        <p:cNvGrpSpPr/>
        <p:nvPr/>
      </p:nvGrpSpPr>
      <p:grpSpPr>
        <a:xfrm>
          <a:off x="0" y="0"/>
          <a:ext cx="0" cy="0"/>
          <a:chOff x="0" y="0"/>
          <a:chExt cx="0" cy="0"/>
        </a:xfrm>
      </p:grpSpPr>
      <p:sp>
        <p:nvSpPr>
          <p:cNvPr id="6240" name="Google Shape;6240;g14049c52f32_11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1" name="Google Shape;6241;g14049c52f32_11_4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5"/>
        <p:cNvGrpSpPr/>
        <p:nvPr/>
      </p:nvGrpSpPr>
      <p:grpSpPr>
        <a:xfrm>
          <a:off x="0" y="0"/>
          <a:ext cx="0" cy="0"/>
          <a:chOff x="0" y="0"/>
          <a:chExt cx="0" cy="0"/>
        </a:xfrm>
      </p:grpSpPr>
      <p:sp>
        <p:nvSpPr>
          <p:cNvPr id="6296" name="Google Shape;6296;g14049c52f32_11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7" name="Google Shape;6297;g14049c52f32_11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8"/>
        <p:cNvGrpSpPr/>
        <p:nvPr/>
      </p:nvGrpSpPr>
      <p:grpSpPr>
        <a:xfrm>
          <a:off x="0" y="0"/>
          <a:ext cx="0" cy="0"/>
          <a:chOff x="0" y="0"/>
          <a:chExt cx="0" cy="0"/>
        </a:xfrm>
      </p:grpSpPr>
      <p:sp>
        <p:nvSpPr>
          <p:cNvPr id="6369" name="Google Shape;6369;g14049c52f32_11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0" name="Google Shape;6370;g14049c52f32_11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14049c52f32_5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7" name="Google Shape;6447;g14049c52f32_5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13fe15e81a1_0_4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2" name="Google Shape;1282;g13fe15e81a1_0_4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3" name="Google Shape;1283;g13fe15e81a1_0_493:notes"/>
          <p:cNvSpPr txBox="1">
            <a:spLocks noGrp="1"/>
          </p:cNvSpPr>
          <p:nvPr>
            <p:ph type="sldNum" idx="12"/>
          </p:nvPr>
        </p:nvSpPr>
        <p:spPr>
          <a:xfrm>
            <a:off x="3884612"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5"/>
        <p:cNvGrpSpPr/>
        <p:nvPr/>
      </p:nvGrpSpPr>
      <p:grpSpPr>
        <a:xfrm>
          <a:off x="0" y="0"/>
          <a:ext cx="0" cy="0"/>
          <a:chOff x="0" y="0"/>
          <a:chExt cx="0" cy="0"/>
        </a:xfrm>
      </p:grpSpPr>
      <p:sp>
        <p:nvSpPr>
          <p:cNvPr id="6456" name="Google Shape;6456;g14049c52f32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7" name="Google Shape;6457;g14049c52f32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2"/>
        <p:cNvGrpSpPr/>
        <p:nvPr/>
      </p:nvGrpSpPr>
      <p:grpSpPr>
        <a:xfrm>
          <a:off x="0" y="0"/>
          <a:ext cx="0" cy="0"/>
          <a:chOff x="0" y="0"/>
          <a:chExt cx="0" cy="0"/>
        </a:xfrm>
      </p:grpSpPr>
      <p:sp>
        <p:nvSpPr>
          <p:cNvPr id="6463" name="Google Shape;6463;g14049c52f32_1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4" name="Google Shape;6464;g14049c52f32_1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0"/>
        <p:cNvGrpSpPr/>
        <p:nvPr/>
      </p:nvGrpSpPr>
      <p:grpSpPr>
        <a:xfrm>
          <a:off x="0" y="0"/>
          <a:ext cx="0" cy="0"/>
          <a:chOff x="0" y="0"/>
          <a:chExt cx="0" cy="0"/>
        </a:xfrm>
      </p:grpSpPr>
      <p:sp>
        <p:nvSpPr>
          <p:cNvPr id="6501" name="Google Shape;6501;g14049c52f32_1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2" name="Google Shape;6502;g14049c52f32_11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1"/>
        <p:cNvGrpSpPr/>
        <p:nvPr/>
      </p:nvGrpSpPr>
      <p:grpSpPr>
        <a:xfrm>
          <a:off x="0" y="0"/>
          <a:ext cx="0" cy="0"/>
          <a:chOff x="0" y="0"/>
          <a:chExt cx="0" cy="0"/>
        </a:xfrm>
      </p:grpSpPr>
      <p:sp>
        <p:nvSpPr>
          <p:cNvPr id="6542" name="Google Shape;6542;g14049c52f32_1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3" name="Google Shape;6543;g14049c52f32_11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9"/>
        <p:cNvGrpSpPr/>
        <p:nvPr/>
      </p:nvGrpSpPr>
      <p:grpSpPr>
        <a:xfrm>
          <a:off x="0" y="0"/>
          <a:ext cx="0" cy="0"/>
          <a:chOff x="0" y="0"/>
          <a:chExt cx="0" cy="0"/>
        </a:xfrm>
      </p:grpSpPr>
      <p:sp>
        <p:nvSpPr>
          <p:cNvPr id="6550" name="Google Shape;6550;g14049c52f32_11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1" name="Google Shape;6551;g14049c52f32_11_10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9"/>
        <p:cNvGrpSpPr/>
        <p:nvPr/>
      </p:nvGrpSpPr>
      <p:grpSpPr>
        <a:xfrm>
          <a:off x="0" y="0"/>
          <a:ext cx="0" cy="0"/>
          <a:chOff x="0" y="0"/>
          <a:chExt cx="0" cy="0"/>
        </a:xfrm>
      </p:grpSpPr>
      <p:sp>
        <p:nvSpPr>
          <p:cNvPr id="6570" name="Google Shape;6570;g14049c52f32_11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1" name="Google Shape;6571;g14049c52f32_11_10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9"/>
        <p:cNvGrpSpPr/>
        <p:nvPr/>
      </p:nvGrpSpPr>
      <p:grpSpPr>
        <a:xfrm>
          <a:off x="0" y="0"/>
          <a:ext cx="0" cy="0"/>
          <a:chOff x="0" y="0"/>
          <a:chExt cx="0" cy="0"/>
        </a:xfrm>
      </p:grpSpPr>
      <p:sp>
        <p:nvSpPr>
          <p:cNvPr id="6590" name="Google Shape;6590;g14049c52f32_2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1" name="Google Shape;6591;g14049c52f32_24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1"/>
        <p:cNvGrpSpPr/>
        <p:nvPr/>
      </p:nvGrpSpPr>
      <p:grpSpPr>
        <a:xfrm>
          <a:off x="0" y="0"/>
          <a:ext cx="0" cy="0"/>
          <a:chOff x="0" y="0"/>
          <a:chExt cx="0" cy="0"/>
        </a:xfrm>
      </p:grpSpPr>
      <p:sp>
        <p:nvSpPr>
          <p:cNvPr id="6602" name="Google Shape;6602;g14049c52f32_2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3" name="Google Shape;6603;g14049c52f32_24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3"/>
        <p:cNvGrpSpPr/>
        <p:nvPr/>
      </p:nvGrpSpPr>
      <p:grpSpPr>
        <a:xfrm>
          <a:off x="0" y="0"/>
          <a:ext cx="0" cy="0"/>
          <a:chOff x="0" y="0"/>
          <a:chExt cx="0" cy="0"/>
        </a:xfrm>
      </p:grpSpPr>
      <p:sp>
        <p:nvSpPr>
          <p:cNvPr id="6614" name="Google Shape;6614;g14049c52f32_2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5" name="Google Shape;6615;g14049c52f32_24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5"/>
        <p:cNvGrpSpPr/>
        <p:nvPr/>
      </p:nvGrpSpPr>
      <p:grpSpPr>
        <a:xfrm>
          <a:off x="0" y="0"/>
          <a:ext cx="0" cy="0"/>
          <a:chOff x="0" y="0"/>
          <a:chExt cx="0" cy="0"/>
        </a:xfrm>
      </p:grpSpPr>
      <p:sp>
        <p:nvSpPr>
          <p:cNvPr id="6626" name="Google Shape;6626;g14049c52f32_2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7" name="Google Shape;6627;g14049c52f32_24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13fe15e81a1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9" name="Google Shape;1329;g13fe15e81a1_0_5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3"/>
        <p:cNvGrpSpPr/>
        <p:nvPr/>
      </p:nvGrpSpPr>
      <p:grpSpPr>
        <a:xfrm>
          <a:off x="0" y="0"/>
          <a:ext cx="0" cy="0"/>
          <a:chOff x="0" y="0"/>
          <a:chExt cx="0" cy="0"/>
        </a:xfrm>
      </p:grpSpPr>
      <p:sp>
        <p:nvSpPr>
          <p:cNvPr id="6634" name="Google Shape;6634;g14049c52f32_2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5" name="Google Shape;6635;g14049c52f32_24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5"/>
        <p:cNvGrpSpPr/>
        <p:nvPr/>
      </p:nvGrpSpPr>
      <p:grpSpPr>
        <a:xfrm>
          <a:off x="0" y="0"/>
          <a:ext cx="0" cy="0"/>
          <a:chOff x="0" y="0"/>
          <a:chExt cx="0" cy="0"/>
        </a:xfrm>
      </p:grpSpPr>
      <p:sp>
        <p:nvSpPr>
          <p:cNvPr id="6646" name="Google Shape;6646;g13d87457928_14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7" name="Google Shape;6647;g13d87457928_1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1"/>
        <p:cNvGrpSpPr/>
        <p:nvPr/>
      </p:nvGrpSpPr>
      <p:grpSpPr>
        <a:xfrm>
          <a:off x="0" y="0"/>
          <a:ext cx="0" cy="0"/>
          <a:chOff x="0" y="0"/>
          <a:chExt cx="0" cy="0"/>
        </a:xfrm>
      </p:grpSpPr>
      <p:sp>
        <p:nvSpPr>
          <p:cNvPr id="6652" name="Google Shape;6652;g137b3ca903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3" name="Google Shape;6653;g137b3ca903c_2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9"/>
        <p:cNvGrpSpPr/>
        <p:nvPr/>
      </p:nvGrpSpPr>
      <p:grpSpPr>
        <a:xfrm>
          <a:off x="0" y="0"/>
          <a:ext cx="0" cy="0"/>
          <a:chOff x="0" y="0"/>
          <a:chExt cx="0" cy="0"/>
        </a:xfrm>
      </p:grpSpPr>
      <p:sp>
        <p:nvSpPr>
          <p:cNvPr id="6660" name="Google Shape;6660;g13d5c82fb9a_1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1" name="Google Shape;6661;g13d5c82fb9a_10_6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4"/>
        <p:cNvGrpSpPr/>
        <p:nvPr/>
      </p:nvGrpSpPr>
      <p:grpSpPr>
        <a:xfrm>
          <a:off x="0" y="0"/>
          <a:ext cx="0" cy="0"/>
          <a:chOff x="0" y="0"/>
          <a:chExt cx="0" cy="0"/>
        </a:xfrm>
      </p:grpSpPr>
      <p:sp>
        <p:nvSpPr>
          <p:cNvPr id="6665" name="Google Shape;6665;g140782a4855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6" name="Google Shape;6666;g140782a4855_3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13aadd7d812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13aadd7d81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13aadd7d812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13aadd7d81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13e3709afb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13e3709afb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3dfc54a061_4_1104:notes"/>
          <p:cNvSpPr>
            <a:spLocks noGrp="1" noRot="1" noChangeAspect="1"/>
          </p:cNvSpPr>
          <p:nvPr>
            <p:ph type="sldImg" idx="2"/>
          </p:nvPr>
        </p:nvSpPr>
        <p:spPr>
          <a:xfrm>
            <a:off x="392747" y="685250"/>
            <a:ext cx="6072300" cy="3427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 name="Google Shape;828;g13dfc54a061_4_1104:notes"/>
          <p:cNvSpPr txBox="1">
            <a:spLocks noGrp="1"/>
          </p:cNvSpPr>
          <p:nvPr>
            <p:ph type="body" idx="1"/>
          </p:nvPr>
        </p:nvSpPr>
        <p:spPr>
          <a:xfrm>
            <a:off x="685801" y="4343410"/>
            <a:ext cx="5486700" cy="4114500"/>
          </a:xfrm>
          <a:prstGeom prst="rect">
            <a:avLst/>
          </a:prstGeom>
          <a:noFill/>
          <a:ln>
            <a:noFill/>
          </a:ln>
        </p:spPr>
        <p:txBody>
          <a:bodyPr spcFirstLastPara="1" wrap="square" lIns="95450" tIns="47700" rIns="95450" bIns="47700" anchor="t" anchorCtr="0">
            <a:noAutofit/>
          </a:bodyPr>
          <a:lstStyle/>
          <a:p>
            <a:pPr marL="0" lvl="0" indent="0" algn="l" rtl="0">
              <a:spcBef>
                <a:spcPts val="0"/>
              </a:spcBef>
              <a:spcAft>
                <a:spcPts val="0"/>
              </a:spcAft>
              <a:buNone/>
            </a:pPr>
            <a:endParaRPr/>
          </a:p>
        </p:txBody>
      </p:sp>
      <p:sp>
        <p:nvSpPr>
          <p:cNvPr id="829" name="Google Shape;829;g13dfc54a061_4_1104:notes"/>
          <p:cNvSpPr txBox="1">
            <a:spLocks noGrp="1"/>
          </p:cNvSpPr>
          <p:nvPr>
            <p:ph type="sldNum" idx="12"/>
          </p:nvPr>
        </p:nvSpPr>
        <p:spPr>
          <a:xfrm>
            <a:off x="3884633" y="8685220"/>
            <a:ext cx="2971800" cy="457200"/>
          </a:xfrm>
          <a:prstGeom prst="rect">
            <a:avLst/>
          </a:prstGeom>
          <a:noFill/>
          <a:ln>
            <a:noFill/>
          </a:ln>
        </p:spPr>
        <p:txBody>
          <a:bodyPr spcFirstLastPara="1" wrap="square" lIns="95450" tIns="47700" rIns="95450" bIns="47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13dc6ff0454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13dc6ff0454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13e3709afb9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13e3709afb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136a86295fe_2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136a86295fe_2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136a86295fe_22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136a86295fe_2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136a86295fe_22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136a86295fe_22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3d1966936c_1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3d1966936c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13dc6ff0454_16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13dc6ff0454_16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3e1ec22e65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3e1ec22e65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13bdfc76ef8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13bdfc76ef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13ca16fe2eb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13ca16fe2e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3fe15e81a1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3" name="Google Shape;853;g13fe15e81a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13d19667dcf_3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13d19667dcf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2c3527016fe0b52e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2c3527016fe0b52e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13bdfc76ef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13bdfc76ef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f47c6fcf5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f47c6fcf5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f47c6fcf57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f47c6fcf5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13e3b300f66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13e3b300f66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13bdfc76ef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13bdfc76ef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13d1966936c_1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13d1966936c_1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13bdfc76ef8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13bdfc76ef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13e3709afb9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13e3709afb9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3fe15e81a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5" name="Google Shape;885;g13fe15e81a1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3e3709afb9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13e3709afb9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13bdfc76ef8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13bdfc76ef8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13cbf6778aa_14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13cbf6778aa_1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13cbf6778aa_14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13cbf6778aa_14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3cbf6778aa_14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3cbf6778aa_14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13d87457928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13d87457928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13cbf6778aa_14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13cbf6778aa_14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g13cbf6778aa_14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6" name="Google Shape;2496;g13cbf6778aa_14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g13cbf6778aa_14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7" name="Google Shape;2527;g13cbf6778aa_14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13cbf6778aa_14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13cbf6778aa_14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3fe15e81a1_0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0" name="Google Shape;920;g13fe15e81a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13cbf6778aa_14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13cbf6778aa_14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g13cbf6778aa_14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6" name="Google Shape;2616;g13cbf6778aa_14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13cbf6778aa_14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4" name="Google Shape;2644;g13cbf6778aa_14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g13cbf6778aa_14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4" name="Google Shape;2674;g13cbf6778aa_14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
        <p:cNvGrpSpPr/>
        <p:nvPr/>
      </p:nvGrpSpPr>
      <p:grpSpPr>
        <a:xfrm>
          <a:off x="0" y="0"/>
          <a:ext cx="0" cy="0"/>
          <a:chOff x="0" y="0"/>
          <a:chExt cx="0" cy="0"/>
        </a:xfrm>
      </p:grpSpPr>
      <p:sp>
        <p:nvSpPr>
          <p:cNvPr id="2702" name="Google Shape;2702;g13cbf6778aa_14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3" name="Google Shape;2703;g13cbf6778aa_14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g13bdc674f32_5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4" name="Google Shape;2734;g13bdc674f32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13cbf6778aa_14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13cbf6778aa_14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13cbf6778aa_14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13cbf6778aa_14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13cbf6778aa_14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13cbf6778aa_14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13cbf6778aa_14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13cbf6778aa_14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3fe15e81a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5" name="Google Shape;935;g13fe15e81a1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13cbf6778aa_14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13cbf6778aa_14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3"/>
        <p:cNvGrpSpPr/>
        <p:nvPr/>
      </p:nvGrpSpPr>
      <p:grpSpPr>
        <a:xfrm>
          <a:off x="0" y="0"/>
          <a:ext cx="0" cy="0"/>
          <a:chOff x="0" y="0"/>
          <a:chExt cx="0" cy="0"/>
        </a:xfrm>
      </p:grpSpPr>
      <p:sp>
        <p:nvSpPr>
          <p:cNvPr id="2914" name="Google Shape;2914;g13cbf6778aa_14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5" name="Google Shape;2915;g13cbf6778aa_14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13e3709afb9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3" name="Google Shape;2943;g13e3709afb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g13e3709afb9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2" name="Google Shape;2962;g13e3709afb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13e3709afb9_0_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13e3709afb9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0"/>
        <p:cNvGrpSpPr/>
        <p:nvPr/>
      </p:nvGrpSpPr>
      <p:grpSpPr>
        <a:xfrm>
          <a:off x="0" y="0"/>
          <a:ext cx="0" cy="0"/>
          <a:chOff x="0" y="0"/>
          <a:chExt cx="0" cy="0"/>
        </a:xfrm>
      </p:grpSpPr>
      <p:sp>
        <p:nvSpPr>
          <p:cNvPr id="3041" name="Google Shape;3041;g79b5c08816a7913d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2" name="Google Shape;3042;g79b5c08816a7913d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13f99b4eeed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13f99b4eeed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13693e2ddee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13693e2ddee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7"/>
        <p:cNvGrpSpPr/>
        <p:nvPr/>
      </p:nvGrpSpPr>
      <p:grpSpPr>
        <a:xfrm>
          <a:off x="0" y="0"/>
          <a:ext cx="0" cy="0"/>
          <a:chOff x="0" y="0"/>
          <a:chExt cx="0" cy="0"/>
        </a:xfrm>
      </p:grpSpPr>
      <p:sp>
        <p:nvSpPr>
          <p:cNvPr id="3168" name="Google Shape;3168;g13d1966936c_2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9" name="Google Shape;3169;g13d1966936c_2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13e3709afb9_0_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13e3709afb9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3fe15e81a1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g13fe15e81a1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9"/>
        <p:cNvGrpSpPr/>
        <p:nvPr/>
      </p:nvGrpSpPr>
      <p:grpSpPr>
        <a:xfrm>
          <a:off x="0" y="0"/>
          <a:ext cx="0" cy="0"/>
          <a:chOff x="0" y="0"/>
          <a:chExt cx="0" cy="0"/>
        </a:xfrm>
      </p:grpSpPr>
      <p:sp>
        <p:nvSpPr>
          <p:cNvPr id="3230" name="Google Shape;3230;g13d19667dcf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1" name="Google Shape;3231;g13d19667dc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6"/>
        <p:cNvGrpSpPr/>
        <p:nvPr/>
      </p:nvGrpSpPr>
      <p:grpSpPr>
        <a:xfrm>
          <a:off x="0" y="0"/>
          <a:ext cx="0" cy="0"/>
          <a:chOff x="0" y="0"/>
          <a:chExt cx="0" cy="0"/>
        </a:xfrm>
      </p:grpSpPr>
      <p:sp>
        <p:nvSpPr>
          <p:cNvPr id="3287" name="Google Shape;3287;g13ec20fecb1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8" name="Google Shape;3288;g13ec20fecb1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9"/>
        <p:cNvGrpSpPr/>
        <p:nvPr/>
      </p:nvGrpSpPr>
      <p:grpSpPr>
        <a:xfrm>
          <a:off x="0" y="0"/>
          <a:ext cx="0" cy="0"/>
          <a:chOff x="0" y="0"/>
          <a:chExt cx="0" cy="0"/>
        </a:xfrm>
      </p:grpSpPr>
      <p:sp>
        <p:nvSpPr>
          <p:cNvPr id="3300" name="Google Shape;3300;g13dfc54a061_4_2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1" name="Google Shape;3301;g13dfc54a061_4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2"/>
        <p:cNvGrpSpPr/>
        <p:nvPr/>
      </p:nvGrpSpPr>
      <p:grpSpPr>
        <a:xfrm>
          <a:off x="0" y="0"/>
          <a:ext cx="0" cy="0"/>
          <a:chOff x="0" y="0"/>
          <a:chExt cx="0" cy="0"/>
        </a:xfrm>
      </p:grpSpPr>
      <p:sp>
        <p:nvSpPr>
          <p:cNvPr id="3313" name="Google Shape;3313;g136a86295fe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4" name="Google Shape;3314;g136a86295f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5"/>
        <p:cNvGrpSpPr/>
        <p:nvPr/>
      </p:nvGrpSpPr>
      <p:grpSpPr>
        <a:xfrm>
          <a:off x="0" y="0"/>
          <a:ext cx="0" cy="0"/>
          <a:chOff x="0" y="0"/>
          <a:chExt cx="0" cy="0"/>
        </a:xfrm>
      </p:grpSpPr>
      <p:sp>
        <p:nvSpPr>
          <p:cNvPr id="3326" name="Google Shape;3326;g13d19667dcf_3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7" name="Google Shape;3327;g13d19667dcf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0"/>
        <p:cNvGrpSpPr/>
        <p:nvPr/>
      </p:nvGrpSpPr>
      <p:grpSpPr>
        <a:xfrm>
          <a:off x="0" y="0"/>
          <a:ext cx="0" cy="0"/>
          <a:chOff x="0" y="0"/>
          <a:chExt cx="0" cy="0"/>
        </a:xfrm>
      </p:grpSpPr>
      <p:sp>
        <p:nvSpPr>
          <p:cNvPr id="3371" name="Google Shape;3371;g13d19667dcf_3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2" name="Google Shape;3372;g13d19667dcf_3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4"/>
        <p:cNvGrpSpPr/>
        <p:nvPr/>
      </p:nvGrpSpPr>
      <p:grpSpPr>
        <a:xfrm>
          <a:off x="0" y="0"/>
          <a:ext cx="0" cy="0"/>
          <a:chOff x="0" y="0"/>
          <a:chExt cx="0" cy="0"/>
        </a:xfrm>
      </p:grpSpPr>
      <p:sp>
        <p:nvSpPr>
          <p:cNvPr id="3385" name="Google Shape;3385;g13d45759b94_5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6" name="Google Shape;3386;g13d45759b94_5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8"/>
        <p:cNvGrpSpPr/>
        <p:nvPr/>
      </p:nvGrpSpPr>
      <p:grpSpPr>
        <a:xfrm>
          <a:off x="0" y="0"/>
          <a:ext cx="0" cy="0"/>
          <a:chOff x="0" y="0"/>
          <a:chExt cx="0" cy="0"/>
        </a:xfrm>
      </p:grpSpPr>
      <p:sp>
        <p:nvSpPr>
          <p:cNvPr id="3399" name="Google Shape;3399;g13feec794ae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0" name="Google Shape;3400;g13feec794ae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g13d19667dcf_3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5" name="Google Shape;3435;g13d19667dcf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6"/>
        <p:cNvGrpSpPr/>
        <p:nvPr/>
      </p:nvGrpSpPr>
      <p:grpSpPr>
        <a:xfrm>
          <a:off x="0" y="0"/>
          <a:ext cx="0" cy="0"/>
          <a:chOff x="0" y="0"/>
          <a:chExt cx="0" cy="0"/>
        </a:xfrm>
      </p:grpSpPr>
      <p:sp>
        <p:nvSpPr>
          <p:cNvPr id="3457" name="Google Shape;3457;g13dfc54a061_4_2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8" name="Google Shape;3458;g13dfc54a061_4_2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3fe15e81a1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0" name="Google Shape;990;g13fe15e81a1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13dfc54a061_4_2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13dfc54a061_4_2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136a86295fe_3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136a86295fe_3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8"/>
        <p:cNvGrpSpPr/>
        <p:nvPr/>
      </p:nvGrpSpPr>
      <p:grpSpPr>
        <a:xfrm>
          <a:off x="0" y="0"/>
          <a:ext cx="0" cy="0"/>
          <a:chOff x="0" y="0"/>
          <a:chExt cx="0" cy="0"/>
        </a:xfrm>
      </p:grpSpPr>
      <p:sp>
        <p:nvSpPr>
          <p:cNvPr id="3589" name="Google Shape;3589;g136a86295fe_3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0" name="Google Shape;3590;g136a86295fe_3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2"/>
        <p:cNvGrpSpPr/>
        <p:nvPr/>
      </p:nvGrpSpPr>
      <p:grpSpPr>
        <a:xfrm>
          <a:off x="0" y="0"/>
          <a:ext cx="0" cy="0"/>
          <a:chOff x="0" y="0"/>
          <a:chExt cx="0" cy="0"/>
        </a:xfrm>
      </p:grpSpPr>
      <p:sp>
        <p:nvSpPr>
          <p:cNvPr id="3603" name="Google Shape;3603;g136a86295fe_3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4" name="Google Shape;3604;g136a86295fe_3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5"/>
        <p:cNvGrpSpPr/>
        <p:nvPr/>
      </p:nvGrpSpPr>
      <p:grpSpPr>
        <a:xfrm>
          <a:off x="0" y="0"/>
          <a:ext cx="0" cy="0"/>
          <a:chOff x="0" y="0"/>
          <a:chExt cx="0" cy="0"/>
        </a:xfrm>
      </p:grpSpPr>
      <p:sp>
        <p:nvSpPr>
          <p:cNvPr id="3616" name="Google Shape;3616;g13e3b300f66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7" name="Google Shape;3617;g13e3b300f66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g13dfc54a061_4_27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7" name="Google Shape;3667;g13dfc54a061_4_2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Google Shape;3688;g13feec794ae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9" name="Google Shape;3689;g13feec794ae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0"/>
        <p:cNvGrpSpPr/>
        <p:nvPr/>
      </p:nvGrpSpPr>
      <p:grpSpPr>
        <a:xfrm>
          <a:off x="0" y="0"/>
          <a:ext cx="0" cy="0"/>
          <a:chOff x="0" y="0"/>
          <a:chExt cx="0" cy="0"/>
        </a:xfrm>
      </p:grpSpPr>
      <p:sp>
        <p:nvSpPr>
          <p:cNvPr id="3781" name="Google Shape;3781;g14049c52f32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2" name="Google Shape;3782;g14049c52f3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5"/>
        <p:cNvGrpSpPr/>
        <p:nvPr/>
      </p:nvGrpSpPr>
      <p:grpSpPr>
        <a:xfrm>
          <a:off x="0" y="0"/>
          <a:ext cx="0" cy="0"/>
          <a:chOff x="0" y="0"/>
          <a:chExt cx="0" cy="0"/>
        </a:xfrm>
      </p:grpSpPr>
      <p:sp>
        <p:nvSpPr>
          <p:cNvPr id="3796" name="Google Shape;3796;g13dfc54a061_4_2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7" name="Google Shape;3797;g13dfc54a061_4_2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14049c52f32_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14049c52f32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3fe15e81a1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7" name="Google Shape;1017;g13fe15e81a1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1"/>
        <p:cNvGrpSpPr/>
        <p:nvPr/>
      </p:nvGrpSpPr>
      <p:grpSpPr>
        <a:xfrm>
          <a:off x="0" y="0"/>
          <a:ext cx="0" cy="0"/>
          <a:chOff x="0" y="0"/>
          <a:chExt cx="0" cy="0"/>
        </a:xfrm>
      </p:grpSpPr>
      <p:sp>
        <p:nvSpPr>
          <p:cNvPr id="3872" name="Google Shape;3872;g13f7a634be2_4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3" name="Google Shape;3873;g13f7a634be2_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7"/>
        <p:cNvGrpSpPr/>
        <p:nvPr/>
      </p:nvGrpSpPr>
      <p:grpSpPr>
        <a:xfrm>
          <a:off x="0" y="0"/>
          <a:ext cx="0" cy="0"/>
          <a:chOff x="0" y="0"/>
          <a:chExt cx="0" cy="0"/>
        </a:xfrm>
      </p:grpSpPr>
      <p:sp>
        <p:nvSpPr>
          <p:cNvPr id="3938" name="Google Shape;3938;g13f7a634be2_4_1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9" name="Google Shape;3939;g13f7a634be2_4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13f99b4eeed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3" name="Google Shape;4013;g13f99b4eeed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0"/>
        <p:cNvGrpSpPr/>
        <p:nvPr/>
      </p:nvGrpSpPr>
      <p:grpSpPr>
        <a:xfrm>
          <a:off x="0" y="0"/>
          <a:ext cx="0" cy="0"/>
          <a:chOff x="0" y="0"/>
          <a:chExt cx="0" cy="0"/>
        </a:xfrm>
      </p:grpSpPr>
      <p:sp>
        <p:nvSpPr>
          <p:cNvPr id="4071" name="Google Shape;4071;g13f7a634be2_4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2" name="Google Shape;4072;g13f7a634be2_4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8"/>
        <p:cNvGrpSpPr/>
        <p:nvPr/>
      </p:nvGrpSpPr>
      <p:grpSpPr>
        <a:xfrm>
          <a:off x="0" y="0"/>
          <a:ext cx="0" cy="0"/>
          <a:chOff x="0" y="0"/>
          <a:chExt cx="0" cy="0"/>
        </a:xfrm>
      </p:grpSpPr>
      <p:sp>
        <p:nvSpPr>
          <p:cNvPr id="4129" name="Google Shape;4129;g13f7a634be2_4_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0" name="Google Shape;4130;g13f7a634be2_4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2"/>
        <p:cNvGrpSpPr/>
        <p:nvPr/>
      </p:nvGrpSpPr>
      <p:grpSpPr>
        <a:xfrm>
          <a:off x="0" y="0"/>
          <a:ext cx="0" cy="0"/>
          <a:chOff x="0" y="0"/>
          <a:chExt cx="0" cy="0"/>
        </a:xfrm>
      </p:grpSpPr>
      <p:sp>
        <p:nvSpPr>
          <p:cNvPr id="4163" name="Google Shape;4163;g13fc1de0a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4" name="Google Shape;4164;g13fc1de0a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5"/>
        <p:cNvGrpSpPr/>
        <p:nvPr/>
      </p:nvGrpSpPr>
      <p:grpSpPr>
        <a:xfrm>
          <a:off x="0" y="0"/>
          <a:ext cx="0" cy="0"/>
          <a:chOff x="0" y="0"/>
          <a:chExt cx="0" cy="0"/>
        </a:xfrm>
      </p:grpSpPr>
      <p:sp>
        <p:nvSpPr>
          <p:cNvPr id="4206" name="Google Shape;4206;g13beaba49ff_6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7" name="Google Shape;4207;g13beaba49ff_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8"/>
        <p:cNvGrpSpPr/>
        <p:nvPr/>
      </p:nvGrpSpPr>
      <p:grpSpPr>
        <a:xfrm>
          <a:off x="0" y="0"/>
          <a:ext cx="0" cy="0"/>
          <a:chOff x="0" y="0"/>
          <a:chExt cx="0" cy="0"/>
        </a:xfrm>
      </p:grpSpPr>
      <p:sp>
        <p:nvSpPr>
          <p:cNvPr id="4229" name="Google Shape;4229;g13dfc54a061_4_2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0" name="Google Shape;4230;g13dfc54a061_4_2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3"/>
        <p:cNvGrpSpPr/>
        <p:nvPr/>
      </p:nvGrpSpPr>
      <p:grpSpPr>
        <a:xfrm>
          <a:off x="0" y="0"/>
          <a:ext cx="0" cy="0"/>
          <a:chOff x="0" y="0"/>
          <a:chExt cx="0" cy="0"/>
        </a:xfrm>
      </p:grpSpPr>
      <p:sp>
        <p:nvSpPr>
          <p:cNvPr id="4244" name="Google Shape;4244;g14049c52f32_2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5" name="Google Shape;4245;g14049c52f32_2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9"/>
        <p:cNvGrpSpPr/>
        <p:nvPr/>
      </p:nvGrpSpPr>
      <p:grpSpPr>
        <a:xfrm>
          <a:off x="0" y="0"/>
          <a:ext cx="0" cy="0"/>
          <a:chOff x="0" y="0"/>
          <a:chExt cx="0" cy="0"/>
        </a:xfrm>
      </p:grpSpPr>
      <p:sp>
        <p:nvSpPr>
          <p:cNvPr id="4340" name="Google Shape;4340;g13feec794ae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1" name="Google Shape;4341;g13feec794a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with Title">
  <p:cSld name="10_Title only 4_1_1_1_1_1">
    <p:spTree>
      <p:nvGrpSpPr>
        <p:cNvPr id="1" name="Shape 8"/>
        <p:cNvGrpSpPr/>
        <p:nvPr/>
      </p:nvGrpSpPr>
      <p:grpSpPr>
        <a:xfrm>
          <a:off x="0" y="0"/>
          <a:ext cx="0" cy="0"/>
          <a:chOff x="0" y="0"/>
          <a:chExt cx="0" cy="0"/>
        </a:xfrm>
      </p:grpSpPr>
      <p:sp>
        <p:nvSpPr>
          <p:cNvPr id="9" name="Google Shape;9;p2"/>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10" name="Google Shape;10;p2"/>
          <p:cNvPicPr preferRelativeResize="0"/>
          <p:nvPr/>
        </p:nvPicPr>
        <p:blipFill rotWithShape="1">
          <a:blip r:embed="rId2">
            <a:alphaModFix/>
          </a:blip>
          <a:srcRect t="337" b="337"/>
          <a:stretch/>
        </p:blipFill>
        <p:spPr>
          <a:xfrm>
            <a:off x="7701874" y="204262"/>
            <a:ext cx="1189993" cy="144242"/>
          </a:xfrm>
          <a:prstGeom prst="rect">
            <a:avLst/>
          </a:prstGeom>
          <a:noFill/>
          <a:ln>
            <a:noFill/>
          </a:ln>
        </p:spPr>
      </p:pic>
      <p:sp>
        <p:nvSpPr>
          <p:cNvPr id="11" name="Google Shape;11;p2"/>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spAutoFit/>
          </a:bodyPr>
          <a:lstStyle>
            <a:lvl1pPr marR="0" lvl="0" algn="l" rtl="0">
              <a:lnSpc>
                <a:spcPct val="100000"/>
              </a:lnSpc>
              <a:spcBef>
                <a:spcPts val="0"/>
              </a:spcBef>
              <a:spcAft>
                <a:spcPts val="0"/>
              </a:spcAft>
              <a:buClr>
                <a:schemeClr val="dk2"/>
              </a:buClr>
              <a:buSzPts val="2100"/>
              <a:buFont typeface="Open Sans"/>
              <a:buNone/>
              <a:defRPr sz="2400" b="0" i="0" u="none" strike="noStrike" cap="none">
                <a:solidFill>
                  <a:schemeClr val="dk2"/>
                </a:solidFill>
                <a:latin typeface="Open Sans"/>
                <a:ea typeface="Open Sans"/>
                <a:cs typeface="Open Sans"/>
                <a:sym typeface="Open Sans"/>
              </a:defRPr>
            </a:lvl1pPr>
            <a:lvl2pPr marR="0" lvl="1"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2pPr>
            <a:lvl3pPr marR="0" lvl="2"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3pPr>
            <a:lvl4pPr marR="0" lvl="3"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4pPr>
            <a:lvl5pPr marR="0" lvl="4"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5pPr>
            <a:lvl6pPr marR="0" lvl="5"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6pPr>
            <a:lvl7pPr marR="0" lvl="6"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7pPr>
            <a:lvl8pPr marR="0" lvl="7"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8pPr>
            <a:lvl9pPr marR="0" lvl="8"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 name="Google Shape;12;p2"/>
          <p:cNvSpPr txBox="1">
            <a:spLocks noGrp="1"/>
          </p:cNvSpPr>
          <p:nvPr>
            <p:ph type="body" idx="1"/>
          </p:nvPr>
        </p:nvSpPr>
        <p:spPr>
          <a:xfrm>
            <a:off x="274325" y="1093125"/>
            <a:ext cx="8595300" cy="3539100"/>
          </a:xfrm>
          <a:prstGeom prst="rect">
            <a:avLst/>
          </a:prstGeom>
          <a:noFill/>
          <a:ln>
            <a:noFill/>
          </a:ln>
        </p:spPr>
        <p:txBody>
          <a:bodyPr spcFirstLastPara="1" wrap="square" lIns="0" tIns="73150" rIns="73150" bIns="45700" anchor="t" anchorCtr="0">
            <a:noAutofit/>
          </a:bodyPr>
          <a:lstStyle>
            <a:lvl1pPr marL="457200" marR="0" lvl="0" indent="-228600" algn="l" rtl="0">
              <a:lnSpc>
                <a:spcPct val="100000"/>
              </a:lnSpc>
              <a:spcBef>
                <a:spcPts val="40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1pPr>
            <a:lvl2pPr marL="914400" marR="0" lvl="1"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2pPr>
            <a:lvl3pPr marL="1371600" marR="0" lvl="2"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3pPr>
            <a:lvl4pPr marL="1828800" marR="0" lvl="3"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5pPr>
            <a:lvl6pPr marL="2743200" marR="0" lvl="5"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6pPr>
            <a:lvl7pPr marL="3200400" marR="0" lvl="6" indent="-228600" algn="l" rtl="0">
              <a:lnSpc>
                <a:spcPct val="100000"/>
              </a:lnSpc>
              <a:spcBef>
                <a:spcPts val="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7pPr>
            <a:lvl8pPr marL="3657600" marR="0" lvl="7" indent="-228600" algn="l" rtl="0">
              <a:lnSpc>
                <a:spcPct val="100000"/>
              </a:lnSpc>
              <a:spcBef>
                <a:spcPts val="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8pPr>
            <a:lvl9pPr marL="4114800" marR="0" lvl="8" indent="-228600" algn="l" rtl="0">
              <a:lnSpc>
                <a:spcPct val="100000"/>
              </a:lnSpc>
              <a:spcBef>
                <a:spcPts val="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9pPr>
          </a:lstStyle>
          <a:p>
            <a:endParaRPr/>
          </a:p>
        </p:txBody>
      </p:sp>
      <p:pic>
        <p:nvPicPr>
          <p:cNvPr id="13" name="Google Shape;13;p2"/>
          <p:cNvPicPr preferRelativeResize="0"/>
          <p:nvPr/>
        </p:nvPicPr>
        <p:blipFill rotWithShape="1">
          <a:blip r:embed="rId3">
            <a:alphaModFix/>
          </a:blip>
          <a:srcRect t="89" b="79"/>
          <a:stretch/>
        </p:blipFill>
        <p:spPr>
          <a:xfrm>
            <a:off x="-3975" y="0"/>
            <a:ext cx="9144003" cy="5143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rey Two Column Grey">
  <p:cSld name="10_Title only_4">
    <p:spTree>
      <p:nvGrpSpPr>
        <p:cNvPr id="1" name="Shape 65"/>
        <p:cNvGrpSpPr/>
        <p:nvPr/>
      </p:nvGrpSpPr>
      <p:grpSpPr>
        <a:xfrm>
          <a:off x="0" y="0"/>
          <a:ext cx="0" cy="0"/>
          <a:chOff x="0" y="0"/>
          <a:chExt cx="0" cy="0"/>
        </a:xfrm>
      </p:grpSpPr>
      <p:pic>
        <p:nvPicPr>
          <p:cNvPr id="66" name="Google Shape;66;p11"/>
          <p:cNvPicPr preferRelativeResize="0"/>
          <p:nvPr/>
        </p:nvPicPr>
        <p:blipFill rotWithShape="1">
          <a:blip r:embed="rId2">
            <a:alphaModFix/>
          </a:blip>
          <a:srcRect t="89" b="79"/>
          <a:stretch/>
        </p:blipFill>
        <p:spPr>
          <a:xfrm>
            <a:off x="-3975" y="0"/>
            <a:ext cx="9144003" cy="5143499"/>
          </a:xfrm>
          <a:prstGeom prst="rect">
            <a:avLst/>
          </a:prstGeom>
          <a:noFill/>
          <a:ln>
            <a:noFill/>
          </a:ln>
        </p:spPr>
      </p:pic>
      <p:sp>
        <p:nvSpPr>
          <p:cNvPr id="67" name="Google Shape;67;p11"/>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8" name="Google Shape;68;p11"/>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a:lnSpc>
                <a:spcPct val="100000"/>
              </a:lnSpc>
              <a:spcBef>
                <a:spcPts val="0"/>
              </a:spcBef>
              <a:spcAft>
                <a:spcPts val="0"/>
              </a:spcAft>
              <a:buSzPts val="2100"/>
              <a:buNone/>
              <a:defRPr sz="2400">
                <a:solidFill>
                  <a:schemeClr val="dk2"/>
                </a:solidFill>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69" name="Google Shape;69;p11"/>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71" name="Google Shape;71;p11"/>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ue One Column White">
  <p:cSld name="One Column White_2">
    <p:spTree>
      <p:nvGrpSpPr>
        <p:cNvPr id="1" name="Shape 624"/>
        <p:cNvGrpSpPr/>
        <p:nvPr/>
      </p:nvGrpSpPr>
      <p:grpSpPr>
        <a:xfrm>
          <a:off x="0" y="0"/>
          <a:ext cx="0" cy="0"/>
          <a:chOff x="0" y="0"/>
          <a:chExt cx="0" cy="0"/>
        </a:xfrm>
      </p:grpSpPr>
      <p:pic>
        <p:nvPicPr>
          <p:cNvPr id="625" name="Google Shape;625;p102"/>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626" name="Google Shape;626;p102"/>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27" name="Google Shape;627;p102"/>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628" name="Google Shape;628;p102"/>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629" name="Google Shape;629;p102"/>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lue Two Column White">
  <p:cSld name="Two Column White_2">
    <p:spTree>
      <p:nvGrpSpPr>
        <p:cNvPr id="1" name="Shape 630"/>
        <p:cNvGrpSpPr/>
        <p:nvPr/>
      </p:nvGrpSpPr>
      <p:grpSpPr>
        <a:xfrm>
          <a:off x="0" y="0"/>
          <a:ext cx="0" cy="0"/>
          <a:chOff x="0" y="0"/>
          <a:chExt cx="0" cy="0"/>
        </a:xfrm>
      </p:grpSpPr>
      <p:pic>
        <p:nvPicPr>
          <p:cNvPr id="631" name="Google Shape;631;p103"/>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632" name="Google Shape;632;p103"/>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33" name="Google Shape;633;p103"/>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rtl="0">
              <a:lnSpc>
                <a:spcPct val="100000"/>
              </a:lnSpc>
              <a:spcBef>
                <a:spcPts val="0"/>
              </a:spcBef>
              <a:spcAft>
                <a:spcPts val="0"/>
              </a:spcAft>
              <a:buSzPts val="2100"/>
              <a:buNone/>
              <a:defRPr sz="2400">
                <a:solidFill>
                  <a:schemeClr val="dk2"/>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634" name="Google Shape;634;p103"/>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635" name="Google Shape;635;p103"/>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636" name="Google Shape;636;p103"/>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lue Three Column White">
  <p:cSld name="Three Column White_2">
    <p:spTree>
      <p:nvGrpSpPr>
        <p:cNvPr id="1" name="Shape 637"/>
        <p:cNvGrpSpPr/>
        <p:nvPr/>
      </p:nvGrpSpPr>
      <p:grpSpPr>
        <a:xfrm>
          <a:off x="0" y="0"/>
          <a:ext cx="0" cy="0"/>
          <a:chOff x="0" y="0"/>
          <a:chExt cx="0" cy="0"/>
        </a:xfrm>
      </p:grpSpPr>
      <p:pic>
        <p:nvPicPr>
          <p:cNvPr id="638" name="Google Shape;638;p104"/>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639" name="Google Shape;639;p104"/>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40" name="Google Shape;640;p104"/>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641" name="Google Shape;641;p104"/>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642" name="Google Shape;642;p104"/>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643" name="Google Shape;643;p104"/>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644" name="Google Shape;644;p104"/>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lue Closing Slide 1">
  <p:cSld name="10_Title only 4_1_1_2">
    <p:spTree>
      <p:nvGrpSpPr>
        <p:cNvPr id="1" name="Shape 645"/>
        <p:cNvGrpSpPr/>
        <p:nvPr/>
      </p:nvGrpSpPr>
      <p:grpSpPr>
        <a:xfrm>
          <a:off x="0" y="0"/>
          <a:ext cx="0" cy="0"/>
          <a:chOff x="0" y="0"/>
          <a:chExt cx="0" cy="0"/>
        </a:xfrm>
      </p:grpSpPr>
      <p:pic>
        <p:nvPicPr>
          <p:cNvPr id="646" name="Google Shape;646;p105"/>
          <p:cNvPicPr preferRelativeResize="0"/>
          <p:nvPr/>
        </p:nvPicPr>
        <p:blipFill rotWithShape="1">
          <a:blip r:embed="rId2">
            <a:alphaModFix/>
          </a:blip>
          <a:srcRect l="514" r="524"/>
          <a:stretch/>
        </p:blipFill>
        <p:spPr>
          <a:xfrm>
            <a:off x="76200" y="-22025"/>
            <a:ext cx="9110876" cy="5187550"/>
          </a:xfrm>
          <a:prstGeom prst="rect">
            <a:avLst/>
          </a:prstGeom>
          <a:noFill/>
          <a:ln>
            <a:noFill/>
          </a:ln>
        </p:spPr>
      </p:pic>
      <p:sp>
        <p:nvSpPr>
          <p:cNvPr id="647" name="Google Shape;647;p105"/>
          <p:cNvSpPr txBox="1"/>
          <p:nvPr/>
        </p:nvSpPr>
        <p:spPr>
          <a:xfrm>
            <a:off x="4494625" y="4651950"/>
            <a:ext cx="45345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Open Sans"/>
                <a:ea typeface="Open Sans"/>
                <a:cs typeface="Open Sans"/>
                <a:sym typeface="Open Sans"/>
              </a:rPr>
              <a:t>Copyright © 2022 Equifax Inc. All Rights Reserved. Equifax and I-9 Anywhere are registered trademarks of Equifax Inc. </a:t>
            </a:r>
            <a:br>
              <a:rPr lang="en" sz="600" b="0" i="0" u="none" strike="noStrike" cap="none">
                <a:solidFill>
                  <a:schemeClr val="lt1"/>
                </a:solidFill>
                <a:latin typeface="Open Sans"/>
                <a:ea typeface="Open Sans"/>
                <a:cs typeface="Open Sans"/>
                <a:sym typeface="Open Sans"/>
              </a:rPr>
            </a:br>
            <a:r>
              <a:rPr lang="en" sz="600" b="0" i="0" u="none" strike="noStrike" cap="none">
                <a:solidFill>
                  <a:schemeClr val="lt1"/>
                </a:solidFill>
                <a:latin typeface="Open Sans"/>
                <a:ea typeface="Open Sans"/>
                <a:cs typeface="Open Sans"/>
                <a:sym typeface="Open Sans"/>
              </a:rPr>
              <a:t>The Work Number is a registered trademark of TALX Corporation, a wholly owned subsidiary of Equifax Inc. </a:t>
            </a:r>
            <a:endParaRPr sz="600" b="0" i="0" u="none" strike="noStrike" cap="none">
              <a:solidFill>
                <a:schemeClr val="lt1"/>
              </a:solidFill>
              <a:latin typeface="Open Sans"/>
              <a:ea typeface="Open Sans"/>
              <a:cs typeface="Open Sans"/>
              <a:sym typeface="Open Sans"/>
            </a:endParaRPr>
          </a:p>
        </p:txBody>
      </p:sp>
      <p:sp>
        <p:nvSpPr>
          <p:cNvPr id="648" name="Google Shape;648;p105"/>
          <p:cNvSpPr txBox="1">
            <a:spLocks noGrp="1"/>
          </p:cNvSpPr>
          <p:nvPr>
            <p:ph type="title"/>
          </p:nvPr>
        </p:nvSpPr>
        <p:spPr>
          <a:xfrm>
            <a:off x="4064350" y="2498775"/>
            <a:ext cx="4869600" cy="1041900"/>
          </a:xfrm>
          <a:prstGeom prst="rect">
            <a:avLst/>
          </a:prstGeom>
          <a:noFill/>
          <a:ln>
            <a:noFill/>
          </a:ln>
        </p:spPr>
        <p:txBody>
          <a:bodyPr spcFirstLastPara="1" wrap="square" lIns="0" tIns="68575" rIns="0" bIns="68575" anchor="ctr" anchorCtr="0">
            <a:noAutofit/>
          </a:bodyPr>
          <a:lstStyle>
            <a:lvl1pPr lvl="0" algn="l" rtl="0">
              <a:lnSpc>
                <a:spcPct val="95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pic>
        <p:nvPicPr>
          <p:cNvPr id="649" name="Google Shape;649;p105"/>
          <p:cNvPicPr preferRelativeResize="0"/>
          <p:nvPr/>
        </p:nvPicPr>
        <p:blipFill rotWithShape="1">
          <a:blip r:embed="rId3">
            <a:alphaModFix/>
          </a:blip>
          <a:srcRect t="337" b="347"/>
          <a:stretch/>
        </p:blipFill>
        <p:spPr>
          <a:xfrm>
            <a:off x="521199" y="1646098"/>
            <a:ext cx="2530176" cy="3066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Red Breaker">
  <p:cSld name="02_Cover_1_1_1_1_1">
    <p:spTree>
      <p:nvGrpSpPr>
        <p:cNvPr id="1" name="Shape 650"/>
        <p:cNvGrpSpPr/>
        <p:nvPr/>
      </p:nvGrpSpPr>
      <p:grpSpPr>
        <a:xfrm>
          <a:off x="0" y="0"/>
          <a:ext cx="0" cy="0"/>
          <a:chOff x="0" y="0"/>
          <a:chExt cx="0" cy="0"/>
        </a:xfrm>
      </p:grpSpPr>
      <p:pic>
        <p:nvPicPr>
          <p:cNvPr id="651" name="Google Shape;651;p106"/>
          <p:cNvPicPr preferRelativeResize="0"/>
          <p:nvPr/>
        </p:nvPicPr>
        <p:blipFill rotWithShape="1">
          <a:blip r:embed="rId2">
            <a:alphaModFix/>
          </a:blip>
          <a:srcRect t="39" b="49"/>
          <a:stretch/>
        </p:blipFill>
        <p:spPr>
          <a:xfrm>
            <a:off x="0" y="-4450"/>
            <a:ext cx="9144003" cy="5147951"/>
          </a:xfrm>
          <a:prstGeom prst="rect">
            <a:avLst/>
          </a:prstGeom>
          <a:noFill/>
          <a:ln>
            <a:noFill/>
          </a:ln>
        </p:spPr>
      </p:pic>
      <p:sp>
        <p:nvSpPr>
          <p:cNvPr id="652" name="Google Shape;652;p106"/>
          <p:cNvSpPr txBox="1">
            <a:spLocks noGrp="1"/>
          </p:cNvSpPr>
          <p:nvPr>
            <p:ph type="ctrTitle"/>
          </p:nvPr>
        </p:nvSpPr>
        <p:spPr>
          <a:xfrm>
            <a:off x="3355050" y="1081400"/>
            <a:ext cx="3603000" cy="1718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lt1"/>
              </a:buClr>
              <a:buSzPts val="3400"/>
              <a:buNone/>
              <a:defRPr sz="3400">
                <a:solidFill>
                  <a:schemeClr val="lt1"/>
                </a:solidFill>
              </a:defRPr>
            </a:lvl1pPr>
            <a:lvl2pPr lvl="1" algn="l" rtl="0">
              <a:lnSpc>
                <a:spcPct val="95000"/>
              </a:lnSpc>
              <a:spcBef>
                <a:spcPts val="0"/>
              </a:spcBef>
              <a:spcAft>
                <a:spcPts val="0"/>
              </a:spcAft>
              <a:buClr>
                <a:schemeClr val="lt1"/>
              </a:buClr>
              <a:buSzPts val="3400"/>
              <a:buNone/>
              <a:defRPr sz="3400">
                <a:solidFill>
                  <a:schemeClr val="lt1"/>
                </a:solidFill>
              </a:defRPr>
            </a:lvl2pPr>
            <a:lvl3pPr lvl="2" algn="l" rtl="0">
              <a:lnSpc>
                <a:spcPct val="95000"/>
              </a:lnSpc>
              <a:spcBef>
                <a:spcPts val="0"/>
              </a:spcBef>
              <a:spcAft>
                <a:spcPts val="0"/>
              </a:spcAft>
              <a:buClr>
                <a:schemeClr val="lt1"/>
              </a:buClr>
              <a:buSzPts val="3400"/>
              <a:buNone/>
              <a:defRPr sz="3400">
                <a:solidFill>
                  <a:schemeClr val="lt1"/>
                </a:solidFill>
              </a:defRPr>
            </a:lvl3pPr>
            <a:lvl4pPr lvl="3" algn="l" rtl="0">
              <a:lnSpc>
                <a:spcPct val="95000"/>
              </a:lnSpc>
              <a:spcBef>
                <a:spcPts val="0"/>
              </a:spcBef>
              <a:spcAft>
                <a:spcPts val="0"/>
              </a:spcAft>
              <a:buClr>
                <a:schemeClr val="lt1"/>
              </a:buClr>
              <a:buSzPts val="3400"/>
              <a:buNone/>
              <a:defRPr sz="3400">
                <a:solidFill>
                  <a:schemeClr val="lt1"/>
                </a:solidFill>
              </a:defRPr>
            </a:lvl4pPr>
            <a:lvl5pPr lvl="4" algn="l" rtl="0">
              <a:lnSpc>
                <a:spcPct val="95000"/>
              </a:lnSpc>
              <a:spcBef>
                <a:spcPts val="0"/>
              </a:spcBef>
              <a:spcAft>
                <a:spcPts val="0"/>
              </a:spcAft>
              <a:buClr>
                <a:schemeClr val="lt1"/>
              </a:buClr>
              <a:buSzPts val="3400"/>
              <a:buNone/>
              <a:defRPr sz="3400">
                <a:solidFill>
                  <a:schemeClr val="lt1"/>
                </a:solidFill>
              </a:defRPr>
            </a:lvl5pPr>
            <a:lvl6pPr lvl="5" algn="l" rtl="0">
              <a:lnSpc>
                <a:spcPct val="95000"/>
              </a:lnSpc>
              <a:spcBef>
                <a:spcPts val="0"/>
              </a:spcBef>
              <a:spcAft>
                <a:spcPts val="0"/>
              </a:spcAft>
              <a:buClr>
                <a:schemeClr val="lt1"/>
              </a:buClr>
              <a:buSzPts val="3400"/>
              <a:buNone/>
              <a:defRPr sz="3400">
                <a:solidFill>
                  <a:schemeClr val="lt1"/>
                </a:solidFill>
              </a:defRPr>
            </a:lvl6pPr>
            <a:lvl7pPr lvl="6" algn="l" rtl="0">
              <a:lnSpc>
                <a:spcPct val="95000"/>
              </a:lnSpc>
              <a:spcBef>
                <a:spcPts val="0"/>
              </a:spcBef>
              <a:spcAft>
                <a:spcPts val="0"/>
              </a:spcAft>
              <a:buClr>
                <a:schemeClr val="lt1"/>
              </a:buClr>
              <a:buSzPts val="3400"/>
              <a:buNone/>
              <a:defRPr sz="3400">
                <a:solidFill>
                  <a:schemeClr val="lt1"/>
                </a:solidFill>
              </a:defRPr>
            </a:lvl7pPr>
            <a:lvl8pPr lvl="7" algn="l" rtl="0">
              <a:lnSpc>
                <a:spcPct val="95000"/>
              </a:lnSpc>
              <a:spcBef>
                <a:spcPts val="0"/>
              </a:spcBef>
              <a:spcAft>
                <a:spcPts val="0"/>
              </a:spcAft>
              <a:buClr>
                <a:schemeClr val="lt1"/>
              </a:buClr>
              <a:buSzPts val="3400"/>
              <a:buNone/>
              <a:defRPr sz="3400">
                <a:solidFill>
                  <a:schemeClr val="lt1"/>
                </a:solidFill>
              </a:defRPr>
            </a:lvl8pPr>
            <a:lvl9pPr lvl="8" algn="l" rtl="0">
              <a:lnSpc>
                <a:spcPct val="95000"/>
              </a:lnSpc>
              <a:spcBef>
                <a:spcPts val="0"/>
              </a:spcBef>
              <a:spcAft>
                <a:spcPts val="0"/>
              </a:spcAft>
              <a:buClr>
                <a:schemeClr val="lt1"/>
              </a:buClr>
              <a:buSzPts val="3400"/>
              <a:buNone/>
              <a:defRPr sz="3400">
                <a:solidFill>
                  <a:schemeClr val="lt1"/>
                </a:solidFill>
              </a:defRPr>
            </a:lvl9pPr>
          </a:lstStyle>
          <a:p>
            <a:endParaRPr/>
          </a:p>
        </p:txBody>
      </p:sp>
      <p:sp>
        <p:nvSpPr>
          <p:cNvPr id="653" name="Google Shape;653;p106"/>
          <p:cNvSpPr txBox="1">
            <a:spLocks noGrp="1"/>
          </p:cNvSpPr>
          <p:nvPr>
            <p:ph type="subTitle" idx="1"/>
          </p:nvPr>
        </p:nvSpPr>
        <p:spPr>
          <a:xfrm>
            <a:off x="3355050" y="2909250"/>
            <a:ext cx="3163800" cy="9858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lt1"/>
              </a:buClr>
              <a:buSzPts val="2100"/>
              <a:buFont typeface="Open Sans"/>
              <a:buNone/>
              <a:defRPr sz="1500">
                <a:solidFill>
                  <a:schemeClr val="lt1"/>
                </a:solidFill>
                <a:latin typeface="Open Sans"/>
                <a:ea typeface="Open Sans"/>
                <a:cs typeface="Open Sans"/>
                <a:sym typeface="Open Sans"/>
              </a:defRPr>
            </a:lvl1pPr>
            <a:lvl2pPr lvl="1" algn="l" rtl="0">
              <a:lnSpc>
                <a:spcPct val="95000"/>
              </a:lnSpc>
              <a:spcBef>
                <a:spcPts val="0"/>
              </a:spcBef>
              <a:spcAft>
                <a:spcPts val="0"/>
              </a:spcAft>
              <a:buClr>
                <a:schemeClr val="lt1"/>
              </a:buClr>
              <a:buSzPts val="2100"/>
              <a:buNone/>
              <a:defRPr sz="2800">
                <a:solidFill>
                  <a:schemeClr val="lt1"/>
                </a:solidFill>
              </a:defRPr>
            </a:lvl2pPr>
            <a:lvl3pPr lvl="2" algn="l" rtl="0">
              <a:lnSpc>
                <a:spcPct val="95000"/>
              </a:lnSpc>
              <a:spcBef>
                <a:spcPts val="0"/>
              </a:spcBef>
              <a:spcAft>
                <a:spcPts val="0"/>
              </a:spcAft>
              <a:buClr>
                <a:schemeClr val="lt1"/>
              </a:buClr>
              <a:buSzPts val="2100"/>
              <a:buNone/>
              <a:defRPr sz="2800">
                <a:solidFill>
                  <a:schemeClr val="lt1"/>
                </a:solidFill>
              </a:defRPr>
            </a:lvl3pPr>
            <a:lvl4pPr lvl="3" algn="l" rtl="0">
              <a:lnSpc>
                <a:spcPct val="95000"/>
              </a:lnSpc>
              <a:spcBef>
                <a:spcPts val="0"/>
              </a:spcBef>
              <a:spcAft>
                <a:spcPts val="0"/>
              </a:spcAft>
              <a:buClr>
                <a:schemeClr val="lt1"/>
              </a:buClr>
              <a:buSzPts val="2100"/>
              <a:buNone/>
              <a:defRPr sz="2800">
                <a:solidFill>
                  <a:schemeClr val="lt1"/>
                </a:solidFill>
              </a:defRPr>
            </a:lvl4pPr>
            <a:lvl5pPr lvl="4" algn="l" rtl="0">
              <a:lnSpc>
                <a:spcPct val="95000"/>
              </a:lnSpc>
              <a:spcBef>
                <a:spcPts val="0"/>
              </a:spcBef>
              <a:spcAft>
                <a:spcPts val="0"/>
              </a:spcAft>
              <a:buClr>
                <a:schemeClr val="lt1"/>
              </a:buClr>
              <a:buSzPts val="2100"/>
              <a:buNone/>
              <a:defRPr sz="2800">
                <a:solidFill>
                  <a:schemeClr val="lt1"/>
                </a:solidFill>
              </a:defRPr>
            </a:lvl5pPr>
            <a:lvl6pPr lvl="5" algn="l" rtl="0">
              <a:lnSpc>
                <a:spcPct val="95000"/>
              </a:lnSpc>
              <a:spcBef>
                <a:spcPts val="0"/>
              </a:spcBef>
              <a:spcAft>
                <a:spcPts val="0"/>
              </a:spcAft>
              <a:buClr>
                <a:schemeClr val="lt1"/>
              </a:buClr>
              <a:buSzPts val="2100"/>
              <a:buNone/>
              <a:defRPr sz="2800">
                <a:solidFill>
                  <a:schemeClr val="lt1"/>
                </a:solidFill>
              </a:defRPr>
            </a:lvl6pPr>
            <a:lvl7pPr lvl="6" algn="l" rtl="0">
              <a:lnSpc>
                <a:spcPct val="95000"/>
              </a:lnSpc>
              <a:spcBef>
                <a:spcPts val="0"/>
              </a:spcBef>
              <a:spcAft>
                <a:spcPts val="0"/>
              </a:spcAft>
              <a:buClr>
                <a:schemeClr val="lt1"/>
              </a:buClr>
              <a:buSzPts val="2100"/>
              <a:buNone/>
              <a:defRPr sz="2800">
                <a:solidFill>
                  <a:schemeClr val="lt1"/>
                </a:solidFill>
              </a:defRPr>
            </a:lvl7pPr>
            <a:lvl8pPr lvl="7" algn="l" rtl="0">
              <a:lnSpc>
                <a:spcPct val="95000"/>
              </a:lnSpc>
              <a:spcBef>
                <a:spcPts val="0"/>
              </a:spcBef>
              <a:spcAft>
                <a:spcPts val="0"/>
              </a:spcAft>
              <a:buClr>
                <a:schemeClr val="lt1"/>
              </a:buClr>
              <a:buSzPts val="2100"/>
              <a:buNone/>
              <a:defRPr sz="2800">
                <a:solidFill>
                  <a:schemeClr val="lt1"/>
                </a:solidFill>
              </a:defRPr>
            </a:lvl8pPr>
            <a:lvl9pPr lvl="8" algn="l" rtl="0">
              <a:lnSpc>
                <a:spcPct val="95000"/>
              </a:lnSpc>
              <a:spcBef>
                <a:spcPts val="0"/>
              </a:spcBef>
              <a:spcAft>
                <a:spcPts val="0"/>
              </a:spcAft>
              <a:buClr>
                <a:schemeClr val="lt1"/>
              </a:buClr>
              <a:buSzPts val="2100"/>
              <a:buNone/>
              <a:defRPr sz="2800">
                <a:solidFill>
                  <a:schemeClr val="lt1"/>
                </a:solidFill>
              </a:defRPr>
            </a:lvl9pPr>
          </a:lstStyle>
          <a:p>
            <a:endParaRPr/>
          </a:p>
        </p:txBody>
      </p:sp>
      <p:pic>
        <p:nvPicPr>
          <p:cNvPr id="654" name="Google Shape;654;p106"/>
          <p:cNvPicPr preferRelativeResize="0"/>
          <p:nvPr/>
        </p:nvPicPr>
        <p:blipFill rotWithShape="1">
          <a:blip r:embed="rId3">
            <a:alphaModFix/>
          </a:blip>
          <a:srcRect t="337" b="337"/>
          <a:stretch/>
        </p:blipFill>
        <p:spPr>
          <a:xfrm>
            <a:off x="315200" y="4741875"/>
            <a:ext cx="1408849" cy="1707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Red Breaker Slide">
  <p:cSld name="SECTION_TITLE_AND_DESCRIPTION_2_1_1_1_2_1">
    <p:spTree>
      <p:nvGrpSpPr>
        <p:cNvPr id="1" name="Shape 655"/>
        <p:cNvGrpSpPr/>
        <p:nvPr/>
      </p:nvGrpSpPr>
      <p:grpSpPr>
        <a:xfrm>
          <a:off x="0" y="0"/>
          <a:ext cx="0" cy="0"/>
          <a:chOff x="0" y="0"/>
          <a:chExt cx="0" cy="0"/>
        </a:xfrm>
      </p:grpSpPr>
      <p:pic>
        <p:nvPicPr>
          <p:cNvPr id="656" name="Google Shape;656;p107"/>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657" name="Google Shape;657;p107"/>
          <p:cNvSpPr txBox="1">
            <a:spLocks noGrp="1"/>
          </p:cNvSpPr>
          <p:nvPr>
            <p:ph type="title"/>
          </p:nvPr>
        </p:nvSpPr>
        <p:spPr>
          <a:xfrm>
            <a:off x="448050" y="1107825"/>
            <a:ext cx="2677500" cy="2092500"/>
          </a:xfrm>
          <a:prstGeom prst="rect">
            <a:avLst/>
          </a:prstGeom>
          <a:noFill/>
          <a:ln>
            <a:noFill/>
          </a:ln>
        </p:spPr>
        <p:txBody>
          <a:bodyPr spcFirstLastPara="1" wrap="square" lIns="0" tIns="68575" rIns="0" bIns="68575" anchor="b" anchorCtr="0">
            <a:noAutofit/>
          </a:bodyPr>
          <a:lstStyle>
            <a:lvl1pPr lvl="0" algn="l" rtl="0">
              <a:lnSpc>
                <a:spcPct val="95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658" name="Google Shape;658;p107"/>
          <p:cNvSpPr txBox="1">
            <a:spLocks noGrp="1"/>
          </p:cNvSpPr>
          <p:nvPr>
            <p:ph type="subTitle" idx="1"/>
          </p:nvPr>
        </p:nvSpPr>
        <p:spPr>
          <a:xfrm>
            <a:off x="448050" y="3200399"/>
            <a:ext cx="2677500" cy="993600"/>
          </a:xfrm>
          <a:prstGeom prst="rect">
            <a:avLst/>
          </a:prstGeom>
          <a:noFill/>
          <a:ln>
            <a:noFill/>
          </a:ln>
        </p:spPr>
        <p:txBody>
          <a:bodyPr spcFirstLastPara="1" wrap="square" lIns="0" tIns="34275" rIns="91425" bIns="34275" anchor="t" anchorCtr="0">
            <a:noAutofit/>
          </a:bodyPr>
          <a:lstStyle>
            <a:lvl1pPr lvl="0" algn="l" rtl="0">
              <a:lnSpc>
                <a:spcPct val="100000"/>
              </a:lnSpc>
              <a:spcBef>
                <a:spcPts val="500"/>
              </a:spcBef>
              <a:spcAft>
                <a:spcPts val="0"/>
              </a:spcAft>
              <a:buClr>
                <a:schemeClr val="lt1"/>
              </a:buClr>
              <a:buSzPts val="900"/>
              <a:buNone/>
              <a:defRPr sz="1300">
                <a:solidFill>
                  <a:schemeClr val="lt1"/>
                </a:solidFill>
              </a:defRPr>
            </a:lvl1pPr>
            <a:lvl2pPr lvl="1" algn="l" rtl="0">
              <a:lnSpc>
                <a:spcPct val="100000"/>
              </a:lnSpc>
              <a:spcBef>
                <a:spcPts val="500"/>
              </a:spcBef>
              <a:spcAft>
                <a:spcPts val="0"/>
              </a:spcAft>
              <a:buClr>
                <a:schemeClr val="lt1"/>
              </a:buClr>
              <a:buSzPts val="1600"/>
              <a:buNone/>
              <a:defRPr sz="1600">
                <a:solidFill>
                  <a:schemeClr val="lt1"/>
                </a:solidFill>
              </a:defRPr>
            </a:lvl2pPr>
            <a:lvl3pPr lvl="2" algn="l" rtl="0">
              <a:lnSpc>
                <a:spcPct val="100000"/>
              </a:lnSpc>
              <a:spcBef>
                <a:spcPts val="500"/>
              </a:spcBef>
              <a:spcAft>
                <a:spcPts val="0"/>
              </a:spcAft>
              <a:buClr>
                <a:schemeClr val="lt1"/>
              </a:buClr>
              <a:buSzPts val="1600"/>
              <a:buNone/>
              <a:defRPr sz="1600">
                <a:solidFill>
                  <a:schemeClr val="lt1"/>
                </a:solidFill>
              </a:defRPr>
            </a:lvl3pPr>
            <a:lvl4pPr lvl="3" algn="l" rtl="0">
              <a:lnSpc>
                <a:spcPct val="100000"/>
              </a:lnSpc>
              <a:spcBef>
                <a:spcPts val="500"/>
              </a:spcBef>
              <a:spcAft>
                <a:spcPts val="0"/>
              </a:spcAft>
              <a:buClr>
                <a:schemeClr val="lt1"/>
              </a:buClr>
              <a:buSzPts val="1600"/>
              <a:buNone/>
              <a:defRPr sz="1600">
                <a:solidFill>
                  <a:schemeClr val="lt1"/>
                </a:solidFill>
              </a:defRPr>
            </a:lvl4pPr>
            <a:lvl5pPr lvl="4" algn="l" rtl="0">
              <a:lnSpc>
                <a:spcPct val="100000"/>
              </a:lnSpc>
              <a:spcBef>
                <a:spcPts val="500"/>
              </a:spcBef>
              <a:spcAft>
                <a:spcPts val="0"/>
              </a:spcAft>
              <a:buClr>
                <a:schemeClr val="lt1"/>
              </a:buClr>
              <a:buSzPts val="1600"/>
              <a:buNone/>
              <a:defRPr sz="1600">
                <a:solidFill>
                  <a:schemeClr val="lt1"/>
                </a:solidFill>
              </a:defRPr>
            </a:lvl5pPr>
            <a:lvl6pPr lvl="5" algn="l" rtl="0">
              <a:lnSpc>
                <a:spcPct val="100000"/>
              </a:lnSpc>
              <a:spcBef>
                <a:spcPts val="0"/>
              </a:spcBef>
              <a:spcAft>
                <a:spcPts val="0"/>
              </a:spcAft>
              <a:buClr>
                <a:schemeClr val="lt1"/>
              </a:buClr>
              <a:buSzPts val="1600"/>
              <a:buNone/>
              <a:defRPr sz="1600">
                <a:solidFill>
                  <a:schemeClr val="lt1"/>
                </a:solidFill>
              </a:defRPr>
            </a:lvl6pPr>
            <a:lvl7pPr lvl="6" algn="l" rtl="0">
              <a:lnSpc>
                <a:spcPct val="100000"/>
              </a:lnSpc>
              <a:spcBef>
                <a:spcPts val="0"/>
              </a:spcBef>
              <a:spcAft>
                <a:spcPts val="0"/>
              </a:spcAft>
              <a:buClr>
                <a:schemeClr val="lt1"/>
              </a:buClr>
              <a:buSzPts val="1600"/>
              <a:buNone/>
              <a:defRPr sz="1600">
                <a:solidFill>
                  <a:schemeClr val="lt1"/>
                </a:solidFill>
              </a:defRPr>
            </a:lvl7pPr>
            <a:lvl8pPr lvl="7" algn="l" rtl="0">
              <a:lnSpc>
                <a:spcPct val="100000"/>
              </a:lnSpc>
              <a:spcBef>
                <a:spcPts val="0"/>
              </a:spcBef>
              <a:spcAft>
                <a:spcPts val="0"/>
              </a:spcAft>
              <a:buClr>
                <a:schemeClr val="lt1"/>
              </a:buClr>
              <a:buSzPts val="1600"/>
              <a:buNone/>
              <a:defRPr sz="1600">
                <a:solidFill>
                  <a:schemeClr val="lt1"/>
                </a:solidFill>
              </a:defRPr>
            </a:lvl8pPr>
            <a:lvl9pPr lvl="8" algn="l"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659" name="Google Shape;659;p107"/>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660" name="Google Shape;660;p107"/>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 |</a:t>
            </a:r>
            <a:endParaRPr sz="700" b="0" i="0" u="none" strike="noStrike" cap="none">
              <a:solidFill>
                <a:schemeClr val="lt1"/>
              </a:solidFill>
              <a:latin typeface="Open Sans"/>
              <a:ea typeface="Open Sans"/>
              <a:cs typeface="Open Sans"/>
              <a:sym typeface="Open Sans"/>
            </a:endParaRPr>
          </a:p>
        </p:txBody>
      </p:sp>
      <p:sp>
        <p:nvSpPr>
          <p:cNvPr id="661" name="Google Shape;661;p107"/>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662" name="Google Shape;662;p107"/>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Red Product Intro">
  <p:cSld name="SECTION_TITLE_AND_DESCRIPTION_2_1_1_1_1_1_1">
    <p:spTree>
      <p:nvGrpSpPr>
        <p:cNvPr id="1" name="Shape 663"/>
        <p:cNvGrpSpPr/>
        <p:nvPr/>
      </p:nvGrpSpPr>
      <p:grpSpPr>
        <a:xfrm>
          <a:off x="0" y="0"/>
          <a:ext cx="0" cy="0"/>
          <a:chOff x="0" y="0"/>
          <a:chExt cx="0" cy="0"/>
        </a:xfrm>
      </p:grpSpPr>
      <p:pic>
        <p:nvPicPr>
          <p:cNvPr id="664" name="Google Shape;664;p108"/>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665" name="Google Shape;665;p108"/>
          <p:cNvSpPr txBox="1">
            <a:spLocks noGrp="1"/>
          </p:cNvSpPr>
          <p:nvPr>
            <p:ph type="title"/>
          </p:nvPr>
        </p:nvSpPr>
        <p:spPr>
          <a:xfrm>
            <a:off x="363500" y="917825"/>
            <a:ext cx="3044400" cy="3462300"/>
          </a:xfrm>
          <a:prstGeom prst="rect">
            <a:avLst/>
          </a:prstGeom>
          <a:noFill/>
          <a:ln>
            <a:noFill/>
          </a:ln>
        </p:spPr>
        <p:txBody>
          <a:bodyPr spcFirstLastPara="1" wrap="square" lIns="0" tIns="68575" rIns="0" bIns="68575" anchor="t" anchorCtr="0">
            <a:noAutofit/>
          </a:bodyPr>
          <a:lstStyle>
            <a:lvl1pPr lvl="0" algn="l" rtl="0">
              <a:lnSpc>
                <a:spcPct val="95000"/>
              </a:lnSpc>
              <a:spcBef>
                <a:spcPts val="0"/>
              </a:spcBef>
              <a:spcAft>
                <a:spcPts val="0"/>
              </a:spcAft>
              <a:buSzPts val="1500"/>
              <a:buNone/>
              <a:defRPr sz="1500"/>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666" name="Google Shape;666;p108"/>
          <p:cNvSpPr txBox="1">
            <a:spLocks noGrp="1"/>
          </p:cNvSpPr>
          <p:nvPr>
            <p:ph type="subTitle" idx="1"/>
          </p:nvPr>
        </p:nvSpPr>
        <p:spPr>
          <a:xfrm>
            <a:off x="3987500" y="917825"/>
            <a:ext cx="2677500" cy="2862600"/>
          </a:xfrm>
          <a:prstGeom prst="rect">
            <a:avLst/>
          </a:prstGeom>
          <a:noFill/>
          <a:ln>
            <a:noFill/>
          </a:ln>
        </p:spPr>
        <p:txBody>
          <a:bodyPr spcFirstLastPara="1" wrap="square" lIns="0" tIns="34275" rIns="91425" bIns="34275" anchor="t" anchorCtr="0">
            <a:noAutofit/>
          </a:bodyPr>
          <a:lstStyle>
            <a:lvl1pPr lvl="0" algn="l" rtl="0">
              <a:lnSpc>
                <a:spcPct val="100000"/>
              </a:lnSpc>
              <a:spcBef>
                <a:spcPts val="1500"/>
              </a:spcBef>
              <a:spcAft>
                <a:spcPts val="0"/>
              </a:spcAft>
              <a:buClr>
                <a:schemeClr val="lt1"/>
              </a:buClr>
              <a:buSzPts val="900"/>
              <a:buNone/>
              <a:defRPr sz="1300">
                <a:solidFill>
                  <a:schemeClr val="lt1"/>
                </a:solidFill>
              </a:defRPr>
            </a:lvl1pPr>
            <a:lvl2pPr lvl="1" algn="l" rtl="0">
              <a:lnSpc>
                <a:spcPct val="100000"/>
              </a:lnSpc>
              <a:spcBef>
                <a:spcPts val="1500"/>
              </a:spcBef>
              <a:spcAft>
                <a:spcPts val="0"/>
              </a:spcAft>
              <a:buClr>
                <a:schemeClr val="lt1"/>
              </a:buClr>
              <a:buSzPts val="1800"/>
              <a:buNone/>
              <a:defRPr sz="1800">
                <a:solidFill>
                  <a:schemeClr val="lt1"/>
                </a:solidFill>
              </a:defRPr>
            </a:lvl2pPr>
            <a:lvl3pPr lvl="2" algn="l" rtl="0">
              <a:lnSpc>
                <a:spcPct val="100000"/>
              </a:lnSpc>
              <a:spcBef>
                <a:spcPts val="500"/>
              </a:spcBef>
              <a:spcAft>
                <a:spcPts val="0"/>
              </a:spcAft>
              <a:buClr>
                <a:schemeClr val="lt1"/>
              </a:buClr>
              <a:buSzPts val="1800"/>
              <a:buNone/>
              <a:defRPr sz="1800">
                <a:solidFill>
                  <a:schemeClr val="lt1"/>
                </a:solidFill>
              </a:defRPr>
            </a:lvl3pPr>
            <a:lvl4pPr lvl="3" algn="l" rtl="0">
              <a:lnSpc>
                <a:spcPct val="100000"/>
              </a:lnSpc>
              <a:spcBef>
                <a:spcPts val="500"/>
              </a:spcBef>
              <a:spcAft>
                <a:spcPts val="0"/>
              </a:spcAft>
              <a:buClr>
                <a:schemeClr val="lt1"/>
              </a:buClr>
              <a:buSzPts val="1800"/>
              <a:buNone/>
              <a:defRPr sz="1800">
                <a:solidFill>
                  <a:schemeClr val="lt1"/>
                </a:solidFill>
              </a:defRPr>
            </a:lvl4pPr>
            <a:lvl5pPr lvl="4" algn="l" rtl="0">
              <a:lnSpc>
                <a:spcPct val="100000"/>
              </a:lnSpc>
              <a:spcBef>
                <a:spcPts val="500"/>
              </a:spcBef>
              <a:spcAft>
                <a:spcPts val="0"/>
              </a:spcAft>
              <a:buClr>
                <a:schemeClr val="lt1"/>
              </a:buClr>
              <a:buSzPts val="1800"/>
              <a:buNone/>
              <a:defRPr sz="1800">
                <a:solidFill>
                  <a:schemeClr val="lt1"/>
                </a:solidFill>
              </a:defRPr>
            </a:lvl5pPr>
            <a:lvl6pPr lvl="5" algn="l" rtl="0">
              <a:lnSpc>
                <a:spcPct val="100000"/>
              </a:lnSpc>
              <a:spcBef>
                <a:spcPts val="500"/>
              </a:spcBef>
              <a:spcAft>
                <a:spcPts val="0"/>
              </a:spcAft>
              <a:buClr>
                <a:schemeClr val="lt1"/>
              </a:buClr>
              <a:buSzPts val="1800"/>
              <a:buNone/>
              <a:defRPr sz="1800">
                <a:solidFill>
                  <a:schemeClr val="lt1"/>
                </a:solidFill>
              </a:defRPr>
            </a:lvl6pPr>
            <a:lvl7pPr lvl="6" algn="l" rtl="0">
              <a:lnSpc>
                <a:spcPct val="100000"/>
              </a:lnSpc>
              <a:spcBef>
                <a:spcPts val="500"/>
              </a:spcBef>
              <a:spcAft>
                <a:spcPts val="0"/>
              </a:spcAft>
              <a:buClr>
                <a:schemeClr val="lt1"/>
              </a:buClr>
              <a:buSzPts val="1800"/>
              <a:buNone/>
              <a:defRPr sz="1800">
                <a:solidFill>
                  <a:schemeClr val="lt1"/>
                </a:solidFill>
              </a:defRPr>
            </a:lvl7pPr>
            <a:lvl8pPr lvl="7" algn="l" rtl="0">
              <a:lnSpc>
                <a:spcPct val="100000"/>
              </a:lnSpc>
              <a:spcBef>
                <a:spcPts val="500"/>
              </a:spcBef>
              <a:spcAft>
                <a:spcPts val="0"/>
              </a:spcAft>
              <a:buClr>
                <a:schemeClr val="lt1"/>
              </a:buClr>
              <a:buSzPts val="1800"/>
              <a:buNone/>
              <a:defRPr sz="1800">
                <a:solidFill>
                  <a:schemeClr val="lt1"/>
                </a:solidFill>
              </a:defRPr>
            </a:lvl8pPr>
            <a:lvl9pPr lvl="8" algn="l" rtl="0">
              <a:lnSpc>
                <a:spcPct val="100000"/>
              </a:lnSpc>
              <a:spcBef>
                <a:spcPts val="500"/>
              </a:spcBef>
              <a:spcAft>
                <a:spcPts val="500"/>
              </a:spcAft>
              <a:buClr>
                <a:schemeClr val="lt1"/>
              </a:buClr>
              <a:buSzPts val="1800"/>
              <a:buNone/>
              <a:defRPr sz="1800">
                <a:solidFill>
                  <a:schemeClr val="lt1"/>
                </a:solidFill>
              </a:defRPr>
            </a:lvl9pPr>
          </a:lstStyle>
          <a:p>
            <a:endParaRPr/>
          </a:p>
        </p:txBody>
      </p:sp>
      <p:sp>
        <p:nvSpPr>
          <p:cNvPr id="667" name="Google Shape;667;p108"/>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668" name="Google Shape;668;p108"/>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 |</a:t>
            </a:r>
            <a:endParaRPr sz="700" b="0" i="0" u="none" strike="noStrike" cap="none">
              <a:solidFill>
                <a:schemeClr val="lt1"/>
              </a:solidFill>
              <a:latin typeface="Open Sans"/>
              <a:ea typeface="Open Sans"/>
              <a:cs typeface="Open Sans"/>
              <a:sym typeface="Open Sans"/>
            </a:endParaRPr>
          </a:p>
        </p:txBody>
      </p:sp>
      <p:sp>
        <p:nvSpPr>
          <p:cNvPr id="669" name="Google Shape;669;p108"/>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670" name="Google Shape;670;p108"/>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Red One Column Grey">
  <p:cSld name="10_Title only_5_1">
    <p:spTree>
      <p:nvGrpSpPr>
        <p:cNvPr id="1" name="Shape 671"/>
        <p:cNvGrpSpPr/>
        <p:nvPr/>
      </p:nvGrpSpPr>
      <p:grpSpPr>
        <a:xfrm>
          <a:off x="0" y="0"/>
          <a:ext cx="0" cy="0"/>
          <a:chOff x="0" y="0"/>
          <a:chExt cx="0" cy="0"/>
        </a:xfrm>
      </p:grpSpPr>
      <p:pic>
        <p:nvPicPr>
          <p:cNvPr id="672" name="Google Shape;672;p109"/>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673" name="Google Shape;673;p109"/>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74" name="Google Shape;674;p109"/>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675" name="Google Shape;675;p109"/>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676" name="Google Shape;676;p109"/>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Red Two Column Grey">
  <p:cSld name="10_Title only_4_2_1">
    <p:spTree>
      <p:nvGrpSpPr>
        <p:cNvPr id="1" name="Shape 677"/>
        <p:cNvGrpSpPr/>
        <p:nvPr/>
      </p:nvGrpSpPr>
      <p:grpSpPr>
        <a:xfrm>
          <a:off x="0" y="0"/>
          <a:ext cx="0" cy="0"/>
          <a:chOff x="0" y="0"/>
          <a:chExt cx="0" cy="0"/>
        </a:xfrm>
      </p:grpSpPr>
      <p:pic>
        <p:nvPicPr>
          <p:cNvPr id="678" name="Google Shape;678;p110"/>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679" name="Google Shape;679;p110"/>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80" name="Google Shape;680;p110"/>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rtl="0">
              <a:lnSpc>
                <a:spcPct val="100000"/>
              </a:lnSpc>
              <a:spcBef>
                <a:spcPts val="0"/>
              </a:spcBef>
              <a:spcAft>
                <a:spcPts val="0"/>
              </a:spcAft>
              <a:buSzPts val="2100"/>
              <a:buNone/>
              <a:defRPr sz="2400">
                <a:solidFill>
                  <a:schemeClr val="dk2"/>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681" name="Google Shape;681;p110"/>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682" name="Google Shape;682;p110"/>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683" name="Google Shape;683;p110"/>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Red Three Column Grey">
  <p:cSld name="10_Title only_4_1_1_1">
    <p:spTree>
      <p:nvGrpSpPr>
        <p:cNvPr id="1" name="Shape 684"/>
        <p:cNvGrpSpPr/>
        <p:nvPr/>
      </p:nvGrpSpPr>
      <p:grpSpPr>
        <a:xfrm>
          <a:off x="0" y="0"/>
          <a:ext cx="0" cy="0"/>
          <a:chOff x="0" y="0"/>
          <a:chExt cx="0" cy="0"/>
        </a:xfrm>
      </p:grpSpPr>
      <p:pic>
        <p:nvPicPr>
          <p:cNvPr id="685" name="Google Shape;685;p111"/>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686" name="Google Shape;686;p111"/>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87" name="Google Shape;687;p111"/>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688" name="Google Shape;688;p111"/>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689" name="Google Shape;689;p111"/>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690" name="Google Shape;690;p111"/>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691" name="Google Shape;691;p111"/>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rey Three Column Grey">
  <p:cSld name="10_Title only_4_1">
    <p:spTree>
      <p:nvGrpSpPr>
        <p:cNvPr id="1" name="Shape 72"/>
        <p:cNvGrpSpPr/>
        <p:nvPr/>
      </p:nvGrpSpPr>
      <p:grpSpPr>
        <a:xfrm>
          <a:off x="0" y="0"/>
          <a:ext cx="0" cy="0"/>
          <a:chOff x="0" y="0"/>
          <a:chExt cx="0" cy="0"/>
        </a:xfrm>
      </p:grpSpPr>
      <p:pic>
        <p:nvPicPr>
          <p:cNvPr id="73" name="Google Shape;73;p12"/>
          <p:cNvPicPr preferRelativeResize="0"/>
          <p:nvPr/>
        </p:nvPicPr>
        <p:blipFill rotWithShape="1">
          <a:blip r:embed="rId2">
            <a:alphaModFix/>
          </a:blip>
          <a:srcRect t="89" b="79"/>
          <a:stretch/>
        </p:blipFill>
        <p:spPr>
          <a:xfrm>
            <a:off x="-3975" y="0"/>
            <a:ext cx="9144003" cy="5143499"/>
          </a:xfrm>
          <a:prstGeom prst="rect">
            <a:avLst/>
          </a:prstGeom>
          <a:noFill/>
          <a:ln>
            <a:noFill/>
          </a:ln>
        </p:spPr>
      </p:pic>
      <p:sp>
        <p:nvSpPr>
          <p:cNvPr id="74" name="Google Shape;74;p12"/>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75" name="Google Shape;75;p12"/>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76" name="Google Shape;76;p12"/>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7" name="Google Shape;77;p12"/>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79" name="Google Shape;79;p12"/>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Red One Column White">
  <p:cSld name="One Column White_1_1">
    <p:spTree>
      <p:nvGrpSpPr>
        <p:cNvPr id="1" name="Shape 692"/>
        <p:cNvGrpSpPr/>
        <p:nvPr/>
      </p:nvGrpSpPr>
      <p:grpSpPr>
        <a:xfrm>
          <a:off x="0" y="0"/>
          <a:ext cx="0" cy="0"/>
          <a:chOff x="0" y="0"/>
          <a:chExt cx="0" cy="0"/>
        </a:xfrm>
      </p:grpSpPr>
      <p:pic>
        <p:nvPicPr>
          <p:cNvPr id="693" name="Google Shape;693;p112"/>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694" name="Google Shape;694;p112"/>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95" name="Google Shape;695;p112"/>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696" name="Google Shape;696;p112"/>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697" name="Google Shape;697;p112"/>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Red Two Column White">
  <p:cSld name="Two Column White_1_1">
    <p:spTree>
      <p:nvGrpSpPr>
        <p:cNvPr id="1" name="Shape 698"/>
        <p:cNvGrpSpPr/>
        <p:nvPr/>
      </p:nvGrpSpPr>
      <p:grpSpPr>
        <a:xfrm>
          <a:off x="0" y="0"/>
          <a:ext cx="0" cy="0"/>
          <a:chOff x="0" y="0"/>
          <a:chExt cx="0" cy="0"/>
        </a:xfrm>
      </p:grpSpPr>
      <p:pic>
        <p:nvPicPr>
          <p:cNvPr id="699" name="Google Shape;699;p113"/>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700" name="Google Shape;700;p113"/>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701" name="Google Shape;701;p113"/>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rtl="0">
              <a:lnSpc>
                <a:spcPct val="100000"/>
              </a:lnSpc>
              <a:spcBef>
                <a:spcPts val="0"/>
              </a:spcBef>
              <a:spcAft>
                <a:spcPts val="0"/>
              </a:spcAft>
              <a:buSzPts val="2100"/>
              <a:buNone/>
              <a:defRPr sz="2400">
                <a:solidFill>
                  <a:schemeClr val="dk2"/>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702" name="Google Shape;702;p113"/>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703" name="Google Shape;703;p113"/>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704" name="Google Shape;704;p113"/>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Red Three Column White">
  <p:cSld name="Three Column White_1_1">
    <p:spTree>
      <p:nvGrpSpPr>
        <p:cNvPr id="1" name="Shape 705"/>
        <p:cNvGrpSpPr/>
        <p:nvPr/>
      </p:nvGrpSpPr>
      <p:grpSpPr>
        <a:xfrm>
          <a:off x="0" y="0"/>
          <a:ext cx="0" cy="0"/>
          <a:chOff x="0" y="0"/>
          <a:chExt cx="0" cy="0"/>
        </a:xfrm>
      </p:grpSpPr>
      <p:pic>
        <p:nvPicPr>
          <p:cNvPr id="706" name="Google Shape;706;p114"/>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707" name="Google Shape;707;p114"/>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708" name="Google Shape;708;p114"/>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709" name="Google Shape;709;p114"/>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710" name="Google Shape;710;p114"/>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711" name="Google Shape;711;p114"/>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712" name="Google Shape;712;p114"/>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Red Closing Slide">
  <p:cSld name="10_Title only 4_1_1_1_1">
    <p:spTree>
      <p:nvGrpSpPr>
        <p:cNvPr id="1" name="Shape 713"/>
        <p:cNvGrpSpPr/>
        <p:nvPr/>
      </p:nvGrpSpPr>
      <p:grpSpPr>
        <a:xfrm>
          <a:off x="0" y="0"/>
          <a:ext cx="0" cy="0"/>
          <a:chOff x="0" y="0"/>
          <a:chExt cx="0" cy="0"/>
        </a:xfrm>
      </p:grpSpPr>
      <p:pic>
        <p:nvPicPr>
          <p:cNvPr id="714" name="Google Shape;714;p115"/>
          <p:cNvPicPr preferRelativeResize="0"/>
          <p:nvPr/>
        </p:nvPicPr>
        <p:blipFill rotWithShape="1">
          <a:blip r:embed="rId2">
            <a:alphaModFix/>
          </a:blip>
          <a:srcRect r="358"/>
          <a:stretch/>
        </p:blipFill>
        <p:spPr>
          <a:xfrm>
            <a:off x="76200" y="-22025"/>
            <a:ext cx="9110876" cy="5187549"/>
          </a:xfrm>
          <a:prstGeom prst="rect">
            <a:avLst/>
          </a:prstGeom>
          <a:noFill/>
          <a:ln>
            <a:noFill/>
          </a:ln>
        </p:spPr>
      </p:pic>
      <p:sp>
        <p:nvSpPr>
          <p:cNvPr id="715" name="Google Shape;715;p115"/>
          <p:cNvSpPr txBox="1"/>
          <p:nvPr/>
        </p:nvSpPr>
        <p:spPr>
          <a:xfrm>
            <a:off x="4494625" y="4651950"/>
            <a:ext cx="45345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Open Sans"/>
                <a:ea typeface="Open Sans"/>
                <a:cs typeface="Open Sans"/>
                <a:sym typeface="Open Sans"/>
              </a:rPr>
              <a:t>Copyright © 2022 Equifax Inc. All Rights Reserved. Equifax and I-9 Anywhere are registered trademarks of Equifax Inc. </a:t>
            </a:r>
            <a:br>
              <a:rPr lang="en" sz="600" b="0" i="0" u="none" strike="noStrike" cap="none">
                <a:solidFill>
                  <a:schemeClr val="lt1"/>
                </a:solidFill>
                <a:latin typeface="Open Sans"/>
                <a:ea typeface="Open Sans"/>
                <a:cs typeface="Open Sans"/>
                <a:sym typeface="Open Sans"/>
              </a:rPr>
            </a:br>
            <a:r>
              <a:rPr lang="en" sz="600" b="0" i="0" u="none" strike="noStrike" cap="none">
                <a:solidFill>
                  <a:schemeClr val="lt1"/>
                </a:solidFill>
                <a:latin typeface="Open Sans"/>
                <a:ea typeface="Open Sans"/>
                <a:cs typeface="Open Sans"/>
                <a:sym typeface="Open Sans"/>
              </a:rPr>
              <a:t>The Work Number is a registered trademark of TALX Corporation, a wholly owned subsidiary of Equifax Inc. </a:t>
            </a:r>
            <a:endParaRPr sz="600" b="0" i="0" u="none" strike="noStrike" cap="none">
              <a:solidFill>
                <a:schemeClr val="lt1"/>
              </a:solidFill>
              <a:latin typeface="Open Sans"/>
              <a:ea typeface="Open Sans"/>
              <a:cs typeface="Open Sans"/>
              <a:sym typeface="Open Sans"/>
            </a:endParaRPr>
          </a:p>
        </p:txBody>
      </p:sp>
      <p:sp>
        <p:nvSpPr>
          <p:cNvPr id="716" name="Google Shape;716;p115"/>
          <p:cNvSpPr txBox="1">
            <a:spLocks noGrp="1"/>
          </p:cNvSpPr>
          <p:nvPr>
            <p:ph type="title"/>
          </p:nvPr>
        </p:nvSpPr>
        <p:spPr>
          <a:xfrm>
            <a:off x="4064350" y="2498775"/>
            <a:ext cx="4869600" cy="1041900"/>
          </a:xfrm>
          <a:prstGeom prst="rect">
            <a:avLst/>
          </a:prstGeom>
          <a:noFill/>
          <a:ln>
            <a:noFill/>
          </a:ln>
        </p:spPr>
        <p:txBody>
          <a:bodyPr spcFirstLastPara="1" wrap="square" lIns="0" tIns="68575" rIns="0" bIns="68575" anchor="ctr" anchorCtr="0">
            <a:noAutofit/>
          </a:bodyPr>
          <a:lstStyle>
            <a:lvl1pPr lvl="0" algn="l" rtl="0">
              <a:lnSpc>
                <a:spcPct val="95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pic>
        <p:nvPicPr>
          <p:cNvPr id="717" name="Google Shape;717;p115"/>
          <p:cNvPicPr preferRelativeResize="0"/>
          <p:nvPr/>
        </p:nvPicPr>
        <p:blipFill rotWithShape="1">
          <a:blip r:embed="rId3">
            <a:alphaModFix/>
          </a:blip>
          <a:srcRect t="337" b="347"/>
          <a:stretch/>
        </p:blipFill>
        <p:spPr>
          <a:xfrm>
            <a:off x="521199" y="1646098"/>
            <a:ext cx="2530176" cy="3066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Slide">
  <p:cSld name="10_Title only 4_1_1_1_1_1_2">
    <p:spTree>
      <p:nvGrpSpPr>
        <p:cNvPr id="1" name="Shape 718"/>
        <p:cNvGrpSpPr/>
        <p:nvPr/>
      </p:nvGrpSpPr>
      <p:grpSpPr>
        <a:xfrm>
          <a:off x="0" y="0"/>
          <a:ext cx="0" cy="0"/>
          <a:chOff x="0" y="0"/>
          <a:chExt cx="0" cy="0"/>
        </a:xfrm>
      </p:grpSpPr>
      <p:sp>
        <p:nvSpPr>
          <p:cNvPr id="719" name="Google Shape;719;p116"/>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720" name="Google Shape;720;p116"/>
          <p:cNvPicPr preferRelativeResize="0"/>
          <p:nvPr/>
        </p:nvPicPr>
        <p:blipFill rotWithShape="1">
          <a:blip r:embed="rId2">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Video Slide">
  <p:cSld name="10_Title only 4_1_1_1_1_1_1">
    <p:spTree>
      <p:nvGrpSpPr>
        <p:cNvPr id="1" name="Shape 721"/>
        <p:cNvGrpSpPr/>
        <p:nvPr/>
      </p:nvGrpSpPr>
      <p:grpSpPr>
        <a:xfrm>
          <a:off x="0" y="0"/>
          <a:ext cx="0" cy="0"/>
          <a:chOff x="0" y="0"/>
          <a:chExt cx="0" cy="0"/>
        </a:xfrm>
      </p:grpSpPr>
      <p:sp>
        <p:nvSpPr>
          <p:cNvPr id="722" name="Google Shape;722;p117"/>
          <p:cNvSpPr/>
          <p:nvPr/>
        </p:nvSpPr>
        <p:spPr>
          <a:xfrm>
            <a:off x="-9075" y="-9075"/>
            <a:ext cx="9196500" cy="51888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01_Cover">
  <p:cSld name="TITLE_1_1">
    <p:spTree>
      <p:nvGrpSpPr>
        <p:cNvPr id="1" name="Shape 723"/>
        <p:cNvGrpSpPr/>
        <p:nvPr/>
      </p:nvGrpSpPr>
      <p:grpSpPr>
        <a:xfrm>
          <a:off x="0" y="0"/>
          <a:ext cx="0" cy="0"/>
          <a:chOff x="0" y="0"/>
          <a:chExt cx="0" cy="0"/>
        </a:xfrm>
      </p:grpSpPr>
      <p:sp>
        <p:nvSpPr>
          <p:cNvPr id="724" name="Google Shape;724;p118"/>
          <p:cNvSpPr txBox="1">
            <a:spLocks noGrp="1"/>
          </p:cNvSpPr>
          <p:nvPr>
            <p:ph type="ctrTitle"/>
          </p:nvPr>
        </p:nvSpPr>
        <p:spPr>
          <a:xfrm>
            <a:off x="448056" y="2103975"/>
            <a:ext cx="8520600" cy="1617600"/>
          </a:xfrm>
          <a:prstGeom prst="rect">
            <a:avLst/>
          </a:prstGeom>
          <a:noFill/>
          <a:ln>
            <a:noFill/>
          </a:ln>
        </p:spPr>
        <p:txBody>
          <a:bodyPr spcFirstLastPara="1" wrap="square" lIns="0" tIns="91425" rIns="0" bIns="91425" anchor="b" anchorCtr="0">
            <a:noAutofit/>
          </a:bodyPr>
          <a:lstStyle>
            <a:lvl1pPr lvl="0" algn="l" rtl="0">
              <a:lnSpc>
                <a:spcPct val="100000"/>
              </a:lnSpc>
              <a:spcBef>
                <a:spcPts val="0"/>
              </a:spcBef>
              <a:spcAft>
                <a:spcPts val="0"/>
              </a:spcAft>
              <a:buClr>
                <a:schemeClr val="accent2"/>
              </a:buClr>
              <a:buSzPts val="3600"/>
              <a:buNone/>
              <a:defRPr sz="3600">
                <a:solidFill>
                  <a:schemeClr val="accent2"/>
                </a:solidFill>
              </a:defRPr>
            </a:lvl1pPr>
            <a:lvl2pPr lvl="1" algn="l" rtl="0">
              <a:lnSpc>
                <a:spcPct val="100000"/>
              </a:lnSpc>
              <a:spcBef>
                <a:spcPts val="0"/>
              </a:spcBef>
              <a:spcAft>
                <a:spcPts val="0"/>
              </a:spcAft>
              <a:buClr>
                <a:srgbClr val="981E32"/>
              </a:buClr>
              <a:buSzPts val="5200"/>
              <a:buNone/>
              <a:defRPr sz="5200">
                <a:solidFill>
                  <a:srgbClr val="981E32"/>
                </a:solidFill>
              </a:defRPr>
            </a:lvl2pPr>
            <a:lvl3pPr lvl="2" algn="l" rtl="0">
              <a:lnSpc>
                <a:spcPct val="100000"/>
              </a:lnSpc>
              <a:spcBef>
                <a:spcPts val="0"/>
              </a:spcBef>
              <a:spcAft>
                <a:spcPts val="0"/>
              </a:spcAft>
              <a:buClr>
                <a:srgbClr val="981E32"/>
              </a:buClr>
              <a:buSzPts val="5200"/>
              <a:buNone/>
              <a:defRPr sz="5200">
                <a:solidFill>
                  <a:srgbClr val="981E32"/>
                </a:solidFill>
              </a:defRPr>
            </a:lvl3pPr>
            <a:lvl4pPr lvl="3" algn="l" rtl="0">
              <a:lnSpc>
                <a:spcPct val="100000"/>
              </a:lnSpc>
              <a:spcBef>
                <a:spcPts val="0"/>
              </a:spcBef>
              <a:spcAft>
                <a:spcPts val="0"/>
              </a:spcAft>
              <a:buClr>
                <a:srgbClr val="981E32"/>
              </a:buClr>
              <a:buSzPts val="5200"/>
              <a:buNone/>
              <a:defRPr sz="5200">
                <a:solidFill>
                  <a:srgbClr val="981E32"/>
                </a:solidFill>
              </a:defRPr>
            </a:lvl4pPr>
            <a:lvl5pPr lvl="4" algn="l" rtl="0">
              <a:lnSpc>
                <a:spcPct val="100000"/>
              </a:lnSpc>
              <a:spcBef>
                <a:spcPts val="0"/>
              </a:spcBef>
              <a:spcAft>
                <a:spcPts val="0"/>
              </a:spcAft>
              <a:buClr>
                <a:srgbClr val="981E32"/>
              </a:buClr>
              <a:buSzPts val="5200"/>
              <a:buNone/>
              <a:defRPr sz="5200">
                <a:solidFill>
                  <a:srgbClr val="981E32"/>
                </a:solidFill>
              </a:defRPr>
            </a:lvl5pPr>
            <a:lvl6pPr lvl="5" algn="l" rtl="0">
              <a:lnSpc>
                <a:spcPct val="100000"/>
              </a:lnSpc>
              <a:spcBef>
                <a:spcPts val="0"/>
              </a:spcBef>
              <a:spcAft>
                <a:spcPts val="0"/>
              </a:spcAft>
              <a:buClr>
                <a:srgbClr val="981E32"/>
              </a:buClr>
              <a:buSzPts val="5200"/>
              <a:buNone/>
              <a:defRPr sz="5200">
                <a:solidFill>
                  <a:srgbClr val="981E32"/>
                </a:solidFill>
              </a:defRPr>
            </a:lvl6pPr>
            <a:lvl7pPr lvl="6" algn="l" rtl="0">
              <a:lnSpc>
                <a:spcPct val="100000"/>
              </a:lnSpc>
              <a:spcBef>
                <a:spcPts val="0"/>
              </a:spcBef>
              <a:spcAft>
                <a:spcPts val="0"/>
              </a:spcAft>
              <a:buClr>
                <a:srgbClr val="981E32"/>
              </a:buClr>
              <a:buSzPts val="5200"/>
              <a:buNone/>
              <a:defRPr sz="5200">
                <a:solidFill>
                  <a:srgbClr val="981E32"/>
                </a:solidFill>
              </a:defRPr>
            </a:lvl7pPr>
            <a:lvl8pPr lvl="7" algn="l" rtl="0">
              <a:lnSpc>
                <a:spcPct val="100000"/>
              </a:lnSpc>
              <a:spcBef>
                <a:spcPts val="0"/>
              </a:spcBef>
              <a:spcAft>
                <a:spcPts val="0"/>
              </a:spcAft>
              <a:buClr>
                <a:srgbClr val="981E32"/>
              </a:buClr>
              <a:buSzPts val="5200"/>
              <a:buNone/>
              <a:defRPr sz="5200">
                <a:solidFill>
                  <a:srgbClr val="981E32"/>
                </a:solidFill>
              </a:defRPr>
            </a:lvl8pPr>
            <a:lvl9pPr lvl="8" algn="l" rtl="0">
              <a:lnSpc>
                <a:spcPct val="100000"/>
              </a:lnSpc>
              <a:spcBef>
                <a:spcPts val="0"/>
              </a:spcBef>
              <a:spcAft>
                <a:spcPts val="0"/>
              </a:spcAft>
              <a:buClr>
                <a:srgbClr val="981E32"/>
              </a:buClr>
              <a:buSzPts val="5200"/>
              <a:buNone/>
              <a:defRPr sz="5200">
                <a:solidFill>
                  <a:srgbClr val="981E32"/>
                </a:solidFill>
              </a:defRPr>
            </a:lvl9pPr>
          </a:lstStyle>
          <a:p>
            <a:endParaRPr/>
          </a:p>
        </p:txBody>
      </p:sp>
      <p:pic>
        <p:nvPicPr>
          <p:cNvPr id="725" name="Google Shape;725;p118"/>
          <p:cNvPicPr preferRelativeResize="0"/>
          <p:nvPr/>
        </p:nvPicPr>
        <p:blipFill rotWithShape="1">
          <a:blip r:embed="rId2">
            <a:alphaModFix/>
          </a:blip>
          <a:srcRect/>
          <a:stretch/>
        </p:blipFill>
        <p:spPr>
          <a:xfrm>
            <a:off x="520175" y="962575"/>
            <a:ext cx="2603200" cy="487200"/>
          </a:xfrm>
          <a:prstGeom prst="rect">
            <a:avLst/>
          </a:prstGeom>
          <a:noFill/>
          <a:ln>
            <a:noFill/>
          </a:ln>
        </p:spPr>
      </p:pic>
      <p:sp>
        <p:nvSpPr>
          <p:cNvPr id="726" name="Google Shape;726;p118"/>
          <p:cNvSpPr/>
          <p:nvPr/>
        </p:nvSpPr>
        <p:spPr>
          <a:xfrm>
            <a:off x="0" y="3721500"/>
            <a:ext cx="9144000" cy="1428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18"/>
          <p:cNvSpPr txBox="1">
            <a:spLocks noGrp="1"/>
          </p:cNvSpPr>
          <p:nvPr>
            <p:ph type="subTitle" idx="1"/>
          </p:nvPr>
        </p:nvSpPr>
        <p:spPr>
          <a:xfrm>
            <a:off x="448056" y="3721500"/>
            <a:ext cx="8520600" cy="792600"/>
          </a:xfrm>
          <a:prstGeom prst="rect">
            <a:avLst/>
          </a:prstGeom>
          <a:noFill/>
          <a:ln>
            <a:noFill/>
          </a:ln>
        </p:spPr>
        <p:txBody>
          <a:bodyPr spcFirstLastPara="1" wrap="square" lIns="0" tIns="91425" rIns="91425" bIns="91425" anchor="t"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800"/>
              <a:buNone/>
              <a:defRPr sz="2800"/>
            </a:lvl2pPr>
            <a:lvl3pPr lvl="2" algn="l" rtl="0">
              <a:lnSpc>
                <a:spcPct val="100000"/>
              </a:lnSpc>
              <a:spcBef>
                <a:spcPts val="0"/>
              </a:spcBef>
              <a:spcAft>
                <a:spcPts val="0"/>
              </a:spcAft>
              <a:buSzPts val="2800"/>
              <a:buNone/>
              <a:defRPr sz="2800"/>
            </a:lvl3pPr>
            <a:lvl4pPr lvl="3" algn="l" rtl="0">
              <a:lnSpc>
                <a:spcPct val="100000"/>
              </a:lnSpc>
              <a:spcBef>
                <a:spcPts val="0"/>
              </a:spcBef>
              <a:spcAft>
                <a:spcPts val="0"/>
              </a:spcAft>
              <a:buSzPts val="2800"/>
              <a:buNone/>
              <a:defRPr sz="2800"/>
            </a:lvl4pPr>
            <a:lvl5pPr lvl="4" algn="l" rtl="0">
              <a:lnSpc>
                <a:spcPct val="100000"/>
              </a:lnSpc>
              <a:spcBef>
                <a:spcPts val="0"/>
              </a:spcBef>
              <a:spcAft>
                <a:spcPts val="0"/>
              </a:spcAft>
              <a:buSzPts val="2800"/>
              <a:buNone/>
              <a:defRPr sz="2800"/>
            </a:lvl5pPr>
            <a:lvl6pPr lvl="5" algn="l" rtl="0">
              <a:lnSpc>
                <a:spcPct val="100000"/>
              </a:lnSpc>
              <a:spcBef>
                <a:spcPts val="0"/>
              </a:spcBef>
              <a:spcAft>
                <a:spcPts val="0"/>
              </a:spcAft>
              <a:buSzPts val="2800"/>
              <a:buNone/>
              <a:defRPr sz="2800"/>
            </a:lvl6pPr>
            <a:lvl7pPr lvl="6" algn="l" rtl="0">
              <a:lnSpc>
                <a:spcPct val="100000"/>
              </a:lnSpc>
              <a:spcBef>
                <a:spcPts val="0"/>
              </a:spcBef>
              <a:spcAft>
                <a:spcPts val="0"/>
              </a:spcAft>
              <a:buSzPts val="2800"/>
              <a:buNone/>
              <a:defRPr sz="2800"/>
            </a:lvl7pPr>
            <a:lvl8pPr lvl="7" algn="l" rtl="0">
              <a:lnSpc>
                <a:spcPct val="100000"/>
              </a:lnSpc>
              <a:spcBef>
                <a:spcPts val="0"/>
              </a:spcBef>
              <a:spcAft>
                <a:spcPts val="0"/>
              </a:spcAft>
              <a:buSzPts val="2800"/>
              <a:buNone/>
              <a:defRPr sz="2800"/>
            </a:lvl8pPr>
            <a:lvl9pPr lvl="8" algn="l"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08_Title: 2-column 2">
  <p:cSld name="TITLE_AND_TWO_COLUMNS_1_2">
    <p:spTree>
      <p:nvGrpSpPr>
        <p:cNvPr id="1" name="Shape 728"/>
        <p:cNvGrpSpPr/>
        <p:nvPr/>
      </p:nvGrpSpPr>
      <p:grpSpPr>
        <a:xfrm>
          <a:off x="0" y="0"/>
          <a:ext cx="0" cy="0"/>
          <a:chOff x="0" y="0"/>
          <a:chExt cx="0" cy="0"/>
        </a:xfrm>
      </p:grpSpPr>
      <p:sp>
        <p:nvSpPr>
          <p:cNvPr id="729" name="Google Shape;729;p119"/>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19"/>
          <p:cNvSpPr txBox="1"/>
          <p:nvPr/>
        </p:nvSpPr>
        <p:spPr>
          <a:xfrm>
            <a:off x="8696408" y="4937419"/>
            <a:ext cx="1275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731" name="Google Shape;731;p119"/>
          <p:cNvPicPr preferRelativeResize="0"/>
          <p:nvPr/>
        </p:nvPicPr>
        <p:blipFill rotWithShape="1">
          <a:blip r:embed="rId2">
            <a:alphaModFix/>
          </a:blip>
          <a:srcRect/>
          <a:stretch/>
        </p:blipFill>
        <p:spPr>
          <a:xfrm>
            <a:off x="320100" y="4905811"/>
            <a:ext cx="914400" cy="170916"/>
          </a:xfrm>
          <a:prstGeom prst="rect">
            <a:avLst/>
          </a:prstGeom>
          <a:noFill/>
          <a:ln>
            <a:noFill/>
          </a:ln>
        </p:spPr>
      </p:pic>
      <p:sp>
        <p:nvSpPr>
          <p:cNvPr id="732" name="Google Shape;732;p119"/>
          <p:cNvSpPr txBox="1"/>
          <p:nvPr/>
        </p:nvSpPr>
        <p:spPr>
          <a:xfrm>
            <a:off x="62162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 |</a:t>
            </a:r>
            <a:endParaRPr sz="700" b="0" i="0" u="none" strike="noStrike" cap="none">
              <a:solidFill>
                <a:schemeClr val="dk2"/>
              </a:solidFill>
              <a:latin typeface="Open Sans"/>
              <a:ea typeface="Open Sans"/>
              <a:cs typeface="Open Sans"/>
              <a:sym typeface="Open Sans"/>
            </a:endParaRPr>
          </a:p>
        </p:txBody>
      </p:sp>
      <p:sp>
        <p:nvSpPr>
          <p:cNvPr id="733" name="Google Shape;733;p119"/>
          <p:cNvSpPr/>
          <p:nvPr/>
        </p:nvSpPr>
        <p:spPr>
          <a:xfrm>
            <a:off x="8330075" y="722376"/>
            <a:ext cx="813900" cy="274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DRAFT</a:t>
            </a: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08_Title: 2-column">
  <p:cSld name="TITLE_AND_TWO_COLUMNS_1_3">
    <p:spTree>
      <p:nvGrpSpPr>
        <p:cNvPr id="1" name="Shape 734"/>
        <p:cNvGrpSpPr/>
        <p:nvPr/>
      </p:nvGrpSpPr>
      <p:grpSpPr>
        <a:xfrm>
          <a:off x="0" y="0"/>
          <a:ext cx="0" cy="0"/>
          <a:chOff x="0" y="0"/>
          <a:chExt cx="0" cy="0"/>
        </a:xfrm>
      </p:grpSpPr>
      <p:sp>
        <p:nvSpPr>
          <p:cNvPr id="735" name="Google Shape;735;p120"/>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20"/>
          <p:cNvSpPr txBox="1">
            <a:spLocks noGrp="1"/>
          </p:cNvSpPr>
          <p:nvPr>
            <p:ph type="title"/>
          </p:nvPr>
        </p:nvSpPr>
        <p:spPr>
          <a:xfrm>
            <a:off x="320050" y="246900"/>
            <a:ext cx="85221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2600"/>
              <a:buNone/>
              <a:defRPr sz="2600">
                <a:solidFill>
                  <a:schemeClr val="accent2"/>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37" name="Google Shape;737;p120"/>
          <p:cNvSpPr txBox="1"/>
          <p:nvPr/>
        </p:nvSpPr>
        <p:spPr>
          <a:xfrm>
            <a:off x="8620195" y="4937425"/>
            <a:ext cx="2220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738" name="Google Shape;738;p120"/>
          <p:cNvSpPr txBox="1"/>
          <p:nvPr/>
        </p:nvSpPr>
        <p:spPr>
          <a:xfrm>
            <a:off x="61400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 |</a:t>
            </a:r>
            <a:endParaRPr sz="700" b="0" i="0" u="none" strike="noStrike" cap="none">
              <a:solidFill>
                <a:schemeClr val="dk2"/>
              </a:solidFill>
              <a:latin typeface="Open Sans"/>
              <a:ea typeface="Open Sans"/>
              <a:cs typeface="Open Sans"/>
              <a:sym typeface="Open Sans"/>
            </a:endParaRPr>
          </a:p>
        </p:txBody>
      </p:sp>
      <p:pic>
        <p:nvPicPr>
          <p:cNvPr id="739" name="Google Shape;739;p120"/>
          <p:cNvPicPr preferRelativeResize="0"/>
          <p:nvPr/>
        </p:nvPicPr>
        <p:blipFill rotWithShape="1">
          <a:blip r:embed="rId2">
            <a:alphaModFix/>
          </a:blip>
          <a:srcRect/>
          <a:stretch/>
        </p:blipFill>
        <p:spPr>
          <a:xfrm>
            <a:off x="320100" y="4905811"/>
            <a:ext cx="914400" cy="170916"/>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05_Divider: text only">
  <p:cSld name="SECTION_TITLE_AND_DESCRIPTION_2_1">
    <p:spTree>
      <p:nvGrpSpPr>
        <p:cNvPr id="1" name="Shape 740"/>
        <p:cNvGrpSpPr/>
        <p:nvPr/>
      </p:nvGrpSpPr>
      <p:grpSpPr>
        <a:xfrm>
          <a:off x="0" y="0"/>
          <a:ext cx="0" cy="0"/>
          <a:chOff x="0" y="0"/>
          <a:chExt cx="0" cy="0"/>
        </a:xfrm>
      </p:grpSpPr>
      <p:sp>
        <p:nvSpPr>
          <p:cNvPr id="741" name="Google Shape;741;p121"/>
          <p:cNvSpPr/>
          <p:nvPr/>
        </p:nvSpPr>
        <p:spPr>
          <a:xfrm rot="10800000" flipH="1">
            <a:off x="0" y="0"/>
            <a:ext cx="9144000" cy="3214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21"/>
          <p:cNvSpPr txBox="1"/>
          <p:nvPr/>
        </p:nvSpPr>
        <p:spPr>
          <a:xfrm>
            <a:off x="311700" y="1582875"/>
            <a:ext cx="8520600" cy="161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981E32"/>
              </a:solidFill>
              <a:latin typeface="Arial"/>
              <a:ea typeface="Arial"/>
              <a:cs typeface="Arial"/>
              <a:sym typeface="Arial"/>
            </a:endParaRPr>
          </a:p>
        </p:txBody>
      </p:sp>
      <p:sp>
        <p:nvSpPr>
          <p:cNvPr id="743" name="Google Shape;743;p121"/>
          <p:cNvSpPr txBox="1"/>
          <p:nvPr/>
        </p:nvSpPr>
        <p:spPr>
          <a:xfrm>
            <a:off x="311700" y="3200400"/>
            <a:ext cx="8520600" cy="7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5F6A72"/>
              </a:solidFill>
              <a:latin typeface="Arial"/>
              <a:ea typeface="Arial"/>
              <a:cs typeface="Arial"/>
              <a:sym typeface="Arial"/>
            </a:endParaRPr>
          </a:p>
        </p:txBody>
      </p:sp>
      <p:sp>
        <p:nvSpPr>
          <p:cNvPr id="744" name="Google Shape;744;p121"/>
          <p:cNvSpPr txBox="1">
            <a:spLocks noGrp="1"/>
          </p:cNvSpPr>
          <p:nvPr>
            <p:ph type="title"/>
          </p:nvPr>
        </p:nvSpPr>
        <p:spPr>
          <a:xfrm>
            <a:off x="320100" y="1581900"/>
            <a:ext cx="8324700" cy="1618500"/>
          </a:xfrm>
          <a:prstGeom prst="rect">
            <a:avLst/>
          </a:prstGeom>
          <a:noFill/>
          <a:ln>
            <a:noFill/>
          </a:ln>
        </p:spPr>
        <p:txBody>
          <a:bodyPr spcFirstLastPara="1" wrap="square" lIns="0" tIns="91425" rIns="0" bIns="91425" anchor="b" anchorCtr="0">
            <a:no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745" name="Google Shape;745;p121"/>
          <p:cNvSpPr txBox="1">
            <a:spLocks noGrp="1"/>
          </p:cNvSpPr>
          <p:nvPr>
            <p:ph type="subTitle" idx="1"/>
          </p:nvPr>
        </p:nvSpPr>
        <p:spPr>
          <a:xfrm>
            <a:off x="320100" y="3200395"/>
            <a:ext cx="8324700" cy="1235100"/>
          </a:xfrm>
          <a:prstGeom prst="rect">
            <a:avLst/>
          </a:prstGeom>
          <a:noFill/>
          <a:ln>
            <a:noFill/>
          </a:ln>
        </p:spPr>
        <p:txBody>
          <a:bodyPr spcFirstLastPara="1" wrap="square" lIns="0" tIns="91425" rIns="91425" bIns="91425" anchor="t" anchorCtr="0">
            <a:noAutofit/>
          </a:bodyPr>
          <a:lstStyle>
            <a:lvl1pPr lvl="0" algn="l" rtl="0">
              <a:lnSpc>
                <a:spcPct val="100000"/>
              </a:lnSpc>
              <a:spcBef>
                <a:spcPts val="0"/>
              </a:spcBef>
              <a:spcAft>
                <a:spcPts val="0"/>
              </a:spcAft>
              <a:buSzPts val="1800"/>
              <a:buNone/>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cxnSp>
        <p:nvCxnSpPr>
          <p:cNvPr id="746" name="Google Shape;746;p121"/>
          <p:cNvCxnSpPr/>
          <p:nvPr/>
        </p:nvCxnSpPr>
        <p:spPr>
          <a:xfrm>
            <a:off x="7050" y="4711800"/>
            <a:ext cx="9129900" cy="0"/>
          </a:xfrm>
          <a:prstGeom prst="straightConnector1">
            <a:avLst/>
          </a:prstGeom>
          <a:noFill/>
          <a:ln w="9525" cap="flat" cmpd="sng">
            <a:solidFill>
              <a:schemeClr val="accent1"/>
            </a:solidFill>
            <a:prstDash val="solid"/>
            <a:round/>
            <a:headEnd type="none" w="sm" len="sm"/>
            <a:tailEnd type="none" w="sm" len="sm"/>
          </a:ln>
        </p:spPr>
      </p:cxnSp>
      <p:sp>
        <p:nvSpPr>
          <p:cNvPr id="747" name="Google Shape;747;p121"/>
          <p:cNvSpPr txBox="1"/>
          <p:nvPr/>
        </p:nvSpPr>
        <p:spPr>
          <a:xfrm>
            <a:off x="8696408" y="4937419"/>
            <a:ext cx="1275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748" name="Google Shape;748;p121"/>
          <p:cNvSpPr txBox="1"/>
          <p:nvPr/>
        </p:nvSpPr>
        <p:spPr>
          <a:xfrm>
            <a:off x="62162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 |</a:t>
            </a:r>
            <a:endParaRPr sz="700" b="0" i="0" u="none" strike="noStrike" cap="none">
              <a:solidFill>
                <a:schemeClr val="dk2"/>
              </a:solidFill>
              <a:latin typeface="Open Sans"/>
              <a:ea typeface="Open Sans"/>
              <a:cs typeface="Open Sans"/>
              <a:sym typeface="Open Sans"/>
            </a:endParaRPr>
          </a:p>
        </p:txBody>
      </p:sp>
      <p:pic>
        <p:nvPicPr>
          <p:cNvPr id="749" name="Google Shape;749;p121"/>
          <p:cNvPicPr preferRelativeResize="0"/>
          <p:nvPr/>
        </p:nvPicPr>
        <p:blipFill rotWithShape="1">
          <a:blip r:embed="rId2">
            <a:alphaModFix/>
          </a:blip>
          <a:srcRect/>
          <a:stretch/>
        </p:blipFill>
        <p:spPr>
          <a:xfrm>
            <a:off x="320100" y="4905811"/>
            <a:ext cx="914400" cy="17091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ey One Column White">
  <p:cSld name="One Column White">
    <p:spTree>
      <p:nvGrpSpPr>
        <p:cNvPr id="1" name="Shape 80"/>
        <p:cNvGrpSpPr/>
        <p:nvPr/>
      </p:nvGrpSpPr>
      <p:grpSpPr>
        <a:xfrm>
          <a:off x="0" y="0"/>
          <a:ext cx="0" cy="0"/>
          <a:chOff x="0" y="0"/>
          <a:chExt cx="0" cy="0"/>
        </a:xfrm>
      </p:grpSpPr>
      <p:pic>
        <p:nvPicPr>
          <p:cNvPr id="81" name="Google Shape;81;p13"/>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82" name="Google Shape;82;p13"/>
          <p:cNvSpPr txBox="1"/>
          <p:nvPr/>
        </p:nvSpPr>
        <p:spPr>
          <a:xfrm>
            <a:off x="274326" y="4931400"/>
            <a:ext cx="1258200" cy="177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83" name="Google Shape;83;p13"/>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l">
              <a:lnSpc>
                <a:spcPct val="100000"/>
              </a:lnSpc>
              <a:spcBef>
                <a:spcPts val="0"/>
              </a:spcBef>
              <a:spcAft>
                <a:spcPts val="0"/>
              </a:spcAft>
              <a:buClr>
                <a:schemeClr val="dk1"/>
              </a:buClr>
              <a:buSzPts val="1800"/>
              <a:buFont typeface="Open Sans"/>
              <a:buNone/>
              <a:defRPr sz="1800">
                <a:solidFill>
                  <a:schemeClr val="dk1"/>
                </a:solidFill>
                <a:latin typeface="Open Sans"/>
                <a:ea typeface="Open Sans"/>
                <a:cs typeface="Open Sans"/>
                <a:sym typeface="Open Sans"/>
              </a:defRPr>
            </a:lvl2pPr>
            <a:lvl3pPr lvl="2" algn="l">
              <a:lnSpc>
                <a:spcPct val="100000"/>
              </a:lnSpc>
              <a:spcBef>
                <a:spcPts val="0"/>
              </a:spcBef>
              <a:spcAft>
                <a:spcPts val="0"/>
              </a:spcAft>
              <a:buClr>
                <a:schemeClr val="dk1"/>
              </a:buClr>
              <a:buSzPts val="1800"/>
              <a:buFont typeface="Open Sans"/>
              <a:buNone/>
              <a:defRPr sz="1800">
                <a:solidFill>
                  <a:schemeClr val="dk1"/>
                </a:solidFill>
                <a:latin typeface="Open Sans"/>
                <a:ea typeface="Open Sans"/>
                <a:cs typeface="Open Sans"/>
                <a:sym typeface="Open Sans"/>
              </a:defRPr>
            </a:lvl3pPr>
            <a:lvl4pPr lvl="3" algn="l">
              <a:lnSpc>
                <a:spcPct val="100000"/>
              </a:lnSpc>
              <a:spcBef>
                <a:spcPts val="0"/>
              </a:spcBef>
              <a:spcAft>
                <a:spcPts val="0"/>
              </a:spcAft>
              <a:buClr>
                <a:schemeClr val="dk1"/>
              </a:buClr>
              <a:buSzPts val="1800"/>
              <a:buFont typeface="Open Sans"/>
              <a:buNone/>
              <a:defRPr sz="1800">
                <a:solidFill>
                  <a:schemeClr val="dk1"/>
                </a:solidFill>
                <a:latin typeface="Open Sans"/>
                <a:ea typeface="Open Sans"/>
                <a:cs typeface="Open Sans"/>
                <a:sym typeface="Open Sans"/>
              </a:defRPr>
            </a:lvl4pPr>
            <a:lvl5pPr lvl="4" algn="l">
              <a:lnSpc>
                <a:spcPct val="100000"/>
              </a:lnSpc>
              <a:spcBef>
                <a:spcPts val="0"/>
              </a:spcBef>
              <a:spcAft>
                <a:spcPts val="0"/>
              </a:spcAft>
              <a:buClr>
                <a:schemeClr val="dk1"/>
              </a:buClr>
              <a:buSzPts val="1800"/>
              <a:buFont typeface="Open Sans"/>
              <a:buNone/>
              <a:defRPr sz="1800">
                <a:solidFill>
                  <a:schemeClr val="dk1"/>
                </a:solidFill>
                <a:latin typeface="Open Sans"/>
                <a:ea typeface="Open Sans"/>
                <a:cs typeface="Open Sans"/>
                <a:sym typeface="Open Sans"/>
              </a:defRPr>
            </a:lvl5pPr>
            <a:lvl6pPr lvl="5" algn="l">
              <a:lnSpc>
                <a:spcPct val="100000"/>
              </a:lnSpc>
              <a:spcBef>
                <a:spcPts val="0"/>
              </a:spcBef>
              <a:spcAft>
                <a:spcPts val="0"/>
              </a:spcAft>
              <a:buClr>
                <a:schemeClr val="dk1"/>
              </a:buClr>
              <a:buSzPts val="1800"/>
              <a:buFont typeface="Open Sans"/>
              <a:buNone/>
              <a:defRPr sz="1800">
                <a:solidFill>
                  <a:schemeClr val="dk1"/>
                </a:solidFill>
                <a:latin typeface="Open Sans"/>
                <a:ea typeface="Open Sans"/>
                <a:cs typeface="Open Sans"/>
                <a:sym typeface="Open Sans"/>
              </a:defRPr>
            </a:lvl6pPr>
            <a:lvl7pPr lvl="6" algn="l">
              <a:lnSpc>
                <a:spcPct val="100000"/>
              </a:lnSpc>
              <a:spcBef>
                <a:spcPts val="0"/>
              </a:spcBef>
              <a:spcAft>
                <a:spcPts val="0"/>
              </a:spcAft>
              <a:buClr>
                <a:schemeClr val="dk1"/>
              </a:buClr>
              <a:buSzPts val="1800"/>
              <a:buFont typeface="Open Sans"/>
              <a:buNone/>
              <a:defRPr sz="1800">
                <a:solidFill>
                  <a:schemeClr val="dk1"/>
                </a:solidFill>
                <a:latin typeface="Open Sans"/>
                <a:ea typeface="Open Sans"/>
                <a:cs typeface="Open Sans"/>
                <a:sym typeface="Open Sans"/>
              </a:defRPr>
            </a:lvl7pPr>
            <a:lvl8pPr lvl="7" algn="l">
              <a:lnSpc>
                <a:spcPct val="100000"/>
              </a:lnSpc>
              <a:spcBef>
                <a:spcPts val="0"/>
              </a:spcBef>
              <a:spcAft>
                <a:spcPts val="0"/>
              </a:spcAft>
              <a:buClr>
                <a:schemeClr val="dk1"/>
              </a:buClr>
              <a:buSzPts val="1800"/>
              <a:buFont typeface="Open Sans"/>
              <a:buNone/>
              <a:defRPr sz="1800">
                <a:solidFill>
                  <a:schemeClr val="dk1"/>
                </a:solidFill>
                <a:latin typeface="Open Sans"/>
                <a:ea typeface="Open Sans"/>
                <a:cs typeface="Open Sans"/>
                <a:sym typeface="Open Sans"/>
              </a:defRPr>
            </a:lvl8pPr>
            <a:lvl9pPr lvl="8" algn="l">
              <a:lnSpc>
                <a:spcPct val="100000"/>
              </a:lnSpc>
              <a:spcBef>
                <a:spcPts val="0"/>
              </a:spcBef>
              <a:spcAft>
                <a:spcPts val="0"/>
              </a:spcAft>
              <a:buClr>
                <a:schemeClr val="dk1"/>
              </a:buClr>
              <a:buSzPts val="1800"/>
              <a:buFont typeface="Open Sans"/>
              <a:buNone/>
              <a:defRPr sz="1800">
                <a:solidFill>
                  <a:schemeClr val="dk1"/>
                </a:solidFill>
                <a:latin typeface="Open Sans"/>
                <a:ea typeface="Open Sans"/>
                <a:cs typeface="Open Sans"/>
                <a:sym typeface="Open Sans"/>
              </a:defRPr>
            </a:lvl9pPr>
          </a:lstStyle>
          <a:p>
            <a:endParaRPr/>
          </a:p>
        </p:txBody>
      </p:sp>
      <p:pic>
        <p:nvPicPr>
          <p:cNvPr id="84" name="Google Shape;84;p13"/>
          <p:cNvPicPr preferRelativeResize="0"/>
          <p:nvPr/>
        </p:nvPicPr>
        <p:blipFill rotWithShape="1">
          <a:blip r:embed="rId3">
            <a:alphaModFix/>
          </a:blip>
          <a:srcRect t="337" b="337"/>
          <a:stretch/>
        </p:blipFill>
        <p:spPr>
          <a:xfrm>
            <a:off x="7679624" y="51862"/>
            <a:ext cx="1189993" cy="144242"/>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lank 8 3">
  <p:cSld name="BLANK_11_4">
    <p:spTree>
      <p:nvGrpSpPr>
        <p:cNvPr id="1" name="Shape 750"/>
        <p:cNvGrpSpPr/>
        <p:nvPr/>
      </p:nvGrpSpPr>
      <p:grpSpPr>
        <a:xfrm>
          <a:off x="0" y="0"/>
          <a:ext cx="0" cy="0"/>
          <a:chOff x="0" y="0"/>
          <a:chExt cx="0" cy="0"/>
        </a:xfrm>
      </p:grpSpPr>
      <p:sp>
        <p:nvSpPr>
          <p:cNvPr id="751" name="Google Shape;751;p122"/>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22"/>
          <p:cNvSpPr txBox="1"/>
          <p:nvPr/>
        </p:nvSpPr>
        <p:spPr>
          <a:xfrm>
            <a:off x="8696408" y="4937419"/>
            <a:ext cx="1275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753" name="Google Shape;753;p122"/>
          <p:cNvPicPr preferRelativeResize="0"/>
          <p:nvPr/>
        </p:nvPicPr>
        <p:blipFill rotWithShape="1">
          <a:blip r:embed="rId2">
            <a:alphaModFix/>
          </a:blip>
          <a:srcRect/>
          <a:stretch/>
        </p:blipFill>
        <p:spPr>
          <a:xfrm>
            <a:off x="320100" y="4905811"/>
            <a:ext cx="914400" cy="170916"/>
          </a:xfrm>
          <a:prstGeom prst="rect">
            <a:avLst/>
          </a:prstGeom>
          <a:noFill/>
          <a:ln>
            <a:noFill/>
          </a:ln>
        </p:spPr>
      </p:pic>
      <p:sp>
        <p:nvSpPr>
          <p:cNvPr id="754" name="Google Shape;754;p122"/>
          <p:cNvSpPr txBox="1"/>
          <p:nvPr/>
        </p:nvSpPr>
        <p:spPr>
          <a:xfrm>
            <a:off x="62162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 |</a:t>
            </a:r>
            <a:endParaRPr sz="700" b="0" i="0" u="none" strike="noStrike" cap="none">
              <a:solidFill>
                <a:schemeClr val="dk2"/>
              </a:solidFill>
              <a:latin typeface="Open Sans"/>
              <a:ea typeface="Open Sans"/>
              <a:cs typeface="Open Sans"/>
              <a:sym typeface="Open Sans"/>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4_Closer">
  <p:cSld name="BLANK_1_1">
    <p:spTree>
      <p:nvGrpSpPr>
        <p:cNvPr id="1" name="Shape 755"/>
        <p:cNvGrpSpPr/>
        <p:nvPr/>
      </p:nvGrpSpPr>
      <p:grpSpPr>
        <a:xfrm>
          <a:off x="0" y="0"/>
          <a:ext cx="0" cy="0"/>
          <a:chOff x="0" y="0"/>
          <a:chExt cx="0" cy="0"/>
        </a:xfrm>
      </p:grpSpPr>
      <p:sp>
        <p:nvSpPr>
          <p:cNvPr id="756" name="Google Shape;756;p123"/>
          <p:cNvSpPr/>
          <p:nvPr/>
        </p:nvSpPr>
        <p:spPr>
          <a:xfrm>
            <a:off x="0" y="3200400"/>
            <a:ext cx="9144000" cy="1949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7" name="Google Shape;757;p123"/>
          <p:cNvPicPr preferRelativeResize="0"/>
          <p:nvPr/>
        </p:nvPicPr>
        <p:blipFill rotWithShape="1">
          <a:blip r:embed="rId2">
            <a:alphaModFix/>
          </a:blip>
          <a:srcRect/>
          <a:stretch/>
        </p:blipFill>
        <p:spPr>
          <a:xfrm>
            <a:off x="1130625" y="1392450"/>
            <a:ext cx="6882751" cy="993375"/>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lank 1">
  <p:cSld name="BLANK_4">
    <p:spTree>
      <p:nvGrpSpPr>
        <p:cNvPr id="1" name="Shape 758"/>
        <p:cNvGrpSpPr/>
        <p:nvPr/>
      </p:nvGrpSpPr>
      <p:grpSpPr>
        <a:xfrm>
          <a:off x="0" y="0"/>
          <a:ext cx="0" cy="0"/>
          <a:chOff x="0" y="0"/>
          <a:chExt cx="0" cy="0"/>
        </a:xfrm>
      </p:grpSpPr>
      <p:sp>
        <p:nvSpPr>
          <p:cNvPr id="759" name="Google Shape;759;p124"/>
          <p:cNvSpPr txBox="1">
            <a:spLocks noGrp="1"/>
          </p:cNvSpPr>
          <p:nvPr>
            <p:ph type="sldNum" idx="12"/>
          </p:nvPr>
        </p:nvSpPr>
        <p:spPr>
          <a:xfrm>
            <a:off x="8531925" y="4721414"/>
            <a:ext cx="549000" cy="277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760" name="Google Shape;760;p124"/>
          <p:cNvSpPr txBox="1">
            <a:spLocks noGrp="1"/>
          </p:cNvSpPr>
          <p:nvPr>
            <p:ph type="title"/>
          </p:nvPr>
        </p:nvSpPr>
        <p:spPr>
          <a:xfrm>
            <a:off x="296675" y="221800"/>
            <a:ext cx="7786800" cy="569100"/>
          </a:xfrm>
          <a:prstGeom prst="rect">
            <a:avLst/>
          </a:prstGeom>
          <a:noFill/>
          <a:ln>
            <a:noFill/>
          </a:ln>
        </p:spPr>
        <p:txBody>
          <a:bodyPr spcFirstLastPara="1" wrap="square" lIns="0" tIns="68575" rIns="73150" bIns="68575" anchor="b" anchorCtr="0">
            <a:spAutoFit/>
          </a:bodyPr>
          <a:lstStyle>
            <a:lvl1pPr lvl="0" algn="l" rtl="0">
              <a:lnSpc>
                <a:spcPct val="100000"/>
              </a:lnSpc>
              <a:spcBef>
                <a:spcPts val="0"/>
              </a:spcBef>
              <a:spcAft>
                <a:spcPts val="0"/>
              </a:spcAft>
              <a:buClr>
                <a:schemeClr val="accent2"/>
              </a:buClr>
              <a:buSzPts val="2000"/>
              <a:buNone/>
              <a:defRPr sz="2000">
                <a:solidFill>
                  <a:schemeClr val="accent2"/>
                </a:solidFill>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genda or Table of Contents">
  <p:cSld name="Agenda or Table of Contents">
    <p:spTree>
      <p:nvGrpSpPr>
        <p:cNvPr id="1" name="Shape 761"/>
        <p:cNvGrpSpPr/>
        <p:nvPr/>
      </p:nvGrpSpPr>
      <p:grpSpPr>
        <a:xfrm>
          <a:off x="0" y="0"/>
          <a:ext cx="0" cy="0"/>
          <a:chOff x="0" y="0"/>
          <a:chExt cx="0" cy="0"/>
        </a:xfrm>
      </p:grpSpPr>
      <p:sp>
        <p:nvSpPr>
          <p:cNvPr id="762" name="Google Shape;762;p125"/>
          <p:cNvSpPr txBox="1">
            <a:spLocks noGrp="1"/>
          </p:cNvSpPr>
          <p:nvPr>
            <p:ph type="title"/>
          </p:nvPr>
        </p:nvSpPr>
        <p:spPr>
          <a:xfrm>
            <a:off x="348343" y="0"/>
            <a:ext cx="8447400" cy="578700"/>
          </a:xfrm>
          <a:prstGeom prst="rect">
            <a:avLst/>
          </a:prstGeom>
          <a:noFill/>
          <a:ln>
            <a:noFill/>
          </a:ln>
        </p:spPr>
        <p:txBody>
          <a:bodyPr spcFirstLastPara="1" wrap="square" lIns="0" tIns="86625" rIns="0" bIns="86625" anchor="b" anchorCtr="0">
            <a:normAutofit/>
          </a:bodyPr>
          <a:lstStyle>
            <a:lvl1pPr lvl="0" algn="l" rtl="0">
              <a:lnSpc>
                <a:spcPct val="100000"/>
              </a:lnSpc>
              <a:spcBef>
                <a:spcPts val="0"/>
              </a:spcBef>
              <a:spcAft>
                <a:spcPts val="0"/>
              </a:spcAft>
              <a:buClr>
                <a:schemeClr val="dk2"/>
              </a:buClr>
              <a:buSzPts val="2100"/>
              <a:buFont typeface="Arial Narrow"/>
              <a:buNone/>
              <a:defRPr>
                <a:latin typeface="Arial Narrow"/>
                <a:ea typeface="Arial Narrow"/>
                <a:cs typeface="Arial Narrow"/>
                <a:sym typeface="Arial Narrow"/>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763" name="Google Shape;763;p125"/>
          <p:cNvSpPr txBox="1">
            <a:spLocks noGrp="1"/>
          </p:cNvSpPr>
          <p:nvPr>
            <p:ph type="body" idx="1"/>
          </p:nvPr>
        </p:nvSpPr>
        <p:spPr>
          <a:xfrm>
            <a:off x="348343" y="707677"/>
            <a:ext cx="8447400" cy="4116000"/>
          </a:xfrm>
          <a:prstGeom prst="rect">
            <a:avLst/>
          </a:prstGeom>
          <a:noFill/>
          <a:ln>
            <a:noFill/>
          </a:ln>
        </p:spPr>
        <p:txBody>
          <a:bodyPr spcFirstLastPara="1" wrap="square" lIns="0" tIns="0" rIns="0" bIns="0" anchor="t" anchorCtr="0">
            <a:normAutofit/>
          </a:bodyPr>
          <a:lstStyle>
            <a:lvl1pPr marL="457200" lvl="0" indent="-317500" algn="l" rtl="0">
              <a:lnSpc>
                <a:spcPct val="110000"/>
              </a:lnSpc>
              <a:spcBef>
                <a:spcPts val="900"/>
              </a:spcBef>
              <a:spcAft>
                <a:spcPts val="0"/>
              </a:spcAft>
              <a:buClr>
                <a:schemeClr val="dk1"/>
              </a:buClr>
              <a:buSzPts val="1400"/>
              <a:buFont typeface="Arial"/>
              <a:buAutoNum type="arabicPeriod"/>
              <a:defRPr sz="1500">
                <a:latin typeface="Arial"/>
                <a:ea typeface="Arial"/>
                <a:cs typeface="Arial"/>
                <a:sym typeface="Arial"/>
              </a:defRPr>
            </a:lvl1pPr>
            <a:lvl2pPr marL="914400" lvl="1" indent="-304800" algn="l" rtl="0">
              <a:lnSpc>
                <a:spcPct val="110000"/>
              </a:lnSpc>
              <a:spcBef>
                <a:spcPts val="300"/>
              </a:spcBef>
              <a:spcAft>
                <a:spcPts val="0"/>
              </a:spcAft>
              <a:buClr>
                <a:schemeClr val="dk1"/>
              </a:buClr>
              <a:buSzPts val="1200"/>
              <a:buFont typeface="Arial"/>
              <a:buAutoNum type="alphaUcPeriod"/>
              <a:defRPr>
                <a:latin typeface="Arial"/>
                <a:ea typeface="Arial"/>
                <a:cs typeface="Arial"/>
                <a:sym typeface="Arial"/>
              </a:defRPr>
            </a:lvl2pPr>
            <a:lvl3pPr marL="1371600" lvl="2" indent="-298450" algn="l" rtl="0">
              <a:lnSpc>
                <a:spcPct val="110000"/>
              </a:lnSpc>
              <a:spcBef>
                <a:spcPts val="300"/>
              </a:spcBef>
              <a:spcAft>
                <a:spcPts val="0"/>
              </a:spcAft>
              <a:buClr>
                <a:schemeClr val="dk1"/>
              </a:buClr>
              <a:buSzPts val="1100"/>
              <a:buFont typeface="Arial"/>
              <a:buAutoNum type="arabicParenR"/>
              <a:defRPr>
                <a:latin typeface="Arial"/>
                <a:ea typeface="Arial"/>
                <a:cs typeface="Arial"/>
                <a:sym typeface="Arial"/>
              </a:defRPr>
            </a:lvl3pPr>
            <a:lvl4pPr marL="1828800" lvl="3" indent="-298450" algn="l" rtl="0">
              <a:lnSpc>
                <a:spcPct val="110000"/>
              </a:lnSpc>
              <a:spcBef>
                <a:spcPts val="300"/>
              </a:spcBef>
              <a:spcAft>
                <a:spcPts val="0"/>
              </a:spcAft>
              <a:buClr>
                <a:schemeClr val="dk1"/>
              </a:buClr>
              <a:buSzPts val="1100"/>
              <a:buFont typeface="Arial"/>
              <a:buAutoNum type="alphaLcParenR"/>
              <a:defRPr sz="1000">
                <a:latin typeface="Arial"/>
                <a:ea typeface="Arial"/>
                <a:cs typeface="Arial"/>
                <a:sym typeface="Arial"/>
              </a:defRPr>
            </a:lvl4pPr>
            <a:lvl5pPr marL="2286000" lvl="4" indent="-292100" algn="l" rtl="0">
              <a:lnSpc>
                <a:spcPct val="110000"/>
              </a:lnSpc>
              <a:spcBef>
                <a:spcPts val="300"/>
              </a:spcBef>
              <a:spcAft>
                <a:spcPts val="0"/>
              </a:spcAft>
              <a:buClr>
                <a:schemeClr val="dk1"/>
              </a:buClr>
              <a:buSzPts val="1000"/>
              <a:buFont typeface="Arial"/>
              <a:buAutoNum type="romanLcPeriod"/>
              <a:defRPr sz="1000">
                <a:latin typeface="Arial"/>
                <a:ea typeface="Arial"/>
                <a:cs typeface="Arial"/>
                <a:sym typeface="Arial"/>
              </a:defRPr>
            </a:lvl5pPr>
            <a:lvl6pPr marL="2743200" lvl="5" indent="-336550" algn="l" rtl="0">
              <a:lnSpc>
                <a:spcPct val="100000"/>
              </a:lnSpc>
              <a:spcBef>
                <a:spcPts val="300"/>
              </a:spcBef>
              <a:spcAft>
                <a:spcPts val="0"/>
              </a:spcAft>
              <a:buClr>
                <a:schemeClr val="dk1"/>
              </a:buClr>
              <a:buSzPts val="1700"/>
              <a:buChar char="•"/>
              <a:defRPr/>
            </a:lvl6pPr>
            <a:lvl7pPr marL="3200400" lvl="6" indent="-228600" algn="l" rtl="0">
              <a:lnSpc>
                <a:spcPct val="100000"/>
              </a:lnSpc>
              <a:spcBef>
                <a:spcPts val="300"/>
              </a:spcBef>
              <a:spcAft>
                <a:spcPts val="0"/>
              </a:spcAft>
              <a:buClr>
                <a:schemeClr val="dk1"/>
              </a:buClr>
              <a:buSzPts val="1700"/>
              <a:buNone/>
              <a:defRPr/>
            </a:lvl7pPr>
            <a:lvl8pPr marL="3657600" lvl="7" indent="-228600" algn="l" rtl="0">
              <a:lnSpc>
                <a:spcPct val="100000"/>
              </a:lnSpc>
              <a:spcBef>
                <a:spcPts val="300"/>
              </a:spcBef>
              <a:spcAft>
                <a:spcPts val="0"/>
              </a:spcAft>
              <a:buClr>
                <a:schemeClr val="dk1"/>
              </a:buClr>
              <a:buSzPts val="1700"/>
              <a:buNone/>
              <a:defRPr/>
            </a:lvl8pPr>
            <a:lvl9pPr marL="4114800" lvl="8" indent="-228600" algn="l" rtl="0">
              <a:lnSpc>
                <a:spcPct val="100000"/>
              </a:lnSpc>
              <a:spcBef>
                <a:spcPts val="300"/>
              </a:spcBef>
              <a:spcAft>
                <a:spcPts val="0"/>
              </a:spcAft>
              <a:buClr>
                <a:schemeClr val="dk1"/>
              </a:buClr>
              <a:buSzPts val="1700"/>
              <a:buNone/>
              <a:defRPr/>
            </a:lvl9pPr>
          </a:lstStyle>
          <a:p>
            <a:endParaRPr/>
          </a:p>
        </p:txBody>
      </p:sp>
      <p:sp>
        <p:nvSpPr>
          <p:cNvPr id="764" name="Google Shape;764;p125"/>
          <p:cNvSpPr txBox="1">
            <a:spLocks noGrp="1"/>
          </p:cNvSpPr>
          <p:nvPr>
            <p:ph type="body" idx="2"/>
          </p:nvPr>
        </p:nvSpPr>
        <p:spPr>
          <a:xfrm>
            <a:off x="1088571" y="4863962"/>
            <a:ext cx="6124800" cy="265500"/>
          </a:xfrm>
          <a:prstGeom prst="rect">
            <a:avLst/>
          </a:prstGeom>
          <a:noFill/>
          <a:ln>
            <a:noFill/>
          </a:ln>
        </p:spPr>
        <p:txBody>
          <a:bodyPr spcFirstLastPara="1" wrap="square" lIns="0" tIns="0" rIns="0" bIns="0" anchor="ctr" anchorCtr="0">
            <a:normAutofit/>
          </a:bodyPr>
          <a:lstStyle>
            <a:lvl1pPr marL="457200" lvl="0" indent="-228600" algn="l" rtl="0">
              <a:lnSpc>
                <a:spcPct val="110000"/>
              </a:lnSpc>
              <a:spcBef>
                <a:spcPts val="900"/>
              </a:spcBef>
              <a:spcAft>
                <a:spcPts val="0"/>
              </a:spcAft>
              <a:buClr>
                <a:schemeClr val="dk1"/>
              </a:buClr>
              <a:buSzPts val="600"/>
              <a:buNone/>
              <a:defRPr sz="700"/>
            </a:lvl1pPr>
            <a:lvl2pPr marL="914400" lvl="1" indent="-323850" algn="l" rtl="0">
              <a:lnSpc>
                <a:spcPct val="110000"/>
              </a:lnSpc>
              <a:spcBef>
                <a:spcPts val="300"/>
              </a:spcBef>
              <a:spcAft>
                <a:spcPts val="0"/>
              </a:spcAft>
              <a:buClr>
                <a:schemeClr val="dk1"/>
              </a:buClr>
              <a:buSzPts val="1500"/>
              <a:buChar char="•"/>
              <a:defRPr/>
            </a:lvl2pPr>
            <a:lvl3pPr marL="1371600" lvl="2" indent="-336550" algn="l" rtl="0">
              <a:lnSpc>
                <a:spcPct val="110000"/>
              </a:lnSpc>
              <a:spcBef>
                <a:spcPts val="300"/>
              </a:spcBef>
              <a:spcAft>
                <a:spcPts val="0"/>
              </a:spcAft>
              <a:buClr>
                <a:schemeClr val="dk1"/>
              </a:buClr>
              <a:buSzPts val="1700"/>
              <a:buChar char="•"/>
              <a:defRPr/>
            </a:lvl3pPr>
            <a:lvl4pPr marL="1828800" lvl="3" indent="-349250" algn="l" rtl="0">
              <a:lnSpc>
                <a:spcPct val="110000"/>
              </a:lnSpc>
              <a:spcBef>
                <a:spcPts val="300"/>
              </a:spcBef>
              <a:spcAft>
                <a:spcPts val="0"/>
              </a:spcAft>
              <a:buClr>
                <a:schemeClr val="dk1"/>
              </a:buClr>
              <a:buSzPts val="1900"/>
              <a:buChar char="•"/>
              <a:defRPr/>
            </a:lvl4pPr>
            <a:lvl5pPr marL="2286000" lvl="4" indent="-336550" algn="l" rtl="0">
              <a:lnSpc>
                <a:spcPct val="110000"/>
              </a:lnSpc>
              <a:spcBef>
                <a:spcPts val="300"/>
              </a:spcBef>
              <a:spcAft>
                <a:spcPts val="0"/>
              </a:spcAft>
              <a:buClr>
                <a:schemeClr val="dk1"/>
              </a:buClr>
              <a:buSzPts val="1700"/>
              <a:buChar char="•"/>
              <a:defRPr/>
            </a:lvl5pPr>
            <a:lvl6pPr marL="2743200" lvl="5" indent="-336550" algn="l" rtl="0">
              <a:lnSpc>
                <a:spcPct val="100000"/>
              </a:lnSpc>
              <a:spcBef>
                <a:spcPts val="300"/>
              </a:spcBef>
              <a:spcAft>
                <a:spcPts val="0"/>
              </a:spcAft>
              <a:buClr>
                <a:schemeClr val="dk1"/>
              </a:buClr>
              <a:buSzPts val="1700"/>
              <a:buChar char="•"/>
              <a:defRPr/>
            </a:lvl6pPr>
            <a:lvl7pPr marL="3200400" lvl="6" indent="-228600" algn="l" rtl="0">
              <a:lnSpc>
                <a:spcPct val="100000"/>
              </a:lnSpc>
              <a:spcBef>
                <a:spcPts val="300"/>
              </a:spcBef>
              <a:spcAft>
                <a:spcPts val="0"/>
              </a:spcAft>
              <a:buClr>
                <a:schemeClr val="dk1"/>
              </a:buClr>
              <a:buSzPts val="1700"/>
              <a:buNone/>
              <a:defRPr/>
            </a:lvl7pPr>
            <a:lvl8pPr marL="3657600" lvl="7" indent="-228600" algn="l" rtl="0">
              <a:lnSpc>
                <a:spcPct val="100000"/>
              </a:lnSpc>
              <a:spcBef>
                <a:spcPts val="300"/>
              </a:spcBef>
              <a:spcAft>
                <a:spcPts val="0"/>
              </a:spcAft>
              <a:buClr>
                <a:schemeClr val="dk1"/>
              </a:buClr>
              <a:buSzPts val="1700"/>
              <a:buNone/>
              <a:defRPr/>
            </a:lvl8pPr>
            <a:lvl9pPr marL="4114800" lvl="8" indent="-228600" algn="l" rtl="0">
              <a:lnSpc>
                <a:spcPct val="100000"/>
              </a:lnSpc>
              <a:spcBef>
                <a:spcPts val="300"/>
              </a:spcBef>
              <a:spcAft>
                <a:spcPts val="0"/>
              </a:spcAft>
              <a:buClr>
                <a:schemeClr val="dk1"/>
              </a:buClr>
              <a:buSzPts val="1700"/>
              <a:buNone/>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lank">
  <p:cSld name="BLANK_5">
    <p:spTree>
      <p:nvGrpSpPr>
        <p:cNvPr id="1" name="Shape 765"/>
        <p:cNvGrpSpPr/>
        <p:nvPr/>
      </p:nvGrpSpPr>
      <p:grpSpPr>
        <a:xfrm>
          <a:off x="0" y="0"/>
          <a:ext cx="0" cy="0"/>
          <a:chOff x="0" y="0"/>
          <a:chExt cx="0" cy="0"/>
        </a:xfrm>
      </p:grpSpPr>
      <p:sp>
        <p:nvSpPr>
          <p:cNvPr id="766" name="Google Shape;766;p12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7"/>
        <p:cNvGrpSpPr/>
        <p:nvPr/>
      </p:nvGrpSpPr>
      <p:grpSpPr>
        <a:xfrm>
          <a:off x="0" y="0"/>
          <a:ext cx="0" cy="0"/>
          <a:chOff x="0" y="0"/>
          <a:chExt cx="0" cy="0"/>
        </a:xfrm>
      </p:grpSpPr>
      <p:sp>
        <p:nvSpPr>
          <p:cNvPr id="768" name="Google Shape;768;p127"/>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rtl="0">
              <a:lnSpc>
                <a:spcPct val="95000"/>
              </a:lnSpc>
              <a:spcBef>
                <a:spcPts val="0"/>
              </a:spcBef>
              <a:spcAft>
                <a:spcPts val="0"/>
              </a:spcAft>
              <a:buSzPts val="2100"/>
              <a:buNone/>
              <a:defRPr sz="1400"/>
            </a:lvl2pPr>
            <a:lvl3pPr lvl="2" algn="l" rtl="0">
              <a:lnSpc>
                <a:spcPct val="95000"/>
              </a:lnSpc>
              <a:spcBef>
                <a:spcPts val="0"/>
              </a:spcBef>
              <a:spcAft>
                <a:spcPts val="0"/>
              </a:spcAft>
              <a:buSzPts val="2100"/>
              <a:buNone/>
              <a:defRPr sz="1400"/>
            </a:lvl3pPr>
            <a:lvl4pPr lvl="3" algn="l" rtl="0">
              <a:lnSpc>
                <a:spcPct val="95000"/>
              </a:lnSpc>
              <a:spcBef>
                <a:spcPts val="0"/>
              </a:spcBef>
              <a:spcAft>
                <a:spcPts val="0"/>
              </a:spcAft>
              <a:buSzPts val="2100"/>
              <a:buNone/>
              <a:defRPr sz="1400"/>
            </a:lvl4pPr>
            <a:lvl5pPr lvl="4" algn="l" rtl="0">
              <a:lnSpc>
                <a:spcPct val="95000"/>
              </a:lnSpc>
              <a:spcBef>
                <a:spcPts val="0"/>
              </a:spcBef>
              <a:spcAft>
                <a:spcPts val="0"/>
              </a:spcAft>
              <a:buSzPts val="2100"/>
              <a:buNone/>
              <a:defRPr sz="1400"/>
            </a:lvl5pPr>
            <a:lvl6pPr lvl="5" algn="l" rtl="0">
              <a:lnSpc>
                <a:spcPct val="95000"/>
              </a:lnSpc>
              <a:spcBef>
                <a:spcPts val="0"/>
              </a:spcBef>
              <a:spcAft>
                <a:spcPts val="0"/>
              </a:spcAft>
              <a:buSzPts val="2100"/>
              <a:buNone/>
              <a:defRPr sz="1400"/>
            </a:lvl6pPr>
            <a:lvl7pPr lvl="6" algn="l" rtl="0">
              <a:lnSpc>
                <a:spcPct val="95000"/>
              </a:lnSpc>
              <a:spcBef>
                <a:spcPts val="0"/>
              </a:spcBef>
              <a:spcAft>
                <a:spcPts val="0"/>
              </a:spcAft>
              <a:buSzPts val="2100"/>
              <a:buNone/>
              <a:defRPr sz="1400"/>
            </a:lvl7pPr>
            <a:lvl8pPr lvl="7" algn="l" rtl="0">
              <a:lnSpc>
                <a:spcPct val="95000"/>
              </a:lnSpc>
              <a:spcBef>
                <a:spcPts val="0"/>
              </a:spcBef>
              <a:spcAft>
                <a:spcPts val="0"/>
              </a:spcAft>
              <a:buSzPts val="2100"/>
              <a:buNone/>
              <a:defRPr sz="1400"/>
            </a:lvl8pPr>
            <a:lvl9pPr lvl="8" algn="l" rtl="0">
              <a:lnSpc>
                <a:spcPct val="95000"/>
              </a:lnSpc>
              <a:spcBef>
                <a:spcPts val="0"/>
              </a:spcBef>
              <a:spcAft>
                <a:spcPts val="0"/>
              </a:spcAft>
              <a:buSzPts val="2100"/>
              <a:buNone/>
              <a:defRPr sz="1400"/>
            </a:lvl9pPr>
          </a:lstStyle>
          <a:p>
            <a:endParaRPr/>
          </a:p>
        </p:txBody>
      </p:sp>
      <p:sp>
        <p:nvSpPr>
          <p:cNvPr id="769" name="Google Shape;769;p12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 Subtitle">
  <p:cSld name="Title and Content - Subtitle">
    <p:spTree>
      <p:nvGrpSpPr>
        <p:cNvPr id="1" name="Shape 770"/>
        <p:cNvGrpSpPr/>
        <p:nvPr/>
      </p:nvGrpSpPr>
      <p:grpSpPr>
        <a:xfrm>
          <a:off x="0" y="0"/>
          <a:ext cx="0" cy="0"/>
          <a:chOff x="0" y="0"/>
          <a:chExt cx="0" cy="0"/>
        </a:xfrm>
      </p:grpSpPr>
      <p:sp>
        <p:nvSpPr>
          <p:cNvPr id="771" name="Google Shape;771;p128"/>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rtl="0">
              <a:lnSpc>
                <a:spcPct val="95000"/>
              </a:lnSpc>
              <a:spcBef>
                <a:spcPts val="0"/>
              </a:spcBef>
              <a:spcAft>
                <a:spcPts val="0"/>
              </a:spcAft>
              <a:buSzPts val="2100"/>
              <a:buNone/>
              <a:defRPr sz="1400"/>
            </a:lvl2pPr>
            <a:lvl3pPr lvl="2" algn="l" rtl="0">
              <a:lnSpc>
                <a:spcPct val="95000"/>
              </a:lnSpc>
              <a:spcBef>
                <a:spcPts val="0"/>
              </a:spcBef>
              <a:spcAft>
                <a:spcPts val="0"/>
              </a:spcAft>
              <a:buSzPts val="2100"/>
              <a:buNone/>
              <a:defRPr sz="1400"/>
            </a:lvl3pPr>
            <a:lvl4pPr lvl="3" algn="l" rtl="0">
              <a:lnSpc>
                <a:spcPct val="95000"/>
              </a:lnSpc>
              <a:spcBef>
                <a:spcPts val="0"/>
              </a:spcBef>
              <a:spcAft>
                <a:spcPts val="0"/>
              </a:spcAft>
              <a:buSzPts val="2100"/>
              <a:buNone/>
              <a:defRPr sz="1400"/>
            </a:lvl4pPr>
            <a:lvl5pPr lvl="4" algn="l" rtl="0">
              <a:lnSpc>
                <a:spcPct val="95000"/>
              </a:lnSpc>
              <a:spcBef>
                <a:spcPts val="0"/>
              </a:spcBef>
              <a:spcAft>
                <a:spcPts val="0"/>
              </a:spcAft>
              <a:buSzPts val="2100"/>
              <a:buNone/>
              <a:defRPr sz="1400"/>
            </a:lvl5pPr>
            <a:lvl6pPr lvl="5" algn="l" rtl="0">
              <a:lnSpc>
                <a:spcPct val="95000"/>
              </a:lnSpc>
              <a:spcBef>
                <a:spcPts val="0"/>
              </a:spcBef>
              <a:spcAft>
                <a:spcPts val="0"/>
              </a:spcAft>
              <a:buSzPts val="2100"/>
              <a:buNone/>
              <a:defRPr sz="1400"/>
            </a:lvl6pPr>
            <a:lvl7pPr lvl="6" algn="l" rtl="0">
              <a:lnSpc>
                <a:spcPct val="95000"/>
              </a:lnSpc>
              <a:spcBef>
                <a:spcPts val="0"/>
              </a:spcBef>
              <a:spcAft>
                <a:spcPts val="0"/>
              </a:spcAft>
              <a:buSzPts val="2100"/>
              <a:buNone/>
              <a:defRPr sz="1400"/>
            </a:lvl7pPr>
            <a:lvl8pPr lvl="7" algn="l" rtl="0">
              <a:lnSpc>
                <a:spcPct val="95000"/>
              </a:lnSpc>
              <a:spcBef>
                <a:spcPts val="0"/>
              </a:spcBef>
              <a:spcAft>
                <a:spcPts val="0"/>
              </a:spcAft>
              <a:buSzPts val="2100"/>
              <a:buNone/>
              <a:defRPr sz="1400"/>
            </a:lvl8pPr>
            <a:lvl9pPr lvl="8" algn="l" rtl="0">
              <a:lnSpc>
                <a:spcPct val="95000"/>
              </a:lnSpc>
              <a:spcBef>
                <a:spcPts val="0"/>
              </a:spcBef>
              <a:spcAft>
                <a:spcPts val="0"/>
              </a:spcAft>
              <a:buSzPts val="2100"/>
              <a:buNone/>
              <a:defRPr sz="1400"/>
            </a:lvl9pPr>
          </a:lstStyle>
          <a:p>
            <a:endParaRPr/>
          </a:p>
        </p:txBody>
      </p:sp>
      <p:sp>
        <p:nvSpPr>
          <p:cNvPr id="772" name="Google Shape;772;p128"/>
          <p:cNvSpPr txBox="1">
            <a:spLocks noGrp="1"/>
          </p:cNvSpPr>
          <p:nvPr>
            <p:ph type="body" idx="1"/>
          </p:nvPr>
        </p:nvSpPr>
        <p:spPr>
          <a:xfrm>
            <a:off x="332185" y="1577579"/>
            <a:ext cx="5563800" cy="30516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773" name="Google Shape;773;p128"/>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74" name="Google Shape;774;p128"/>
          <p:cNvSpPr txBox="1">
            <a:spLocks noGrp="1"/>
          </p:cNvSpPr>
          <p:nvPr>
            <p:ph type="subTitle" idx="2"/>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08_Title: 2-column 1">
  <p:cSld name="TITLE_AND_TWO_COLUMNS_1_4">
    <p:spTree>
      <p:nvGrpSpPr>
        <p:cNvPr id="1" name="Shape 775"/>
        <p:cNvGrpSpPr/>
        <p:nvPr/>
      </p:nvGrpSpPr>
      <p:grpSpPr>
        <a:xfrm>
          <a:off x="0" y="0"/>
          <a:ext cx="0" cy="0"/>
          <a:chOff x="0" y="0"/>
          <a:chExt cx="0" cy="0"/>
        </a:xfrm>
      </p:grpSpPr>
      <p:sp>
        <p:nvSpPr>
          <p:cNvPr id="776" name="Google Shape;776;p129"/>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29"/>
          <p:cNvSpPr txBox="1">
            <a:spLocks noGrp="1"/>
          </p:cNvSpPr>
          <p:nvPr>
            <p:ph type="title"/>
          </p:nvPr>
        </p:nvSpPr>
        <p:spPr>
          <a:xfrm>
            <a:off x="320050" y="246900"/>
            <a:ext cx="85221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2600"/>
              <a:buNone/>
              <a:defRPr sz="2600">
                <a:solidFill>
                  <a:schemeClr val="accent2"/>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78" name="Google Shape;778;p129"/>
          <p:cNvSpPr txBox="1"/>
          <p:nvPr/>
        </p:nvSpPr>
        <p:spPr>
          <a:xfrm>
            <a:off x="8620195" y="4937425"/>
            <a:ext cx="2220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779" name="Google Shape;779;p129"/>
          <p:cNvSpPr txBox="1"/>
          <p:nvPr/>
        </p:nvSpPr>
        <p:spPr>
          <a:xfrm>
            <a:off x="61400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 |</a:t>
            </a:r>
            <a:endParaRPr sz="700" b="0" i="0" u="none" strike="noStrike" cap="none">
              <a:solidFill>
                <a:schemeClr val="dk2"/>
              </a:solidFill>
              <a:latin typeface="Open Sans"/>
              <a:ea typeface="Open Sans"/>
              <a:cs typeface="Open Sans"/>
              <a:sym typeface="Open Sans"/>
            </a:endParaRPr>
          </a:p>
        </p:txBody>
      </p:sp>
      <p:pic>
        <p:nvPicPr>
          <p:cNvPr id="780" name="Google Shape;780;p129"/>
          <p:cNvPicPr preferRelativeResize="0"/>
          <p:nvPr/>
        </p:nvPicPr>
        <p:blipFill rotWithShape="1">
          <a:blip r:embed="rId2">
            <a:alphaModFix/>
          </a:blip>
          <a:srcRect/>
          <a:stretch/>
        </p:blipFill>
        <p:spPr>
          <a:xfrm>
            <a:off x="320100" y="4905811"/>
            <a:ext cx="914400" cy="170916"/>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08_Title: 2-column 3">
  <p:cSld name="TITLE_AND_TWO_COLUMNS_1_5">
    <p:spTree>
      <p:nvGrpSpPr>
        <p:cNvPr id="1" name="Shape 781"/>
        <p:cNvGrpSpPr/>
        <p:nvPr/>
      </p:nvGrpSpPr>
      <p:grpSpPr>
        <a:xfrm>
          <a:off x="0" y="0"/>
          <a:ext cx="0" cy="0"/>
          <a:chOff x="0" y="0"/>
          <a:chExt cx="0" cy="0"/>
        </a:xfrm>
      </p:grpSpPr>
      <p:sp>
        <p:nvSpPr>
          <p:cNvPr id="782" name="Google Shape;782;p130"/>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30"/>
          <p:cNvSpPr txBox="1">
            <a:spLocks noGrp="1"/>
          </p:cNvSpPr>
          <p:nvPr>
            <p:ph type="title"/>
          </p:nvPr>
        </p:nvSpPr>
        <p:spPr>
          <a:xfrm>
            <a:off x="320050" y="246900"/>
            <a:ext cx="85221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2600"/>
              <a:buNone/>
              <a:defRPr sz="2600">
                <a:solidFill>
                  <a:schemeClr val="accent2"/>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84" name="Google Shape;784;p130"/>
          <p:cNvSpPr txBox="1"/>
          <p:nvPr/>
        </p:nvSpPr>
        <p:spPr>
          <a:xfrm>
            <a:off x="8620195" y="4937425"/>
            <a:ext cx="2220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785" name="Google Shape;785;p130"/>
          <p:cNvSpPr txBox="1"/>
          <p:nvPr/>
        </p:nvSpPr>
        <p:spPr>
          <a:xfrm>
            <a:off x="61400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 |</a:t>
            </a:r>
            <a:endParaRPr sz="700" b="0" i="0" u="none" strike="noStrike" cap="none">
              <a:solidFill>
                <a:schemeClr val="dk2"/>
              </a:solidFill>
              <a:latin typeface="Open Sans"/>
              <a:ea typeface="Open Sans"/>
              <a:cs typeface="Open Sans"/>
              <a:sym typeface="Open Sans"/>
            </a:endParaRPr>
          </a:p>
        </p:txBody>
      </p:sp>
      <p:pic>
        <p:nvPicPr>
          <p:cNvPr id="786" name="Google Shape;786;p130"/>
          <p:cNvPicPr preferRelativeResize="0"/>
          <p:nvPr/>
        </p:nvPicPr>
        <p:blipFill rotWithShape="1">
          <a:blip r:embed="rId2">
            <a:alphaModFix/>
          </a:blip>
          <a:srcRect/>
          <a:stretch/>
        </p:blipFill>
        <p:spPr>
          <a:xfrm>
            <a:off x="320100" y="4905811"/>
            <a:ext cx="914400" cy="170916"/>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08_Title: 2-column 4">
  <p:cSld name="TITLE_AND_TWO_COLUMNS_1_6">
    <p:spTree>
      <p:nvGrpSpPr>
        <p:cNvPr id="1" name="Shape 787"/>
        <p:cNvGrpSpPr/>
        <p:nvPr/>
      </p:nvGrpSpPr>
      <p:grpSpPr>
        <a:xfrm>
          <a:off x="0" y="0"/>
          <a:ext cx="0" cy="0"/>
          <a:chOff x="0" y="0"/>
          <a:chExt cx="0" cy="0"/>
        </a:xfrm>
      </p:grpSpPr>
      <p:sp>
        <p:nvSpPr>
          <p:cNvPr id="788" name="Google Shape;788;p131"/>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31"/>
          <p:cNvSpPr txBox="1">
            <a:spLocks noGrp="1"/>
          </p:cNvSpPr>
          <p:nvPr>
            <p:ph type="title"/>
          </p:nvPr>
        </p:nvSpPr>
        <p:spPr>
          <a:xfrm>
            <a:off x="320050" y="246900"/>
            <a:ext cx="85221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2600"/>
              <a:buNone/>
              <a:defRPr sz="2600">
                <a:solidFill>
                  <a:schemeClr val="accent2"/>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90" name="Google Shape;790;p131"/>
          <p:cNvSpPr txBox="1"/>
          <p:nvPr/>
        </p:nvSpPr>
        <p:spPr>
          <a:xfrm>
            <a:off x="8620195" y="4937425"/>
            <a:ext cx="2220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791" name="Google Shape;791;p131"/>
          <p:cNvSpPr txBox="1"/>
          <p:nvPr/>
        </p:nvSpPr>
        <p:spPr>
          <a:xfrm>
            <a:off x="61400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 |</a:t>
            </a:r>
            <a:endParaRPr sz="700" b="0" i="0" u="none" strike="noStrike" cap="none">
              <a:solidFill>
                <a:schemeClr val="dk2"/>
              </a:solidFill>
              <a:latin typeface="Open Sans"/>
              <a:ea typeface="Open Sans"/>
              <a:cs typeface="Open Sans"/>
              <a:sym typeface="Open Sans"/>
            </a:endParaRPr>
          </a:p>
        </p:txBody>
      </p:sp>
      <p:pic>
        <p:nvPicPr>
          <p:cNvPr id="792" name="Google Shape;792;p131"/>
          <p:cNvPicPr preferRelativeResize="0"/>
          <p:nvPr/>
        </p:nvPicPr>
        <p:blipFill rotWithShape="1">
          <a:blip r:embed="rId2">
            <a:alphaModFix/>
          </a:blip>
          <a:srcRect/>
          <a:stretch/>
        </p:blipFill>
        <p:spPr>
          <a:xfrm>
            <a:off x="320100" y="4905811"/>
            <a:ext cx="914400" cy="17091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rey Two Column White">
  <p:cSld name="Two Column White">
    <p:spTree>
      <p:nvGrpSpPr>
        <p:cNvPr id="1" name="Shape 85"/>
        <p:cNvGrpSpPr/>
        <p:nvPr/>
      </p:nvGrpSpPr>
      <p:grpSpPr>
        <a:xfrm>
          <a:off x="0" y="0"/>
          <a:ext cx="0" cy="0"/>
          <a:chOff x="0" y="0"/>
          <a:chExt cx="0" cy="0"/>
        </a:xfrm>
      </p:grpSpPr>
      <p:pic>
        <p:nvPicPr>
          <p:cNvPr id="86" name="Google Shape;86;p14"/>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87" name="Google Shape;87;p14"/>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88" name="Google Shape;88;p14"/>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a:lnSpc>
                <a:spcPct val="100000"/>
              </a:lnSpc>
              <a:spcBef>
                <a:spcPts val="0"/>
              </a:spcBef>
              <a:spcAft>
                <a:spcPts val="0"/>
              </a:spcAft>
              <a:buSzPts val="2100"/>
              <a:buNone/>
              <a:defRPr sz="2400">
                <a:solidFill>
                  <a:schemeClr val="dk2"/>
                </a:solidFill>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89" name="Google Shape;89;p14"/>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14"/>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91" name="Google Shape;91;p14"/>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Grey One Column White 1">
  <p:cSld name="Grey One Column White">
    <p:spTree>
      <p:nvGrpSpPr>
        <p:cNvPr id="1" name="Shape 793"/>
        <p:cNvGrpSpPr/>
        <p:nvPr/>
      </p:nvGrpSpPr>
      <p:grpSpPr>
        <a:xfrm>
          <a:off x="0" y="0"/>
          <a:ext cx="0" cy="0"/>
          <a:chOff x="0" y="0"/>
          <a:chExt cx="0" cy="0"/>
        </a:xfrm>
      </p:grpSpPr>
      <p:pic>
        <p:nvPicPr>
          <p:cNvPr id="794" name="Google Shape;794;p132"/>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795" name="Google Shape;795;p132"/>
          <p:cNvSpPr txBox="1"/>
          <p:nvPr/>
        </p:nvSpPr>
        <p:spPr>
          <a:xfrm>
            <a:off x="274326" y="4931400"/>
            <a:ext cx="1258200" cy="177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2"/>
              </a:buClr>
              <a:buSzPts val="5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796" name="Google Shape;796;p132"/>
          <p:cNvSpPr txBox="1">
            <a:spLocks noGrp="1"/>
          </p:cNvSpPr>
          <p:nvPr>
            <p:ph type="title"/>
          </p:nvPr>
        </p:nvSpPr>
        <p:spPr>
          <a:xfrm>
            <a:off x="274326" y="274325"/>
            <a:ext cx="8595300" cy="6816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600"/>
              <a:buNone/>
              <a:defRPr/>
            </a:lvl1pPr>
            <a:lvl2pPr lvl="1" algn="l" rtl="0">
              <a:lnSpc>
                <a:spcPct val="95000"/>
              </a:lnSpc>
              <a:spcBef>
                <a:spcPts val="0"/>
              </a:spcBef>
              <a:spcAft>
                <a:spcPts val="0"/>
              </a:spcAft>
              <a:buSzPts val="1600"/>
              <a:buNone/>
              <a:defRPr/>
            </a:lvl2pPr>
            <a:lvl3pPr lvl="2" algn="l" rtl="0">
              <a:lnSpc>
                <a:spcPct val="95000"/>
              </a:lnSpc>
              <a:spcBef>
                <a:spcPts val="0"/>
              </a:spcBef>
              <a:spcAft>
                <a:spcPts val="0"/>
              </a:spcAft>
              <a:buSzPts val="1600"/>
              <a:buNone/>
              <a:defRPr/>
            </a:lvl3pPr>
            <a:lvl4pPr lvl="3" algn="l" rtl="0">
              <a:lnSpc>
                <a:spcPct val="95000"/>
              </a:lnSpc>
              <a:spcBef>
                <a:spcPts val="0"/>
              </a:spcBef>
              <a:spcAft>
                <a:spcPts val="0"/>
              </a:spcAft>
              <a:buSzPts val="1600"/>
              <a:buNone/>
              <a:defRPr/>
            </a:lvl4pPr>
            <a:lvl5pPr lvl="4" algn="l" rtl="0">
              <a:lnSpc>
                <a:spcPct val="95000"/>
              </a:lnSpc>
              <a:spcBef>
                <a:spcPts val="0"/>
              </a:spcBef>
              <a:spcAft>
                <a:spcPts val="0"/>
              </a:spcAft>
              <a:buSzPts val="1600"/>
              <a:buNone/>
              <a:defRPr/>
            </a:lvl5pPr>
            <a:lvl6pPr lvl="5" algn="l" rtl="0">
              <a:lnSpc>
                <a:spcPct val="95000"/>
              </a:lnSpc>
              <a:spcBef>
                <a:spcPts val="0"/>
              </a:spcBef>
              <a:spcAft>
                <a:spcPts val="0"/>
              </a:spcAft>
              <a:buSzPts val="1600"/>
              <a:buNone/>
              <a:defRPr/>
            </a:lvl6pPr>
            <a:lvl7pPr lvl="6" algn="l" rtl="0">
              <a:lnSpc>
                <a:spcPct val="95000"/>
              </a:lnSpc>
              <a:spcBef>
                <a:spcPts val="0"/>
              </a:spcBef>
              <a:spcAft>
                <a:spcPts val="0"/>
              </a:spcAft>
              <a:buSzPts val="1600"/>
              <a:buNone/>
              <a:defRPr/>
            </a:lvl7pPr>
            <a:lvl8pPr lvl="7" algn="l" rtl="0">
              <a:lnSpc>
                <a:spcPct val="95000"/>
              </a:lnSpc>
              <a:spcBef>
                <a:spcPts val="0"/>
              </a:spcBef>
              <a:spcAft>
                <a:spcPts val="0"/>
              </a:spcAft>
              <a:buSzPts val="1600"/>
              <a:buNone/>
              <a:defRPr/>
            </a:lvl8pPr>
            <a:lvl9pPr lvl="8" algn="l" rtl="0">
              <a:lnSpc>
                <a:spcPct val="95000"/>
              </a:lnSpc>
              <a:spcBef>
                <a:spcPts val="0"/>
              </a:spcBef>
              <a:spcAft>
                <a:spcPts val="0"/>
              </a:spcAft>
              <a:buSzPts val="1600"/>
              <a:buNone/>
              <a:defRPr/>
            </a:lvl9pPr>
          </a:lstStyle>
          <a:p>
            <a:endParaRPr/>
          </a:p>
        </p:txBody>
      </p:sp>
      <p:sp>
        <p:nvSpPr>
          <p:cNvPr id="797" name="Google Shape;797;p132"/>
          <p:cNvSpPr txBox="1">
            <a:spLocks noGrp="1"/>
          </p:cNvSpPr>
          <p:nvPr>
            <p:ph type="body" idx="1"/>
          </p:nvPr>
        </p:nvSpPr>
        <p:spPr>
          <a:xfrm>
            <a:off x="274325" y="1093125"/>
            <a:ext cx="8504100" cy="3368700"/>
          </a:xfrm>
          <a:prstGeom prst="rect">
            <a:avLst/>
          </a:prstGeom>
          <a:noFill/>
          <a:ln>
            <a:noFill/>
          </a:ln>
        </p:spPr>
        <p:txBody>
          <a:bodyPr spcFirstLastPara="1" wrap="square" lIns="0" tIns="54875" rIns="54875" bIns="34275" anchor="t" anchorCtr="0">
            <a:noAutofit/>
          </a:bodyPr>
          <a:lstStyle>
            <a:lvl1pPr marL="457200" lvl="0" indent="-228600" algn="l" rtl="0">
              <a:lnSpc>
                <a:spcPct val="100000"/>
              </a:lnSpc>
              <a:spcBef>
                <a:spcPts val="400"/>
              </a:spcBef>
              <a:spcAft>
                <a:spcPts val="0"/>
              </a:spcAft>
              <a:buSzPts val="1100"/>
              <a:buNone/>
              <a:defRPr/>
            </a:lvl1pPr>
            <a:lvl2pPr marL="914400" lvl="1" indent="-298450" algn="l" rtl="0">
              <a:lnSpc>
                <a:spcPct val="100000"/>
              </a:lnSpc>
              <a:spcBef>
                <a:spcPts val="400"/>
              </a:spcBef>
              <a:spcAft>
                <a:spcPts val="0"/>
              </a:spcAft>
              <a:buSzPts val="1100"/>
              <a:buChar char="•"/>
              <a:defRPr/>
            </a:lvl2pPr>
            <a:lvl3pPr marL="1371600" lvl="2" indent="-298450" algn="l" rtl="0">
              <a:lnSpc>
                <a:spcPct val="100000"/>
              </a:lnSpc>
              <a:spcBef>
                <a:spcPts val="400"/>
              </a:spcBef>
              <a:spcAft>
                <a:spcPts val="0"/>
              </a:spcAft>
              <a:buSzPts val="1100"/>
              <a:buChar char="•"/>
              <a:defRPr/>
            </a:lvl3pPr>
            <a:lvl4pPr marL="1828800" lvl="3" indent="-298450" algn="l" rtl="0">
              <a:lnSpc>
                <a:spcPct val="100000"/>
              </a:lnSpc>
              <a:spcBef>
                <a:spcPts val="400"/>
              </a:spcBef>
              <a:spcAft>
                <a:spcPts val="0"/>
              </a:spcAft>
              <a:buSzPts val="1100"/>
              <a:buChar char="•"/>
              <a:defRPr/>
            </a:lvl4pPr>
            <a:lvl5pPr marL="2286000" lvl="4" indent="-298450" algn="l" rtl="0">
              <a:lnSpc>
                <a:spcPct val="100000"/>
              </a:lnSpc>
              <a:spcBef>
                <a:spcPts val="400"/>
              </a:spcBef>
              <a:spcAft>
                <a:spcPts val="0"/>
              </a:spcAft>
              <a:buSzPts val="1100"/>
              <a:buChar char="•"/>
              <a:defRPr/>
            </a:lvl5pPr>
            <a:lvl6pPr marL="2743200" lvl="5" indent="-317500" algn="l" rtl="0">
              <a:lnSpc>
                <a:spcPct val="100000"/>
              </a:lnSpc>
              <a:spcBef>
                <a:spcPts val="400"/>
              </a:spcBef>
              <a:spcAft>
                <a:spcPts val="0"/>
              </a:spcAft>
              <a:buSzPts val="1400"/>
              <a:buChar char="•"/>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pic>
        <p:nvPicPr>
          <p:cNvPr id="798" name="Google Shape;798;p132"/>
          <p:cNvPicPr preferRelativeResize="0"/>
          <p:nvPr/>
        </p:nvPicPr>
        <p:blipFill rotWithShape="1">
          <a:blip r:embed="rId3">
            <a:alphaModFix/>
          </a:blip>
          <a:srcRect t="337" b="337"/>
          <a:stretch/>
        </p:blipFill>
        <p:spPr>
          <a:xfrm>
            <a:off x="7679625" y="51862"/>
            <a:ext cx="1189993" cy="144242"/>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Agenda" type="obj">
  <p:cSld name="OBJECT">
    <p:spTree>
      <p:nvGrpSpPr>
        <p:cNvPr id="1" name="Shape 799"/>
        <p:cNvGrpSpPr/>
        <p:nvPr/>
      </p:nvGrpSpPr>
      <p:grpSpPr>
        <a:xfrm>
          <a:off x="0" y="0"/>
          <a:ext cx="0" cy="0"/>
          <a:chOff x="0" y="0"/>
          <a:chExt cx="0" cy="0"/>
        </a:xfrm>
      </p:grpSpPr>
      <p:sp>
        <p:nvSpPr>
          <p:cNvPr id="800" name="Google Shape;800;p133"/>
          <p:cNvSpPr txBox="1">
            <a:spLocks noGrp="1"/>
          </p:cNvSpPr>
          <p:nvPr>
            <p:ph type="title"/>
          </p:nvPr>
        </p:nvSpPr>
        <p:spPr>
          <a:xfrm>
            <a:off x="457200" y="228600"/>
            <a:ext cx="8229600" cy="390600"/>
          </a:xfrm>
          <a:prstGeom prst="rect">
            <a:avLst/>
          </a:prstGeom>
          <a:noFill/>
          <a:ln>
            <a:noFill/>
          </a:ln>
        </p:spPr>
        <p:txBody>
          <a:bodyPr spcFirstLastPara="1" wrap="square" lIns="0" tIns="0" rIns="0" bIns="0" anchor="b" anchorCtr="0">
            <a:spAutoFit/>
          </a:bodyPr>
          <a:lstStyle>
            <a:lvl1pPr lvl="0" algn="l" rtl="0">
              <a:lnSpc>
                <a:spcPct val="100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801" name="Google Shape;801;p133"/>
          <p:cNvSpPr txBox="1">
            <a:spLocks noGrp="1"/>
          </p:cNvSpPr>
          <p:nvPr>
            <p:ph type="body" idx="1"/>
          </p:nvPr>
        </p:nvSpPr>
        <p:spPr>
          <a:xfrm>
            <a:off x="457200" y="858441"/>
            <a:ext cx="8229600" cy="371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300"/>
              </a:spcBef>
              <a:spcAft>
                <a:spcPts val="0"/>
              </a:spcAft>
              <a:buSzPts val="1000"/>
              <a:buNone/>
              <a:defRPr/>
            </a:lvl1pPr>
            <a:lvl2pPr marL="914400" lvl="1" indent="-228600" algn="l" rtl="0">
              <a:lnSpc>
                <a:spcPct val="100000"/>
              </a:lnSpc>
              <a:spcBef>
                <a:spcPts val="300"/>
              </a:spcBef>
              <a:spcAft>
                <a:spcPts val="0"/>
              </a:spcAft>
              <a:buSzPts val="1000"/>
              <a:buFont typeface="Arial"/>
              <a:buNone/>
              <a:defRPr>
                <a:solidFill>
                  <a:srgbClr val="7F7F7F"/>
                </a:solidFill>
              </a:defRPr>
            </a:lvl2pPr>
            <a:lvl3pPr marL="1371600" lvl="2" indent="-292100" algn="l" rtl="0">
              <a:lnSpc>
                <a:spcPct val="100000"/>
              </a:lnSpc>
              <a:spcBef>
                <a:spcPts val="300"/>
              </a:spcBef>
              <a:spcAft>
                <a:spcPts val="0"/>
              </a:spcAft>
              <a:buSzPts val="1000"/>
              <a:buFont typeface="Noto Sans Symbols"/>
              <a:buChar char="▪"/>
              <a:defRPr/>
            </a:lvl3pPr>
            <a:lvl4pPr marL="1828800" lvl="3" indent="-292100" algn="l" rtl="0">
              <a:lnSpc>
                <a:spcPct val="100000"/>
              </a:lnSpc>
              <a:spcBef>
                <a:spcPts val="300"/>
              </a:spcBef>
              <a:spcAft>
                <a:spcPts val="0"/>
              </a:spcAft>
              <a:buClr>
                <a:srgbClr val="7F7F7F"/>
              </a:buClr>
              <a:buSzPts val="1000"/>
              <a:buFont typeface="Noto Sans Symbols"/>
              <a:buChar char="▪"/>
              <a:defRPr>
                <a:solidFill>
                  <a:srgbClr val="7F7F7F"/>
                </a:solidFill>
              </a:defRPr>
            </a:lvl4pPr>
            <a:lvl5pPr marL="2286000" lvl="4" indent="-317500" algn="l" rtl="0">
              <a:lnSpc>
                <a:spcPct val="100000"/>
              </a:lnSpc>
              <a:spcBef>
                <a:spcPts val="300"/>
              </a:spcBef>
              <a:spcAft>
                <a:spcPts val="0"/>
              </a:spcAft>
              <a:buSzPts val="1400"/>
              <a:buChar char="•"/>
              <a:defRPr/>
            </a:lvl5pPr>
            <a:lvl6pPr marL="2743200" lvl="5" indent="-317500" algn="l" rtl="0">
              <a:lnSpc>
                <a:spcPct val="100000"/>
              </a:lnSpc>
              <a:spcBef>
                <a:spcPts val="300"/>
              </a:spcBef>
              <a:spcAft>
                <a:spcPts val="0"/>
              </a:spcAft>
              <a:buSzPts val="1400"/>
              <a:buChar char="•"/>
              <a:defRPr/>
            </a:lvl6pPr>
            <a:lvl7pPr marL="3200400" lvl="6" indent="-228600" algn="l" rtl="0">
              <a:lnSpc>
                <a:spcPct val="100000"/>
              </a:lnSpc>
              <a:spcBef>
                <a:spcPts val="300"/>
              </a:spcBef>
              <a:spcAft>
                <a:spcPts val="0"/>
              </a:spcAft>
              <a:buSzPts val="1400"/>
              <a:buNone/>
              <a:defRPr/>
            </a:lvl7pPr>
            <a:lvl8pPr marL="3657600" lvl="7" indent="-228600" algn="l" rtl="0">
              <a:lnSpc>
                <a:spcPct val="100000"/>
              </a:lnSpc>
              <a:spcBef>
                <a:spcPts val="300"/>
              </a:spcBef>
              <a:spcAft>
                <a:spcPts val="0"/>
              </a:spcAft>
              <a:buSzPts val="1400"/>
              <a:buNone/>
              <a:defRPr/>
            </a:lvl8pPr>
            <a:lvl9pPr marL="4114800" lvl="8" indent="-228600" algn="l" rtl="0">
              <a:lnSpc>
                <a:spcPct val="100000"/>
              </a:lnSpc>
              <a:spcBef>
                <a:spcPts val="300"/>
              </a:spcBef>
              <a:spcAft>
                <a:spcPts val="0"/>
              </a:spcAft>
              <a:buSzPts val="1400"/>
              <a:buNone/>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lank 2">
  <p:cSld name="BLANK_6">
    <p:spTree>
      <p:nvGrpSpPr>
        <p:cNvPr id="1" name="Shape 802"/>
        <p:cNvGrpSpPr/>
        <p:nvPr/>
      </p:nvGrpSpPr>
      <p:grpSpPr>
        <a:xfrm>
          <a:off x="0" y="0"/>
          <a:ext cx="0" cy="0"/>
          <a:chOff x="0" y="0"/>
          <a:chExt cx="0" cy="0"/>
        </a:xfrm>
      </p:grpSpPr>
      <p:sp>
        <p:nvSpPr>
          <p:cNvPr id="803" name="Google Shape;803;p134"/>
          <p:cNvSpPr txBox="1">
            <a:spLocks noGrp="1"/>
          </p:cNvSpPr>
          <p:nvPr>
            <p:ph type="sldNum" idx="12"/>
          </p:nvPr>
        </p:nvSpPr>
        <p:spPr>
          <a:xfrm>
            <a:off x="7158602" y="4829175"/>
            <a:ext cx="1527000" cy="114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SYS PwC Slide Body">
  <p:cSld name="TSYS PwC Slide Body">
    <p:spTree>
      <p:nvGrpSpPr>
        <p:cNvPr id="1" name="Shape 804"/>
        <p:cNvGrpSpPr/>
        <p:nvPr/>
      </p:nvGrpSpPr>
      <p:grpSpPr>
        <a:xfrm>
          <a:off x="0" y="0"/>
          <a:ext cx="0" cy="0"/>
          <a:chOff x="0" y="0"/>
          <a:chExt cx="0" cy="0"/>
        </a:xfrm>
      </p:grpSpPr>
      <p:sp>
        <p:nvSpPr>
          <p:cNvPr id="805" name="Google Shape;805;p135"/>
          <p:cNvSpPr txBox="1">
            <a:spLocks noGrp="1"/>
          </p:cNvSpPr>
          <p:nvPr>
            <p:ph type="ftr" idx="11"/>
          </p:nvPr>
        </p:nvSpPr>
        <p:spPr>
          <a:xfrm>
            <a:off x="854691" y="4842272"/>
            <a:ext cx="5095500" cy="204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800"/>
              <a:buFont typeface="Questrial"/>
              <a:buNone/>
              <a:defRPr sz="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06" name="Google Shape;806;p135"/>
          <p:cNvSpPr txBox="1">
            <a:spLocks noGrp="1"/>
          </p:cNvSpPr>
          <p:nvPr>
            <p:ph type="sldNum" idx="12"/>
          </p:nvPr>
        </p:nvSpPr>
        <p:spPr>
          <a:xfrm>
            <a:off x="346182" y="4842272"/>
            <a:ext cx="457200" cy="204900"/>
          </a:xfrm>
          <a:prstGeom prst="rect">
            <a:avLst/>
          </a:prstGeom>
          <a:noFill/>
          <a:ln>
            <a:noFill/>
          </a:ln>
        </p:spPr>
        <p:txBody>
          <a:bodyPr spcFirstLastPara="1" wrap="square" lIns="0" tIns="45700" rIns="0" bIns="45700" anchor="ctr" anchorCtr="0">
            <a:noAutofit/>
          </a:bodyPr>
          <a:lstStyle>
            <a:lvl1pPr marL="0" marR="0" lvl="0" indent="0" algn="ctr" rtl="0">
              <a:lnSpc>
                <a:spcPct val="100000"/>
              </a:lnSpc>
              <a:spcBef>
                <a:spcPts val="0"/>
              </a:spcBef>
              <a:spcAft>
                <a:spcPts val="0"/>
              </a:spcAft>
              <a:buClr>
                <a:srgbClr val="00406E"/>
              </a:buClr>
              <a:buSzPts val="225"/>
              <a:buFont typeface="Century Gothic"/>
              <a:buNone/>
              <a:defRPr sz="900" b="0" i="0" u="none" strike="noStrike" cap="none">
                <a:solidFill>
                  <a:srgbClr val="00406E"/>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406E"/>
              </a:buClr>
              <a:buSzPts val="225"/>
              <a:buFont typeface="Century Gothic"/>
              <a:buNone/>
              <a:defRPr sz="900" b="0" i="0" u="none" strike="noStrike" cap="none">
                <a:solidFill>
                  <a:srgbClr val="00406E"/>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406E"/>
              </a:buClr>
              <a:buSzPts val="225"/>
              <a:buFont typeface="Century Gothic"/>
              <a:buNone/>
              <a:defRPr sz="900" b="0" i="0" u="none" strike="noStrike" cap="none">
                <a:solidFill>
                  <a:srgbClr val="00406E"/>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406E"/>
              </a:buClr>
              <a:buSzPts val="225"/>
              <a:buFont typeface="Century Gothic"/>
              <a:buNone/>
              <a:defRPr sz="900" b="0" i="0" u="none" strike="noStrike" cap="none">
                <a:solidFill>
                  <a:srgbClr val="00406E"/>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406E"/>
              </a:buClr>
              <a:buSzPts val="225"/>
              <a:buFont typeface="Century Gothic"/>
              <a:buNone/>
              <a:defRPr sz="900" b="0" i="0" u="none" strike="noStrike" cap="none">
                <a:solidFill>
                  <a:srgbClr val="00406E"/>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406E"/>
              </a:buClr>
              <a:buSzPts val="225"/>
              <a:buFont typeface="Century Gothic"/>
              <a:buNone/>
              <a:defRPr sz="900" b="0" i="0" u="none" strike="noStrike" cap="none">
                <a:solidFill>
                  <a:srgbClr val="00406E"/>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406E"/>
              </a:buClr>
              <a:buSzPts val="225"/>
              <a:buFont typeface="Century Gothic"/>
              <a:buNone/>
              <a:defRPr sz="900" b="0" i="0" u="none" strike="noStrike" cap="none">
                <a:solidFill>
                  <a:srgbClr val="00406E"/>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406E"/>
              </a:buClr>
              <a:buSzPts val="225"/>
              <a:buFont typeface="Century Gothic"/>
              <a:buNone/>
              <a:defRPr sz="900" b="0" i="0" u="none" strike="noStrike" cap="none">
                <a:solidFill>
                  <a:srgbClr val="00406E"/>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406E"/>
              </a:buClr>
              <a:buSzPts val="225"/>
              <a:buFont typeface="Century Gothic"/>
              <a:buNone/>
              <a:defRPr sz="900" b="0" i="0" u="none" strike="noStrike" cap="none">
                <a:solidFill>
                  <a:srgbClr val="00406E"/>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
        <p:nvSpPr>
          <p:cNvPr id="807" name="Google Shape;807;p135"/>
          <p:cNvSpPr txBox="1">
            <a:spLocks noGrp="1"/>
          </p:cNvSpPr>
          <p:nvPr>
            <p:ph type="title"/>
          </p:nvPr>
        </p:nvSpPr>
        <p:spPr>
          <a:xfrm>
            <a:off x="454977" y="0"/>
            <a:ext cx="8220600" cy="644400"/>
          </a:xfrm>
          <a:prstGeom prst="rect">
            <a:avLst/>
          </a:prstGeom>
          <a:noFill/>
          <a:ln>
            <a:noFill/>
          </a:ln>
        </p:spPr>
        <p:txBody>
          <a:bodyPr spcFirstLastPara="1" wrap="square" lIns="91425" tIns="91425" rIns="91425" bIns="91425" anchor="b" anchorCtr="0">
            <a:spAutoFit/>
          </a:bodyPr>
          <a:lstStyle>
            <a:lvl1pPr lvl="0" algn="l" rtl="0">
              <a:lnSpc>
                <a:spcPct val="80000"/>
              </a:lnSpc>
              <a:spcBef>
                <a:spcPts val="0"/>
              </a:spcBef>
              <a:spcAft>
                <a:spcPts val="0"/>
              </a:spcAft>
              <a:buClr>
                <a:srgbClr val="003366"/>
              </a:buClr>
              <a:buSzPts val="1800"/>
              <a:buNone/>
              <a:defRPr/>
            </a:lvl1pPr>
            <a:lvl2pPr lvl="1" algn="l" rtl="0">
              <a:lnSpc>
                <a:spcPct val="85000"/>
              </a:lnSpc>
              <a:spcBef>
                <a:spcPts val="0"/>
              </a:spcBef>
              <a:spcAft>
                <a:spcPts val="0"/>
              </a:spcAft>
              <a:buClr>
                <a:srgbClr val="003366"/>
              </a:buClr>
              <a:buSzPts val="1800"/>
              <a:buNone/>
              <a:defRPr/>
            </a:lvl2pPr>
            <a:lvl3pPr lvl="2" algn="l" rtl="0">
              <a:lnSpc>
                <a:spcPct val="85000"/>
              </a:lnSpc>
              <a:spcBef>
                <a:spcPts val="0"/>
              </a:spcBef>
              <a:spcAft>
                <a:spcPts val="0"/>
              </a:spcAft>
              <a:buClr>
                <a:srgbClr val="003366"/>
              </a:buClr>
              <a:buSzPts val="1800"/>
              <a:buNone/>
              <a:defRPr/>
            </a:lvl3pPr>
            <a:lvl4pPr lvl="3" algn="l" rtl="0">
              <a:lnSpc>
                <a:spcPct val="85000"/>
              </a:lnSpc>
              <a:spcBef>
                <a:spcPts val="0"/>
              </a:spcBef>
              <a:spcAft>
                <a:spcPts val="0"/>
              </a:spcAft>
              <a:buClr>
                <a:srgbClr val="003366"/>
              </a:buClr>
              <a:buSzPts val="1800"/>
              <a:buNone/>
              <a:defRPr/>
            </a:lvl4pPr>
            <a:lvl5pPr lvl="4" algn="l" rtl="0">
              <a:lnSpc>
                <a:spcPct val="85000"/>
              </a:lnSpc>
              <a:spcBef>
                <a:spcPts val="0"/>
              </a:spcBef>
              <a:spcAft>
                <a:spcPts val="0"/>
              </a:spcAft>
              <a:buClr>
                <a:srgbClr val="003366"/>
              </a:buClr>
              <a:buSzPts val="1800"/>
              <a:buNone/>
              <a:defRPr/>
            </a:lvl5pPr>
            <a:lvl6pPr lvl="5" algn="l" rtl="0">
              <a:lnSpc>
                <a:spcPct val="85000"/>
              </a:lnSpc>
              <a:spcBef>
                <a:spcPts val="0"/>
              </a:spcBef>
              <a:spcAft>
                <a:spcPts val="0"/>
              </a:spcAft>
              <a:buClr>
                <a:srgbClr val="003366"/>
              </a:buClr>
              <a:buSzPts val="1800"/>
              <a:buNone/>
              <a:defRPr/>
            </a:lvl6pPr>
            <a:lvl7pPr lvl="6" algn="l" rtl="0">
              <a:lnSpc>
                <a:spcPct val="85000"/>
              </a:lnSpc>
              <a:spcBef>
                <a:spcPts val="0"/>
              </a:spcBef>
              <a:spcAft>
                <a:spcPts val="0"/>
              </a:spcAft>
              <a:buClr>
                <a:srgbClr val="003366"/>
              </a:buClr>
              <a:buSzPts val="1800"/>
              <a:buNone/>
              <a:defRPr/>
            </a:lvl7pPr>
            <a:lvl8pPr lvl="7" algn="l" rtl="0">
              <a:lnSpc>
                <a:spcPct val="85000"/>
              </a:lnSpc>
              <a:spcBef>
                <a:spcPts val="0"/>
              </a:spcBef>
              <a:spcAft>
                <a:spcPts val="0"/>
              </a:spcAft>
              <a:buClr>
                <a:srgbClr val="003366"/>
              </a:buClr>
              <a:buSzPts val="1800"/>
              <a:buNone/>
              <a:defRPr/>
            </a:lvl8pPr>
            <a:lvl9pPr lvl="8" algn="l" rtl="0">
              <a:lnSpc>
                <a:spcPct val="85000"/>
              </a:lnSpc>
              <a:spcBef>
                <a:spcPts val="0"/>
              </a:spcBef>
              <a:spcAft>
                <a:spcPts val="0"/>
              </a:spcAft>
              <a:buClr>
                <a:srgbClr val="003366"/>
              </a:buClr>
              <a:buSzPts val="1800"/>
              <a:buNone/>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Agenda 1">
  <p:cSld name="Agenda">
    <p:spTree>
      <p:nvGrpSpPr>
        <p:cNvPr id="1" name="Shape 808"/>
        <p:cNvGrpSpPr/>
        <p:nvPr/>
      </p:nvGrpSpPr>
      <p:grpSpPr>
        <a:xfrm>
          <a:off x="0" y="0"/>
          <a:ext cx="0" cy="0"/>
          <a:chOff x="0" y="0"/>
          <a:chExt cx="0" cy="0"/>
        </a:xfrm>
      </p:grpSpPr>
      <p:pic>
        <p:nvPicPr>
          <p:cNvPr id="809" name="Google Shape;809;p136"/>
          <p:cNvPicPr preferRelativeResize="0"/>
          <p:nvPr/>
        </p:nvPicPr>
        <p:blipFill rotWithShape="1">
          <a:blip r:embed="rId2">
            <a:alphaModFix/>
          </a:blip>
          <a:srcRect/>
          <a:stretch/>
        </p:blipFill>
        <p:spPr>
          <a:xfrm>
            <a:off x="1588" y="1588"/>
            <a:ext cx="1588" cy="1588"/>
          </a:xfrm>
          <a:prstGeom prst="rect">
            <a:avLst/>
          </a:prstGeom>
          <a:noFill/>
          <a:ln>
            <a:noFill/>
          </a:ln>
        </p:spPr>
      </p:pic>
      <p:sp>
        <p:nvSpPr>
          <p:cNvPr id="810" name="Google Shape;810;p136"/>
          <p:cNvSpPr txBox="1">
            <a:spLocks noGrp="1"/>
          </p:cNvSpPr>
          <p:nvPr>
            <p:ph type="title"/>
          </p:nvPr>
        </p:nvSpPr>
        <p:spPr>
          <a:xfrm>
            <a:off x="409575" y="320850"/>
            <a:ext cx="8325000" cy="5817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Clr>
                <a:schemeClr val="accent6"/>
              </a:buClr>
              <a:buSzPts val="3200"/>
              <a:buFont typeface="Georgia"/>
              <a:buNone/>
              <a:defRPr sz="1800" b="0" i="0" u="none" strike="noStrike" cap="none">
                <a:solidFill>
                  <a:schemeClr val="accent6"/>
                </a:solidFill>
                <a:latin typeface="Georgia"/>
                <a:ea typeface="Georgia"/>
                <a:cs typeface="Georgia"/>
                <a:sym typeface="Georg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811" name="Google Shape;811;p13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812" name="Google Shape;812;p136"/>
          <p:cNvGrpSpPr/>
          <p:nvPr/>
        </p:nvGrpSpPr>
        <p:grpSpPr>
          <a:xfrm>
            <a:off x="3175" y="0"/>
            <a:ext cx="9140689" cy="199201"/>
            <a:chOff x="3175" y="0"/>
            <a:chExt cx="9140689" cy="199201"/>
          </a:xfrm>
        </p:grpSpPr>
        <p:sp>
          <p:nvSpPr>
            <p:cNvPr id="813" name="Google Shape;813;p136"/>
            <p:cNvSpPr/>
            <p:nvPr/>
          </p:nvSpPr>
          <p:spPr>
            <a:xfrm>
              <a:off x="7645364" y="0"/>
              <a:ext cx="1498500" cy="199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14" name="Google Shape;814;p136"/>
            <p:cNvSpPr/>
            <p:nvPr/>
          </p:nvSpPr>
          <p:spPr>
            <a:xfrm>
              <a:off x="3175" y="1"/>
              <a:ext cx="7422900" cy="199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5"/>
        <p:cNvGrpSpPr/>
        <p:nvPr/>
      </p:nvGrpSpPr>
      <p:grpSpPr>
        <a:xfrm>
          <a:off x="0" y="0"/>
          <a:ext cx="0" cy="0"/>
          <a:chOff x="0" y="0"/>
          <a:chExt cx="0" cy="0"/>
        </a:xfrm>
      </p:grpSpPr>
      <p:sp>
        <p:nvSpPr>
          <p:cNvPr id="816" name="Google Shape;816;p137"/>
          <p:cNvSpPr txBox="1"/>
          <p:nvPr/>
        </p:nvSpPr>
        <p:spPr>
          <a:xfrm>
            <a:off x="332175" y="4898650"/>
            <a:ext cx="2944200" cy="127500"/>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700"/>
              <a:buFont typeface="Arial"/>
              <a:buNone/>
            </a:pPr>
            <a:r>
              <a:rPr lang="en" sz="700" b="1" i="0" u="none" strike="noStrike" cap="none">
                <a:solidFill>
                  <a:srgbClr val="000000"/>
                </a:solidFill>
                <a:latin typeface="Arial"/>
                <a:ea typeface="Arial"/>
                <a:cs typeface="Arial"/>
                <a:sym typeface="Arial"/>
              </a:rPr>
              <a:t>PwC </a:t>
            </a:r>
            <a:r>
              <a:rPr lang="en" sz="700" b="0" i="0" u="none" strike="noStrike" cap="none">
                <a:solidFill>
                  <a:srgbClr val="000000"/>
                </a:solidFill>
                <a:latin typeface="Arial"/>
                <a:ea typeface="Arial"/>
                <a:cs typeface="Arial"/>
                <a:sym typeface="Arial"/>
              </a:rPr>
              <a:t>| Verizon Multi-Cloud Strategy Support</a:t>
            </a:r>
            <a:endParaRPr sz="700" b="0" i="0" u="none" strike="noStrike" cap="none">
              <a:solidFill>
                <a:srgbClr val="000000"/>
              </a:solidFill>
              <a:latin typeface="Arial"/>
              <a:ea typeface="Arial"/>
              <a:cs typeface="Arial"/>
              <a:sym typeface="Arial"/>
            </a:endParaRPr>
          </a:p>
        </p:txBody>
      </p:sp>
      <p:sp>
        <p:nvSpPr>
          <p:cNvPr id="817" name="Google Shape;817;p137"/>
          <p:cNvSpPr txBox="1">
            <a:spLocks noGrp="1"/>
          </p:cNvSpPr>
          <p:nvPr>
            <p:ph type="title"/>
          </p:nvPr>
        </p:nvSpPr>
        <p:spPr>
          <a:xfrm>
            <a:off x="329184" y="155448"/>
            <a:ext cx="8485500" cy="484500"/>
          </a:xfrm>
          <a:prstGeom prst="rect">
            <a:avLst/>
          </a:prstGeom>
          <a:noFill/>
          <a:ln>
            <a:noFill/>
          </a:ln>
        </p:spPr>
        <p:txBody>
          <a:bodyPr spcFirstLastPara="1" wrap="square" lIns="0" tIns="0" rIns="0" bIns="0" anchor="b" anchorCtr="0">
            <a:spAutoFit/>
          </a:bodyPr>
          <a:lstStyle>
            <a:lvl1pPr lvl="0" algn="l" rtl="0">
              <a:lnSpc>
                <a:spcPct val="100000"/>
              </a:lnSpc>
              <a:spcBef>
                <a:spcPts val="0"/>
              </a:spcBef>
              <a:spcAft>
                <a:spcPts val="0"/>
              </a:spcAft>
              <a:buClr>
                <a:srgbClr val="FF0000"/>
              </a:buClr>
              <a:buSzPts val="1600"/>
              <a:buNone/>
              <a:defRPr sz="1600" b="1">
                <a:solidFill>
                  <a:srgbClr val="FF0000"/>
                </a:solidFill>
              </a:defRPr>
            </a:lvl1pPr>
            <a:lvl2pPr lvl="1" algn="l" rtl="0">
              <a:lnSpc>
                <a:spcPct val="95000"/>
              </a:lnSpc>
              <a:spcBef>
                <a:spcPts val="0"/>
              </a:spcBef>
              <a:spcAft>
                <a:spcPts val="0"/>
              </a:spcAft>
              <a:buClr>
                <a:srgbClr val="FF0000"/>
              </a:buClr>
              <a:buSzPts val="1600"/>
              <a:buNone/>
              <a:defRPr sz="1600">
                <a:solidFill>
                  <a:srgbClr val="FF0000"/>
                </a:solidFill>
              </a:defRPr>
            </a:lvl2pPr>
            <a:lvl3pPr lvl="2" algn="l" rtl="0">
              <a:lnSpc>
                <a:spcPct val="95000"/>
              </a:lnSpc>
              <a:spcBef>
                <a:spcPts val="0"/>
              </a:spcBef>
              <a:spcAft>
                <a:spcPts val="0"/>
              </a:spcAft>
              <a:buClr>
                <a:srgbClr val="FF0000"/>
              </a:buClr>
              <a:buSzPts val="1600"/>
              <a:buNone/>
              <a:defRPr sz="1600">
                <a:solidFill>
                  <a:srgbClr val="FF0000"/>
                </a:solidFill>
              </a:defRPr>
            </a:lvl3pPr>
            <a:lvl4pPr lvl="3" algn="l" rtl="0">
              <a:lnSpc>
                <a:spcPct val="95000"/>
              </a:lnSpc>
              <a:spcBef>
                <a:spcPts val="0"/>
              </a:spcBef>
              <a:spcAft>
                <a:spcPts val="0"/>
              </a:spcAft>
              <a:buClr>
                <a:srgbClr val="FF0000"/>
              </a:buClr>
              <a:buSzPts val="1600"/>
              <a:buNone/>
              <a:defRPr sz="1600">
                <a:solidFill>
                  <a:srgbClr val="FF0000"/>
                </a:solidFill>
              </a:defRPr>
            </a:lvl4pPr>
            <a:lvl5pPr lvl="4" algn="l" rtl="0">
              <a:lnSpc>
                <a:spcPct val="95000"/>
              </a:lnSpc>
              <a:spcBef>
                <a:spcPts val="0"/>
              </a:spcBef>
              <a:spcAft>
                <a:spcPts val="0"/>
              </a:spcAft>
              <a:buClr>
                <a:srgbClr val="FF0000"/>
              </a:buClr>
              <a:buSzPts val="1600"/>
              <a:buNone/>
              <a:defRPr sz="1600">
                <a:solidFill>
                  <a:srgbClr val="FF0000"/>
                </a:solidFill>
              </a:defRPr>
            </a:lvl5pPr>
            <a:lvl6pPr lvl="5" algn="l" rtl="0">
              <a:lnSpc>
                <a:spcPct val="95000"/>
              </a:lnSpc>
              <a:spcBef>
                <a:spcPts val="0"/>
              </a:spcBef>
              <a:spcAft>
                <a:spcPts val="0"/>
              </a:spcAft>
              <a:buClr>
                <a:srgbClr val="FF0000"/>
              </a:buClr>
              <a:buSzPts val="1600"/>
              <a:buNone/>
              <a:defRPr sz="1600">
                <a:solidFill>
                  <a:srgbClr val="FF0000"/>
                </a:solidFill>
              </a:defRPr>
            </a:lvl6pPr>
            <a:lvl7pPr lvl="6" algn="l" rtl="0">
              <a:lnSpc>
                <a:spcPct val="95000"/>
              </a:lnSpc>
              <a:spcBef>
                <a:spcPts val="0"/>
              </a:spcBef>
              <a:spcAft>
                <a:spcPts val="0"/>
              </a:spcAft>
              <a:buClr>
                <a:srgbClr val="FF0000"/>
              </a:buClr>
              <a:buSzPts val="1600"/>
              <a:buNone/>
              <a:defRPr sz="1600">
                <a:solidFill>
                  <a:srgbClr val="FF0000"/>
                </a:solidFill>
              </a:defRPr>
            </a:lvl7pPr>
            <a:lvl8pPr lvl="7" algn="l" rtl="0">
              <a:lnSpc>
                <a:spcPct val="95000"/>
              </a:lnSpc>
              <a:spcBef>
                <a:spcPts val="0"/>
              </a:spcBef>
              <a:spcAft>
                <a:spcPts val="0"/>
              </a:spcAft>
              <a:buClr>
                <a:srgbClr val="FF0000"/>
              </a:buClr>
              <a:buSzPts val="1600"/>
              <a:buNone/>
              <a:defRPr sz="1600">
                <a:solidFill>
                  <a:srgbClr val="FF0000"/>
                </a:solidFill>
              </a:defRPr>
            </a:lvl8pPr>
            <a:lvl9pPr lvl="8" algn="l" rtl="0">
              <a:lnSpc>
                <a:spcPct val="95000"/>
              </a:lnSpc>
              <a:spcBef>
                <a:spcPts val="0"/>
              </a:spcBef>
              <a:spcAft>
                <a:spcPts val="0"/>
              </a:spcAft>
              <a:buClr>
                <a:srgbClr val="FF0000"/>
              </a:buClr>
              <a:buSzPts val="1600"/>
              <a:buNone/>
              <a:defRPr sz="1600">
                <a:solidFill>
                  <a:srgbClr val="FF0000"/>
                </a:solidFill>
              </a:defRPr>
            </a:lvl9pPr>
          </a:lstStyle>
          <a:p>
            <a:endParaRPr/>
          </a:p>
        </p:txBody>
      </p:sp>
      <p:sp>
        <p:nvSpPr>
          <p:cNvPr id="818" name="Google Shape;818;p137"/>
          <p:cNvSpPr txBox="1"/>
          <p:nvPr/>
        </p:nvSpPr>
        <p:spPr>
          <a:xfrm>
            <a:off x="7577550" y="4887525"/>
            <a:ext cx="1234200" cy="127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rgbClr val="000000"/>
                </a:solidFill>
                <a:latin typeface="Arial"/>
                <a:ea typeface="Arial"/>
                <a:cs typeface="Arial"/>
                <a:sym typeface="Arial"/>
              </a:rPr>
              <a:t>‹#›</a:t>
            </a:fld>
            <a:endParaRPr sz="7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One column text 2">
  <p:cSld name="ONE_COLUMN_TEXT_2">
    <p:spTree>
      <p:nvGrpSpPr>
        <p:cNvPr id="1" name="Shape 81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rey Three Column White">
  <p:cSld name="Three Column White">
    <p:spTree>
      <p:nvGrpSpPr>
        <p:cNvPr id="1" name="Shape 92"/>
        <p:cNvGrpSpPr/>
        <p:nvPr/>
      </p:nvGrpSpPr>
      <p:grpSpPr>
        <a:xfrm>
          <a:off x="0" y="0"/>
          <a:ext cx="0" cy="0"/>
          <a:chOff x="0" y="0"/>
          <a:chExt cx="0" cy="0"/>
        </a:xfrm>
      </p:grpSpPr>
      <p:pic>
        <p:nvPicPr>
          <p:cNvPr id="93" name="Google Shape;93;p15"/>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94" name="Google Shape;94;p15"/>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95" name="Google Shape;95;p15"/>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100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96" name="Google Shape;96;p15"/>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7" name="Google Shape;97;p15"/>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8" name="Google Shape;98;p15"/>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99" name="Google Shape;99;p15"/>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y Closing Slide">
  <p:cSld name="10_Title only 4_1_1">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l="513" r="523"/>
          <a:stretch/>
        </p:blipFill>
        <p:spPr>
          <a:xfrm>
            <a:off x="76200" y="-22025"/>
            <a:ext cx="9110876" cy="5187550"/>
          </a:xfrm>
          <a:prstGeom prst="rect">
            <a:avLst/>
          </a:prstGeom>
          <a:noFill/>
          <a:ln>
            <a:noFill/>
          </a:ln>
        </p:spPr>
      </p:pic>
      <p:pic>
        <p:nvPicPr>
          <p:cNvPr id="102" name="Google Shape;102;p16"/>
          <p:cNvPicPr preferRelativeResize="0"/>
          <p:nvPr/>
        </p:nvPicPr>
        <p:blipFill rotWithShape="1">
          <a:blip r:embed="rId3">
            <a:alphaModFix/>
          </a:blip>
          <a:srcRect t="337" b="347"/>
          <a:stretch/>
        </p:blipFill>
        <p:spPr>
          <a:xfrm>
            <a:off x="274324" y="1654098"/>
            <a:ext cx="2530176" cy="306675"/>
          </a:xfrm>
          <a:prstGeom prst="rect">
            <a:avLst/>
          </a:prstGeom>
          <a:noFill/>
          <a:ln>
            <a:noFill/>
          </a:ln>
        </p:spPr>
      </p:pic>
      <p:sp>
        <p:nvSpPr>
          <p:cNvPr id="103" name="Google Shape;103;p16"/>
          <p:cNvSpPr txBox="1"/>
          <p:nvPr/>
        </p:nvSpPr>
        <p:spPr>
          <a:xfrm>
            <a:off x="4335175" y="4369900"/>
            <a:ext cx="45345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Open Sans"/>
                <a:ea typeface="Open Sans"/>
                <a:cs typeface="Open Sans"/>
                <a:sym typeface="Open Sans"/>
              </a:rPr>
              <a:t>Copyright © 2022 Equifax Inc. All Rights Reserved. Equifax and I-9 Anywhere are registered trademarks of Equifax Inc. </a:t>
            </a:r>
            <a:br>
              <a:rPr lang="en" sz="600" b="0" i="0" u="none" strike="noStrike" cap="none">
                <a:solidFill>
                  <a:schemeClr val="lt1"/>
                </a:solidFill>
                <a:latin typeface="Open Sans"/>
                <a:ea typeface="Open Sans"/>
                <a:cs typeface="Open Sans"/>
                <a:sym typeface="Open Sans"/>
              </a:rPr>
            </a:br>
            <a:r>
              <a:rPr lang="en" sz="600" b="0" i="0" u="none" strike="noStrike" cap="none">
                <a:solidFill>
                  <a:schemeClr val="lt1"/>
                </a:solidFill>
                <a:latin typeface="Open Sans"/>
                <a:ea typeface="Open Sans"/>
                <a:cs typeface="Open Sans"/>
                <a:sym typeface="Open Sans"/>
              </a:rPr>
              <a:t>The Work Number is a registered trademark of TALX Corporation, a wholly owned subsidiary of Equifax Inc. </a:t>
            </a:r>
            <a:endParaRPr sz="600" b="0" i="0" u="none" strike="noStrike" cap="none">
              <a:solidFill>
                <a:schemeClr val="lt1"/>
              </a:solidFill>
              <a:latin typeface="Open Sans"/>
              <a:ea typeface="Open Sans"/>
              <a:cs typeface="Open Sans"/>
              <a:sym typeface="Open Sans"/>
            </a:endParaRPr>
          </a:p>
        </p:txBody>
      </p:sp>
      <p:sp>
        <p:nvSpPr>
          <p:cNvPr id="104" name="Google Shape;104;p16"/>
          <p:cNvSpPr txBox="1">
            <a:spLocks noGrp="1"/>
          </p:cNvSpPr>
          <p:nvPr>
            <p:ph type="title"/>
          </p:nvPr>
        </p:nvSpPr>
        <p:spPr>
          <a:xfrm>
            <a:off x="4064350" y="2498775"/>
            <a:ext cx="4869600" cy="1041900"/>
          </a:xfrm>
          <a:prstGeom prst="rect">
            <a:avLst/>
          </a:prstGeom>
          <a:noFill/>
          <a:ln>
            <a:noFill/>
          </a:ln>
        </p:spPr>
        <p:txBody>
          <a:bodyPr spcFirstLastPara="1" wrap="square" lIns="0" tIns="68575" rIns="0" bIns="68575" anchor="ctr" anchorCtr="0">
            <a:noAutofit/>
          </a:bodyPr>
          <a:lstStyle>
            <a:lvl1pPr lvl="0" algn="l">
              <a:lnSpc>
                <a:spcPct val="95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een Breaker">
  <p:cSld name="02_Cover_1_1_1_1">
    <p:spTree>
      <p:nvGrpSpPr>
        <p:cNvPr id="1" name="Shape 105"/>
        <p:cNvGrpSpPr/>
        <p:nvPr/>
      </p:nvGrpSpPr>
      <p:grpSpPr>
        <a:xfrm>
          <a:off x="0" y="0"/>
          <a:ext cx="0" cy="0"/>
          <a:chOff x="0" y="0"/>
          <a:chExt cx="0" cy="0"/>
        </a:xfrm>
      </p:grpSpPr>
      <p:pic>
        <p:nvPicPr>
          <p:cNvPr id="106" name="Google Shape;106;p17"/>
          <p:cNvPicPr preferRelativeResize="0"/>
          <p:nvPr/>
        </p:nvPicPr>
        <p:blipFill rotWithShape="1">
          <a:blip r:embed="rId2">
            <a:alphaModFix/>
          </a:blip>
          <a:srcRect t="39" b="49"/>
          <a:stretch/>
        </p:blipFill>
        <p:spPr>
          <a:xfrm>
            <a:off x="0" y="-4450"/>
            <a:ext cx="9144003" cy="5147951"/>
          </a:xfrm>
          <a:prstGeom prst="rect">
            <a:avLst/>
          </a:prstGeom>
          <a:noFill/>
          <a:ln>
            <a:noFill/>
          </a:ln>
        </p:spPr>
      </p:pic>
      <p:sp>
        <p:nvSpPr>
          <p:cNvPr id="107" name="Google Shape;107;p17"/>
          <p:cNvSpPr txBox="1">
            <a:spLocks noGrp="1"/>
          </p:cNvSpPr>
          <p:nvPr>
            <p:ph type="ctrTitle"/>
          </p:nvPr>
        </p:nvSpPr>
        <p:spPr>
          <a:xfrm>
            <a:off x="3355050" y="1081400"/>
            <a:ext cx="3660900" cy="1718100"/>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Clr>
                <a:schemeClr val="lt1"/>
              </a:buClr>
              <a:buSzPts val="3400"/>
              <a:buNone/>
              <a:defRPr sz="3400">
                <a:solidFill>
                  <a:schemeClr val="lt1"/>
                </a:solidFill>
              </a:defRPr>
            </a:lvl1pPr>
            <a:lvl2pPr lvl="1" algn="l">
              <a:lnSpc>
                <a:spcPct val="95000"/>
              </a:lnSpc>
              <a:spcBef>
                <a:spcPts val="0"/>
              </a:spcBef>
              <a:spcAft>
                <a:spcPts val="0"/>
              </a:spcAft>
              <a:buClr>
                <a:schemeClr val="lt1"/>
              </a:buClr>
              <a:buSzPts val="3400"/>
              <a:buNone/>
              <a:defRPr sz="3400">
                <a:solidFill>
                  <a:schemeClr val="lt1"/>
                </a:solidFill>
              </a:defRPr>
            </a:lvl2pPr>
            <a:lvl3pPr lvl="2" algn="l">
              <a:lnSpc>
                <a:spcPct val="95000"/>
              </a:lnSpc>
              <a:spcBef>
                <a:spcPts val="0"/>
              </a:spcBef>
              <a:spcAft>
                <a:spcPts val="0"/>
              </a:spcAft>
              <a:buClr>
                <a:schemeClr val="lt1"/>
              </a:buClr>
              <a:buSzPts val="3400"/>
              <a:buNone/>
              <a:defRPr sz="3400">
                <a:solidFill>
                  <a:schemeClr val="lt1"/>
                </a:solidFill>
              </a:defRPr>
            </a:lvl3pPr>
            <a:lvl4pPr lvl="3" algn="l">
              <a:lnSpc>
                <a:spcPct val="95000"/>
              </a:lnSpc>
              <a:spcBef>
                <a:spcPts val="0"/>
              </a:spcBef>
              <a:spcAft>
                <a:spcPts val="0"/>
              </a:spcAft>
              <a:buClr>
                <a:schemeClr val="lt1"/>
              </a:buClr>
              <a:buSzPts val="3400"/>
              <a:buNone/>
              <a:defRPr sz="3400">
                <a:solidFill>
                  <a:schemeClr val="lt1"/>
                </a:solidFill>
              </a:defRPr>
            </a:lvl4pPr>
            <a:lvl5pPr lvl="4" algn="l">
              <a:lnSpc>
                <a:spcPct val="95000"/>
              </a:lnSpc>
              <a:spcBef>
                <a:spcPts val="0"/>
              </a:spcBef>
              <a:spcAft>
                <a:spcPts val="0"/>
              </a:spcAft>
              <a:buClr>
                <a:schemeClr val="lt1"/>
              </a:buClr>
              <a:buSzPts val="3400"/>
              <a:buNone/>
              <a:defRPr sz="3400">
                <a:solidFill>
                  <a:schemeClr val="lt1"/>
                </a:solidFill>
              </a:defRPr>
            </a:lvl5pPr>
            <a:lvl6pPr lvl="5" algn="l">
              <a:lnSpc>
                <a:spcPct val="95000"/>
              </a:lnSpc>
              <a:spcBef>
                <a:spcPts val="0"/>
              </a:spcBef>
              <a:spcAft>
                <a:spcPts val="0"/>
              </a:spcAft>
              <a:buClr>
                <a:schemeClr val="lt1"/>
              </a:buClr>
              <a:buSzPts val="3400"/>
              <a:buNone/>
              <a:defRPr sz="3400">
                <a:solidFill>
                  <a:schemeClr val="lt1"/>
                </a:solidFill>
              </a:defRPr>
            </a:lvl6pPr>
            <a:lvl7pPr lvl="6" algn="l">
              <a:lnSpc>
                <a:spcPct val="95000"/>
              </a:lnSpc>
              <a:spcBef>
                <a:spcPts val="0"/>
              </a:spcBef>
              <a:spcAft>
                <a:spcPts val="0"/>
              </a:spcAft>
              <a:buClr>
                <a:schemeClr val="lt1"/>
              </a:buClr>
              <a:buSzPts val="3400"/>
              <a:buNone/>
              <a:defRPr sz="3400">
                <a:solidFill>
                  <a:schemeClr val="lt1"/>
                </a:solidFill>
              </a:defRPr>
            </a:lvl7pPr>
            <a:lvl8pPr lvl="7" algn="l">
              <a:lnSpc>
                <a:spcPct val="95000"/>
              </a:lnSpc>
              <a:spcBef>
                <a:spcPts val="0"/>
              </a:spcBef>
              <a:spcAft>
                <a:spcPts val="0"/>
              </a:spcAft>
              <a:buClr>
                <a:schemeClr val="lt1"/>
              </a:buClr>
              <a:buSzPts val="3400"/>
              <a:buNone/>
              <a:defRPr sz="3400">
                <a:solidFill>
                  <a:schemeClr val="lt1"/>
                </a:solidFill>
              </a:defRPr>
            </a:lvl8pPr>
            <a:lvl9pPr lvl="8" algn="l">
              <a:lnSpc>
                <a:spcPct val="95000"/>
              </a:lnSpc>
              <a:spcBef>
                <a:spcPts val="0"/>
              </a:spcBef>
              <a:spcAft>
                <a:spcPts val="0"/>
              </a:spcAft>
              <a:buClr>
                <a:schemeClr val="lt1"/>
              </a:buClr>
              <a:buSzPts val="3400"/>
              <a:buNone/>
              <a:defRPr sz="3400">
                <a:solidFill>
                  <a:schemeClr val="lt1"/>
                </a:solidFill>
              </a:defRPr>
            </a:lvl9pPr>
          </a:lstStyle>
          <a:p>
            <a:endParaRPr/>
          </a:p>
        </p:txBody>
      </p:sp>
      <p:sp>
        <p:nvSpPr>
          <p:cNvPr id="108" name="Google Shape;108;p17"/>
          <p:cNvSpPr txBox="1">
            <a:spLocks noGrp="1"/>
          </p:cNvSpPr>
          <p:nvPr>
            <p:ph type="subTitle" idx="1"/>
          </p:nvPr>
        </p:nvSpPr>
        <p:spPr>
          <a:xfrm>
            <a:off x="3355050" y="2909250"/>
            <a:ext cx="3140700" cy="7779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chemeClr val="lt1"/>
              </a:buClr>
              <a:buSzPts val="2100"/>
              <a:buFont typeface="Open Sans"/>
              <a:buNone/>
              <a:defRPr sz="1500">
                <a:solidFill>
                  <a:schemeClr val="lt1"/>
                </a:solidFill>
                <a:latin typeface="Open Sans"/>
                <a:ea typeface="Open Sans"/>
                <a:cs typeface="Open Sans"/>
                <a:sym typeface="Open Sans"/>
              </a:defRPr>
            </a:lvl1pPr>
            <a:lvl2pPr lvl="1" algn="l">
              <a:lnSpc>
                <a:spcPct val="95000"/>
              </a:lnSpc>
              <a:spcBef>
                <a:spcPts val="0"/>
              </a:spcBef>
              <a:spcAft>
                <a:spcPts val="0"/>
              </a:spcAft>
              <a:buClr>
                <a:schemeClr val="lt1"/>
              </a:buClr>
              <a:buSzPts val="2100"/>
              <a:buNone/>
              <a:defRPr sz="2800">
                <a:solidFill>
                  <a:schemeClr val="lt1"/>
                </a:solidFill>
              </a:defRPr>
            </a:lvl2pPr>
            <a:lvl3pPr lvl="2" algn="l">
              <a:lnSpc>
                <a:spcPct val="95000"/>
              </a:lnSpc>
              <a:spcBef>
                <a:spcPts val="0"/>
              </a:spcBef>
              <a:spcAft>
                <a:spcPts val="0"/>
              </a:spcAft>
              <a:buClr>
                <a:schemeClr val="lt1"/>
              </a:buClr>
              <a:buSzPts val="2100"/>
              <a:buNone/>
              <a:defRPr sz="2800">
                <a:solidFill>
                  <a:schemeClr val="lt1"/>
                </a:solidFill>
              </a:defRPr>
            </a:lvl3pPr>
            <a:lvl4pPr lvl="3" algn="l">
              <a:lnSpc>
                <a:spcPct val="95000"/>
              </a:lnSpc>
              <a:spcBef>
                <a:spcPts val="0"/>
              </a:spcBef>
              <a:spcAft>
                <a:spcPts val="0"/>
              </a:spcAft>
              <a:buClr>
                <a:schemeClr val="lt1"/>
              </a:buClr>
              <a:buSzPts val="2100"/>
              <a:buNone/>
              <a:defRPr sz="2800">
                <a:solidFill>
                  <a:schemeClr val="lt1"/>
                </a:solidFill>
              </a:defRPr>
            </a:lvl4pPr>
            <a:lvl5pPr lvl="4" algn="l">
              <a:lnSpc>
                <a:spcPct val="95000"/>
              </a:lnSpc>
              <a:spcBef>
                <a:spcPts val="0"/>
              </a:spcBef>
              <a:spcAft>
                <a:spcPts val="0"/>
              </a:spcAft>
              <a:buClr>
                <a:schemeClr val="lt1"/>
              </a:buClr>
              <a:buSzPts val="2100"/>
              <a:buNone/>
              <a:defRPr sz="2800">
                <a:solidFill>
                  <a:schemeClr val="lt1"/>
                </a:solidFill>
              </a:defRPr>
            </a:lvl5pPr>
            <a:lvl6pPr lvl="5" algn="l">
              <a:lnSpc>
                <a:spcPct val="95000"/>
              </a:lnSpc>
              <a:spcBef>
                <a:spcPts val="0"/>
              </a:spcBef>
              <a:spcAft>
                <a:spcPts val="0"/>
              </a:spcAft>
              <a:buClr>
                <a:schemeClr val="lt1"/>
              </a:buClr>
              <a:buSzPts val="2100"/>
              <a:buNone/>
              <a:defRPr sz="2800">
                <a:solidFill>
                  <a:schemeClr val="lt1"/>
                </a:solidFill>
              </a:defRPr>
            </a:lvl6pPr>
            <a:lvl7pPr lvl="6" algn="l">
              <a:lnSpc>
                <a:spcPct val="95000"/>
              </a:lnSpc>
              <a:spcBef>
                <a:spcPts val="0"/>
              </a:spcBef>
              <a:spcAft>
                <a:spcPts val="0"/>
              </a:spcAft>
              <a:buClr>
                <a:schemeClr val="lt1"/>
              </a:buClr>
              <a:buSzPts val="2100"/>
              <a:buNone/>
              <a:defRPr sz="2800">
                <a:solidFill>
                  <a:schemeClr val="lt1"/>
                </a:solidFill>
              </a:defRPr>
            </a:lvl7pPr>
            <a:lvl8pPr lvl="7" algn="l">
              <a:lnSpc>
                <a:spcPct val="95000"/>
              </a:lnSpc>
              <a:spcBef>
                <a:spcPts val="0"/>
              </a:spcBef>
              <a:spcAft>
                <a:spcPts val="0"/>
              </a:spcAft>
              <a:buClr>
                <a:schemeClr val="lt1"/>
              </a:buClr>
              <a:buSzPts val="2100"/>
              <a:buNone/>
              <a:defRPr sz="2800">
                <a:solidFill>
                  <a:schemeClr val="lt1"/>
                </a:solidFill>
              </a:defRPr>
            </a:lvl8pPr>
            <a:lvl9pPr lvl="8" algn="l">
              <a:lnSpc>
                <a:spcPct val="95000"/>
              </a:lnSpc>
              <a:spcBef>
                <a:spcPts val="0"/>
              </a:spcBef>
              <a:spcAft>
                <a:spcPts val="0"/>
              </a:spcAft>
              <a:buClr>
                <a:schemeClr val="lt1"/>
              </a:buClr>
              <a:buSzPts val="2100"/>
              <a:buNone/>
              <a:defRPr sz="2800">
                <a:solidFill>
                  <a:schemeClr val="lt1"/>
                </a:solidFill>
              </a:defRPr>
            </a:lvl9pPr>
          </a:lstStyle>
          <a:p>
            <a:endParaRPr/>
          </a:p>
        </p:txBody>
      </p:sp>
      <p:pic>
        <p:nvPicPr>
          <p:cNvPr id="109" name="Google Shape;109;p17"/>
          <p:cNvPicPr preferRelativeResize="0"/>
          <p:nvPr/>
        </p:nvPicPr>
        <p:blipFill rotWithShape="1">
          <a:blip r:embed="rId3">
            <a:alphaModFix/>
          </a:blip>
          <a:srcRect t="337" b="337"/>
          <a:stretch/>
        </p:blipFill>
        <p:spPr>
          <a:xfrm>
            <a:off x="315200" y="4741875"/>
            <a:ext cx="1408849" cy="1707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Breaker Slide">
  <p:cSld name="SECTION_TITLE_AND_DESCRIPTION_2_1_1_1_2">
    <p:spTree>
      <p:nvGrpSpPr>
        <p:cNvPr id="1" name="Shape 110"/>
        <p:cNvGrpSpPr/>
        <p:nvPr/>
      </p:nvGrpSpPr>
      <p:grpSpPr>
        <a:xfrm>
          <a:off x="0" y="0"/>
          <a:ext cx="0" cy="0"/>
          <a:chOff x="0" y="0"/>
          <a:chExt cx="0" cy="0"/>
        </a:xfrm>
      </p:grpSpPr>
      <p:pic>
        <p:nvPicPr>
          <p:cNvPr id="111" name="Google Shape;111;p18"/>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112" name="Google Shape;112;p18"/>
          <p:cNvSpPr txBox="1">
            <a:spLocks noGrp="1"/>
          </p:cNvSpPr>
          <p:nvPr>
            <p:ph type="title"/>
          </p:nvPr>
        </p:nvSpPr>
        <p:spPr>
          <a:xfrm>
            <a:off x="448050" y="1107825"/>
            <a:ext cx="2677500" cy="2092500"/>
          </a:xfrm>
          <a:prstGeom prst="rect">
            <a:avLst/>
          </a:prstGeom>
          <a:noFill/>
          <a:ln>
            <a:noFill/>
          </a:ln>
        </p:spPr>
        <p:txBody>
          <a:bodyPr spcFirstLastPara="1" wrap="square" lIns="0" tIns="68575" rIns="0" bIns="68575" anchor="b" anchorCtr="0">
            <a:noAutofit/>
          </a:bodyPr>
          <a:lstStyle>
            <a:lvl1pPr lvl="0" algn="l">
              <a:lnSpc>
                <a:spcPct val="95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13" name="Google Shape;113;p18"/>
          <p:cNvSpPr txBox="1">
            <a:spLocks noGrp="1"/>
          </p:cNvSpPr>
          <p:nvPr>
            <p:ph type="subTitle" idx="1"/>
          </p:nvPr>
        </p:nvSpPr>
        <p:spPr>
          <a:xfrm>
            <a:off x="448050" y="3200399"/>
            <a:ext cx="2677500" cy="993600"/>
          </a:xfrm>
          <a:prstGeom prst="rect">
            <a:avLst/>
          </a:prstGeom>
          <a:noFill/>
          <a:ln>
            <a:noFill/>
          </a:ln>
        </p:spPr>
        <p:txBody>
          <a:bodyPr spcFirstLastPara="1" wrap="square" lIns="0" tIns="34275" rIns="91425" bIns="34275" anchor="t" anchorCtr="0">
            <a:noAutofit/>
          </a:bodyPr>
          <a:lstStyle>
            <a:lvl1pPr lvl="0" algn="l">
              <a:lnSpc>
                <a:spcPct val="100000"/>
              </a:lnSpc>
              <a:spcBef>
                <a:spcPts val="500"/>
              </a:spcBef>
              <a:spcAft>
                <a:spcPts val="0"/>
              </a:spcAft>
              <a:buClr>
                <a:schemeClr val="lt1"/>
              </a:buClr>
              <a:buSzPts val="900"/>
              <a:buNone/>
              <a:defRPr sz="1300">
                <a:solidFill>
                  <a:schemeClr val="lt1"/>
                </a:solidFill>
              </a:defRPr>
            </a:lvl1pPr>
            <a:lvl2pPr lvl="1" algn="l">
              <a:lnSpc>
                <a:spcPct val="100000"/>
              </a:lnSpc>
              <a:spcBef>
                <a:spcPts val="500"/>
              </a:spcBef>
              <a:spcAft>
                <a:spcPts val="0"/>
              </a:spcAft>
              <a:buClr>
                <a:schemeClr val="lt1"/>
              </a:buClr>
              <a:buSzPts val="1600"/>
              <a:buNone/>
              <a:defRPr sz="1600">
                <a:solidFill>
                  <a:schemeClr val="lt1"/>
                </a:solidFill>
              </a:defRPr>
            </a:lvl2pPr>
            <a:lvl3pPr lvl="2" algn="l">
              <a:lnSpc>
                <a:spcPct val="100000"/>
              </a:lnSpc>
              <a:spcBef>
                <a:spcPts val="500"/>
              </a:spcBef>
              <a:spcAft>
                <a:spcPts val="0"/>
              </a:spcAft>
              <a:buClr>
                <a:schemeClr val="lt1"/>
              </a:buClr>
              <a:buSzPts val="1600"/>
              <a:buNone/>
              <a:defRPr sz="1600">
                <a:solidFill>
                  <a:schemeClr val="lt1"/>
                </a:solidFill>
              </a:defRPr>
            </a:lvl3pPr>
            <a:lvl4pPr lvl="3" algn="l">
              <a:lnSpc>
                <a:spcPct val="100000"/>
              </a:lnSpc>
              <a:spcBef>
                <a:spcPts val="500"/>
              </a:spcBef>
              <a:spcAft>
                <a:spcPts val="0"/>
              </a:spcAft>
              <a:buClr>
                <a:schemeClr val="lt1"/>
              </a:buClr>
              <a:buSzPts val="1600"/>
              <a:buNone/>
              <a:defRPr sz="1600">
                <a:solidFill>
                  <a:schemeClr val="lt1"/>
                </a:solidFill>
              </a:defRPr>
            </a:lvl4pPr>
            <a:lvl5pPr lvl="4" algn="l">
              <a:lnSpc>
                <a:spcPct val="100000"/>
              </a:lnSpc>
              <a:spcBef>
                <a:spcPts val="50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14" name="Google Shape;114;p18"/>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115" name="Google Shape;115;p18"/>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a:t>
            </a:r>
            <a:r>
              <a:rPr lang="en" sz="700">
                <a:solidFill>
                  <a:schemeClr val="lt1"/>
                </a:solidFill>
                <a:latin typeface="Open Sans"/>
                <a:ea typeface="Open Sans"/>
                <a:cs typeface="Open Sans"/>
                <a:sym typeface="Open Sans"/>
              </a:rPr>
              <a:t> </a:t>
            </a:r>
            <a:r>
              <a:rPr lang="en" sz="700" b="0" i="0" u="none" strike="noStrike" cap="none">
                <a:solidFill>
                  <a:schemeClr val="lt1"/>
                </a:solidFill>
                <a:latin typeface="Open Sans"/>
                <a:ea typeface="Open Sans"/>
                <a:cs typeface="Open Sans"/>
                <a:sym typeface="Open Sans"/>
              </a:rPr>
              <a:t>|</a:t>
            </a:r>
            <a:endParaRPr sz="700" b="0" i="0" u="none" strike="noStrike" cap="none">
              <a:solidFill>
                <a:schemeClr val="lt1"/>
              </a:solidFill>
              <a:latin typeface="Open Sans"/>
              <a:ea typeface="Open Sans"/>
              <a:cs typeface="Open Sans"/>
              <a:sym typeface="Open Sans"/>
            </a:endParaRPr>
          </a:p>
        </p:txBody>
      </p:sp>
      <p:sp>
        <p:nvSpPr>
          <p:cNvPr id="116" name="Google Shape;116;p18"/>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117" name="Google Shape;117;p18"/>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een Product Intro">
  <p:cSld name="SECTION_TITLE_AND_DESCRIPTION_2_1_1_1_1_1">
    <p:spTree>
      <p:nvGrpSpPr>
        <p:cNvPr id="1" name="Shape 118"/>
        <p:cNvGrpSpPr/>
        <p:nvPr/>
      </p:nvGrpSpPr>
      <p:grpSpPr>
        <a:xfrm>
          <a:off x="0" y="0"/>
          <a:ext cx="0" cy="0"/>
          <a:chOff x="0" y="0"/>
          <a:chExt cx="0" cy="0"/>
        </a:xfrm>
      </p:grpSpPr>
      <p:pic>
        <p:nvPicPr>
          <p:cNvPr id="119" name="Google Shape;119;p19"/>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120" name="Google Shape;120;p19"/>
          <p:cNvSpPr txBox="1">
            <a:spLocks noGrp="1"/>
          </p:cNvSpPr>
          <p:nvPr>
            <p:ph type="title"/>
          </p:nvPr>
        </p:nvSpPr>
        <p:spPr>
          <a:xfrm>
            <a:off x="363500" y="917825"/>
            <a:ext cx="3080700" cy="3462300"/>
          </a:xfrm>
          <a:prstGeom prst="rect">
            <a:avLst/>
          </a:prstGeom>
          <a:noFill/>
          <a:ln>
            <a:noFill/>
          </a:ln>
        </p:spPr>
        <p:txBody>
          <a:bodyPr spcFirstLastPara="1" wrap="square" lIns="0" tIns="68575" rIns="0" bIns="68575" anchor="t" anchorCtr="0">
            <a:noAutofit/>
          </a:bodyPr>
          <a:lstStyle>
            <a:lvl1pPr lvl="0" algn="l">
              <a:lnSpc>
                <a:spcPct val="95000"/>
              </a:lnSpc>
              <a:spcBef>
                <a:spcPts val="0"/>
              </a:spcBef>
              <a:spcAft>
                <a:spcPts val="0"/>
              </a:spcAft>
              <a:buSzPts val="1500"/>
              <a:buNone/>
              <a:defRPr sz="1500"/>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121" name="Google Shape;121;p19"/>
          <p:cNvSpPr txBox="1">
            <a:spLocks noGrp="1"/>
          </p:cNvSpPr>
          <p:nvPr>
            <p:ph type="subTitle" idx="1"/>
          </p:nvPr>
        </p:nvSpPr>
        <p:spPr>
          <a:xfrm>
            <a:off x="4051125" y="917825"/>
            <a:ext cx="2677500" cy="2862600"/>
          </a:xfrm>
          <a:prstGeom prst="rect">
            <a:avLst/>
          </a:prstGeom>
          <a:noFill/>
          <a:ln>
            <a:noFill/>
          </a:ln>
        </p:spPr>
        <p:txBody>
          <a:bodyPr spcFirstLastPara="1" wrap="square" lIns="0" tIns="34275" rIns="91425" bIns="34275" anchor="t" anchorCtr="0">
            <a:noAutofit/>
          </a:bodyPr>
          <a:lstStyle>
            <a:lvl1pPr lvl="0" algn="l">
              <a:lnSpc>
                <a:spcPct val="100000"/>
              </a:lnSpc>
              <a:spcBef>
                <a:spcPts val="1500"/>
              </a:spcBef>
              <a:spcAft>
                <a:spcPts val="0"/>
              </a:spcAft>
              <a:buClr>
                <a:schemeClr val="lt1"/>
              </a:buClr>
              <a:buSzPts val="900"/>
              <a:buNone/>
              <a:defRPr sz="1300">
                <a:solidFill>
                  <a:schemeClr val="lt1"/>
                </a:solidFill>
              </a:defRPr>
            </a:lvl1pPr>
            <a:lvl2pPr lvl="1" algn="l">
              <a:lnSpc>
                <a:spcPct val="100000"/>
              </a:lnSpc>
              <a:spcBef>
                <a:spcPts val="1500"/>
              </a:spcBef>
              <a:spcAft>
                <a:spcPts val="0"/>
              </a:spcAft>
              <a:buClr>
                <a:schemeClr val="lt1"/>
              </a:buClr>
              <a:buSzPts val="1800"/>
              <a:buNone/>
              <a:defRPr sz="1800">
                <a:solidFill>
                  <a:schemeClr val="lt1"/>
                </a:solidFill>
              </a:defRPr>
            </a:lvl2pPr>
            <a:lvl3pPr lvl="2" algn="l">
              <a:lnSpc>
                <a:spcPct val="100000"/>
              </a:lnSpc>
              <a:spcBef>
                <a:spcPts val="500"/>
              </a:spcBef>
              <a:spcAft>
                <a:spcPts val="0"/>
              </a:spcAft>
              <a:buClr>
                <a:schemeClr val="lt1"/>
              </a:buClr>
              <a:buSzPts val="1800"/>
              <a:buNone/>
              <a:defRPr sz="1800">
                <a:solidFill>
                  <a:schemeClr val="lt1"/>
                </a:solidFill>
              </a:defRPr>
            </a:lvl3pPr>
            <a:lvl4pPr lvl="3" algn="l">
              <a:lnSpc>
                <a:spcPct val="100000"/>
              </a:lnSpc>
              <a:spcBef>
                <a:spcPts val="500"/>
              </a:spcBef>
              <a:spcAft>
                <a:spcPts val="0"/>
              </a:spcAft>
              <a:buClr>
                <a:schemeClr val="lt1"/>
              </a:buClr>
              <a:buSzPts val="1800"/>
              <a:buNone/>
              <a:defRPr sz="1800">
                <a:solidFill>
                  <a:schemeClr val="lt1"/>
                </a:solidFill>
              </a:defRPr>
            </a:lvl4pPr>
            <a:lvl5pPr lvl="4" algn="l">
              <a:lnSpc>
                <a:spcPct val="100000"/>
              </a:lnSpc>
              <a:spcBef>
                <a:spcPts val="500"/>
              </a:spcBef>
              <a:spcAft>
                <a:spcPts val="0"/>
              </a:spcAft>
              <a:buClr>
                <a:schemeClr val="lt1"/>
              </a:buClr>
              <a:buSzPts val="1800"/>
              <a:buNone/>
              <a:defRPr sz="1800">
                <a:solidFill>
                  <a:schemeClr val="lt1"/>
                </a:solidFill>
              </a:defRPr>
            </a:lvl5pPr>
            <a:lvl6pPr lvl="5" algn="l">
              <a:lnSpc>
                <a:spcPct val="100000"/>
              </a:lnSpc>
              <a:spcBef>
                <a:spcPts val="500"/>
              </a:spcBef>
              <a:spcAft>
                <a:spcPts val="0"/>
              </a:spcAft>
              <a:buClr>
                <a:schemeClr val="lt1"/>
              </a:buClr>
              <a:buSzPts val="1800"/>
              <a:buNone/>
              <a:defRPr sz="1800">
                <a:solidFill>
                  <a:schemeClr val="lt1"/>
                </a:solidFill>
              </a:defRPr>
            </a:lvl6pPr>
            <a:lvl7pPr lvl="6" algn="l">
              <a:lnSpc>
                <a:spcPct val="100000"/>
              </a:lnSpc>
              <a:spcBef>
                <a:spcPts val="500"/>
              </a:spcBef>
              <a:spcAft>
                <a:spcPts val="0"/>
              </a:spcAft>
              <a:buClr>
                <a:schemeClr val="lt1"/>
              </a:buClr>
              <a:buSzPts val="1800"/>
              <a:buNone/>
              <a:defRPr sz="1800">
                <a:solidFill>
                  <a:schemeClr val="lt1"/>
                </a:solidFill>
              </a:defRPr>
            </a:lvl7pPr>
            <a:lvl8pPr lvl="7" algn="l">
              <a:lnSpc>
                <a:spcPct val="100000"/>
              </a:lnSpc>
              <a:spcBef>
                <a:spcPts val="500"/>
              </a:spcBef>
              <a:spcAft>
                <a:spcPts val="0"/>
              </a:spcAft>
              <a:buClr>
                <a:schemeClr val="lt1"/>
              </a:buClr>
              <a:buSzPts val="1800"/>
              <a:buNone/>
              <a:defRPr sz="1800">
                <a:solidFill>
                  <a:schemeClr val="lt1"/>
                </a:solidFill>
              </a:defRPr>
            </a:lvl8pPr>
            <a:lvl9pPr lvl="8" algn="l">
              <a:lnSpc>
                <a:spcPct val="100000"/>
              </a:lnSpc>
              <a:spcBef>
                <a:spcPts val="500"/>
              </a:spcBef>
              <a:spcAft>
                <a:spcPts val="500"/>
              </a:spcAft>
              <a:buClr>
                <a:schemeClr val="lt1"/>
              </a:buClr>
              <a:buSzPts val="1800"/>
              <a:buNone/>
              <a:defRPr sz="1800">
                <a:solidFill>
                  <a:schemeClr val="lt1"/>
                </a:solidFill>
              </a:defRPr>
            </a:lvl9pPr>
          </a:lstStyle>
          <a:p>
            <a:endParaRPr/>
          </a:p>
        </p:txBody>
      </p:sp>
      <p:sp>
        <p:nvSpPr>
          <p:cNvPr id="122" name="Google Shape;122;p19"/>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123" name="Google Shape;123;p19"/>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a:t>
            </a:r>
            <a:r>
              <a:rPr lang="en" sz="700">
                <a:solidFill>
                  <a:schemeClr val="lt1"/>
                </a:solidFill>
                <a:latin typeface="Open Sans"/>
                <a:ea typeface="Open Sans"/>
                <a:cs typeface="Open Sans"/>
                <a:sym typeface="Open Sans"/>
              </a:rPr>
              <a:t> </a:t>
            </a:r>
            <a:r>
              <a:rPr lang="en" sz="700" b="0" i="0" u="none" strike="noStrike" cap="none">
                <a:solidFill>
                  <a:schemeClr val="lt1"/>
                </a:solidFill>
                <a:latin typeface="Open Sans"/>
                <a:ea typeface="Open Sans"/>
                <a:cs typeface="Open Sans"/>
                <a:sym typeface="Open Sans"/>
              </a:rPr>
              <a:t>|</a:t>
            </a:r>
            <a:endParaRPr sz="700" b="0" i="0" u="none" strike="noStrike" cap="none">
              <a:solidFill>
                <a:schemeClr val="lt1"/>
              </a:solidFill>
              <a:latin typeface="Open Sans"/>
              <a:ea typeface="Open Sans"/>
              <a:cs typeface="Open Sans"/>
              <a:sym typeface="Open Sans"/>
            </a:endParaRPr>
          </a:p>
        </p:txBody>
      </p:sp>
      <p:sp>
        <p:nvSpPr>
          <p:cNvPr id="124" name="Google Shape;124;p19"/>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125" name="Google Shape;125;p19"/>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een One Column Grey">
  <p:cSld name="10_Title only_5">
    <p:spTree>
      <p:nvGrpSpPr>
        <p:cNvPr id="1" name="Shape 126"/>
        <p:cNvGrpSpPr/>
        <p:nvPr/>
      </p:nvGrpSpPr>
      <p:grpSpPr>
        <a:xfrm>
          <a:off x="0" y="0"/>
          <a:ext cx="0" cy="0"/>
          <a:chOff x="0" y="0"/>
          <a:chExt cx="0" cy="0"/>
        </a:xfrm>
      </p:grpSpPr>
      <p:pic>
        <p:nvPicPr>
          <p:cNvPr id="127" name="Google Shape;127;p20"/>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128" name="Google Shape;128;p20"/>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129" name="Google Shape;129;p20"/>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130" name="Google Shape;130;p20"/>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131" name="Google Shape;131;p20"/>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02_Cover">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l="1545" t="532" b="582"/>
          <a:stretch/>
        </p:blipFill>
        <p:spPr>
          <a:xfrm>
            <a:off x="-19950" y="-22325"/>
            <a:ext cx="9163950" cy="5186050"/>
          </a:xfrm>
          <a:prstGeom prst="rect">
            <a:avLst/>
          </a:prstGeom>
          <a:noFill/>
          <a:ln>
            <a:noFill/>
          </a:ln>
        </p:spPr>
      </p:pic>
      <p:sp>
        <p:nvSpPr>
          <p:cNvPr id="16" name="Google Shape;16;p3"/>
          <p:cNvSpPr txBox="1">
            <a:spLocks noGrp="1"/>
          </p:cNvSpPr>
          <p:nvPr>
            <p:ph type="ctrTitle"/>
          </p:nvPr>
        </p:nvSpPr>
        <p:spPr>
          <a:xfrm>
            <a:off x="284450" y="941625"/>
            <a:ext cx="3563100" cy="2342700"/>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Clr>
                <a:schemeClr val="lt1"/>
              </a:buClr>
              <a:buSzPts val="3700"/>
              <a:buNone/>
              <a:defRPr sz="3400">
                <a:solidFill>
                  <a:schemeClr val="lt1"/>
                </a:solidFill>
              </a:defRPr>
            </a:lvl1pPr>
            <a:lvl2pPr lvl="1" algn="l">
              <a:lnSpc>
                <a:spcPct val="95000"/>
              </a:lnSpc>
              <a:spcBef>
                <a:spcPts val="0"/>
              </a:spcBef>
              <a:spcAft>
                <a:spcPts val="0"/>
              </a:spcAft>
              <a:buClr>
                <a:schemeClr val="lt1"/>
              </a:buClr>
              <a:buSzPts val="4200"/>
              <a:buNone/>
              <a:defRPr sz="5500">
                <a:solidFill>
                  <a:schemeClr val="lt1"/>
                </a:solidFill>
              </a:defRPr>
            </a:lvl2pPr>
            <a:lvl3pPr lvl="2" algn="l">
              <a:lnSpc>
                <a:spcPct val="95000"/>
              </a:lnSpc>
              <a:spcBef>
                <a:spcPts val="0"/>
              </a:spcBef>
              <a:spcAft>
                <a:spcPts val="0"/>
              </a:spcAft>
              <a:buClr>
                <a:schemeClr val="lt1"/>
              </a:buClr>
              <a:buSzPts val="4200"/>
              <a:buNone/>
              <a:defRPr sz="5500">
                <a:solidFill>
                  <a:schemeClr val="lt1"/>
                </a:solidFill>
              </a:defRPr>
            </a:lvl3pPr>
            <a:lvl4pPr lvl="3" algn="l">
              <a:lnSpc>
                <a:spcPct val="95000"/>
              </a:lnSpc>
              <a:spcBef>
                <a:spcPts val="0"/>
              </a:spcBef>
              <a:spcAft>
                <a:spcPts val="0"/>
              </a:spcAft>
              <a:buClr>
                <a:schemeClr val="lt1"/>
              </a:buClr>
              <a:buSzPts val="4200"/>
              <a:buNone/>
              <a:defRPr sz="5500">
                <a:solidFill>
                  <a:schemeClr val="lt1"/>
                </a:solidFill>
              </a:defRPr>
            </a:lvl4pPr>
            <a:lvl5pPr lvl="4" algn="l">
              <a:lnSpc>
                <a:spcPct val="95000"/>
              </a:lnSpc>
              <a:spcBef>
                <a:spcPts val="0"/>
              </a:spcBef>
              <a:spcAft>
                <a:spcPts val="0"/>
              </a:spcAft>
              <a:buClr>
                <a:schemeClr val="lt1"/>
              </a:buClr>
              <a:buSzPts val="4200"/>
              <a:buNone/>
              <a:defRPr sz="5500">
                <a:solidFill>
                  <a:schemeClr val="lt1"/>
                </a:solidFill>
              </a:defRPr>
            </a:lvl5pPr>
            <a:lvl6pPr lvl="5" algn="l">
              <a:lnSpc>
                <a:spcPct val="95000"/>
              </a:lnSpc>
              <a:spcBef>
                <a:spcPts val="0"/>
              </a:spcBef>
              <a:spcAft>
                <a:spcPts val="0"/>
              </a:spcAft>
              <a:buClr>
                <a:schemeClr val="lt1"/>
              </a:buClr>
              <a:buSzPts val="4200"/>
              <a:buNone/>
              <a:defRPr sz="5500">
                <a:solidFill>
                  <a:schemeClr val="lt1"/>
                </a:solidFill>
              </a:defRPr>
            </a:lvl6pPr>
            <a:lvl7pPr lvl="6" algn="l">
              <a:lnSpc>
                <a:spcPct val="95000"/>
              </a:lnSpc>
              <a:spcBef>
                <a:spcPts val="0"/>
              </a:spcBef>
              <a:spcAft>
                <a:spcPts val="0"/>
              </a:spcAft>
              <a:buClr>
                <a:schemeClr val="lt1"/>
              </a:buClr>
              <a:buSzPts val="4200"/>
              <a:buNone/>
              <a:defRPr sz="5500">
                <a:solidFill>
                  <a:schemeClr val="lt1"/>
                </a:solidFill>
              </a:defRPr>
            </a:lvl7pPr>
            <a:lvl8pPr lvl="7" algn="l">
              <a:lnSpc>
                <a:spcPct val="95000"/>
              </a:lnSpc>
              <a:spcBef>
                <a:spcPts val="0"/>
              </a:spcBef>
              <a:spcAft>
                <a:spcPts val="0"/>
              </a:spcAft>
              <a:buClr>
                <a:schemeClr val="lt1"/>
              </a:buClr>
              <a:buSzPts val="4200"/>
              <a:buNone/>
              <a:defRPr sz="5500">
                <a:solidFill>
                  <a:schemeClr val="lt1"/>
                </a:solidFill>
              </a:defRPr>
            </a:lvl8pPr>
            <a:lvl9pPr lvl="8" algn="l">
              <a:lnSpc>
                <a:spcPct val="95000"/>
              </a:lnSpc>
              <a:spcBef>
                <a:spcPts val="0"/>
              </a:spcBef>
              <a:spcAft>
                <a:spcPts val="0"/>
              </a:spcAft>
              <a:buClr>
                <a:schemeClr val="lt1"/>
              </a:buClr>
              <a:buSzPts val="4200"/>
              <a:buNone/>
              <a:defRPr sz="5500">
                <a:solidFill>
                  <a:schemeClr val="lt1"/>
                </a:solidFill>
              </a:defRPr>
            </a:lvl9pPr>
          </a:lstStyle>
          <a:p>
            <a:endParaRPr/>
          </a:p>
        </p:txBody>
      </p:sp>
      <p:sp>
        <p:nvSpPr>
          <p:cNvPr id="17" name="Google Shape;17;p3"/>
          <p:cNvSpPr txBox="1">
            <a:spLocks noGrp="1"/>
          </p:cNvSpPr>
          <p:nvPr>
            <p:ph type="subTitle" idx="1"/>
          </p:nvPr>
        </p:nvSpPr>
        <p:spPr>
          <a:xfrm>
            <a:off x="284450" y="3393950"/>
            <a:ext cx="3755400" cy="9498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chemeClr val="lt1"/>
              </a:buClr>
              <a:buSzPts val="2100"/>
              <a:buFont typeface="Open Sans"/>
              <a:buNone/>
              <a:defRPr sz="1500">
                <a:solidFill>
                  <a:schemeClr val="lt1"/>
                </a:solidFill>
                <a:latin typeface="Open Sans"/>
                <a:ea typeface="Open Sans"/>
                <a:cs typeface="Open Sans"/>
                <a:sym typeface="Open Sans"/>
              </a:defRPr>
            </a:lvl1pPr>
            <a:lvl2pPr lvl="1" algn="l">
              <a:lnSpc>
                <a:spcPct val="95000"/>
              </a:lnSpc>
              <a:spcBef>
                <a:spcPts val="0"/>
              </a:spcBef>
              <a:spcAft>
                <a:spcPts val="0"/>
              </a:spcAft>
              <a:buClr>
                <a:schemeClr val="lt1"/>
              </a:buClr>
              <a:buSzPts val="2400"/>
              <a:buNone/>
              <a:defRPr sz="3100">
                <a:solidFill>
                  <a:schemeClr val="lt1"/>
                </a:solidFill>
              </a:defRPr>
            </a:lvl2pPr>
            <a:lvl3pPr lvl="2" algn="l">
              <a:lnSpc>
                <a:spcPct val="95000"/>
              </a:lnSpc>
              <a:spcBef>
                <a:spcPts val="0"/>
              </a:spcBef>
              <a:spcAft>
                <a:spcPts val="0"/>
              </a:spcAft>
              <a:buClr>
                <a:schemeClr val="lt1"/>
              </a:buClr>
              <a:buSzPts val="2400"/>
              <a:buNone/>
              <a:defRPr sz="3100">
                <a:solidFill>
                  <a:schemeClr val="lt1"/>
                </a:solidFill>
              </a:defRPr>
            </a:lvl3pPr>
            <a:lvl4pPr lvl="3" algn="l">
              <a:lnSpc>
                <a:spcPct val="95000"/>
              </a:lnSpc>
              <a:spcBef>
                <a:spcPts val="0"/>
              </a:spcBef>
              <a:spcAft>
                <a:spcPts val="0"/>
              </a:spcAft>
              <a:buClr>
                <a:schemeClr val="lt1"/>
              </a:buClr>
              <a:buSzPts val="2400"/>
              <a:buNone/>
              <a:defRPr sz="3100">
                <a:solidFill>
                  <a:schemeClr val="lt1"/>
                </a:solidFill>
              </a:defRPr>
            </a:lvl4pPr>
            <a:lvl5pPr lvl="4" algn="l">
              <a:lnSpc>
                <a:spcPct val="95000"/>
              </a:lnSpc>
              <a:spcBef>
                <a:spcPts val="0"/>
              </a:spcBef>
              <a:spcAft>
                <a:spcPts val="0"/>
              </a:spcAft>
              <a:buClr>
                <a:schemeClr val="lt1"/>
              </a:buClr>
              <a:buSzPts val="2400"/>
              <a:buNone/>
              <a:defRPr sz="3100">
                <a:solidFill>
                  <a:schemeClr val="lt1"/>
                </a:solidFill>
              </a:defRPr>
            </a:lvl5pPr>
            <a:lvl6pPr lvl="5" algn="l">
              <a:lnSpc>
                <a:spcPct val="95000"/>
              </a:lnSpc>
              <a:spcBef>
                <a:spcPts val="0"/>
              </a:spcBef>
              <a:spcAft>
                <a:spcPts val="0"/>
              </a:spcAft>
              <a:buClr>
                <a:schemeClr val="lt1"/>
              </a:buClr>
              <a:buSzPts val="2400"/>
              <a:buNone/>
              <a:defRPr sz="3100">
                <a:solidFill>
                  <a:schemeClr val="lt1"/>
                </a:solidFill>
              </a:defRPr>
            </a:lvl6pPr>
            <a:lvl7pPr lvl="6" algn="l">
              <a:lnSpc>
                <a:spcPct val="95000"/>
              </a:lnSpc>
              <a:spcBef>
                <a:spcPts val="0"/>
              </a:spcBef>
              <a:spcAft>
                <a:spcPts val="0"/>
              </a:spcAft>
              <a:buClr>
                <a:schemeClr val="lt1"/>
              </a:buClr>
              <a:buSzPts val="2400"/>
              <a:buNone/>
              <a:defRPr sz="3100">
                <a:solidFill>
                  <a:schemeClr val="lt1"/>
                </a:solidFill>
              </a:defRPr>
            </a:lvl7pPr>
            <a:lvl8pPr lvl="7" algn="l">
              <a:lnSpc>
                <a:spcPct val="95000"/>
              </a:lnSpc>
              <a:spcBef>
                <a:spcPts val="0"/>
              </a:spcBef>
              <a:spcAft>
                <a:spcPts val="0"/>
              </a:spcAft>
              <a:buClr>
                <a:schemeClr val="lt1"/>
              </a:buClr>
              <a:buSzPts val="2400"/>
              <a:buNone/>
              <a:defRPr sz="3100">
                <a:solidFill>
                  <a:schemeClr val="lt1"/>
                </a:solidFill>
              </a:defRPr>
            </a:lvl8pPr>
            <a:lvl9pPr lvl="8" algn="l">
              <a:lnSpc>
                <a:spcPct val="95000"/>
              </a:lnSpc>
              <a:spcBef>
                <a:spcPts val="0"/>
              </a:spcBef>
              <a:spcAft>
                <a:spcPts val="0"/>
              </a:spcAft>
              <a:buClr>
                <a:schemeClr val="lt1"/>
              </a:buClr>
              <a:buSzPts val="2400"/>
              <a:buNone/>
              <a:defRPr sz="3100">
                <a:solidFill>
                  <a:schemeClr val="lt1"/>
                </a:solidFill>
              </a:defRPr>
            </a:lvl9pPr>
          </a:lstStyle>
          <a:p>
            <a:endParaRPr/>
          </a:p>
        </p:txBody>
      </p:sp>
      <p:pic>
        <p:nvPicPr>
          <p:cNvPr id="18" name="Google Shape;18;p3"/>
          <p:cNvPicPr preferRelativeResize="0"/>
          <p:nvPr/>
        </p:nvPicPr>
        <p:blipFill rotWithShape="1">
          <a:blip r:embed="rId3">
            <a:alphaModFix/>
          </a:blip>
          <a:srcRect t="23032" b="22989"/>
          <a:stretch/>
        </p:blipFill>
        <p:spPr>
          <a:xfrm>
            <a:off x="7873250" y="276925"/>
            <a:ext cx="1016571" cy="549002"/>
          </a:xfrm>
          <a:prstGeom prst="rect">
            <a:avLst/>
          </a:prstGeom>
          <a:noFill/>
          <a:ln>
            <a:noFill/>
          </a:ln>
        </p:spPr>
      </p:pic>
      <p:sp>
        <p:nvSpPr>
          <p:cNvPr id="19" name="Google Shape;19;p3"/>
          <p:cNvSpPr txBox="1">
            <a:spLocks noGrp="1"/>
          </p:cNvSpPr>
          <p:nvPr>
            <p:ph type="subTitle" idx="2"/>
          </p:nvPr>
        </p:nvSpPr>
        <p:spPr>
          <a:xfrm rot="5400000">
            <a:off x="3390575" y="3424625"/>
            <a:ext cx="2199000" cy="266100"/>
          </a:xfrm>
          <a:prstGeom prst="rect">
            <a:avLst/>
          </a:prstGeom>
          <a:noFill/>
          <a:ln>
            <a:noFill/>
          </a:ln>
        </p:spPr>
        <p:txBody>
          <a:bodyPr spcFirstLastPara="1" wrap="square" lIns="0" tIns="0" rIns="0" bIns="0" anchor="ctr" anchorCtr="0">
            <a:noAutofit/>
          </a:bodyPr>
          <a:lstStyle>
            <a:lvl1pPr lvl="0" algn="r">
              <a:lnSpc>
                <a:spcPct val="95000"/>
              </a:lnSpc>
              <a:spcBef>
                <a:spcPts val="0"/>
              </a:spcBef>
              <a:spcAft>
                <a:spcPts val="0"/>
              </a:spcAft>
              <a:buClr>
                <a:schemeClr val="accent2"/>
              </a:buClr>
              <a:buSzPts val="1000"/>
              <a:buFont typeface="Open Sans"/>
              <a:buNone/>
              <a:defRPr sz="1000">
                <a:solidFill>
                  <a:schemeClr val="accent2"/>
                </a:solidFill>
                <a:latin typeface="Open Sans"/>
                <a:ea typeface="Open Sans"/>
                <a:cs typeface="Open Sans"/>
                <a:sym typeface="Open Sans"/>
              </a:defRPr>
            </a:lvl1pPr>
            <a:lvl2pPr lvl="1" algn="r">
              <a:lnSpc>
                <a:spcPct val="95000"/>
              </a:lnSpc>
              <a:spcBef>
                <a:spcPts val="0"/>
              </a:spcBef>
              <a:spcAft>
                <a:spcPts val="0"/>
              </a:spcAft>
              <a:buSzPts val="1000"/>
              <a:buNone/>
              <a:defRPr sz="1000"/>
            </a:lvl2pPr>
            <a:lvl3pPr lvl="2" algn="r">
              <a:lnSpc>
                <a:spcPct val="95000"/>
              </a:lnSpc>
              <a:spcBef>
                <a:spcPts val="0"/>
              </a:spcBef>
              <a:spcAft>
                <a:spcPts val="0"/>
              </a:spcAft>
              <a:buSzPts val="1000"/>
              <a:buNone/>
              <a:defRPr sz="1000"/>
            </a:lvl3pPr>
            <a:lvl4pPr lvl="3" algn="r">
              <a:lnSpc>
                <a:spcPct val="95000"/>
              </a:lnSpc>
              <a:spcBef>
                <a:spcPts val="0"/>
              </a:spcBef>
              <a:spcAft>
                <a:spcPts val="0"/>
              </a:spcAft>
              <a:buSzPts val="1000"/>
              <a:buNone/>
              <a:defRPr sz="1000"/>
            </a:lvl4pPr>
            <a:lvl5pPr lvl="4" algn="r">
              <a:lnSpc>
                <a:spcPct val="95000"/>
              </a:lnSpc>
              <a:spcBef>
                <a:spcPts val="0"/>
              </a:spcBef>
              <a:spcAft>
                <a:spcPts val="0"/>
              </a:spcAft>
              <a:buSzPts val="1000"/>
              <a:buNone/>
              <a:defRPr sz="1000"/>
            </a:lvl5pPr>
            <a:lvl6pPr lvl="5" algn="r">
              <a:lnSpc>
                <a:spcPct val="95000"/>
              </a:lnSpc>
              <a:spcBef>
                <a:spcPts val="0"/>
              </a:spcBef>
              <a:spcAft>
                <a:spcPts val="0"/>
              </a:spcAft>
              <a:buSzPts val="1000"/>
              <a:buNone/>
              <a:defRPr sz="1000"/>
            </a:lvl6pPr>
            <a:lvl7pPr lvl="6" algn="r">
              <a:lnSpc>
                <a:spcPct val="95000"/>
              </a:lnSpc>
              <a:spcBef>
                <a:spcPts val="0"/>
              </a:spcBef>
              <a:spcAft>
                <a:spcPts val="0"/>
              </a:spcAft>
              <a:buSzPts val="1000"/>
              <a:buNone/>
              <a:defRPr sz="1000"/>
            </a:lvl7pPr>
            <a:lvl8pPr lvl="7" algn="r">
              <a:lnSpc>
                <a:spcPct val="95000"/>
              </a:lnSpc>
              <a:spcBef>
                <a:spcPts val="0"/>
              </a:spcBef>
              <a:spcAft>
                <a:spcPts val="0"/>
              </a:spcAft>
              <a:buSzPts val="1000"/>
              <a:buNone/>
              <a:defRPr sz="1000"/>
            </a:lvl8pPr>
            <a:lvl9pPr lvl="8" algn="r">
              <a:lnSpc>
                <a:spcPct val="95000"/>
              </a:lnSpc>
              <a:spcBef>
                <a:spcPts val="0"/>
              </a:spcBef>
              <a:spcAft>
                <a:spcPts val="0"/>
              </a:spcAft>
              <a:buSzPts val="1000"/>
              <a:buNone/>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reen Two Column Grey">
  <p:cSld name="10_Title only_4_2">
    <p:spTree>
      <p:nvGrpSpPr>
        <p:cNvPr id="1" name="Shape 132"/>
        <p:cNvGrpSpPr/>
        <p:nvPr/>
      </p:nvGrpSpPr>
      <p:grpSpPr>
        <a:xfrm>
          <a:off x="0" y="0"/>
          <a:ext cx="0" cy="0"/>
          <a:chOff x="0" y="0"/>
          <a:chExt cx="0" cy="0"/>
        </a:xfrm>
      </p:grpSpPr>
      <p:pic>
        <p:nvPicPr>
          <p:cNvPr id="133" name="Google Shape;133;p21"/>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134" name="Google Shape;134;p21"/>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135" name="Google Shape;135;p21"/>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a:lnSpc>
                <a:spcPct val="100000"/>
              </a:lnSpc>
              <a:spcBef>
                <a:spcPts val="0"/>
              </a:spcBef>
              <a:spcAft>
                <a:spcPts val="0"/>
              </a:spcAft>
              <a:buSzPts val="2100"/>
              <a:buNone/>
              <a:defRPr sz="2400">
                <a:solidFill>
                  <a:schemeClr val="dk2"/>
                </a:solidFill>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36" name="Google Shape;136;p21"/>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7" name="Google Shape;137;p21"/>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138" name="Google Shape;138;p21"/>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reen Three Column Grey">
  <p:cSld name="10_Title only_4_1_1">
    <p:spTree>
      <p:nvGrpSpPr>
        <p:cNvPr id="1" name="Shape 139"/>
        <p:cNvGrpSpPr/>
        <p:nvPr/>
      </p:nvGrpSpPr>
      <p:grpSpPr>
        <a:xfrm>
          <a:off x="0" y="0"/>
          <a:ext cx="0" cy="0"/>
          <a:chOff x="0" y="0"/>
          <a:chExt cx="0" cy="0"/>
        </a:xfrm>
      </p:grpSpPr>
      <p:pic>
        <p:nvPicPr>
          <p:cNvPr id="140" name="Google Shape;140;p22"/>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141" name="Google Shape;141;p22"/>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142" name="Google Shape;142;p22"/>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143" name="Google Shape;143;p22"/>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4" name="Google Shape;144;p22"/>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5" name="Google Shape;145;p22"/>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146" name="Google Shape;146;p22"/>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Green One Column White">
  <p:cSld name="One Column White_1">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149" name="Google Shape;149;p23"/>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150" name="Google Shape;150;p23"/>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151" name="Google Shape;151;p23"/>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152" name="Google Shape;152;p23"/>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een Two Column White">
  <p:cSld name="Two Column White_1">
    <p:spTree>
      <p:nvGrpSpPr>
        <p:cNvPr id="1"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155" name="Google Shape;155;p24"/>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156" name="Google Shape;156;p24"/>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a:lnSpc>
                <a:spcPct val="100000"/>
              </a:lnSpc>
              <a:spcBef>
                <a:spcPts val="0"/>
              </a:spcBef>
              <a:spcAft>
                <a:spcPts val="0"/>
              </a:spcAft>
              <a:buSzPts val="2100"/>
              <a:buNone/>
              <a:defRPr sz="2400">
                <a:solidFill>
                  <a:schemeClr val="dk2"/>
                </a:solidFill>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57" name="Google Shape;157;p24"/>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8" name="Google Shape;158;p24"/>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159" name="Google Shape;159;p24"/>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Green Three Column White">
  <p:cSld name="Three Column White_1">
    <p:spTree>
      <p:nvGrpSpPr>
        <p:cNvPr id="1" name="Shape 160"/>
        <p:cNvGrpSpPr/>
        <p:nvPr/>
      </p:nvGrpSpPr>
      <p:grpSpPr>
        <a:xfrm>
          <a:off x="0" y="0"/>
          <a:ext cx="0" cy="0"/>
          <a:chOff x="0" y="0"/>
          <a:chExt cx="0" cy="0"/>
        </a:xfrm>
      </p:grpSpPr>
      <p:pic>
        <p:nvPicPr>
          <p:cNvPr id="161" name="Google Shape;161;p25"/>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162" name="Google Shape;162;p25"/>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163" name="Google Shape;163;p25"/>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164" name="Google Shape;164;p25"/>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5" name="Google Shape;165;p25"/>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6" name="Google Shape;166;p25"/>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167" name="Google Shape;167;p25"/>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Green Closing Slide">
  <p:cSld name="10_Title only 4_1_1_1">
    <p:spTree>
      <p:nvGrpSpPr>
        <p:cNvPr id="1" name="Shape 168"/>
        <p:cNvGrpSpPr/>
        <p:nvPr/>
      </p:nvGrpSpPr>
      <p:grpSpPr>
        <a:xfrm>
          <a:off x="0" y="0"/>
          <a:ext cx="0" cy="0"/>
          <a:chOff x="0" y="0"/>
          <a:chExt cx="0" cy="0"/>
        </a:xfrm>
      </p:grpSpPr>
      <p:pic>
        <p:nvPicPr>
          <p:cNvPr id="169" name="Google Shape;169;p26"/>
          <p:cNvPicPr preferRelativeResize="0"/>
          <p:nvPr/>
        </p:nvPicPr>
        <p:blipFill rotWithShape="1">
          <a:blip r:embed="rId2">
            <a:alphaModFix/>
          </a:blip>
          <a:srcRect l="513" r="523"/>
          <a:stretch/>
        </p:blipFill>
        <p:spPr>
          <a:xfrm>
            <a:off x="76200" y="-22025"/>
            <a:ext cx="9110876" cy="5187547"/>
          </a:xfrm>
          <a:prstGeom prst="rect">
            <a:avLst/>
          </a:prstGeom>
          <a:noFill/>
          <a:ln>
            <a:noFill/>
          </a:ln>
        </p:spPr>
      </p:pic>
      <p:sp>
        <p:nvSpPr>
          <p:cNvPr id="170" name="Google Shape;170;p26"/>
          <p:cNvSpPr txBox="1"/>
          <p:nvPr/>
        </p:nvSpPr>
        <p:spPr>
          <a:xfrm>
            <a:off x="4494625" y="4651950"/>
            <a:ext cx="45345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Open Sans"/>
                <a:ea typeface="Open Sans"/>
                <a:cs typeface="Open Sans"/>
                <a:sym typeface="Open Sans"/>
              </a:rPr>
              <a:t>Copyright © 2022 Equifax Inc. All Rights Reserved. Equifax and I-9 Anywhere are registered trademarks of Equifax Inc. </a:t>
            </a:r>
            <a:br>
              <a:rPr lang="en" sz="600" b="0" i="0" u="none" strike="noStrike" cap="none">
                <a:solidFill>
                  <a:schemeClr val="lt1"/>
                </a:solidFill>
                <a:latin typeface="Open Sans"/>
                <a:ea typeface="Open Sans"/>
                <a:cs typeface="Open Sans"/>
                <a:sym typeface="Open Sans"/>
              </a:rPr>
            </a:br>
            <a:r>
              <a:rPr lang="en" sz="600" b="0" i="0" u="none" strike="noStrike" cap="none">
                <a:solidFill>
                  <a:schemeClr val="lt1"/>
                </a:solidFill>
                <a:latin typeface="Open Sans"/>
                <a:ea typeface="Open Sans"/>
                <a:cs typeface="Open Sans"/>
                <a:sym typeface="Open Sans"/>
              </a:rPr>
              <a:t>The Work Number is a registered trademark of TALX Corporation, a wholly owned subsidiary of Equifax Inc. </a:t>
            </a:r>
            <a:endParaRPr sz="600" b="0" i="0" u="none" strike="noStrike" cap="none">
              <a:solidFill>
                <a:schemeClr val="lt1"/>
              </a:solidFill>
              <a:latin typeface="Open Sans"/>
              <a:ea typeface="Open Sans"/>
              <a:cs typeface="Open Sans"/>
              <a:sym typeface="Open Sans"/>
            </a:endParaRPr>
          </a:p>
        </p:txBody>
      </p:sp>
      <p:sp>
        <p:nvSpPr>
          <p:cNvPr id="171" name="Google Shape;171;p26"/>
          <p:cNvSpPr txBox="1">
            <a:spLocks noGrp="1"/>
          </p:cNvSpPr>
          <p:nvPr>
            <p:ph type="title"/>
          </p:nvPr>
        </p:nvSpPr>
        <p:spPr>
          <a:xfrm>
            <a:off x="4064350" y="2498775"/>
            <a:ext cx="4869600" cy="1041900"/>
          </a:xfrm>
          <a:prstGeom prst="rect">
            <a:avLst/>
          </a:prstGeom>
          <a:noFill/>
          <a:ln>
            <a:noFill/>
          </a:ln>
        </p:spPr>
        <p:txBody>
          <a:bodyPr spcFirstLastPara="1" wrap="square" lIns="0" tIns="68575" rIns="0" bIns="68575" anchor="ctr" anchorCtr="0">
            <a:noAutofit/>
          </a:bodyPr>
          <a:lstStyle>
            <a:lvl1pPr lvl="0" algn="l">
              <a:lnSpc>
                <a:spcPct val="95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pic>
        <p:nvPicPr>
          <p:cNvPr id="172" name="Google Shape;172;p26"/>
          <p:cNvPicPr preferRelativeResize="0"/>
          <p:nvPr/>
        </p:nvPicPr>
        <p:blipFill rotWithShape="1">
          <a:blip r:embed="rId3">
            <a:alphaModFix/>
          </a:blip>
          <a:srcRect t="337" b="347"/>
          <a:stretch/>
        </p:blipFill>
        <p:spPr>
          <a:xfrm>
            <a:off x="521199" y="1646098"/>
            <a:ext cx="2530176" cy="3066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Breaker Slide 1">
  <p:cSld name="02_Cover_1_1_1_2">
    <p:spTree>
      <p:nvGrpSpPr>
        <p:cNvPr id="1" name="Shape 173"/>
        <p:cNvGrpSpPr/>
        <p:nvPr/>
      </p:nvGrpSpPr>
      <p:grpSpPr>
        <a:xfrm>
          <a:off x="0" y="0"/>
          <a:ext cx="0" cy="0"/>
          <a:chOff x="0" y="0"/>
          <a:chExt cx="0" cy="0"/>
        </a:xfrm>
      </p:grpSpPr>
      <p:pic>
        <p:nvPicPr>
          <p:cNvPr id="174" name="Google Shape;174;p27"/>
          <p:cNvPicPr preferRelativeResize="0"/>
          <p:nvPr/>
        </p:nvPicPr>
        <p:blipFill rotWithShape="1">
          <a:blip r:embed="rId2">
            <a:alphaModFix/>
          </a:blip>
          <a:srcRect t="39" b="49"/>
          <a:stretch/>
        </p:blipFill>
        <p:spPr>
          <a:xfrm>
            <a:off x="0" y="-4450"/>
            <a:ext cx="9144003" cy="5147951"/>
          </a:xfrm>
          <a:prstGeom prst="rect">
            <a:avLst/>
          </a:prstGeom>
          <a:noFill/>
          <a:ln>
            <a:noFill/>
          </a:ln>
        </p:spPr>
      </p:pic>
      <p:sp>
        <p:nvSpPr>
          <p:cNvPr id="175" name="Google Shape;175;p27"/>
          <p:cNvSpPr txBox="1">
            <a:spLocks noGrp="1"/>
          </p:cNvSpPr>
          <p:nvPr>
            <p:ph type="ctrTitle"/>
          </p:nvPr>
        </p:nvSpPr>
        <p:spPr>
          <a:xfrm>
            <a:off x="3355050" y="1081400"/>
            <a:ext cx="3579900" cy="1718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3400"/>
              <a:buNone/>
              <a:defRPr sz="3400">
                <a:solidFill>
                  <a:schemeClr val="lt1"/>
                </a:solidFill>
              </a:defRPr>
            </a:lvl1pPr>
            <a:lvl2pPr lvl="1" algn="l">
              <a:lnSpc>
                <a:spcPct val="95000"/>
              </a:lnSpc>
              <a:spcBef>
                <a:spcPts val="0"/>
              </a:spcBef>
              <a:spcAft>
                <a:spcPts val="0"/>
              </a:spcAft>
              <a:buClr>
                <a:schemeClr val="lt1"/>
              </a:buClr>
              <a:buSzPts val="3400"/>
              <a:buNone/>
              <a:defRPr sz="3400">
                <a:solidFill>
                  <a:schemeClr val="lt1"/>
                </a:solidFill>
              </a:defRPr>
            </a:lvl2pPr>
            <a:lvl3pPr lvl="2" algn="l">
              <a:lnSpc>
                <a:spcPct val="95000"/>
              </a:lnSpc>
              <a:spcBef>
                <a:spcPts val="0"/>
              </a:spcBef>
              <a:spcAft>
                <a:spcPts val="0"/>
              </a:spcAft>
              <a:buClr>
                <a:schemeClr val="lt1"/>
              </a:buClr>
              <a:buSzPts val="3400"/>
              <a:buNone/>
              <a:defRPr sz="3400">
                <a:solidFill>
                  <a:schemeClr val="lt1"/>
                </a:solidFill>
              </a:defRPr>
            </a:lvl3pPr>
            <a:lvl4pPr lvl="3" algn="l">
              <a:lnSpc>
                <a:spcPct val="95000"/>
              </a:lnSpc>
              <a:spcBef>
                <a:spcPts val="0"/>
              </a:spcBef>
              <a:spcAft>
                <a:spcPts val="0"/>
              </a:spcAft>
              <a:buClr>
                <a:schemeClr val="lt1"/>
              </a:buClr>
              <a:buSzPts val="3400"/>
              <a:buNone/>
              <a:defRPr sz="3400">
                <a:solidFill>
                  <a:schemeClr val="lt1"/>
                </a:solidFill>
              </a:defRPr>
            </a:lvl4pPr>
            <a:lvl5pPr lvl="4" algn="l">
              <a:lnSpc>
                <a:spcPct val="95000"/>
              </a:lnSpc>
              <a:spcBef>
                <a:spcPts val="0"/>
              </a:spcBef>
              <a:spcAft>
                <a:spcPts val="0"/>
              </a:spcAft>
              <a:buClr>
                <a:schemeClr val="lt1"/>
              </a:buClr>
              <a:buSzPts val="3400"/>
              <a:buNone/>
              <a:defRPr sz="3400">
                <a:solidFill>
                  <a:schemeClr val="lt1"/>
                </a:solidFill>
              </a:defRPr>
            </a:lvl5pPr>
            <a:lvl6pPr lvl="5" algn="l">
              <a:lnSpc>
                <a:spcPct val="95000"/>
              </a:lnSpc>
              <a:spcBef>
                <a:spcPts val="0"/>
              </a:spcBef>
              <a:spcAft>
                <a:spcPts val="0"/>
              </a:spcAft>
              <a:buClr>
                <a:schemeClr val="lt1"/>
              </a:buClr>
              <a:buSzPts val="3400"/>
              <a:buNone/>
              <a:defRPr sz="3400">
                <a:solidFill>
                  <a:schemeClr val="lt1"/>
                </a:solidFill>
              </a:defRPr>
            </a:lvl6pPr>
            <a:lvl7pPr lvl="6" algn="l">
              <a:lnSpc>
                <a:spcPct val="95000"/>
              </a:lnSpc>
              <a:spcBef>
                <a:spcPts val="0"/>
              </a:spcBef>
              <a:spcAft>
                <a:spcPts val="0"/>
              </a:spcAft>
              <a:buClr>
                <a:schemeClr val="lt1"/>
              </a:buClr>
              <a:buSzPts val="3400"/>
              <a:buNone/>
              <a:defRPr sz="3400">
                <a:solidFill>
                  <a:schemeClr val="lt1"/>
                </a:solidFill>
              </a:defRPr>
            </a:lvl7pPr>
            <a:lvl8pPr lvl="7" algn="l">
              <a:lnSpc>
                <a:spcPct val="95000"/>
              </a:lnSpc>
              <a:spcBef>
                <a:spcPts val="0"/>
              </a:spcBef>
              <a:spcAft>
                <a:spcPts val="0"/>
              </a:spcAft>
              <a:buClr>
                <a:schemeClr val="lt1"/>
              </a:buClr>
              <a:buSzPts val="3400"/>
              <a:buNone/>
              <a:defRPr sz="3400">
                <a:solidFill>
                  <a:schemeClr val="lt1"/>
                </a:solidFill>
              </a:defRPr>
            </a:lvl8pPr>
            <a:lvl9pPr lvl="8" algn="l">
              <a:lnSpc>
                <a:spcPct val="95000"/>
              </a:lnSpc>
              <a:spcBef>
                <a:spcPts val="0"/>
              </a:spcBef>
              <a:spcAft>
                <a:spcPts val="0"/>
              </a:spcAft>
              <a:buClr>
                <a:schemeClr val="lt1"/>
              </a:buClr>
              <a:buSzPts val="3400"/>
              <a:buNone/>
              <a:defRPr sz="3400">
                <a:solidFill>
                  <a:schemeClr val="lt1"/>
                </a:solidFill>
              </a:defRPr>
            </a:lvl9pPr>
          </a:lstStyle>
          <a:p>
            <a:endParaRPr/>
          </a:p>
        </p:txBody>
      </p:sp>
      <p:sp>
        <p:nvSpPr>
          <p:cNvPr id="176" name="Google Shape;176;p27"/>
          <p:cNvSpPr txBox="1">
            <a:spLocks noGrp="1"/>
          </p:cNvSpPr>
          <p:nvPr>
            <p:ph type="subTitle" idx="1"/>
          </p:nvPr>
        </p:nvSpPr>
        <p:spPr>
          <a:xfrm>
            <a:off x="3355050" y="2909250"/>
            <a:ext cx="3198600" cy="92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100"/>
              <a:buFont typeface="Open Sans"/>
              <a:buNone/>
              <a:defRPr sz="1500">
                <a:solidFill>
                  <a:schemeClr val="lt1"/>
                </a:solidFill>
                <a:latin typeface="Open Sans"/>
                <a:ea typeface="Open Sans"/>
                <a:cs typeface="Open Sans"/>
                <a:sym typeface="Open Sans"/>
              </a:defRPr>
            </a:lvl1pPr>
            <a:lvl2pPr lvl="1" algn="l">
              <a:lnSpc>
                <a:spcPct val="95000"/>
              </a:lnSpc>
              <a:spcBef>
                <a:spcPts val="0"/>
              </a:spcBef>
              <a:spcAft>
                <a:spcPts val="0"/>
              </a:spcAft>
              <a:buClr>
                <a:schemeClr val="lt1"/>
              </a:buClr>
              <a:buSzPts val="2100"/>
              <a:buNone/>
              <a:defRPr sz="2800">
                <a:solidFill>
                  <a:schemeClr val="lt1"/>
                </a:solidFill>
              </a:defRPr>
            </a:lvl2pPr>
            <a:lvl3pPr lvl="2" algn="l">
              <a:lnSpc>
                <a:spcPct val="95000"/>
              </a:lnSpc>
              <a:spcBef>
                <a:spcPts val="0"/>
              </a:spcBef>
              <a:spcAft>
                <a:spcPts val="0"/>
              </a:spcAft>
              <a:buClr>
                <a:schemeClr val="lt1"/>
              </a:buClr>
              <a:buSzPts val="2100"/>
              <a:buNone/>
              <a:defRPr sz="2800">
                <a:solidFill>
                  <a:schemeClr val="lt1"/>
                </a:solidFill>
              </a:defRPr>
            </a:lvl3pPr>
            <a:lvl4pPr lvl="3" algn="l">
              <a:lnSpc>
                <a:spcPct val="95000"/>
              </a:lnSpc>
              <a:spcBef>
                <a:spcPts val="0"/>
              </a:spcBef>
              <a:spcAft>
                <a:spcPts val="0"/>
              </a:spcAft>
              <a:buClr>
                <a:schemeClr val="lt1"/>
              </a:buClr>
              <a:buSzPts val="2100"/>
              <a:buNone/>
              <a:defRPr sz="2800">
                <a:solidFill>
                  <a:schemeClr val="lt1"/>
                </a:solidFill>
              </a:defRPr>
            </a:lvl4pPr>
            <a:lvl5pPr lvl="4" algn="l">
              <a:lnSpc>
                <a:spcPct val="95000"/>
              </a:lnSpc>
              <a:spcBef>
                <a:spcPts val="0"/>
              </a:spcBef>
              <a:spcAft>
                <a:spcPts val="0"/>
              </a:spcAft>
              <a:buClr>
                <a:schemeClr val="lt1"/>
              </a:buClr>
              <a:buSzPts val="2100"/>
              <a:buNone/>
              <a:defRPr sz="2800">
                <a:solidFill>
                  <a:schemeClr val="lt1"/>
                </a:solidFill>
              </a:defRPr>
            </a:lvl5pPr>
            <a:lvl6pPr lvl="5" algn="l">
              <a:lnSpc>
                <a:spcPct val="95000"/>
              </a:lnSpc>
              <a:spcBef>
                <a:spcPts val="0"/>
              </a:spcBef>
              <a:spcAft>
                <a:spcPts val="0"/>
              </a:spcAft>
              <a:buClr>
                <a:schemeClr val="lt1"/>
              </a:buClr>
              <a:buSzPts val="2100"/>
              <a:buNone/>
              <a:defRPr sz="2800">
                <a:solidFill>
                  <a:schemeClr val="lt1"/>
                </a:solidFill>
              </a:defRPr>
            </a:lvl6pPr>
            <a:lvl7pPr lvl="6" algn="l">
              <a:lnSpc>
                <a:spcPct val="95000"/>
              </a:lnSpc>
              <a:spcBef>
                <a:spcPts val="0"/>
              </a:spcBef>
              <a:spcAft>
                <a:spcPts val="0"/>
              </a:spcAft>
              <a:buClr>
                <a:schemeClr val="lt1"/>
              </a:buClr>
              <a:buSzPts val="2100"/>
              <a:buNone/>
              <a:defRPr sz="2800">
                <a:solidFill>
                  <a:schemeClr val="lt1"/>
                </a:solidFill>
              </a:defRPr>
            </a:lvl7pPr>
            <a:lvl8pPr lvl="7" algn="l">
              <a:lnSpc>
                <a:spcPct val="95000"/>
              </a:lnSpc>
              <a:spcBef>
                <a:spcPts val="0"/>
              </a:spcBef>
              <a:spcAft>
                <a:spcPts val="0"/>
              </a:spcAft>
              <a:buClr>
                <a:schemeClr val="lt1"/>
              </a:buClr>
              <a:buSzPts val="2100"/>
              <a:buNone/>
              <a:defRPr sz="2800">
                <a:solidFill>
                  <a:schemeClr val="lt1"/>
                </a:solidFill>
              </a:defRPr>
            </a:lvl8pPr>
            <a:lvl9pPr lvl="8" algn="l">
              <a:lnSpc>
                <a:spcPct val="95000"/>
              </a:lnSpc>
              <a:spcBef>
                <a:spcPts val="0"/>
              </a:spcBef>
              <a:spcAft>
                <a:spcPts val="0"/>
              </a:spcAft>
              <a:buClr>
                <a:schemeClr val="lt1"/>
              </a:buClr>
              <a:buSzPts val="2100"/>
              <a:buNone/>
              <a:defRPr sz="2800">
                <a:solidFill>
                  <a:schemeClr val="lt1"/>
                </a:solidFill>
              </a:defRPr>
            </a:lvl9pPr>
          </a:lstStyle>
          <a:p>
            <a:endParaRPr/>
          </a:p>
        </p:txBody>
      </p:sp>
      <p:pic>
        <p:nvPicPr>
          <p:cNvPr id="177" name="Google Shape;177;p27"/>
          <p:cNvPicPr preferRelativeResize="0"/>
          <p:nvPr/>
        </p:nvPicPr>
        <p:blipFill rotWithShape="1">
          <a:blip r:embed="rId3">
            <a:alphaModFix/>
          </a:blip>
          <a:srcRect t="337" b="337"/>
          <a:stretch/>
        </p:blipFill>
        <p:spPr>
          <a:xfrm>
            <a:off x="315200" y="4741875"/>
            <a:ext cx="1408849" cy="1707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ue Breaker Slide 2">
  <p:cSld name="SECTION_TITLE_AND_DESCRIPTION_2_1_1_1_3">
    <p:spTree>
      <p:nvGrpSpPr>
        <p:cNvPr id="1" name="Shape 178"/>
        <p:cNvGrpSpPr/>
        <p:nvPr/>
      </p:nvGrpSpPr>
      <p:grpSpPr>
        <a:xfrm>
          <a:off x="0" y="0"/>
          <a:ext cx="0" cy="0"/>
          <a:chOff x="0" y="0"/>
          <a:chExt cx="0" cy="0"/>
        </a:xfrm>
      </p:grpSpPr>
      <p:pic>
        <p:nvPicPr>
          <p:cNvPr id="179" name="Google Shape;179;p28"/>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180" name="Google Shape;180;p28"/>
          <p:cNvSpPr txBox="1">
            <a:spLocks noGrp="1"/>
          </p:cNvSpPr>
          <p:nvPr>
            <p:ph type="title"/>
          </p:nvPr>
        </p:nvSpPr>
        <p:spPr>
          <a:xfrm>
            <a:off x="448050" y="1107825"/>
            <a:ext cx="2677500" cy="2092500"/>
          </a:xfrm>
          <a:prstGeom prst="rect">
            <a:avLst/>
          </a:prstGeom>
          <a:noFill/>
          <a:ln>
            <a:noFill/>
          </a:ln>
        </p:spPr>
        <p:txBody>
          <a:bodyPr spcFirstLastPara="1" wrap="square" lIns="0" tIns="68575" rIns="0" bIns="68575" anchor="b" anchorCtr="0">
            <a:noAutofit/>
          </a:bodyPr>
          <a:lstStyle>
            <a:lvl1pPr lvl="0" algn="l">
              <a:lnSpc>
                <a:spcPct val="95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81" name="Google Shape;181;p28"/>
          <p:cNvSpPr txBox="1">
            <a:spLocks noGrp="1"/>
          </p:cNvSpPr>
          <p:nvPr>
            <p:ph type="subTitle" idx="1"/>
          </p:nvPr>
        </p:nvSpPr>
        <p:spPr>
          <a:xfrm>
            <a:off x="448050" y="3200399"/>
            <a:ext cx="2677500" cy="993600"/>
          </a:xfrm>
          <a:prstGeom prst="rect">
            <a:avLst/>
          </a:prstGeom>
          <a:noFill/>
          <a:ln>
            <a:noFill/>
          </a:ln>
        </p:spPr>
        <p:txBody>
          <a:bodyPr spcFirstLastPara="1" wrap="square" lIns="0" tIns="34275" rIns="91425" bIns="34275" anchor="t" anchorCtr="0">
            <a:noAutofit/>
          </a:bodyPr>
          <a:lstStyle>
            <a:lvl1pPr lvl="0" algn="l">
              <a:lnSpc>
                <a:spcPct val="100000"/>
              </a:lnSpc>
              <a:spcBef>
                <a:spcPts val="500"/>
              </a:spcBef>
              <a:spcAft>
                <a:spcPts val="0"/>
              </a:spcAft>
              <a:buClr>
                <a:schemeClr val="lt1"/>
              </a:buClr>
              <a:buSzPts val="900"/>
              <a:buNone/>
              <a:defRPr sz="1300">
                <a:solidFill>
                  <a:schemeClr val="lt1"/>
                </a:solidFill>
              </a:defRPr>
            </a:lvl1pPr>
            <a:lvl2pPr lvl="1" algn="l">
              <a:lnSpc>
                <a:spcPct val="100000"/>
              </a:lnSpc>
              <a:spcBef>
                <a:spcPts val="500"/>
              </a:spcBef>
              <a:spcAft>
                <a:spcPts val="0"/>
              </a:spcAft>
              <a:buClr>
                <a:schemeClr val="lt1"/>
              </a:buClr>
              <a:buSzPts val="1600"/>
              <a:buNone/>
              <a:defRPr sz="1600">
                <a:solidFill>
                  <a:schemeClr val="lt1"/>
                </a:solidFill>
              </a:defRPr>
            </a:lvl2pPr>
            <a:lvl3pPr lvl="2" algn="l">
              <a:lnSpc>
                <a:spcPct val="100000"/>
              </a:lnSpc>
              <a:spcBef>
                <a:spcPts val="500"/>
              </a:spcBef>
              <a:spcAft>
                <a:spcPts val="0"/>
              </a:spcAft>
              <a:buClr>
                <a:schemeClr val="lt1"/>
              </a:buClr>
              <a:buSzPts val="1600"/>
              <a:buNone/>
              <a:defRPr sz="1600">
                <a:solidFill>
                  <a:schemeClr val="lt1"/>
                </a:solidFill>
              </a:defRPr>
            </a:lvl3pPr>
            <a:lvl4pPr lvl="3" algn="l">
              <a:lnSpc>
                <a:spcPct val="100000"/>
              </a:lnSpc>
              <a:spcBef>
                <a:spcPts val="500"/>
              </a:spcBef>
              <a:spcAft>
                <a:spcPts val="0"/>
              </a:spcAft>
              <a:buClr>
                <a:schemeClr val="lt1"/>
              </a:buClr>
              <a:buSzPts val="1600"/>
              <a:buNone/>
              <a:defRPr sz="1600">
                <a:solidFill>
                  <a:schemeClr val="lt1"/>
                </a:solidFill>
              </a:defRPr>
            </a:lvl4pPr>
            <a:lvl5pPr lvl="4" algn="l">
              <a:lnSpc>
                <a:spcPct val="100000"/>
              </a:lnSpc>
              <a:spcBef>
                <a:spcPts val="50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82" name="Google Shape;182;p28"/>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183" name="Google Shape;183;p28"/>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a:t>
            </a:r>
            <a:r>
              <a:rPr lang="en" sz="700">
                <a:solidFill>
                  <a:schemeClr val="lt1"/>
                </a:solidFill>
                <a:latin typeface="Open Sans"/>
                <a:ea typeface="Open Sans"/>
                <a:cs typeface="Open Sans"/>
                <a:sym typeface="Open Sans"/>
              </a:rPr>
              <a:t> </a:t>
            </a:r>
            <a:r>
              <a:rPr lang="en" sz="700" b="0" i="0" u="none" strike="noStrike" cap="none">
                <a:solidFill>
                  <a:schemeClr val="lt1"/>
                </a:solidFill>
                <a:latin typeface="Open Sans"/>
                <a:ea typeface="Open Sans"/>
                <a:cs typeface="Open Sans"/>
                <a:sym typeface="Open Sans"/>
              </a:rPr>
              <a:t>|</a:t>
            </a:r>
            <a:endParaRPr sz="700" b="0" i="0" u="none" strike="noStrike" cap="none">
              <a:solidFill>
                <a:schemeClr val="lt1"/>
              </a:solidFill>
              <a:latin typeface="Open Sans"/>
              <a:ea typeface="Open Sans"/>
              <a:cs typeface="Open Sans"/>
              <a:sym typeface="Open Sans"/>
            </a:endParaRPr>
          </a:p>
        </p:txBody>
      </p:sp>
      <p:sp>
        <p:nvSpPr>
          <p:cNvPr id="184" name="Google Shape;184;p28"/>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185" name="Google Shape;185;p28"/>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ue Product Intro">
  <p:cSld name="SECTION_TITLE_AND_DESCRIPTION_2_1_1_1_1_2">
    <p:spTree>
      <p:nvGrpSpPr>
        <p:cNvPr id="1" name="Shape 186"/>
        <p:cNvGrpSpPr/>
        <p:nvPr/>
      </p:nvGrpSpPr>
      <p:grpSpPr>
        <a:xfrm>
          <a:off x="0" y="0"/>
          <a:ext cx="0" cy="0"/>
          <a:chOff x="0" y="0"/>
          <a:chExt cx="0" cy="0"/>
        </a:xfrm>
      </p:grpSpPr>
      <p:pic>
        <p:nvPicPr>
          <p:cNvPr id="187" name="Google Shape;187;p29"/>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188" name="Google Shape;188;p29"/>
          <p:cNvSpPr txBox="1">
            <a:spLocks noGrp="1"/>
          </p:cNvSpPr>
          <p:nvPr>
            <p:ph type="title"/>
          </p:nvPr>
        </p:nvSpPr>
        <p:spPr>
          <a:xfrm>
            <a:off x="363500" y="917825"/>
            <a:ext cx="2989800" cy="3462300"/>
          </a:xfrm>
          <a:prstGeom prst="rect">
            <a:avLst/>
          </a:prstGeom>
          <a:noFill/>
          <a:ln>
            <a:noFill/>
          </a:ln>
        </p:spPr>
        <p:txBody>
          <a:bodyPr spcFirstLastPara="1" wrap="square" lIns="0" tIns="68575" rIns="0" bIns="68575" anchor="t" anchorCtr="0">
            <a:noAutofit/>
          </a:bodyPr>
          <a:lstStyle>
            <a:lvl1pPr lvl="0" algn="l">
              <a:lnSpc>
                <a:spcPct val="125000"/>
              </a:lnSpc>
              <a:spcBef>
                <a:spcPts val="600"/>
              </a:spcBef>
              <a:spcAft>
                <a:spcPts val="0"/>
              </a:spcAft>
              <a:buSzPts val="1500"/>
              <a:buNone/>
              <a:defRPr sz="1500"/>
            </a:lvl1pPr>
            <a:lvl2pPr lvl="1" algn="ctr">
              <a:lnSpc>
                <a:spcPct val="125000"/>
              </a:lnSpc>
              <a:spcBef>
                <a:spcPts val="600"/>
              </a:spcBef>
              <a:spcAft>
                <a:spcPts val="0"/>
              </a:spcAft>
              <a:buClr>
                <a:schemeClr val="dk2"/>
              </a:buClr>
              <a:buSzPts val="1900"/>
              <a:buNone/>
              <a:defRPr sz="1900">
                <a:solidFill>
                  <a:schemeClr val="dk2"/>
                </a:solidFill>
              </a:defRPr>
            </a:lvl2pPr>
            <a:lvl3pPr lvl="2" algn="ctr">
              <a:lnSpc>
                <a:spcPct val="125000"/>
              </a:lnSpc>
              <a:spcBef>
                <a:spcPts val="600"/>
              </a:spcBef>
              <a:spcAft>
                <a:spcPts val="0"/>
              </a:spcAft>
              <a:buClr>
                <a:schemeClr val="dk2"/>
              </a:buClr>
              <a:buSzPts val="1900"/>
              <a:buNone/>
              <a:defRPr sz="1900">
                <a:solidFill>
                  <a:schemeClr val="dk2"/>
                </a:solidFill>
              </a:defRPr>
            </a:lvl3pPr>
            <a:lvl4pPr lvl="3" algn="ctr">
              <a:lnSpc>
                <a:spcPct val="125000"/>
              </a:lnSpc>
              <a:spcBef>
                <a:spcPts val="600"/>
              </a:spcBef>
              <a:spcAft>
                <a:spcPts val="0"/>
              </a:spcAft>
              <a:buClr>
                <a:schemeClr val="dk2"/>
              </a:buClr>
              <a:buSzPts val="1900"/>
              <a:buNone/>
              <a:defRPr sz="1900">
                <a:solidFill>
                  <a:schemeClr val="dk2"/>
                </a:solidFill>
              </a:defRPr>
            </a:lvl4pPr>
            <a:lvl5pPr lvl="4" algn="ctr">
              <a:lnSpc>
                <a:spcPct val="125000"/>
              </a:lnSpc>
              <a:spcBef>
                <a:spcPts val="600"/>
              </a:spcBef>
              <a:spcAft>
                <a:spcPts val="0"/>
              </a:spcAft>
              <a:buClr>
                <a:schemeClr val="dk2"/>
              </a:buClr>
              <a:buSzPts val="1900"/>
              <a:buNone/>
              <a:defRPr sz="1900">
                <a:solidFill>
                  <a:schemeClr val="dk2"/>
                </a:solidFill>
              </a:defRPr>
            </a:lvl5pPr>
            <a:lvl6pPr lvl="5" algn="ctr">
              <a:lnSpc>
                <a:spcPct val="125000"/>
              </a:lnSpc>
              <a:spcBef>
                <a:spcPts val="600"/>
              </a:spcBef>
              <a:spcAft>
                <a:spcPts val="0"/>
              </a:spcAft>
              <a:buClr>
                <a:schemeClr val="dk2"/>
              </a:buClr>
              <a:buSzPts val="1900"/>
              <a:buNone/>
              <a:defRPr sz="1900">
                <a:solidFill>
                  <a:schemeClr val="dk2"/>
                </a:solidFill>
              </a:defRPr>
            </a:lvl6pPr>
            <a:lvl7pPr lvl="6" algn="ctr">
              <a:lnSpc>
                <a:spcPct val="125000"/>
              </a:lnSpc>
              <a:spcBef>
                <a:spcPts val="600"/>
              </a:spcBef>
              <a:spcAft>
                <a:spcPts val="0"/>
              </a:spcAft>
              <a:buClr>
                <a:schemeClr val="dk2"/>
              </a:buClr>
              <a:buSzPts val="1900"/>
              <a:buNone/>
              <a:defRPr sz="1900">
                <a:solidFill>
                  <a:schemeClr val="dk2"/>
                </a:solidFill>
              </a:defRPr>
            </a:lvl7pPr>
            <a:lvl8pPr lvl="7" algn="ctr">
              <a:lnSpc>
                <a:spcPct val="125000"/>
              </a:lnSpc>
              <a:spcBef>
                <a:spcPts val="600"/>
              </a:spcBef>
              <a:spcAft>
                <a:spcPts val="0"/>
              </a:spcAft>
              <a:buClr>
                <a:schemeClr val="dk2"/>
              </a:buClr>
              <a:buSzPts val="1900"/>
              <a:buNone/>
              <a:defRPr sz="1900">
                <a:solidFill>
                  <a:schemeClr val="dk2"/>
                </a:solidFill>
              </a:defRPr>
            </a:lvl8pPr>
            <a:lvl9pPr lvl="8" algn="ctr">
              <a:lnSpc>
                <a:spcPct val="125000"/>
              </a:lnSpc>
              <a:spcBef>
                <a:spcPts val="600"/>
              </a:spcBef>
              <a:spcAft>
                <a:spcPts val="600"/>
              </a:spcAft>
              <a:buClr>
                <a:schemeClr val="dk2"/>
              </a:buClr>
              <a:buSzPts val="1900"/>
              <a:buNone/>
              <a:defRPr sz="1900">
                <a:solidFill>
                  <a:schemeClr val="dk2"/>
                </a:solidFill>
              </a:defRPr>
            </a:lvl9pPr>
          </a:lstStyle>
          <a:p>
            <a:endParaRPr/>
          </a:p>
        </p:txBody>
      </p:sp>
      <p:sp>
        <p:nvSpPr>
          <p:cNvPr id="189" name="Google Shape;189;p29"/>
          <p:cNvSpPr txBox="1">
            <a:spLocks noGrp="1"/>
          </p:cNvSpPr>
          <p:nvPr>
            <p:ph type="subTitle" idx="1"/>
          </p:nvPr>
        </p:nvSpPr>
        <p:spPr>
          <a:xfrm>
            <a:off x="4005675" y="994025"/>
            <a:ext cx="2677500" cy="2862600"/>
          </a:xfrm>
          <a:prstGeom prst="rect">
            <a:avLst/>
          </a:prstGeom>
          <a:noFill/>
          <a:ln>
            <a:noFill/>
          </a:ln>
        </p:spPr>
        <p:txBody>
          <a:bodyPr spcFirstLastPara="1" wrap="square" lIns="0" tIns="34275" rIns="91425" bIns="34275" anchor="t" anchorCtr="0">
            <a:noAutofit/>
          </a:bodyPr>
          <a:lstStyle>
            <a:lvl1pPr lvl="0" algn="l">
              <a:lnSpc>
                <a:spcPct val="100000"/>
              </a:lnSpc>
              <a:spcBef>
                <a:spcPts val="1500"/>
              </a:spcBef>
              <a:spcAft>
                <a:spcPts val="0"/>
              </a:spcAft>
              <a:buClr>
                <a:schemeClr val="lt1"/>
              </a:buClr>
              <a:buSzPts val="900"/>
              <a:buNone/>
              <a:defRPr sz="1300">
                <a:solidFill>
                  <a:schemeClr val="lt1"/>
                </a:solidFill>
              </a:defRPr>
            </a:lvl1pPr>
            <a:lvl2pPr lvl="1" algn="l">
              <a:lnSpc>
                <a:spcPct val="100000"/>
              </a:lnSpc>
              <a:spcBef>
                <a:spcPts val="1500"/>
              </a:spcBef>
              <a:spcAft>
                <a:spcPts val="0"/>
              </a:spcAft>
              <a:buClr>
                <a:schemeClr val="lt1"/>
              </a:buClr>
              <a:buSzPts val="1800"/>
              <a:buNone/>
              <a:defRPr sz="1800">
                <a:solidFill>
                  <a:schemeClr val="lt1"/>
                </a:solidFill>
              </a:defRPr>
            </a:lvl2pPr>
            <a:lvl3pPr lvl="2" algn="l">
              <a:lnSpc>
                <a:spcPct val="100000"/>
              </a:lnSpc>
              <a:spcBef>
                <a:spcPts val="500"/>
              </a:spcBef>
              <a:spcAft>
                <a:spcPts val="0"/>
              </a:spcAft>
              <a:buClr>
                <a:schemeClr val="lt1"/>
              </a:buClr>
              <a:buSzPts val="1800"/>
              <a:buNone/>
              <a:defRPr sz="1800">
                <a:solidFill>
                  <a:schemeClr val="lt1"/>
                </a:solidFill>
              </a:defRPr>
            </a:lvl3pPr>
            <a:lvl4pPr lvl="3" algn="l">
              <a:lnSpc>
                <a:spcPct val="100000"/>
              </a:lnSpc>
              <a:spcBef>
                <a:spcPts val="500"/>
              </a:spcBef>
              <a:spcAft>
                <a:spcPts val="0"/>
              </a:spcAft>
              <a:buClr>
                <a:schemeClr val="lt1"/>
              </a:buClr>
              <a:buSzPts val="1800"/>
              <a:buNone/>
              <a:defRPr sz="1800">
                <a:solidFill>
                  <a:schemeClr val="lt1"/>
                </a:solidFill>
              </a:defRPr>
            </a:lvl4pPr>
            <a:lvl5pPr lvl="4" algn="l">
              <a:lnSpc>
                <a:spcPct val="100000"/>
              </a:lnSpc>
              <a:spcBef>
                <a:spcPts val="50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90" name="Google Shape;190;p29"/>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191" name="Google Shape;191;p29"/>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a:t>
            </a:r>
            <a:r>
              <a:rPr lang="en" sz="700">
                <a:solidFill>
                  <a:schemeClr val="lt1"/>
                </a:solidFill>
                <a:latin typeface="Open Sans"/>
                <a:ea typeface="Open Sans"/>
                <a:cs typeface="Open Sans"/>
                <a:sym typeface="Open Sans"/>
              </a:rPr>
              <a:t> </a:t>
            </a:r>
            <a:r>
              <a:rPr lang="en" sz="700" b="0" i="0" u="none" strike="noStrike" cap="none">
                <a:solidFill>
                  <a:schemeClr val="lt1"/>
                </a:solidFill>
                <a:latin typeface="Open Sans"/>
                <a:ea typeface="Open Sans"/>
                <a:cs typeface="Open Sans"/>
                <a:sym typeface="Open Sans"/>
              </a:rPr>
              <a:t>|</a:t>
            </a:r>
            <a:endParaRPr sz="700" b="0" i="0" u="none" strike="noStrike" cap="none">
              <a:solidFill>
                <a:schemeClr val="lt1"/>
              </a:solidFill>
              <a:latin typeface="Open Sans"/>
              <a:ea typeface="Open Sans"/>
              <a:cs typeface="Open Sans"/>
              <a:sym typeface="Open Sans"/>
            </a:endParaRPr>
          </a:p>
        </p:txBody>
      </p:sp>
      <p:sp>
        <p:nvSpPr>
          <p:cNvPr id="192" name="Google Shape;192;p29"/>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193" name="Google Shape;193;p29"/>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One Column Grey">
  <p:cSld name="10_Title only_6">
    <p:spTree>
      <p:nvGrpSpPr>
        <p:cNvPr id="1" name="Shape 194"/>
        <p:cNvGrpSpPr/>
        <p:nvPr/>
      </p:nvGrpSpPr>
      <p:grpSpPr>
        <a:xfrm>
          <a:off x="0" y="0"/>
          <a:ext cx="0" cy="0"/>
          <a:chOff x="0" y="0"/>
          <a:chExt cx="0" cy="0"/>
        </a:xfrm>
      </p:grpSpPr>
      <p:pic>
        <p:nvPicPr>
          <p:cNvPr id="195" name="Google Shape;195;p30"/>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196" name="Google Shape;196;p30"/>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197" name="Google Shape;197;p30"/>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198" name="Google Shape;198;p30"/>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199" name="Google Shape;199;p30"/>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2">
  <p:cSld name="02_Cover_2">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t="39" r="25958" b="49"/>
          <a:stretch/>
        </p:blipFill>
        <p:spPr>
          <a:xfrm>
            <a:off x="3171525" y="602325"/>
            <a:ext cx="5972475" cy="4541175"/>
          </a:xfrm>
          <a:prstGeom prst="rect">
            <a:avLst/>
          </a:prstGeom>
          <a:noFill/>
          <a:ln>
            <a:noFill/>
          </a:ln>
        </p:spPr>
      </p:pic>
      <p:sp>
        <p:nvSpPr>
          <p:cNvPr id="22" name="Google Shape;22;p4"/>
          <p:cNvSpPr txBox="1">
            <a:spLocks noGrp="1"/>
          </p:cNvSpPr>
          <p:nvPr>
            <p:ph type="ctrTitle"/>
          </p:nvPr>
        </p:nvSpPr>
        <p:spPr>
          <a:xfrm>
            <a:off x="284450" y="1145025"/>
            <a:ext cx="2814300" cy="2284800"/>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Clr>
                <a:schemeClr val="accent2"/>
              </a:buClr>
              <a:buSzPts val="3700"/>
              <a:buNone/>
              <a:defRPr sz="3400">
                <a:solidFill>
                  <a:schemeClr val="dk2"/>
                </a:solidFill>
              </a:defRPr>
            </a:lvl1pPr>
            <a:lvl2pPr lvl="1" algn="l">
              <a:lnSpc>
                <a:spcPct val="95000"/>
              </a:lnSpc>
              <a:spcBef>
                <a:spcPts val="0"/>
              </a:spcBef>
              <a:spcAft>
                <a:spcPts val="0"/>
              </a:spcAft>
              <a:buClr>
                <a:srgbClr val="981E32"/>
              </a:buClr>
              <a:buSzPts val="3900"/>
              <a:buNone/>
              <a:defRPr sz="5200">
                <a:solidFill>
                  <a:srgbClr val="981E32"/>
                </a:solidFill>
              </a:defRPr>
            </a:lvl2pPr>
            <a:lvl3pPr lvl="2" algn="l">
              <a:lnSpc>
                <a:spcPct val="95000"/>
              </a:lnSpc>
              <a:spcBef>
                <a:spcPts val="0"/>
              </a:spcBef>
              <a:spcAft>
                <a:spcPts val="0"/>
              </a:spcAft>
              <a:buClr>
                <a:srgbClr val="981E32"/>
              </a:buClr>
              <a:buSzPts val="3900"/>
              <a:buNone/>
              <a:defRPr sz="5200">
                <a:solidFill>
                  <a:srgbClr val="981E32"/>
                </a:solidFill>
              </a:defRPr>
            </a:lvl3pPr>
            <a:lvl4pPr lvl="3" algn="l">
              <a:lnSpc>
                <a:spcPct val="95000"/>
              </a:lnSpc>
              <a:spcBef>
                <a:spcPts val="0"/>
              </a:spcBef>
              <a:spcAft>
                <a:spcPts val="0"/>
              </a:spcAft>
              <a:buClr>
                <a:srgbClr val="981E32"/>
              </a:buClr>
              <a:buSzPts val="3900"/>
              <a:buNone/>
              <a:defRPr sz="5200">
                <a:solidFill>
                  <a:srgbClr val="981E32"/>
                </a:solidFill>
              </a:defRPr>
            </a:lvl4pPr>
            <a:lvl5pPr lvl="4" algn="l">
              <a:lnSpc>
                <a:spcPct val="95000"/>
              </a:lnSpc>
              <a:spcBef>
                <a:spcPts val="0"/>
              </a:spcBef>
              <a:spcAft>
                <a:spcPts val="0"/>
              </a:spcAft>
              <a:buClr>
                <a:srgbClr val="981E32"/>
              </a:buClr>
              <a:buSzPts val="3900"/>
              <a:buNone/>
              <a:defRPr sz="5200">
                <a:solidFill>
                  <a:srgbClr val="981E32"/>
                </a:solidFill>
              </a:defRPr>
            </a:lvl5pPr>
            <a:lvl6pPr lvl="5" algn="l">
              <a:lnSpc>
                <a:spcPct val="95000"/>
              </a:lnSpc>
              <a:spcBef>
                <a:spcPts val="0"/>
              </a:spcBef>
              <a:spcAft>
                <a:spcPts val="0"/>
              </a:spcAft>
              <a:buClr>
                <a:srgbClr val="981E32"/>
              </a:buClr>
              <a:buSzPts val="3900"/>
              <a:buNone/>
              <a:defRPr sz="5200">
                <a:solidFill>
                  <a:srgbClr val="981E32"/>
                </a:solidFill>
              </a:defRPr>
            </a:lvl6pPr>
            <a:lvl7pPr lvl="6" algn="l">
              <a:lnSpc>
                <a:spcPct val="95000"/>
              </a:lnSpc>
              <a:spcBef>
                <a:spcPts val="0"/>
              </a:spcBef>
              <a:spcAft>
                <a:spcPts val="0"/>
              </a:spcAft>
              <a:buClr>
                <a:srgbClr val="981E32"/>
              </a:buClr>
              <a:buSzPts val="3900"/>
              <a:buNone/>
              <a:defRPr sz="5200">
                <a:solidFill>
                  <a:srgbClr val="981E32"/>
                </a:solidFill>
              </a:defRPr>
            </a:lvl7pPr>
            <a:lvl8pPr lvl="7" algn="l">
              <a:lnSpc>
                <a:spcPct val="95000"/>
              </a:lnSpc>
              <a:spcBef>
                <a:spcPts val="0"/>
              </a:spcBef>
              <a:spcAft>
                <a:spcPts val="0"/>
              </a:spcAft>
              <a:buClr>
                <a:srgbClr val="981E32"/>
              </a:buClr>
              <a:buSzPts val="3900"/>
              <a:buNone/>
              <a:defRPr sz="5200">
                <a:solidFill>
                  <a:srgbClr val="981E32"/>
                </a:solidFill>
              </a:defRPr>
            </a:lvl8pPr>
            <a:lvl9pPr lvl="8" algn="l">
              <a:lnSpc>
                <a:spcPct val="95000"/>
              </a:lnSpc>
              <a:spcBef>
                <a:spcPts val="0"/>
              </a:spcBef>
              <a:spcAft>
                <a:spcPts val="0"/>
              </a:spcAft>
              <a:buClr>
                <a:srgbClr val="981E32"/>
              </a:buClr>
              <a:buSzPts val="3900"/>
              <a:buNone/>
              <a:defRPr sz="5200">
                <a:solidFill>
                  <a:srgbClr val="981E32"/>
                </a:solidFill>
              </a:defRPr>
            </a:lvl9pPr>
          </a:lstStyle>
          <a:p>
            <a:endParaRPr/>
          </a:p>
        </p:txBody>
      </p:sp>
      <p:sp>
        <p:nvSpPr>
          <p:cNvPr id="23" name="Google Shape;23;p4"/>
          <p:cNvSpPr txBox="1">
            <a:spLocks noGrp="1"/>
          </p:cNvSpPr>
          <p:nvPr>
            <p:ph type="subTitle" idx="1"/>
          </p:nvPr>
        </p:nvSpPr>
        <p:spPr>
          <a:xfrm>
            <a:off x="284450" y="3539350"/>
            <a:ext cx="2814300" cy="6984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SzPts val="2100"/>
              <a:buFont typeface="Open Sans"/>
              <a:buNone/>
              <a:defRPr sz="1500">
                <a:solidFill>
                  <a:schemeClr val="accent1"/>
                </a:solidFill>
                <a:latin typeface="Open Sans"/>
                <a:ea typeface="Open Sans"/>
                <a:cs typeface="Open Sans"/>
                <a:sym typeface="Open Sans"/>
              </a:defRPr>
            </a:lvl1pPr>
            <a:lvl2pPr lvl="1" algn="l">
              <a:lnSpc>
                <a:spcPct val="95000"/>
              </a:lnSpc>
              <a:spcBef>
                <a:spcPts val="0"/>
              </a:spcBef>
              <a:spcAft>
                <a:spcPts val="0"/>
              </a:spcAft>
              <a:buSzPts val="2100"/>
              <a:buNone/>
              <a:defRPr sz="2800"/>
            </a:lvl2pPr>
            <a:lvl3pPr lvl="2" algn="l">
              <a:lnSpc>
                <a:spcPct val="95000"/>
              </a:lnSpc>
              <a:spcBef>
                <a:spcPts val="0"/>
              </a:spcBef>
              <a:spcAft>
                <a:spcPts val="0"/>
              </a:spcAft>
              <a:buSzPts val="2100"/>
              <a:buNone/>
              <a:defRPr sz="2800"/>
            </a:lvl3pPr>
            <a:lvl4pPr lvl="3" algn="l">
              <a:lnSpc>
                <a:spcPct val="95000"/>
              </a:lnSpc>
              <a:spcBef>
                <a:spcPts val="0"/>
              </a:spcBef>
              <a:spcAft>
                <a:spcPts val="0"/>
              </a:spcAft>
              <a:buSzPts val="2100"/>
              <a:buNone/>
              <a:defRPr sz="2800"/>
            </a:lvl4pPr>
            <a:lvl5pPr lvl="4" algn="l">
              <a:lnSpc>
                <a:spcPct val="95000"/>
              </a:lnSpc>
              <a:spcBef>
                <a:spcPts val="0"/>
              </a:spcBef>
              <a:spcAft>
                <a:spcPts val="0"/>
              </a:spcAft>
              <a:buSzPts val="2100"/>
              <a:buNone/>
              <a:defRPr sz="2800"/>
            </a:lvl5pPr>
            <a:lvl6pPr lvl="5" algn="l">
              <a:lnSpc>
                <a:spcPct val="95000"/>
              </a:lnSpc>
              <a:spcBef>
                <a:spcPts val="0"/>
              </a:spcBef>
              <a:spcAft>
                <a:spcPts val="0"/>
              </a:spcAft>
              <a:buSzPts val="2100"/>
              <a:buNone/>
              <a:defRPr sz="2800"/>
            </a:lvl6pPr>
            <a:lvl7pPr lvl="6" algn="l">
              <a:lnSpc>
                <a:spcPct val="95000"/>
              </a:lnSpc>
              <a:spcBef>
                <a:spcPts val="0"/>
              </a:spcBef>
              <a:spcAft>
                <a:spcPts val="0"/>
              </a:spcAft>
              <a:buSzPts val="2100"/>
              <a:buNone/>
              <a:defRPr sz="2800"/>
            </a:lvl7pPr>
            <a:lvl8pPr lvl="7" algn="l">
              <a:lnSpc>
                <a:spcPct val="95000"/>
              </a:lnSpc>
              <a:spcBef>
                <a:spcPts val="0"/>
              </a:spcBef>
              <a:spcAft>
                <a:spcPts val="0"/>
              </a:spcAft>
              <a:buSzPts val="2100"/>
              <a:buNone/>
              <a:defRPr sz="2800"/>
            </a:lvl8pPr>
            <a:lvl9pPr lvl="8" algn="l">
              <a:lnSpc>
                <a:spcPct val="95000"/>
              </a:lnSpc>
              <a:spcBef>
                <a:spcPts val="0"/>
              </a:spcBef>
              <a:spcAft>
                <a:spcPts val="0"/>
              </a:spcAft>
              <a:buSzPts val="2100"/>
              <a:buNone/>
              <a:defRPr sz="2800"/>
            </a:lvl9pPr>
          </a:lstStyle>
          <a:p>
            <a:endParaRPr/>
          </a:p>
        </p:txBody>
      </p:sp>
      <p:pic>
        <p:nvPicPr>
          <p:cNvPr id="24" name="Google Shape;24;p4"/>
          <p:cNvPicPr preferRelativeResize="0"/>
          <p:nvPr/>
        </p:nvPicPr>
        <p:blipFill rotWithShape="1">
          <a:blip r:embed="rId3">
            <a:alphaModFix/>
          </a:blip>
          <a:srcRect t="23032" b="22989"/>
          <a:stretch/>
        </p:blipFill>
        <p:spPr>
          <a:xfrm>
            <a:off x="239000" y="317425"/>
            <a:ext cx="1016571" cy="549002"/>
          </a:xfrm>
          <a:prstGeom prst="rect">
            <a:avLst/>
          </a:prstGeom>
          <a:noFill/>
          <a:ln>
            <a:noFill/>
          </a:ln>
        </p:spPr>
      </p:pic>
      <p:sp>
        <p:nvSpPr>
          <p:cNvPr id="25" name="Google Shape;25;p4"/>
          <p:cNvSpPr txBox="1">
            <a:spLocks noGrp="1"/>
          </p:cNvSpPr>
          <p:nvPr>
            <p:ph type="subTitle" idx="2"/>
          </p:nvPr>
        </p:nvSpPr>
        <p:spPr>
          <a:xfrm>
            <a:off x="4454850" y="4524200"/>
            <a:ext cx="2199000" cy="266100"/>
          </a:xfrm>
          <a:prstGeom prst="rect">
            <a:avLst/>
          </a:prstGeom>
          <a:noFill/>
          <a:ln>
            <a:noFill/>
          </a:ln>
        </p:spPr>
        <p:txBody>
          <a:bodyPr spcFirstLastPara="1" wrap="square" lIns="0" tIns="0" rIns="0" bIns="0" anchor="ctr" anchorCtr="0">
            <a:noAutofit/>
          </a:bodyPr>
          <a:lstStyle>
            <a:lvl1pPr lvl="0" algn="r">
              <a:lnSpc>
                <a:spcPct val="95000"/>
              </a:lnSpc>
              <a:spcBef>
                <a:spcPts val="0"/>
              </a:spcBef>
              <a:spcAft>
                <a:spcPts val="0"/>
              </a:spcAft>
              <a:buClr>
                <a:schemeClr val="accent2"/>
              </a:buClr>
              <a:buSzPts val="1000"/>
              <a:buFont typeface="Open Sans"/>
              <a:buNone/>
              <a:defRPr sz="1000">
                <a:solidFill>
                  <a:schemeClr val="accent2"/>
                </a:solidFill>
                <a:latin typeface="Open Sans"/>
                <a:ea typeface="Open Sans"/>
                <a:cs typeface="Open Sans"/>
                <a:sym typeface="Open Sans"/>
              </a:defRPr>
            </a:lvl1pPr>
            <a:lvl2pPr lvl="1" algn="r">
              <a:lnSpc>
                <a:spcPct val="95000"/>
              </a:lnSpc>
              <a:spcBef>
                <a:spcPts val="0"/>
              </a:spcBef>
              <a:spcAft>
                <a:spcPts val="0"/>
              </a:spcAft>
              <a:buSzPts val="1000"/>
              <a:buNone/>
              <a:defRPr sz="1000"/>
            </a:lvl2pPr>
            <a:lvl3pPr lvl="2" algn="r">
              <a:lnSpc>
                <a:spcPct val="95000"/>
              </a:lnSpc>
              <a:spcBef>
                <a:spcPts val="0"/>
              </a:spcBef>
              <a:spcAft>
                <a:spcPts val="0"/>
              </a:spcAft>
              <a:buSzPts val="1000"/>
              <a:buNone/>
              <a:defRPr sz="1000"/>
            </a:lvl3pPr>
            <a:lvl4pPr lvl="3" algn="r">
              <a:lnSpc>
                <a:spcPct val="95000"/>
              </a:lnSpc>
              <a:spcBef>
                <a:spcPts val="0"/>
              </a:spcBef>
              <a:spcAft>
                <a:spcPts val="0"/>
              </a:spcAft>
              <a:buSzPts val="1000"/>
              <a:buNone/>
              <a:defRPr sz="1000"/>
            </a:lvl4pPr>
            <a:lvl5pPr lvl="4" algn="r">
              <a:lnSpc>
                <a:spcPct val="95000"/>
              </a:lnSpc>
              <a:spcBef>
                <a:spcPts val="0"/>
              </a:spcBef>
              <a:spcAft>
                <a:spcPts val="0"/>
              </a:spcAft>
              <a:buSzPts val="1000"/>
              <a:buNone/>
              <a:defRPr sz="1000"/>
            </a:lvl5pPr>
            <a:lvl6pPr lvl="5" algn="r">
              <a:lnSpc>
                <a:spcPct val="95000"/>
              </a:lnSpc>
              <a:spcBef>
                <a:spcPts val="0"/>
              </a:spcBef>
              <a:spcAft>
                <a:spcPts val="0"/>
              </a:spcAft>
              <a:buSzPts val="1000"/>
              <a:buNone/>
              <a:defRPr sz="1000"/>
            </a:lvl6pPr>
            <a:lvl7pPr lvl="6" algn="r">
              <a:lnSpc>
                <a:spcPct val="95000"/>
              </a:lnSpc>
              <a:spcBef>
                <a:spcPts val="0"/>
              </a:spcBef>
              <a:spcAft>
                <a:spcPts val="0"/>
              </a:spcAft>
              <a:buSzPts val="1000"/>
              <a:buNone/>
              <a:defRPr sz="1000"/>
            </a:lvl7pPr>
            <a:lvl8pPr lvl="7" algn="r">
              <a:lnSpc>
                <a:spcPct val="95000"/>
              </a:lnSpc>
              <a:spcBef>
                <a:spcPts val="0"/>
              </a:spcBef>
              <a:spcAft>
                <a:spcPts val="0"/>
              </a:spcAft>
              <a:buSzPts val="1000"/>
              <a:buNone/>
              <a:defRPr sz="1000"/>
            </a:lvl8pPr>
            <a:lvl9pPr lvl="8" algn="r">
              <a:lnSpc>
                <a:spcPct val="95000"/>
              </a:lnSpc>
              <a:spcBef>
                <a:spcPts val="0"/>
              </a:spcBef>
              <a:spcAft>
                <a:spcPts val="0"/>
              </a:spcAft>
              <a:buSzPts val="1000"/>
              <a:buNone/>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ue Two Column Grey">
  <p:cSld name="10_Title only_4_3">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202" name="Google Shape;202;p31"/>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203" name="Google Shape;203;p31"/>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a:lnSpc>
                <a:spcPct val="100000"/>
              </a:lnSpc>
              <a:spcBef>
                <a:spcPts val="0"/>
              </a:spcBef>
              <a:spcAft>
                <a:spcPts val="0"/>
              </a:spcAft>
              <a:buSzPts val="2100"/>
              <a:buNone/>
              <a:defRPr sz="2400">
                <a:solidFill>
                  <a:schemeClr val="dk2"/>
                </a:solidFill>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04" name="Google Shape;204;p31"/>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5" name="Google Shape;205;p31"/>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206" name="Google Shape;206;p31"/>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ue Three Column Grey">
  <p:cSld name="10_Title only_4_1_2">
    <p:spTree>
      <p:nvGrpSpPr>
        <p:cNvPr id="1" name="Shape 207"/>
        <p:cNvGrpSpPr/>
        <p:nvPr/>
      </p:nvGrpSpPr>
      <p:grpSpPr>
        <a:xfrm>
          <a:off x="0" y="0"/>
          <a:ext cx="0" cy="0"/>
          <a:chOff x="0" y="0"/>
          <a:chExt cx="0" cy="0"/>
        </a:xfrm>
      </p:grpSpPr>
      <p:pic>
        <p:nvPicPr>
          <p:cNvPr id="208" name="Google Shape;208;p32"/>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209" name="Google Shape;209;p32"/>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210" name="Google Shape;210;p32"/>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211" name="Google Shape;211;p32"/>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2" name="Google Shape;212;p32"/>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3" name="Google Shape;213;p32"/>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214" name="Google Shape;214;p32"/>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ue One Column White">
  <p:cSld name="One Column White_2">
    <p:spTree>
      <p:nvGrpSpPr>
        <p:cNvPr id="1" name="Shape 215"/>
        <p:cNvGrpSpPr/>
        <p:nvPr/>
      </p:nvGrpSpPr>
      <p:grpSpPr>
        <a:xfrm>
          <a:off x="0" y="0"/>
          <a:ext cx="0" cy="0"/>
          <a:chOff x="0" y="0"/>
          <a:chExt cx="0" cy="0"/>
        </a:xfrm>
      </p:grpSpPr>
      <p:pic>
        <p:nvPicPr>
          <p:cNvPr id="216" name="Google Shape;216;p33"/>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217" name="Google Shape;217;p33"/>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218" name="Google Shape;218;p33"/>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219" name="Google Shape;219;p33"/>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220" name="Google Shape;220;p33"/>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ue Two Column White">
  <p:cSld name="Two Column White_2">
    <p:spTree>
      <p:nvGrpSpPr>
        <p:cNvPr id="1" name="Shape 221"/>
        <p:cNvGrpSpPr/>
        <p:nvPr/>
      </p:nvGrpSpPr>
      <p:grpSpPr>
        <a:xfrm>
          <a:off x="0" y="0"/>
          <a:ext cx="0" cy="0"/>
          <a:chOff x="0" y="0"/>
          <a:chExt cx="0" cy="0"/>
        </a:xfrm>
      </p:grpSpPr>
      <p:pic>
        <p:nvPicPr>
          <p:cNvPr id="222" name="Google Shape;222;p34"/>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223" name="Google Shape;223;p34"/>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224" name="Google Shape;224;p34"/>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a:lnSpc>
                <a:spcPct val="100000"/>
              </a:lnSpc>
              <a:spcBef>
                <a:spcPts val="0"/>
              </a:spcBef>
              <a:spcAft>
                <a:spcPts val="0"/>
              </a:spcAft>
              <a:buSzPts val="2100"/>
              <a:buNone/>
              <a:defRPr sz="2400">
                <a:solidFill>
                  <a:schemeClr val="dk2"/>
                </a:solidFill>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25" name="Google Shape;225;p34"/>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6" name="Google Shape;226;p34"/>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227" name="Google Shape;227;p34"/>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ue Three Column White">
  <p:cSld name="Three Column White_2">
    <p:spTree>
      <p:nvGrpSpPr>
        <p:cNvPr id="1" name="Shape 228"/>
        <p:cNvGrpSpPr/>
        <p:nvPr/>
      </p:nvGrpSpPr>
      <p:grpSpPr>
        <a:xfrm>
          <a:off x="0" y="0"/>
          <a:ext cx="0" cy="0"/>
          <a:chOff x="0" y="0"/>
          <a:chExt cx="0" cy="0"/>
        </a:xfrm>
      </p:grpSpPr>
      <p:pic>
        <p:nvPicPr>
          <p:cNvPr id="229" name="Google Shape;229;p35"/>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230" name="Google Shape;230;p35"/>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231" name="Google Shape;231;p35"/>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232" name="Google Shape;232;p35"/>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3" name="Google Shape;233;p35"/>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4" name="Google Shape;234;p35"/>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235" name="Google Shape;235;p35"/>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ue Closing Slide 1">
  <p:cSld name="10_Title only 4_1_1_2">
    <p:spTree>
      <p:nvGrpSpPr>
        <p:cNvPr id="1" name="Shape 236"/>
        <p:cNvGrpSpPr/>
        <p:nvPr/>
      </p:nvGrpSpPr>
      <p:grpSpPr>
        <a:xfrm>
          <a:off x="0" y="0"/>
          <a:ext cx="0" cy="0"/>
          <a:chOff x="0" y="0"/>
          <a:chExt cx="0" cy="0"/>
        </a:xfrm>
      </p:grpSpPr>
      <p:pic>
        <p:nvPicPr>
          <p:cNvPr id="237" name="Google Shape;237;p36"/>
          <p:cNvPicPr preferRelativeResize="0"/>
          <p:nvPr/>
        </p:nvPicPr>
        <p:blipFill rotWithShape="1">
          <a:blip r:embed="rId2">
            <a:alphaModFix/>
          </a:blip>
          <a:srcRect l="513" r="523"/>
          <a:stretch/>
        </p:blipFill>
        <p:spPr>
          <a:xfrm>
            <a:off x="76200" y="-22025"/>
            <a:ext cx="9110876" cy="5187550"/>
          </a:xfrm>
          <a:prstGeom prst="rect">
            <a:avLst/>
          </a:prstGeom>
          <a:noFill/>
          <a:ln>
            <a:noFill/>
          </a:ln>
        </p:spPr>
      </p:pic>
      <p:sp>
        <p:nvSpPr>
          <p:cNvPr id="238" name="Google Shape;238;p36"/>
          <p:cNvSpPr txBox="1"/>
          <p:nvPr/>
        </p:nvSpPr>
        <p:spPr>
          <a:xfrm>
            <a:off x="4494625" y="4651950"/>
            <a:ext cx="45345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Open Sans"/>
                <a:ea typeface="Open Sans"/>
                <a:cs typeface="Open Sans"/>
                <a:sym typeface="Open Sans"/>
              </a:rPr>
              <a:t>Copyright © 2022 Equifax Inc. All Rights Reserved. Equifax and I-9 Anywhere are registered trademarks of Equifax Inc. </a:t>
            </a:r>
            <a:br>
              <a:rPr lang="en" sz="600" b="0" i="0" u="none" strike="noStrike" cap="none">
                <a:solidFill>
                  <a:schemeClr val="lt1"/>
                </a:solidFill>
                <a:latin typeface="Open Sans"/>
                <a:ea typeface="Open Sans"/>
                <a:cs typeface="Open Sans"/>
                <a:sym typeface="Open Sans"/>
              </a:rPr>
            </a:br>
            <a:r>
              <a:rPr lang="en" sz="600" b="0" i="0" u="none" strike="noStrike" cap="none">
                <a:solidFill>
                  <a:schemeClr val="lt1"/>
                </a:solidFill>
                <a:latin typeface="Open Sans"/>
                <a:ea typeface="Open Sans"/>
                <a:cs typeface="Open Sans"/>
                <a:sym typeface="Open Sans"/>
              </a:rPr>
              <a:t>The Work Number is a registered trademark of TALX Corporation, a wholly owned subsidiary of Equifax Inc. </a:t>
            </a:r>
            <a:endParaRPr sz="600" b="0" i="0" u="none" strike="noStrike" cap="none">
              <a:solidFill>
                <a:schemeClr val="lt1"/>
              </a:solidFill>
              <a:latin typeface="Open Sans"/>
              <a:ea typeface="Open Sans"/>
              <a:cs typeface="Open Sans"/>
              <a:sym typeface="Open Sans"/>
            </a:endParaRPr>
          </a:p>
        </p:txBody>
      </p:sp>
      <p:sp>
        <p:nvSpPr>
          <p:cNvPr id="239" name="Google Shape;239;p36"/>
          <p:cNvSpPr txBox="1">
            <a:spLocks noGrp="1"/>
          </p:cNvSpPr>
          <p:nvPr>
            <p:ph type="title"/>
          </p:nvPr>
        </p:nvSpPr>
        <p:spPr>
          <a:xfrm>
            <a:off x="4064350" y="2498775"/>
            <a:ext cx="4869600" cy="1041900"/>
          </a:xfrm>
          <a:prstGeom prst="rect">
            <a:avLst/>
          </a:prstGeom>
          <a:noFill/>
          <a:ln>
            <a:noFill/>
          </a:ln>
        </p:spPr>
        <p:txBody>
          <a:bodyPr spcFirstLastPara="1" wrap="square" lIns="0" tIns="68575" rIns="0" bIns="68575" anchor="ctr" anchorCtr="0">
            <a:noAutofit/>
          </a:bodyPr>
          <a:lstStyle>
            <a:lvl1pPr lvl="0" algn="l">
              <a:lnSpc>
                <a:spcPct val="95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pic>
        <p:nvPicPr>
          <p:cNvPr id="240" name="Google Shape;240;p36"/>
          <p:cNvPicPr preferRelativeResize="0"/>
          <p:nvPr/>
        </p:nvPicPr>
        <p:blipFill rotWithShape="1">
          <a:blip r:embed="rId3">
            <a:alphaModFix/>
          </a:blip>
          <a:srcRect t="337" b="347"/>
          <a:stretch/>
        </p:blipFill>
        <p:spPr>
          <a:xfrm>
            <a:off x="521199" y="1646098"/>
            <a:ext cx="2530176" cy="3066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Red Breaker">
  <p:cSld name="02_Cover_1_1_1_1_1">
    <p:spTree>
      <p:nvGrpSpPr>
        <p:cNvPr id="1" name="Shape 241"/>
        <p:cNvGrpSpPr/>
        <p:nvPr/>
      </p:nvGrpSpPr>
      <p:grpSpPr>
        <a:xfrm>
          <a:off x="0" y="0"/>
          <a:ext cx="0" cy="0"/>
          <a:chOff x="0" y="0"/>
          <a:chExt cx="0" cy="0"/>
        </a:xfrm>
      </p:grpSpPr>
      <p:pic>
        <p:nvPicPr>
          <p:cNvPr id="242" name="Google Shape;242;p37"/>
          <p:cNvPicPr preferRelativeResize="0"/>
          <p:nvPr/>
        </p:nvPicPr>
        <p:blipFill rotWithShape="1">
          <a:blip r:embed="rId2">
            <a:alphaModFix/>
          </a:blip>
          <a:srcRect t="39" b="49"/>
          <a:stretch/>
        </p:blipFill>
        <p:spPr>
          <a:xfrm>
            <a:off x="0" y="-4450"/>
            <a:ext cx="9144003" cy="5147951"/>
          </a:xfrm>
          <a:prstGeom prst="rect">
            <a:avLst/>
          </a:prstGeom>
          <a:noFill/>
          <a:ln>
            <a:noFill/>
          </a:ln>
        </p:spPr>
      </p:pic>
      <p:sp>
        <p:nvSpPr>
          <p:cNvPr id="243" name="Google Shape;243;p37"/>
          <p:cNvSpPr txBox="1">
            <a:spLocks noGrp="1"/>
          </p:cNvSpPr>
          <p:nvPr>
            <p:ph type="ctrTitle"/>
          </p:nvPr>
        </p:nvSpPr>
        <p:spPr>
          <a:xfrm>
            <a:off x="3355050" y="1081400"/>
            <a:ext cx="3603000" cy="1718100"/>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Clr>
                <a:schemeClr val="lt1"/>
              </a:buClr>
              <a:buSzPts val="3400"/>
              <a:buNone/>
              <a:defRPr sz="3400">
                <a:solidFill>
                  <a:schemeClr val="lt1"/>
                </a:solidFill>
              </a:defRPr>
            </a:lvl1pPr>
            <a:lvl2pPr lvl="1" algn="l">
              <a:lnSpc>
                <a:spcPct val="95000"/>
              </a:lnSpc>
              <a:spcBef>
                <a:spcPts val="0"/>
              </a:spcBef>
              <a:spcAft>
                <a:spcPts val="0"/>
              </a:spcAft>
              <a:buClr>
                <a:schemeClr val="lt1"/>
              </a:buClr>
              <a:buSzPts val="3400"/>
              <a:buNone/>
              <a:defRPr sz="3400">
                <a:solidFill>
                  <a:schemeClr val="lt1"/>
                </a:solidFill>
              </a:defRPr>
            </a:lvl2pPr>
            <a:lvl3pPr lvl="2" algn="l">
              <a:lnSpc>
                <a:spcPct val="95000"/>
              </a:lnSpc>
              <a:spcBef>
                <a:spcPts val="0"/>
              </a:spcBef>
              <a:spcAft>
                <a:spcPts val="0"/>
              </a:spcAft>
              <a:buClr>
                <a:schemeClr val="lt1"/>
              </a:buClr>
              <a:buSzPts val="3400"/>
              <a:buNone/>
              <a:defRPr sz="3400">
                <a:solidFill>
                  <a:schemeClr val="lt1"/>
                </a:solidFill>
              </a:defRPr>
            </a:lvl3pPr>
            <a:lvl4pPr lvl="3" algn="l">
              <a:lnSpc>
                <a:spcPct val="95000"/>
              </a:lnSpc>
              <a:spcBef>
                <a:spcPts val="0"/>
              </a:spcBef>
              <a:spcAft>
                <a:spcPts val="0"/>
              </a:spcAft>
              <a:buClr>
                <a:schemeClr val="lt1"/>
              </a:buClr>
              <a:buSzPts val="3400"/>
              <a:buNone/>
              <a:defRPr sz="3400">
                <a:solidFill>
                  <a:schemeClr val="lt1"/>
                </a:solidFill>
              </a:defRPr>
            </a:lvl4pPr>
            <a:lvl5pPr lvl="4" algn="l">
              <a:lnSpc>
                <a:spcPct val="95000"/>
              </a:lnSpc>
              <a:spcBef>
                <a:spcPts val="0"/>
              </a:spcBef>
              <a:spcAft>
                <a:spcPts val="0"/>
              </a:spcAft>
              <a:buClr>
                <a:schemeClr val="lt1"/>
              </a:buClr>
              <a:buSzPts val="3400"/>
              <a:buNone/>
              <a:defRPr sz="3400">
                <a:solidFill>
                  <a:schemeClr val="lt1"/>
                </a:solidFill>
              </a:defRPr>
            </a:lvl5pPr>
            <a:lvl6pPr lvl="5" algn="l">
              <a:lnSpc>
                <a:spcPct val="95000"/>
              </a:lnSpc>
              <a:spcBef>
                <a:spcPts val="0"/>
              </a:spcBef>
              <a:spcAft>
                <a:spcPts val="0"/>
              </a:spcAft>
              <a:buClr>
                <a:schemeClr val="lt1"/>
              </a:buClr>
              <a:buSzPts val="3400"/>
              <a:buNone/>
              <a:defRPr sz="3400">
                <a:solidFill>
                  <a:schemeClr val="lt1"/>
                </a:solidFill>
              </a:defRPr>
            </a:lvl6pPr>
            <a:lvl7pPr lvl="6" algn="l">
              <a:lnSpc>
                <a:spcPct val="95000"/>
              </a:lnSpc>
              <a:spcBef>
                <a:spcPts val="0"/>
              </a:spcBef>
              <a:spcAft>
                <a:spcPts val="0"/>
              </a:spcAft>
              <a:buClr>
                <a:schemeClr val="lt1"/>
              </a:buClr>
              <a:buSzPts val="3400"/>
              <a:buNone/>
              <a:defRPr sz="3400">
                <a:solidFill>
                  <a:schemeClr val="lt1"/>
                </a:solidFill>
              </a:defRPr>
            </a:lvl7pPr>
            <a:lvl8pPr lvl="7" algn="l">
              <a:lnSpc>
                <a:spcPct val="95000"/>
              </a:lnSpc>
              <a:spcBef>
                <a:spcPts val="0"/>
              </a:spcBef>
              <a:spcAft>
                <a:spcPts val="0"/>
              </a:spcAft>
              <a:buClr>
                <a:schemeClr val="lt1"/>
              </a:buClr>
              <a:buSzPts val="3400"/>
              <a:buNone/>
              <a:defRPr sz="3400">
                <a:solidFill>
                  <a:schemeClr val="lt1"/>
                </a:solidFill>
              </a:defRPr>
            </a:lvl8pPr>
            <a:lvl9pPr lvl="8" algn="l">
              <a:lnSpc>
                <a:spcPct val="95000"/>
              </a:lnSpc>
              <a:spcBef>
                <a:spcPts val="0"/>
              </a:spcBef>
              <a:spcAft>
                <a:spcPts val="0"/>
              </a:spcAft>
              <a:buClr>
                <a:schemeClr val="lt1"/>
              </a:buClr>
              <a:buSzPts val="3400"/>
              <a:buNone/>
              <a:defRPr sz="3400">
                <a:solidFill>
                  <a:schemeClr val="lt1"/>
                </a:solidFill>
              </a:defRPr>
            </a:lvl9pPr>
          </a:lstStyle>
          <a:p>
            <a:endParaRPr/>
          </a:p>
        </p:txBody>
      </p:sp>
      <p:sp>
        <p:nvSpPr>
          <p:cNvPr id="244" name="Google Shape;244;p37"/>
          <p:cNvSpPr txBox="1">
            <a:spLocks noGrp="1"/>
          </p:cNvSpPr>
          <p:nvPr>
            <p:ph type="subTitle" idx="1"/>
          </p:nvPr>
        </p:nvSpPr>
        <p:spPr>
          <a:xfrm>
            <a:off x="3355050" y="2909250"/>
            <a:ext cx="3163800" cy="9858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chemeClr val="lt1"/>
              </a:buClr>
              <a:buSzPts val="2100"/>
              <a:buFont typeface="Open Sans"/>
              <a:buNone/>
              <a:defRPr sz="1500">
                <a:solidFill>
                  <a:schemeClr val="lt1"/>
                </a:solidFill>
                <a:latin typeface="Open Sans"/>
                <a:ea typeface="Open Sans"/>
                <a:cs typeface="Open Sans"/>
                <a:sym typeface="Open Sans"/>
              </a:defRPr>
            </a:lvl1pPr>
            <a:lvl2pPr lvl="1" algn="l">
              <a:lnSpc>
                <a:spcPct val="95000"/>
              </a:lnSpc>
              <a:spcBef>
                <a:spcPts val="0"/>
              </a:spcBef>
              <a:spcAft>
                <a:spcPts val="0"/>
              </a:spcAft>
              <a:buClr>
                <a:schemeClr val="lt1"/>
              </a:buClr>
              <a:buSzPts val="2100"/>
              <a:buNone/>
              <a:defRPr sz="2800">
                <a:solidFill>
                  <a:schemeClr val="lt1"/>
                </a:solidFill>
              </a:defRPr>
            </a:lvl2pPr>
            <a:lvl3pPr lvl="2" algn="l">
              <a:lnSpc>
                <a:spcPct val="95000"/>
              </a:lnSpc>
              <a:spcBef>
                <a:spcPts val="0"/>
              </a:spcBef>
              <a:spcAft>
                <a:spcPts val="0"/>
              </a:spcAft>
              <a:buClr>
                <a:schemeClr val="lt1"/>
              </a:buClr>
              <a:buSzPts val="2100"/>
              <a:buNone/>
              <a:defRPr sz="2800">
                <a:solidFill>
                  <a:schemeClr val="lt1"/>
                </a:solidFill>
              </a:defRPr>
            </a:lvl3pPr>
            <a:lvl4pPr lvl="3" algn="l">
              <a:lnSpc>
                <a:spcPct val="95000"/>
              </a:lnSpc>
              <a:spcBef>
                <a:spcPts val="0"/>
              </a:spcBef>
              <a:spcAft>
                <a:spcPts val="0"/>
              </a:spcAft>
              <a:buClr>
                <a:schemeClr val="lt1"/>
              </a:buClr>
              <a:buSzPts val="2100"/>
              <a:buNone/>
              <a:defRPr sz="2800">
                <a:solidFill>
                  <a:schemeClr val="lt1"/>
                </a:solidFill>
              </a:defRPr>
            </a:lvl4pPr>
            <a:lvl5pPr lvl="4" algn="l">
              <a:lnSpc>
                <a:spcPct val="95000"/>
              </a:lnSpc>
              <a:spcBef>
                <a:spcPts val="0"/>
              </a:spcBef>
              <a:spcAft>
                <a:spcPts val="0"/>
              </a:spcAft>
              <a:buClr>
                <a:schemeClr val="lt1"/>
              </a:buClr>
              <a:buSzPts val="2100"/>
              <a:buNone/>
              <a:defRPr sz="2800">
                <a:solidFill>
                  <a:schemeClr val="lt1"/>
                </a:solidFill>
              </a:defRPr>
            </a:lvl5pPr>
            <a:lvl6pPr lvl="5" algn="l">
              <a:lnSpc>
                <a:spcPct val="95000"/>
              </a:lnSpc>
              <a:spcBef>
                <a:spcPts val="0"/>
              </a:spcBef>
              <a:spcAft>
                <a:spcPts val="0"/>
              </a:spcAft>
              <a:buClr>
                <a:schemeClr val="lt1"/>
              </a:buClr>
              <a:buSzPts val="2100"/>
              <a:buNone/>
              <a:defRPr sz="2800">
                <a:solidFill>
                  <a:schemeClr val="lt1"/>
                </a:solidFill>
              </a:defRPr>
            </a:lvl6pPr>
            <a:lvl7pPr lvl="6" algn="l">
              <a:lnSpc>
                <a:spcPct val="95000"/>
              </a:lnSpc>
              <a:spcBef>
                <a:spcPts val="0"/>
              </a:spcBef>
              <a:spcAft>
                <a:spcPts val="0"/>
              </a:spcAft>
              <a:buClr>
                <a:schemeClr val="lt1"/>
              </a:buClr>
              <a:buSzPts val="2100"/>
              <a:buNone/>
              <a:defRPr sz="2800">
                <a:solidFill>
                  <a:schemeClr val="lt1"/>
                </a:solidFill>
              </a:defRPr>
            </a:lvl7pPr>
            <a:lvl8pPr lvl="7" algn="l">
              <a:lnSpc>
                <a:spcPct val="95000"/>
              </a:lnSpc>
              <a:spcBef>
                <a:spcPts val="0"/>
              </a:spcBef>
              <a:spcAft>
                <a:spcPts val="0"/>
              </a:spcAft>
              <a:buClr>
                <a:schemeClr val="lt1"/>
              </a:buClr>
              <a:buSzPts val="2100"/>
              <a:buNone/>
              <a:defRPr sz="2800">
                <a:solidFill>
                  <a:schemeClr val="lt1"/>
                </a:solidFill>
              </a:defRPr>
            </a:lvl8pPr>
            <a:lvl9pPr lvl="8" algn="l">
              <a:lnSpc>
                <a:spcPct val="95000"/>
              </a:lnSpc>
              <a:spcBef>
                <a:spcPts val="0"/>
              </a:spcBef>
              <a:spcAft>
                <a:spcPts val="0"/>
              </a:spcAft>
              <a:buClr>
                <a:schemeClr val="lt1"/>
              </a:buClr>
              <a:buSzPts val="2100"/>
              <a:buNone/>
              <a:defRPr sz="2800">
                <a:solidFill>
                  <a:schemeClr val="lt1"/>
                </a:solidFill>
              </a:defRPr>
            </a:lvl9pPr>
          </a:lstStyle>
          <a:p>
            <a:endParaRPr/>
          </a:p>
        </p:txBody>
      </p:sp>
      <p:pic>
        <p:nvPicPr>
          <p:cNvPr id="245" name="Google Shape;245;p37"/>
          <p:cNvPicPr preferRelativeResize="0"/>
          <p:nvPr/>
        </p:nvPicPr>
        <p:blipFill rotWithShape="1">
          <a:blip r:embed="rId3">
            <a:alphaModFix/>
          </a:blip>
          <a:srcRect t="337" b="337"/>
          <a:stretch/>
        </p:blipFill>
        <p:spPr>
          <a:xfrm>
            <a:off x="315200" y="4741875"/>
            <a:ext cx="1408849" cy="1707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Red Breaker Slide">
  <p:cSld name="SECTION_TITLE_AND_DESCRIPTION_2_1_1_1_2_1">
    <p:spTree>
      <p:nvGrpSpPr>
        <p:cNvPr id="1" name="Shape 246"/>
        <p:cNvGrpSpPr/>
        <p:nvPr/>
      </p:nvGrpSpPr>
      <p:grpSpPr>
        <a:xfrm>
          <a:off x="0" y="0"/>
          <a:ext cx="0" cy="0"/>
          <a:chOff x="0" y="0"/>
          <a:chExt cx="0" cy="0"/>
        </a:xfrm>
      </p:grpSpPr>
      <p:pic>
        <p:nvPicPr>
          <p:cNvPr id="247" name="Google Shape;247;p38"/>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248" name="Google Shape;248;p38"/>
          <p:cNvSpPr txBox="1">
            <a:spLocks noGrp="1"/>
          </p:cNvSpPr>
          <p:nvPr>
            <p:ph type="title"/>
          </p:nvPr>
        </p:nvSpPr>
        <p:spPr>
          <a:xfrm>
            <a:off x="448050" y="1107825"/>
            <a:ext cx="2677500" cy="2092500"/>
          </a:xfrm>
          <a:prstGeom prst="rect">
            <a:avLst/>
          </a:prstGeom>
          <a:noFill/>
          <a:ln>
            <a:noFill/>
          </a:ln>
        </p:spPr>
        <p:txBody>
          <a:bodyPr spcFirstLastPara="1" wrap="square" lIns="0" tIns="68575" rIns="0" bIns="68575" anchor="b" anchorCtr="0">
            <a:noAutofit/>
          </a:bodyPr>
          <a:lstStyle>
            <a:lvl1pPr lvl="0" algn="l">
              <a:lnSpc>
                <a:spcPct val="95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49" name="Google Shape;249;p38"/>
          <p:cNvSpPr txBox="1">
            <a:spLocks noGrp="1"/>
          </p:cNvSpPr>
          <p:nvPr>
            <p:ph type="subTitle" idx="1"/>
          </p:nvPr>
        </p:nvSpPr>
        <p:spPr>
          <a:xfrm>
            <a:off x="448050" y="3200399"/>
            <a:ext cx="2677500" cy="993600"/>
          </a:xfrm>
          <a:prstGeom prst="rect">
            <a:avLst/>
          </a:prstGeom>
          <a:noFill/>
          <a:ln>
            <a:noFill/>
          </a:ln>
        </p:spPr>
        <p:txBody>
          <a:bodyPr spcFirstLastPara="1" wrap="square" lIns="0" tIns="34275" rIns="91425" bIns="34275" anchor="t" anchorCtr="0">
            <a:noAutofit/>
          </a:bodyPr>
          <a:lstStyle>
            <a:lvl1pPr lvl="0" algn="l">
              <a:lnSpc>
                <a:spcPct val="100000"/>
              </a:lnSpc>
              <a:spcBef>
                <a:spcPts val="500"/>
              </a:spcBef>
              <a:spcAft>
                <a:spcPts val="0"/>
              </a:spcAft>
              <a:buClr>
                <a:schemeClr val="lt1"/>
              </a:buClr>
              <a:buSzPts val="900"/>
              <a:buNone/>
              <a:defRPr sz="1300">
                <a:solidFill>
                  <a:schemeClr val="lt1"/>
                </a:solidFill>
              </a:defRPr>
            </a:lvl1pPr>
            <a:lvl2pPr lvl="1" algn="l">
              <a:lnSpc>
                <a:spcPct val="100000"/>
              </a:lnSpc>
              <a:spcBef>
                <a:spcPts val="500"/>
              </a:spcBef>
              <a:spcAft>
                <a:spcPts val="0"/>
              </a:spcAft>
              <a:buClr>
                <a:schemeClr val="lt1"/>
              </a:buClr>
              <a:buSzPts val="1600"/>
              <a:buNone/>
              <a:defRPr sz="1600">
                <a:solidFill>
                  <a:schemeClr val="lt1"/>
                </a:solidFill>
              </a:defRPr>
            </a:lvl2pPr>
            <a:lvl3pPr lvl="2" algn="l">
              <a:lnSpc>
                <a:spcPct val="100000"/>
              </a:lnSpc>
              <a:spcBef>
                <a:spcPts val="500"/>
              </a:spcBef>
              <a:spcAft>
                <a:spcPts val="0"/>
              </a:spcAft>
              <a:buClr>
                <a:schemeClr val="lt1"/>
              </a:buClr>
              <a:buSzPts val="1600"/>
              <a:buNone/>
              <a:defRPr sz="1600">
                <a:solidFill>
                  <a:schemeClr val="lt1"/>
                </a:solidFill>
              </a:defRPr>
            </a:lvl3pPr>
            <a:lvl4pPr lvl="3" algn="l">
              <a:lnSpc>
                <a:spcPct val="100000"/>
              </a:lnSpc>
              <a:spcBef>
                <a:spcPts val="500"/>
              </a:spcBef>
              <a:spcAft>
                <a:spcPts val="0"/>
              </a:spcAft>
              <a:buClr>
                <a:schemeClr val="lt1"/>
              </a:buClr>
              <a:buSzPts val="1600"/>
              <a:buNone/>
              <a:defRPr sz="1600">
                <a:solidFill>
                  <a:schemeClr val="lt1"/>
                </a:solidFill>
              </a:defRPr>
            </a:lvl4pPr>
            <a:lvl5pPr lvl="4" algn="l">
              <a:lnSpc>
                <a:spcPct val="100000"/>
              </a:lnSpc>
              <a:spcBef>
                <a:spcPts val="50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250" name="Google Shape;250;p38"/>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251" name="Google Shape;251;p38"/>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a:t>
            </a:r>
            <a:r>
              <a:rPr lang="en" sz="700">
                <a:solidFill>
                  <a:schemeClr val="lt1"/>
                </a:solidFill>
                <a:latin typeface="Open Sans"/>
                <a:ea typeface="Open Sans"/>
                <a:cs typeface="Open Sans"/>
                <a:sym typeface="Open Sans"/>
              </a:rPr>
              <a:t> </a:t>
            </a:r>
            <a:r>
              <a:rPr lang="en" sz="700" b="0" i="0" u="none" strike="noStrike" cap="none">
                <a:solidFill>
                  <a:schemeClr val="lt1"/>
                </a:solidFill>
                <a:latin typeface="Open Sans"/>
                <a:ea typeface="Open Sans"/>
                <a:cs typeface="Open Sans"/>
                <a:sym typeface="Open Sans"/>
              </a:rPr>
              <a:t>|</a:t>
            </a:r>
            <a:endParaRPr sz="700" b="0" i="0" u="none" strike="noStrike" cap="none">
              <a:solidFill>
                <a:schemeClr val="lt1"/>
              </a:solidFill>
              <a:latin typeface="Open Sans"/>
              <a:ea typeface="Open Sans"/>
              <a:cs typeface="Open Sans"/>
              <a:sym typeface="Open Sans"/>
            </a:endParaRPr>
          </a:p>
        </p:txBody>
      </p:sp>
      <p:sp>
        <p:nvSpPr>
          <p:cNvPr id="252" name="Google Shape;252;p38"/>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253" name="Google Shape;253;p38"/>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Red Product Intro">
  <p:cSld name="SECTION_TITLE_AND_DESCRIPTION_2_1_1_1_1_1_1">
    <p:spTree>
      <p:nvGrpSpPr>
        <p:cNvPr id="1" name="Shape 254"/>
        <p:cNvGrpSpPr/>
        <p:nvPr/>
      </p:nvGrpSpPr>
      <p:grpSpPr>
        <a:xfrm>
          <a:off x="0" y="0"/>
          <a:ext cx="0" cy="0"/>
          <a:chOff x="0" y="0"/>
          <a:chExt cx="0" cy="0"/>
        </a:xfrm>
      </p:grpSpPr>
      <p:pic>
        <p:nvPicPr>
          <p:cNvPr id="255" name="Google Shape;255;p39"/>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256" name="Google Shape;256;p39"/>
          <p:cNvSpPr txBox="1">
            <a:spLocks noGrp="1"/>
          </p:cNvSpPr>
          <p:nvPr>
            <p:ph type="title"/>
          </p:nvPr>
        </p:nvSpPr>
        <p:spPr>
          <a:xfrm>
            <a:off x="363500" y="917825"/>
            <a:ext cx="3044400" cy="3462300"/>
          </a:xfrm>
          <a:prstGeom prst="rect">
            <a:avLst/>
          </a:prstGeom>
          <a:noFill/>
          <a:ln>
            <a:noFill/>
          </a:ln>
        </p:spPr>
        <p:txBody>
          <a:bodyPr spcFirstLastPara="1" wrap="square" lIns="0" tIns="68575" rIns="0" bIns="68575" anchor="t" anchorCtr="0">
            <a:noAutofit/>
          </a:bodyPr>
          <a:lstStyle>
            <a:lvl1pPr lvl="0" algn="l">
              <a:lnSpc>
                <a:spcPct val="95000"/>
              </a:lnSpc>
              <a:spcBef>
                <a:spcPts val="0"/>
              </a:spcBef>
              <a:spcAft>
                <a:spcPts val="0"/>
              </a:spcAft>
              <a:buSzPts val="1500"/>
              <a:buNone/>
              <a:defRPr sz="1500"/>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257" name="Google Shape;257;p39"/>
          <p:cNvSpPr txBox="1">
            <a:spLocks noGrp="1"/>
          </p:cNvSpPr>
          <p:nvPr>
            <p:ph type="subTitle" idx="1"/>
          </p:nvPr>
        </p:nvSpPr>
        <p:spPr>
          <a:xfrm>
            <a:off x="3987500" y="917825"/>
            <a:ext cx="2677500" cy="2862600"/>
          </a:xfrm>
          <a:prstGeom prst="rect">
            <a:avLst/>
          </a:prstGeom>
          <a:noFill/>
          <a:ln>
            <a:noFill/>
          </a:ln>
        </p:spPr>
        <p:txBody>
          <a:bodyPr spcFirstLastPara="1" wrap="square" lIns="0" tIns="34275" rIns="91425" bIns="34275" anchor="t" anchorCtr="0">
            <a:noAutofit/>
          </a:bodyPr>
          <a:lstStyle>
            <a:lvl1pPr lvl="0" algn="l">
              <a:lnSpc>
                <a:spcPct val="100000"/>
              </a:lnSpc>
              <a:spcBef>
                <a:spcPts val="1500"/>
              </a:spcBef>
              <a:spcAft>
                <a:spcPts val="0"/>
              </a:spcAft>
              <a:buClr>
                <a:schemeClr val="lt1"/>
              </a:buClr>
              <a:buSzPts val="900"/>
              <a:buNone/>
              <a:defRPr sz="1300">
                <a:solidFill>
                  <a:schemeClr val="lt1"/>
                </a:solidFill>
              </a:defRPr>
            </a:lvl1pPr>
            <a:lvl2pPr lvl="1" algn="l">
              <a:lnSpc>
                <a:spcPct val="100000"/>
              </a:lnSpc>
              <a:spcBef>
                <a:spcPts val="1500"/>
              </a:spcBef>
              <a:spcAft>
                <a:spcPts val="0"/>
              </a:spcAft>
              <a:buClr>
                <a:schemeClr val="lt1"/>
              </a:buClr>
              <a:buSzPts val="1800"/>
              <a:buNone/>
              <a:defRPr sz="1800">
                <a:solidFill>
                  <a:schemeClr val="lt1"/>
                </a:solidFill>
              </a:defRPr>
            </a:lvl2pPr>
            <a:lvl3pPr lvl="2" algn="l">
              <a:lnSpc>
                <a:spcPct val="100000"/>
              </a:lnSpc>
              <a:spcBef>
                <a:spcPts val="500"/>
              </a:spcBef>
              <a:spcAft>
                <a:spcPts val="0"/>
              </a:spcAft>
              <a:buClr>
                <a:schemeClr val="lt1"/>
              </a:buClr>
              <a:buSzPts val="1800"/>
              <a:buNone/>
              <a:defRPr sz="1800">
                <a:solidFill>
                  <a:schemeClr val="lt1"/>
                </a:solidFill>
              </a:defRPr>
            </a:lvl3pPr>
            <a:lvl4pPr lvl="3" algn="l">
              <a:lnSpc>
                <a:spcPct val="100000"/>
              </a:lnSpc>
              <a:spcBef>
                <a:spcPts val="500"/>
              </a:spcBef>
              <a:spcAft>
                <a:spcPts val="0"/>
              </a:spcAft>
              <a:buClr>
                <a:schemeClr val="lt1"/>
              </a:buClr>
              <a:buSzPts val="1800"/>
              <a:buNone/>
              <a:defRPr sz="1800">
                <a:solidFill>
                  <a:schemeClr val="lt1"/>
                </a:solidFill>
              </a:defRPr>
            </a:lvl4pPr>
            <a:lvl5pPr lvl="4" algn="l">
              <a:lnSpc>
                <a:spcPct val="100000"/>
              </a:lnSpc>
              <a:spcBef>
                <a:spcPts val="500"/>
              </a:spcBef>
              <a:spcAft>
                <a:spcPts val="0"/>
              </a:spcAft>
              <a:buClr>
                <a:schemeClr val="lt1"/>
              </a:buClr>
              <a:buSzPts val="1800"/>
              <a:buNone/>
              <a:defRPr sz="1800">
                <a:solidFill>
                  <a:schemeClr val="lt1"/>
                </a:solidFill>
              </a:defRPr>
            </a:lvl5pPr>
            <a:lvl6pPr lvl="5" algn="l">
              <a:lnSpc>
                <a:spcPct val="100000"/>
              </a:lnSpc>
              <a:spcBef>
                <a:spcPts val="500"/>
              </a:spcBef>
              <a:spcAft>
                <a:spcPts val="0"/>
              </a:spcAft>
              <a:buClr>
                <a:schemeClr val="lt1"/>
              </a:buClr>
              <a:buSzPts val="1800"/>
              <a:buNone/>
              <a:defRPr sz="1800">
                <a:solidFill>
                  <a:schemeClr val="lt1"/>
                </a:solidFill>
              </a:defRPr>
            </a:lvl6pPr>
            <a:lvl7pPr lvl="6" algn="l">
              <a:lnSpc>
                <a:spcPct val="100000"/>
              </a:lnSpc>
              <a:spcBef>
                <a:spcPts val="500"/>
              </a:spcBef>
              <a:spcAft>
                <a:spcPts val="0"/>
              </a:spcAft>
              <a:buClr>
                <a:schemeClr val="lt1"/>
              </a:buClr>
              <a:buSzPts val="1800"/>
              <a:buNone/>
              <a:defRPr sz="1800">
                <a:solidFill>
                  <a:schemeClr val="lt1"/>
                </a:solidFill>
              </a:defRPr>
            </a:lvl7pPr>
            <a:lvl8pPr lvl="7" algn="l">
              <a:lnSpc>
                <a:spcPct val="100000"/>
              </a:lnSpc>
              <a:spcBef>
                <a:spcPts val="500"/>
              </a:spcBef>
              <a:spcAft>
                <a:spcPts val="0"/>
              </a:spcAft>
              <a:buClr>
                <a:schemeClr val="lt1"/>
              </a:buClr>
              <a:buSzPts val="1800"/>
              <a:buNone/>
              <a:defRPr sz="1800">
                <a:solidFill>
                  <a:schemeClr val="lt1"/>
                </a:solidFill>
              </a:defRPr>
            </a:lvl8pPr>
            <a:lvl9pPr lvl="8" algn="l">
              <a:lnSpc>
                <a:spcPct val="100000"/>
              </a:lnSpc>
              <a:spcBef>
                <a:spcPts val="500"/>
              </a:spcBef>
              <a:spcAft>
                <a:spcPts val="500"/>
              </a:spcAft>
              <a:buClr>
                <a:schemeClr val="lt1"/>
              </a:buClr>
              <a:buSzPts val="1800"/>
              <a:buNone/>
              <a:defRPr sz="1800">
                <a:solidFill>
                  <a:schemeClr val="lt1"/>
                </a:solidFill>
              </a:defRPr>
            </a:lvl9pPr>
          </a:lstStyle>
          <a:p>
            <a:endParaRPr/>
          </a:p>
        </p:txBody>
      </p:sp>
      <p:sp>
        <p:nvSpPr>
          <p:cNvPr id="258" name="Google Shape;258;p39"/>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259" name="Google Shape;259;p39"/>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a:t>
            </a:r>
            <a:r>
              <a:rPr lang="en" sz="700">
                <a:solidFill>
                  <a:schemeClr val="lt1"/>
                </a:solidFill>
                <a:latin typeface="Open Sans"/>
                <a:ea typeface="Open Sans"/>
                <a:cs typeface="Open Sans"/>
                <a:sym typeface="Open Sans"/>
              </a:rPr>
              <a:t> </a:t>
            </a:r>
            <a:r>
              <a:rPr lang="en" sz="700" b="0" i="0" u="none" strike="noStrike" cap="none">
                <a:solidFill>
                  <a:schemeClr val="lt1"/>
                </a:solidFill>
                <a:latin typeface="Open Sans"/>
                <a:ea typeface="Open Sans"/>
                <a:cs typeface="Open Sans"/>
                <a:sym typeface="Open Sans"/>
              </a:rPr>
              <a:t>|</a:t>
            </a:r>
            <a:endParaRPr sz="700" b="0" i="0" u="none" strike="noStrike" cap="none">
              <a:solidFill>
                <a:schemeClr val="lt1"/>
              </a:solidFill>
              <a:latin typeface="Open Sans"/>
              <a:ea typeface="Open Sans"/>
              <a:cs typeface="Open Sans"/>
              <a:sym typeface="Open Sans"/>
            </a:endParaRPr>
          </a:p>
        </p:txBody>
      </p:sp>
      <p:sp>
        <p:nvSpPr>
          <p:cNvPr id="260" name="Google Shape;260;p39"/>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261" name="Google Shape;261;p39"/>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Red One Column Grey">
  <p:cSld name="10_Title only_5_1">
    <p:spTree>
      <p:nvGrpSpPr>
        <p:cNvPr id="1" name="Shape 262"/>
        <p:cNvGrpSpPr/>
        <p:nvPr/>
      </p:nvGrpSpPr>
      <p:grpSpPr>
        <a:xfrm>
          <a:off x="0" y="0"/>
          <a:ext cx="0" cy="0"/>
          <a:chOff x="0" y="0"/>
          <a:chExt cx="0" cy="0"/>
        </a:xfrm>
      </p:grpSpPr>
      <p:pic>
        <p:nvPicPr>
          <p:cNvPr id="263" name="Google Shape;263;p40"/>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264" name="Google Shape;264;p40"/>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265" name="Google Shape;265;p40"/>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266" name="Google Shape;266;p40"/>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267" name="Google Shape;267;p40"/>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3">
  <p:cSld name="02_Cover_1">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t="39" b="49"/>
          <a:stretch/>
        </p:blipFill>
        <p:spPr>
          <a:xfrm>
            <a:off x="81800" y="-2225"/>
            <a:ext cx="9144003" cy="5147951"/>
          </a:xfrm>
          <a:prstGeom prst="rect">
            <a:avLst/>
          </a:prstGeom>
          <a:noFill/>
          <a:ln>
            <a:noFill/>
          </a:ln>
        </p:spPr>
      </p:pic>
      <p:sp>
        <p:nvSpPr>
          <p:cNvPr id="28" name="Google Shape;28;p5"/>
          <p:cNvSpPr txBox="1">
            <a:spLocks noGrp="1"/>
          </p:cNvSpPr>
          <p:nvPr>
            <p:ph type="ctrTitle"/>
          </p:nvPr>
        </p:nvSpPr>
        <p:spPr>
          <a:xfrm>
            <a:off x="749275" y="917650"/>
            <a:ext cx="3158400" cy="1509300"/>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Clr>
                <a:schemeClr val="accent2"/>
              </a:buClr>
              <a:buSzPts val="3400"/>
              <a:buNone/>
              <a:defRPr sz="3400">
                <a:solidFill>
                  <a:schemeClr val="dk2"/>
                </a:solidFill>
              </a:defRPr>
            </a:lvl1pPr>
            <a:lvl2pPr lvl="1" algn="l">
              <a:lnSpc>
                <a:spcPct val="95000"/>
              </a:lnSpc>
              <a:spcBef>
                <a:spcPts val="0"/>
              </a:spcBef>
              <a:spcAft>
                <a:spcPts val="0"/>
              </a:spcAft>
              <a:buClr>
                <a:srgbClr val="981E32"/>
              </a:buClr>
              <a:buSzPts val="3400"/>
              <a:buNone/>
              <a:defRPr sz="3400">
                <a:solidFill>
                  <a:srgbClr val="981E32"/>
                </a:solidFill>
              </a:defRPr>
            </a:lvl2pPr>
            <a:lvl3pPr lvl="2" algn="l">
              <a:lnSpc>
                <a:spcPct val="95000"/>
              </a:lnSpc>
              <a:spcBef>
                <a:spcPts val="0"/>
              </a:spcBef>
              <a:spcAft>
                <a:spcPts val="0"/>
              </a:spcAft>
              <a:buClr>
                <a:srgbClr val="981E32"/>
              </a:buClr>
              <a:buSzPts val="3400"/>
              <a:buNone/>
              <a:defRPr sz="3400">
                <a:solidFill>
                  <a:srgbClr val="981E32"/>
                </a:solidFill>
              </a:defRPr>
            </a:lvl3pPr>
            <a:lvl4pPr lvl="3" algn="l">
              <a:lnSpc>
                <a:spcPct val="95000"/>
              </a:lnSpc>
              <a:spcBef>
                <a:spcPts val="0"/>
              </a:spcBef>
              <a:spcAft>
                <a:spcPts val="0"/>
              </a:spcAft>
              <a:buClr>
                <a:srgbClr val="981E32"/>
              </a:buClr>
              <a:buSzPts val="3400"/>
              <a:buNone/>
              <a:defRPr sz="3400">
                <a:solidFill>
                  <a:srgbClr val="981E32"/>
                </a:solidFill>
              </a:defRPr>
            </a:lvl4pPr>
            <a:lvl5pPr lvl="4" algn="l">
              <a:lnSpc>
                <a:spcPct val="95000"/>
              </a:lnSpc>
              <a:spcBef>
                <a:spcPts val="0"/>
              </a:spcBef>
              <a:spcAft>
                <a:spcPts val="0"/>
              </a:spcAft>
              <a:buClr>
                <a:srgbClr val="981E32"/>
              </a:buClr>
              <a:buSzPts val="3400"/>
              <a:buNone/>
              <a:defRPr sz="3400">
                <a:solidFill>
                  <a:srgbClr val="981E32"/>
                </a:solidFill>
              </a:defRPr>
            </a:lvl5pPr>
            <a:lvl6pPr lvl="5" algn="l">
              <a:lnSpc>
                <a:spcPct val="95000"/>
              </a:lnSpc>
              <a:spcBef>
                <a:spcPts val="0"/>
              </a:spcBef>
              <a:spcAft>
                <a:spcPts val="0"/>
              </a:spcAft>
              <a:buClr>
                <a:srgbClr val="981E32"/>
              </a:buClr>
              <a:buSzPts val="3400"/>
              <a:buNone/>
              <a:defRPr sz="3400">
                <a:solidFill>
                  <a:srgbClr val="981E32"/>
                </a:solidFill>
              </a:defRPr>
            </a:lvl6pPr>
            <a:lvl7pPr lvl="6" algn="l">
              <a:lnSpc>
                <a:spcPct val="95000"/>
              </a:lnSpc>
              <a:spcBef>
                <a:spcPts val="0"/>
              </a:spcBef>
              <a:spcAft>
                <a:spcPts val="0"/>
              </a:spcAft>
              <a:buClr>
                <a:srgbClr val="981E32"/>
              </a:buClr>
              <a:buSzPts val="3400"/>
              <a:buNone/>
              <a:defRPr sz="3400">
                <a:solidFill>
                  <a:srgbClr val="981E32"/>
                </a:solidFill>
              </a:defRPr>
            </a:lvl7pPr>
            <a:lvl8pPr lvl="7" algn="l">
              <a:lnSpc>
                <a:spcPct val="95000"/>
              </a:lnSpc>
              <a:spcBef>
                <a:spcPts val="0"/>
              </a:spcBef>
              <a:spcAft>
                <a:spcPts val="0"/>
              </a:spcAft>
              <a:buClr>
                <a:srgbClr val="981E32"/>
              </a:buClr>
              <a:buSzPts val="3400"/>
              <a:buNone/>
              <a:defRPr sz="3400">
                <a:solidFill>
                  <a:srgbClr val="981E32"/>
                </a:solidFill>
              </a:defRPr>
            </a:lvl8pPr>
            <a:lvl9pPr lvl="8" algn="l">
              <a:lnSpc>
                <a:spcPct val="95000"/>
              </a:lnSpc>
              <a:spcBef>
                <a:spcPts val="0"/>
              </a:spcBef>
              <a:spcAft>
                <a:spcPts val="0"/>
              </a:spcAft>
              <a:buClr>
                <a:srgbClr val="981E32"/>
              </a:buClr>
              <a:buSzPts val="3400"/>
              <a:buNone/>
              <a:defRPr sz="3400">
                <a:solidFill>
                  <a:srgbClr val="981E32"/>
                </a:solidFill>
              </a:defRPr>
            </a:lvl9pPr>
          </a:lstStyle>
          <a:p>
            <a:endParaRPr/>
          </a:p>
        </p:txBody>
      </p:sp>
      <p:sp>
        <p:nvSpPr>
          <p:cNvPr id="29" name="Google Shape;29;p5"/>
          <p:cNvSpPr txBox="1">
            <a:spLocks noGrp="1"/>
          </p:cNvSpPr>
          <p:nvPr>
            <p:ph type="subTitle" idx="1"/>
          </p:nvPr>
        </p:nvSpPr>
        <p:spPr>
          <a:xfrm>
            <a:off x="749275" y="2536650"/>
            <a:ext cx="3158400" cy="5490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SzPts val="2100"/>
              <a:buFont typeface="Open Sans"/>
              <a:buNone/>
              <a:defRPr sz="1500">
                <a:solidFill>
                  <a:schemeClr val="accent1"/>
                </a:solidFill>
                <a:latin typeface="Open Sans"/>
                <a:ea typeface="Open Sans"/>
                <a:cs typeface="Open Sans"/>
                <a:sym typeface="Open Sans"/>
              </a:defRPr>
            </a:lvl1pPr>
            <a:lvl2pPr lvl="1" algn="l">
              <a:lnSpc>
                <a:spcPct val="95000"/>
              </a:lnSpc>
              <a:spcBef>
                <a:spcPts val="0"/>
              </a:spcBef>
              <a:spcAft>
                <a:spcPts val="0"/>
              </a:spcAft>
              <a:buSzPts val="2100"/>
              <a:buNone/>
              <a:defRPr sz="2800"/>
            </a:lvl2pPr>
            <a:lvl3pPr lvl="2" algn="l">
              <a:lnSpc>
                <a:spcPct val="95000"/>
              </a:lnSpc>
              <a:spcBef>
                <a:spcPts val="0"/>
              </a:spcBef>
              <a:spcAft>
                <a:spcPts val="0"/>
              </a:spcAft>
              <a:buSzPts val="2100"/>
              <a:buNone/>
              <a:defRPr sz="2800"/>
            </a:lvl3pPr>
            <a:lvl4pPr lvl="3" algn="l">
              <a:lnSpc>
                <a:spcPct val="95000"/>
              </a:lnSpc>
              <a:spcBef>
                <a:spcPts val="0"/>
              </a:spcBef>
              <a:spcAft>
                <a:spcPts val="0"/>
              </a:spcAft>
              <a:buSzPts val="2100"/>
              <a:buNone/>
              <a:defRPr sz="2800"/>
            </a:lvl4pPr>
            <a:lvl5pPr lvl="4" algn="l">
              <a:lnSpc>
                <a:spcPct val="95000"/>
              </a:lnSpc>
              <a:spcBef>
                <a:spcPts val="0"/>
              </a:spcBef>
              <a:spcAft>
                <a:spcPts val="0"/>
              </a:spcAft>
              <a:buSzPts val="2100"/>
              <a:buNone/>
              <a:defRPr sz="2800"/>
            </a:lvl5pPr>
            <a:lvl6pPr lvl="5" algn="l">
              <a:lnSpc>
                <a:spcPct val="95000"/>
              </a:lnSpc>
              <a:spcBef>
                <a:spcPts val="0"/>
              </a:spcBef>
              <a:spcAft>
                <a:spcPts val="0"/>
              </a:spcAft>
              <a:buSzPts val="2100"/>
              <a:buNone/>
              <a:defRPr sz="2800"/>
            </a:lvl6pPr>
            <a:lvl7pPr lvl="6" algn="l">
              <a:lnSpc>
                <a:spcPct val="95000"/>
              </a:lnSpc>
              <a:spcBef>
                <a:spcPts val="0"/>
              </a:spcBef>
              <a:spcAft>
                <a:spcPts val="0"/>
              </a:spcAft>
              <a:buSzPts val="2100"/>
              <a:buNone/>
              <a:defRPr sz="2800"/>
            </a:lvl7pPr>
            <a:lvl8pPr lvl="7" algn="l">
              <a:lnSpc>
                <a:spcPct val="95000"/>
              </a:lnSpc>
              <a:spcBef>
                <a:spcPts val="0"/>
              </a:spcBef>
              <a:spcAft>
                <a:spcPts val="0"/>
              </a:spcAft>
              <a:buSzPts val="2100"/>
              <a:buNone/>
              <a:defRPr sz="2800"/>
            </a:lvl8pPr>
            <a:lvl9pPr lvl="8" algn="l">
              <a:lnSpc>
                <a:spcPct val="95000"/>
              </a:lnSpc>
              <a:spcBef>
                <a:spcPts val="0"/>
              </a:spcBef>
              <a:spcAft>
                <a:spcPts val="0"/>
              </a:spcAft>
              <a:buSzPts val="2100"/>
              <a:buNone/>
              <a:defRPr sz="2800"/>
            </a:lvl9pPr>
          </a:lstStyle>
          <a:p>
            <a:endParaRPr/>
          </a:p>
        </p:txBody>
      </p:sp>
      <p:sp>
        <p:nvSpPr>
          <p:cNvPr id="30" name="Google Shape;30;p5"/>
          <p:cNvSpPr txBox="1">
            <a:spLocks noGrp="1"/>
          </p:cNvSpPr>
          <p:nvPr>
            <p:ph type="subTitle" idx="2"/>
          </p:nvPr>
        </p:nvSpPr>
        <p:spPr>
          <a:xfrm rot="5400000">
            <a:off x="8153225" y="2586825"/>
            <a:ext cx="1121100" cy="266100"/>
          </a:xfrm>
          <a:prstGeom prst="rect">
            <a:avLst/>
          </a:prstGeom>
          <a:noFill/>
          <a:ln>
            <a:noFill/>
          </a:ln>
        </p:spPr>
        <p:txBody>
          <a:bodyPr spcFirstLastPara="1" wrap="square" lIns="0" tIns="0" rIns="0" bIns="0" anchor="ctr" anchorCtr="0">
            <a:noAutofit/>
          </a:bodyPr>
          <a:lstStyle>
            <a:lvl1pPr lvl="0" algn="r">
              <a:lnSpc>
                <a:spcPct val="95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1pPr>
            <a:lvl2pPr lvl="1" algn="r">
              <a:lnSpc>
                <a:spcPct val="95000"/>
              </a:lnSpc>
              <a:spcBef>
                <a:spcPts val="0"/>
              </a:spcBef>
              <a:spcAft>
                <a:spcPts val="0"/>
              </a:spcAft>
              <a:buClr>
                <a:schemeClr val="lt1"/>
              </a:buClr>
              <a:buSzPts val="1000"/>
              <a:buNone/>
              <a:defRPr sz="1000">
                <a:solidFill>
                  <a:schemeClr val="lt1"/>
                </a:solidFill>
              </a:defRPr>
            </a:lvl2pPr>
            <a:lvl3pPr lvl="2" algn="r">
              <a:lnSpc>
                <a:spcPct val="95000"/>
              </a:lnSpc>
              <a:spcBef>
                <a:spcPts val="0"/>
              </a:spcBef>
              <a:spcAft>
                <a:spcPts val="0"/>
              </a:spcAft>
              <a:buClr>
                <a:schemeClr val="lt1"/>
              </a:buClr>
              <a:buSzPts val="1000"/>
              <a:buNone/>
              <a:defRPr sz="1000">
                <a:solidFill>
                  <a:schemeClr val="lt1"/>
                </a:solidFill>
              </a:defRPr>
            </a:lvl3pPr>
            <a:lvl4pPr lvl="3" algn="r">
              <a:lnSpc>
                <a:spcPct val="95000"/>
              </a:lnSpc>
              <a:spcBef>
                <a:spcPts val="0"/>
              </a:spcBef>
              <a:spcAft>
                <a:spcPts val="0"/>
              </a:spcAft>
              <a:buClr>
                <a:schemeClr val="lt1"/>
              </a:buClr>
              <a:buSzPts val="1000"/>
              <a:buNone/>
              <a:defRPr sz="1000">
                <a:solidFill>
                  <a:schemeClr val="lt1"/>
                </a:solidFill>
              </a:defRPr>
            </a:lvl4pPr>
            <a:lvl5pPr lvl="4" algn="r">
              <a:lnSpc>
                <a:spcPct val="95000"/>
              </a:lnSpc>
              <a:spcBef>
                <a:spcPts val="0"/>
              </a:spcBef>
              <a:spcAft>
                <a:spcPts val="0"/>
              </a:spcAft>
              <a:buClr>
                <a:schemeClr val="lt1"/>
              </a:buClr>
              <a:buSzPts val="1000"/>
              <a:buNone/>
              <a:defRPr sz="1000">
                <a:solidFill>
                  <a:schemeClr val="lt1"/>
                </a:solidFill>
              </a:defRPr>
            </a:lvl5pPr>
            <a:lvl6pPr lvl="5" algn="r">
              <a:lnSpc>
                <a:spcPct val="95000"/>
              </a:lnSpc>
              <a:spcBef>
                <a:spcPts val="0"/>
              </a:spcBef>
              <a:spcAft>
                <a:spcPts val="0"/>
              </a:spcAft>
              <a:buClr>
                <a:schemeClr val="lt1"/>
              </a:buClr>
              <a:buSzPts val="1000"/>
              <a:buNone/>
              <a:defRPr sz="1000">
                <a:solidFill>
                  <a:schemeClr val="lt1"/>
                </a:solidFill>
              </a:defRPr>
            </a:lvl6pPr>
            <a:lvl7pPr lvl="6" algn="r">
              <a:lnSpc>
                <a:spcPct val="95000"/>
              </a:lnSpc>
              <a:spcBef>
                <a:spcPts val="0"/>
              </a:spcBef>
              <a:spcAft>
                <a:spcPts val="0"/>
              </a:spcAft>
              <a:buClr>
                <a:schemeClr val="lt1"/>
              </a:buClr>
              <a:buSzPts val="1000"/>
              <a:buNone/>
              <a:defRPr sz="1000">
                <a:solidFill>
                  <a:schemeClr val="lt1"/>
                </a:solidFill>
              </a:defRPr>
            </a:lvl7pPr>
            <a:lvl8pPr lvl="7" algn="r">
              <a:lnSpc>
                <a:spcPct val="95000"/>
              </a:lnSpc>
              <a:spcBef>
                <a:spcPts val="0"/>
              </a:spcBef>
              <a:spcAft>
                <a:spcPts val="0"/>
              </a:spcAft>
              <a:buClr>
                <a:schemeClr val="lt1"/>
              </a:buClr>
              <a:buSzPts val="1000"/>
              <a:buNone/>
              <a:defRPr sz="1000">
                <a:solidFill>
                  <a:schemeClr val="lt1"/>
                </a:solidFill>
              </a:defRPr>
            </a:lvl8pPr>
            <a:lvl9pPr lvl="8" algn="r">
              <a:lnSpc>
                <a:spcPct val="95000"/>
              </a:lnSpc>
              <a:spcBef>
                <a:spcPts val="0"/>
              </a:spcBef>
              <a:spcAft>
                <a:spcPts val="0"/>
              </a:spcAft>
              <a:buClr>
                <a:schemeClr val="lt1"/>
              </a:buClr>
              <a:buSzPts val="1000"/>
              <a:buNone/>
              <a:defRPr sz="1000">
                <a:solidFill>
                  <a:schemeClr val="lt1"/>
                </a:solidFill>
              </a:defRPr>
            </a:lvl9pPr>
          </a:lstStyle>
          <a:p>
            <a:endParaRPr/>
          </a:p>
        </p:txBody>
      </p:sp>
      <p:pic>
        <p:nvPicPr>
          <p:cNvPr id="31" name="Google Shape;31;p5"/>
          <p:cNvPicPr preferRelativeResize="0"/>
          <p:nvPr/>
        </p:nvPicPr>
        <p:blipFill rotWithShape="1">
          <a:blip r:embed="rId3">
            <a:alphaModFix/>
          </a:blip>
          <a:srcRect t="23032" b="22989"/>
          <a:stretch/>
        </p:blipFill>
        <p:spPr>
          <a:xfrm>
            <a:off x="239000" y="4360075"/>
            <a:ext cx="1016571" cy="549002"/>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Red Two Column Grey">
  <p:cSld name="10_Title only_4_2_1">
    <p:spTree>
      <p:nvGrpSpPr>
        <p:cNvPr id="1" name="Shape 268"/>
        <p:cNvGrpSpPr/>
        <p:nvPr/>
      </p:nvGrpSpPr>
      <p:grpSpPr>
        <a:xfrm>
          <a:off x="0" y="0"/>
          <a:ext cx="0" cy="0"/>
          <a:chOff x="0" y="0"/>
          <a:chExt cx="0" cy="0"/>
        </a:xfrm>
      </p:grpSpPr>
      <p:pic>
        <p:nvPicPr>
          <p:cNvPr id="269" name="Google Shape;269;p41"/>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270" name="Google Shape;270;p41"/>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271" name="Google Shape;271;p41"/>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a:lnSpc>
                <a:spcPct val="100000"/>
              </a:lnSpc>
              <a:spcBef>
                <a:spcPts val="0"/>
              </a:spcBef>
              <a:spcAft>
                <a:spcPts val="0"/>
              </a:spcAft>
              <a:buSzPts val="2100"/>
              <a:buNone/>
              <a:defRPr sz="2400">
                <a:solidFill>
                  <a:schemeClr val="dk2"/>
                </a:solidFill>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72" name="Google Shape;272;p41"/>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3" name="Google Shape;273;p41"/>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274" name="Google Shape;274;p41"/>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Red Three Column Grey">
  <p:cSld name="10_Title only_4_1_1_1">
    <p:spTree>
      <p:nvGrpSpPr>
        <p:cNvPr id="1" name="Shape 275"/>
        <p:cNvGrpSpPr/>
        <p:nvPr/>
      </p:nvGrpSpPr>
      <p:grpSpPr>
        <a:xfrm>
          <a:off x="0" y="0"/>
          <a:ext cx="0" cy="0"/>
          <a:chOff x="0" y="0"/>
          <a:chExt cx="0" cy="0"/>
        </a:xfrm>
      </p:grpSpPr>
      <p:pic>
        <p:nvPicPr>
          <p:cNvPr id="276" name="Google Shape;276;p42"/>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277" name="Google Shape;277;p42"/>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278" name="Google Shape;278;p42"/>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279" name="Google Shape;279;p42"/>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0" name="Google Shape;280;p42"/>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1" name="Google Shape;281;p42"/>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282" name="Google Shape;282;p42"/>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Red One Column White">
  <p:cSld name="One Column White_1_1">
    <p:spTree>
      <p:nvGrpSpPr>
        <p:cNvPr id="1" name="Shape 283"/>
        <p:cNvGrpSpPr/>
        <p:nvPr/>
      </p:nvGrpSpPr>
      <p:grpSpPr>
        <a:xfrm>
          <a:off x="0" y="0"/>
          <a:ext cx="0" cy="0"/>
          <a:chOff x="0" y="0"/>
          <a:chExt cx="0" cy="0"/>
        </a:xfrm>
      </p:grpSpPr>
      <p:pic>
        <p:nvPicPr>
          <p:cNvPr id="284" name="Google Shape;284;p43"/>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285" name="Google Shape;285;p43"/>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286" name="Google Shape;286;p43"/>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287" name="Google Shape;287;p43"/>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288" name="Google Shape;288;p43"/>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Red Two Column White">
  <p:cSld name="Two Column White_1_1">
    <p:spTree>
      <p:nvGrpSpPr>
        <p:cNvPr id="1" name="Shape 289"/>
        <p:cNvGrpSpPr/>
        <p:nvPr/>
      </p:nvGrpSpPr>
      <p:grpSpPr>
        <a:xfrm>
          <a:off x="0" y="0"/>
          <a:ext cx="0" cy="0"/>
          <a:chOff x="0" y="0"/>
          <a:chExt cx="0" cy="0"/>
        </a:xfrm>
      </p:grpSpPr>
      <p:pic>
        <p:nvPicPr>
          <p:cNvPr id="290" name="Google Shape;290;p44"/>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291" name="Google Shape;291;p44"/>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292" name="Google Shape;292;p44"/>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a:lnSpc>
                <a:spcPct val="100000"/>
              </a:lnSpc>
              <a:spcBef>
                <a:spcPts val="0"/>
              </a:spcBef>
              <a:spcAft>
                <a:spcPts val="0"/>
              </a:spcAft>
              <a:buSzPts val="2100"/>
              <a:buNone/>
              <a:defRPr sz="2400">
                <a:solidFill>
                  <a:schemeClr val="dk2"/>
                </a:solidFill>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93" name="Google Shape;293;p44"/>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4" name="Google Shape;294;p44"/>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295" name="Google Shape;295;p44"/>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Red Three Column White">
  <p:cSld name="Three Column White_1_1">
    <p:spTree>
      <p:nvGrpSpPr>
        <p:cNvPr id="1" name="Shape 296"/>
        <p:cNvGrpSpPr/>
        <p:nvPr/>
      </p:nvGrpSpPr>
      <p:grpSpPr>
        <a:xfrm>
          <a:off x="0" y="0"/>
          <a:ext cx="0" cy="0"/>
          <a:chOff x="0" y="0"/>
          <a:chExt cx="0" cy="0"/>
        </a:xfrm>
      </p:grpSpPr>
      <p:pic>
        <p:nvPicPr>
          <p:cNvPr id="297" name="Google Shape;297;p45"/>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298" name="Google Shape;298;p45"/>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299" name="Google Shape;299;p45"/>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300" name="Google Shape;300;p45"/>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1" name="Google Shape;301;p45"/>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2" name="Google Shape;302;p45"/>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303" name="Google Shape;303;p45"/>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ed Closing Slide">
  <p:cSld name="10_Title only 4_1_1_1_1">
    <p:spTree>
      <p:nvGrpSpPr>
        <p:cNvPr id="1" name="Shape 304"/>
        <p:cNvGrpSpPr/>
        <p:nvPr/>
      </p:nvGrpSpPr>
      <p:grpSpPr>
        <a:xfrm>
          <a:off x="0" y="0"/>
          <a:ext cx="0" cy="0"/>
          <a:chOff x="0" y="0"/>
          <a:chExt cx="0" cy="0"/>
        </a:xfrm>
      </p:grpSpPr>
      <p:pic>
        <p:nvPicPr>
          <p:cNvPr id="305" name="Google Shape;305;p46"/>
          <p:cNvPicPr preferRelativeResize="0"/>
          <p:nvPr/>
        </p:nvPicPr>
        <p:blipFill rotWithShape="1">
          <a:blip r:embed="rId2">
            <a:alphaModFix/>
          </a:blip>
          <a:srcRect r="357"/>
          <a:stretch/>
        </p:blipFill>
        <p:spPr>
          <a:xfrm>
            <a:off x="76200" y="-22025"/>
            <a:ext cx="9110876" cy="5187549"/>
          </a:xfrm>
          <a:prstGeom prst="rect">
            <a:avLst/>
          </a:prstGeom>
          <a:noFill/>
          <a:ln>
            <a:noFill/>
          </a:ln>
        </p:spPr>
      </p:pic>
      <p:sp>
        <p:nvSpPr>
          <p:cNvPr id="306" name="Google Shape;306;p46"/>
          <p:cNvSpPr txBox="1"/>
          <p:nvPr/>
        </p:nvSpPr>
        <p:spPr>
          <a:xfrm>
            <a:off x="4494625" y="4651950"/>
            <a:ext cx="45345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Open Sans"/>
                <a:ea typeface="Open Sans"/>
                <a:cs typeface="Open Sans"/>
                <a:sym typeface="Open Sans"/>
              </a:rPr>
              <a:t>Copyright © 2022 Equifax Inc. All Rights Reserved. Equifax and I-9 Anywhere are registered trademarks of Equifax Inc. </a:t>
            </a:r>
            <a:br>
              <a:rPr lang="en" sz="600" b="0" i="0" u="none" strike="noStrike" cap="none">
                <a:solidFill>
                  <a:schemeClr val="lt1"/>
                </a:solidFill>
                <a:latin typeface="Open Sans"/>
                <a:ea typeface="Open Sans"/>
                <a:cs typeface="Open Sans"/>
                <a:sym typeface="Open Sans"/>
              </a:rPr>
            </a:br>
            <a:r>
              <a:rPr lang="en" sz="600" b="0" i="0" u="none" strike="noStrike" cap="none">
                <a:solidFill>
                  <a:schemeClr val="lt1"/>
                </a:solidFill>
                <a:latin typeface="Open Sans"/>
                <a:ea typeface="Open Sans"/>
                <a:cs typeface="Open Sans"/>
                <a:sym typeface="Open Sans"/>
              </a:rPr>
              <a:t>The Work Number is a registered trademark of TALX Corporation, a wholly owned subsidiary of Equifax Inc. </a:t>
            </a:r>
            <a:endParaRPr sz="600" b="0" i="0" u="none" strike="noStrike" cap="none">
              <a:solidFill>
                <a:schemeClr val="lt1"/>
              </a:solidFill>
              <a:latin typeface="Open Sans"/>
              <a:ea typeface="Open Sans"/>
              <a:cs typeface="Open Sans"/>
              <a:sym typeface="Open Sans"/>
            </a:endParaRPr>
          </a:p>
        </p:txBody>
      </p:sp>
      <p:sp>
        <p:nvSpPr>
          <p:cNvPr id="307" name="Google Shape;307;p46"/>
          <p:cNvSpPr txBox="1">
            <a:spLocks noGrp="1"/>
          </p:cNvSpPr>
          <p:nvPr>
            <p:ph type="title"/>
          </p:nvPr>
        </p:nvSpPr>
        <p:spPr>
          <a:xfrm>
            <a:off x="4064350" y="2498775"/>
            <a:ext cx="4869600" cy="1041900"/>
          </a:xfrm>
          <a:prstGeom prst="rect">
            <a:avLst/>
          </a:prstGeom>
          <a:noFill/>
          <a:ln>
            <a:noFill/>
          </a:ln>
        </p:spPr>
        <p:txBody>
          <a:bodyPr spcFirstLastPara="1" wrap="square" lIns="0" tIns="68575" rIns="0" bIns="68575" anchor="ctr" anchorCtr="0">
            <a:noAutofit/>
          </a:bodyPr>
          <a:lstStyle>
            <a:lvl1pPr lvl="0" algn="l">
              <a:lnSpc>
                <a:spcPct val="95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pic>
        <p:nvPicPr>
          <p:cNvPr id="308" name="Google Shape;308;p46"/>
          <p:cNvPicPr preferRelativeResize="0"/>
          <p:nvPr/>
        </p:nvPicPr>
        <p:blipFill rotWithShape="1">
          <a:blip r:embed="rId3">
            <a:alphaModFix/>
          </a:blip>
          <a:srcRect t="337" b="347"/>
          <a:stretch/>
        </p:blipFill>
        <p:spPr>
          <a:xfrm>
            <a:off x="521199" y="1646098"/>
            <a:ext cx="2530176" cy="3066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Slide">
  <p:cSld name="10_Title only 4_1_1_1_1_1_2">
    <p:spTree>
      <p:nvGrpSpPr>
        <p:cNvPr id="1" name="Shape 309"/>
        <p:cNvGrpSpPr/>
        <p:nvPr/>
      </p:nvGrpSpPr>
      <p:grpSpPr>
        <a:xfrm>
          <a:off x="0" y="0"/>
          <a:ext cx="0" cy="0"/>
          <a:chOff x="0" y="0"/>
          <a:chExt cx="0" cy="0"/>
        </a:xfrm>
      </p:grpSpPr>
      <p:sp>
        <p:nvSpPr>
          <p:cNvPr id="310" name="Google Shape;310;p47"/>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311" name="Google Shape;311;p47"/>
          <p:cNvPicPr preferRelativeResize="0"/>
          <p:nvPr/>
        </p:nvPicPr>
        <p:blipFill rotWithShape="1">
          <a:blip r:embed="rId2">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ideo Slide">
  <p:cSld name="10_Title only 4_1_1_1_1_1_1">
    <p:spTree>
      <p:nvGrpSpPr>
        <p:cNvPr id="1" name="Shape 312"/>
        <p:cNvGrpSpPr/>
        <p:nvPr/>
      </p:nvGrpSpPr>
      <p:grpSpPr>
        <a:xfrm>
          <a:off x="0" y="0"/>
          <a:ext cx="0" cy="0"/>
          <a:chOff x="0" y="0"/>
          <a:chExt cx="0" cy="0"/>
        </a:xfrm>
      </p:grpSpPr>
      <p:sp>
        <p:nvSpPr>
          <p:cNvPr id="313" name="Google Shape;313;p48"/>
          <p:cNvSpPr/>
          <p:nvPr/>
        </p:nvSpPr>
        <p:spPr>
          <a:xfrm>
            <a:off x="-9075" y="-9075"/>
            <a:ext cx="9196500" cy="51888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01_Cover">
  <p:cSld name="TITLE_1_1">
    <p:spTree>
      <p:nvGrpSpPr>
        <p:cNvPr id="1" name="Shape 314"/>
        <p:cNvGrpSpPr/>
        <p:nvPr/>
      </p:nvGrpSpPr>
      <p:grpSpPr>
        <a:xfrm>
          <a:off x="0" y="0"/>
          <a:ext cx="0" cy="0"/>
          <a:chOff x="0" y="0"/>
          <a:chExt cx="0" cy="0"/>
        </a:xfrm>
      </p:grpSpPr>
      <p:sp>
        <p:nvSpPr>
          <p:cNvPr id="315" name="Google Shape;315;p49"/>
          <p:cNvSpPr txBox="1">
            <a:spLocks noGrp="1"/>
          </p:cNvSpPr>
          <p:nvPr>
            <p:ph type="ctrTitle"/>
          </p:nvPr>
        </p:nvSpPr>
        <p:spPr>
          <a:xfrm>
            <a:off x="448056" y="2103975"/>
            <a:ext cx="8520600" cy="1617600"/>
          </a:xfrm>
          <a:prstGeom prst="rect">
            <a:avLst/>
          </a:prstGeom>
          <a:noFill/>
          <a:ln>
            <a:noFill/>
          </a:ln>
        </p:spPr>
        <p:txBody>
          <a:bodyPr spcFirstLastPara="1" wrap="square" lIns="0" tIns="91425" rIns="0" bIns="91425" anchor="b" anchorCtr="0">
            <a:noAutofit/>
          </a:bodyPr>
          <a:lstStyle>
            <a:lvl1pPr lvl="0" algn="l" rtl="0">
              <a:lnSpc>
                <a:spcPct val="100000"/>
              </a:lnSpc>
              <a:spcBef>
                <a:spcPts val="0"/>
              </a:spcBef>
              <a:spcAft>
                <a:spcPts val="0"/>
              </a:spcAft>
              <a:buClr>
                <a:schemeClr val="accent2"/>
              </a:buClr>
              <a:buSzPts val="3600"/>
              <a:buNone/>
              <a:defRPr sz="3600">
                <a:solidFill>
                  <a:schemeClr val="accent2"/>
                </a:solidFill>
              </a:defRPr>
            </a:lvl1pPr>
            <a:lvl2pPr lvl="1" algn="l" rtl="0">
              <a:lnSpc>
                <a:spcPct val="100000"/>
              </a:lnSpc>
              <a:spcBef>
                <a:spcPts val="0"/>
              </a:spcBef>
              <a:spcAft>
                <a:spcPts val="0"/>
              </a:spcAft>
              <a:buClr>
                <a:srgbClr val="981E32"/>
              </a:buClr>
              <a:buSzPts val="5200"/>
              <a:buNone/>
              <a:defRPr sz="5200">
                <a:solidFill>
                  <a:srgbClr val="981E32"/>
                </a:solidFill>
              </a:defRPr>
            </a:lvl2pPr>
            <a:lvl3pPr lvl="2" algn="l" rtl="0">
              <a:lnSpc>
                <a:spcPct val="100000"/>
              </a:lnSpc>
              <a:spcBef>
                <a:spcPts val="0"/>
              </a:spcBef>
              <a:spcAft>
                <a:spcPts val="0"/>
              </a:spcAft>
              <a:buClr>
                <a:srgbClr val="981E32"/>
              </a:buClr>
              <a:buSzPts val="5200"/>
              <a:buNone/>
              <a:defRPr sz="5200">
                <a:solidFill>
                  <a:srgbClr val="981E32"/>
                </a:solidFill>
              </a:defRPr>
            </a:lvl3pPr>
            <a:lvl4pPr lvl="3" algn="l" rtl="0">
              <a:lnSpc>
                <a:spcPct val="100000"/>
              </a:lnSpc>
              <a:spcBef>
                <a:spcPts val="0"/>
              </a:spcBef>
              <a:spcAft>
                <a:spcPts val="0"/>
              </a:spcAft>
              <a:buClr>
                <a:srgbClr val="981E32"/>
              </a:buClr>
              <a:buSzPts val="5200"/>
              <a:buNone/>
              <a:defRPr sz="5200">
                <a:solidFill>
                  <a:srgbClr val="981E32"/>
                </a:solidFill>
              </a:defRPr>
            </a:lvl4pPr>
            <a:lvl5pPr lvl="4" algn="l" rtl="0">
              <a:lnSpc>
                <a:spcPct val="100000"/>
              </a:lnSpc>
              <a:spcBef>
                <a:spcPts val="0"/>
              </a:spcBef>
              <a:spcAft>
                <a:spcPts val="0"/>
              </a:spcAft>
              <a:buClr>
                <a:srgbClr val="981E32"/>
              </a:buClr>
              <a:buSzPts val="5200"/>
              <a:buNone/>
              <a:defRPr sz="5200">
                <a:solidFill>
                  <a:srgbClr val="981E32"/>
                </a:solidFill>
              </a:defRPr>
            </a:lvl5pPr>
            <a:lvl6pPr lvl="5" algn="l" rtl="0">
              <a:lnSpc>
                <a:spcPct val="100000"/>
              </a:lnSpc>
              <a:spcBef>
                <a:spcPts val="0"/>
              </a:spcBef>
              <a:spcAft>
                <a:spcPts val="0"/>
              </a:spcAft>
              <a:buClr>
                <a:srgbClr val="981E32"/>
              </a:buClr>
              <a:buSzPts val="5200"/>
              <a:buNone/>
              <a:defRPr sz="5200">
                <a:solidFill>
                  <a:srgbClr val="981E32"/>
                </a:solidFill>
              </a:defRPr>
            </a:lvl6pPr>
            <a:lvl7pPr lvl="6" algn="l" rtl="0">
              <a:lnSpc>
                <a:spcPct val="100000"/>
              </a:lnSpc>
              <a:spcBef>
                <a:spcPts val="0"/>
              </a:spcBef>
              <a:spcAft>
                <a:spcPts val="0"/>
              </a:spcAft>
              <a:buClr>
                <a:srgbClr val="981E32"/>
              </a:buClr>
              <a:buSzPts val="5200"/>
              <a:buNone/>
              <a:defRPr sz="5200">
                <a:solidFill>
                  <a:srgbClr val="981E32"/>
                </a:solidFill>
              </a:defRPr>
            </a:lvl7pPr>
            <a:lvl8pPr lvl="7" algn="l" rtl="0">
              <a:lnSpc>
                <a:spcPct val="100000"/>
              </a:lnSpc>
              <a:spcBef>
                <a:spcPts val="0"/>
              </a:spcBef>
              <a:spcAft>
                <a:spcPts val="0"/>
              </a:spcAft>
              <a:buClr>
                <a:srgbClr val="981E32"/>
              </a:buClr>
              <a:buSzPts val="5200"/>
              <a:buNone/>
              <a:defRPr sz="5200">
                <a:solidFill>
                  <a:srgbClr val="981E32"/>
                </a:solidFill>
              </a:defRPr>
            </a:lvl8pPr>
            <a:lvl9pPr lvl="8" algn="l" rtl="0">
              <a:lnSpc>
                <a:spcPct val="100000"/>
              </a:lnSpc>
              <a:spcBef>
                <a:spcPts val="0"/>
              </a:spcBef>
              <a:spcAft>
                <a:spcPts val="0"/>
              </a:spcAft>
              <a:buClr>
                <a:srgbClr val="981E32"/>
              </a:buClr>
              <a:buSzPts val="5200"/>
              <a:buNone/>
              <a:defRPr sz="5200">
                <a:solidFill>
                  <a:srgbClr val="981E32"/>
                </a:solidFill>
              </a:defRPr>
            </a:lvl9pPr>
          </a:lstStyle>
          <a:p>
            <a:endParaRPr/>
          </a:p>
        </p:txBody>
      </p:sp>
      <p:pic>
        <p:nvPicPr>
          <p:cNvPr id="316" name="Google Shape;316;p49"/>
          <p:cNvPicPr preferRelativeResize="0"/>
          <p:nvPr/>
        </p:nvPicPr>
        <p:blipFill rotWithShape="1">
          <a:blip r:embed="rId2">
            <a:alphaModFix/>
          </a:blip>
          <a:srcRect/>
          <a:stretch/>
        </p:blipFill>
        <p:spPr>
          <a:xfrm>
            <a:off x="520175" y="962575"/>
            <a:ext cx="2603200" cy="487200"/>
          </a:xfrm>
          <a:prstGeom prst="rect">
            <a:avLst/>
          </a:prstGeom>
          <a:noFill/>
          <a:ln>
            <a:noFill/>
          </a:ln>
        </p:spPr>
      </p:pic>
      <p:sp>
        <p:nvSpPr>
          <p:cNvPr id="317" name="Google Shape;317;p49"/>
          <p:cNvSpPr/>
          <p:nvPr/>
        </p:nvSpPr>
        <p:spPr>
          <a:xfrm>
            <a:off x="0" y="3721500"/>
            <a:ext cx="9144000" cy="1428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9"/>
          <p:cNvSpPr txBox="1">
            <a:spLocks noGrp="1"/>
          </p:cNvSpPr>
          <p:nvPr>
            <p:ph type="subTitle" idx="1"/>
          </p:nvPr>
        </p:nvSpPr>
        <p:spPr>
          <a:xfrm>
            <a:off x="448056" y="3721500"/>
            <a:ext cx="8520600" cy="792600"/>
          </a:xfrm>
          <a:prstGeom prst="rect">
            <a:avLst/>
          </a:prstGeom>
          <a:noFill/>
          <a:ln>
            <a:noFill/>
          </a:ln>
        </p:spPr>
        <p:txBody>
          <a:bodyPr spcFirstLastPara="1" wrap="square" lIns="0" tIns="91425" rIns="91425" bIns="91425" anchor="t"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800"/>
              <a:buNone/>
              <a:defRPr sz="2800"/>
            </a:lvl2pPr>
            <a:lvl3pPr lvl="2" algn="l" rtl="0">
              <a:lnSpc>
                <a:spcPct val="100000"/>
              </a:lnSpc>
              <a:spcBef>
                <a:spcPts val="0"/>
              </a:spcBef>
              <a:spcAft>
                <a:spcPts val="0"/>
              </a:spcAft>
              <a:buSzPts val="2800"/>
              <a:buNone/>
              <a:defRPr sz="2800"/>
            </a:lvl3pPr>
            <a:lvl4pPr lvl="3" algn="l" rtl="0">
              <a:lnSpc>
                <a:spcPct val="100000"/>
              </a:lnSpc>
              <a:spcBef>
                <a:spcPts val="0"/>
              </a:spcBef>
              <a:spcAft>
                <a:spcPts val="0"/>
              </a:spcAft>
              <a:buSzPts val="2800"/>
              <a:buNone/>
              <a:defRPr sz="2800"/>
            </a:lvl4pPr>
            <a:lvl5pPr lvl="4" algn="l" rtl="0">
              <a:lnSpc>
                <a:spcPct val="100000"/>
              </a:lnSpc>
              <a:spcBef>
                <a:spcPts val="0"/>
              </a:spcBef>
              <a:spcAft>
                <a:spcPts val="0"/>
              </a:spcAft>
              <a:buSzPts val="2800"/>
              <a:buNone/>
              <a:defRPr sz="2800"/>
            </a:lvl5pPr>
            <a:lvl6pPr lvl="5" algn="l" rtl="0">
              <a:lnSpc>
                <a:spcPct val="100000"/>
              </a:lnSpc>
              <a:spcBef>
                <a:spcPts val="0"/>
              </a:spcBef>
              <a:spcAft>
                <a:spcPts val="0"/>
              </a:spcAft>
              <a:buSzPts val="2800"/>
              <a:buNone/>
              <a:defRPr sz="2800"/>
            </a:lvl6pPr>
            <a:lvl7pPr lvl="6" algn="l" rtl="0">
              <a:lnSpc>
                <a:spcPct val="100000"/>
              </a:lnSpc>
              <a:spcBef>
                <a:spcPts val="0"/>
              </a:spcBef>
              <a:spcAft>
                <a:spcPts val="0"/>
              </a:spcAft>
              <a:buSzPts val="2800"/>
              <a:buNone/>
              <a:defRPr sz="2800"/>
            </a:lvl7pPr>
            <a:lvl8pPr lvl="7" algn="l" rtl="0">
              <a:lnSpc>
                <a:spcPct val="100000"/>
              </a:lnSpc>
              <a:spcBef>
                <a:spcPts val="0"/>
              </a:spcBef>
              <a:spcAft>
                <a:spcPts val="0"/>
              </a:spcAft>
              <a:buSzPts val="2800"/>
              <a:buNone/>
              <a:defRPr sz="2800"/>
            </a:lvl8pPr>
            <a:lvl9pPr lvl="8" algn="l"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8_Title: 2-column 2">
  <p:cSld name="TITLE_AND_TWO_COLUMNS_1_2">
    <p:spTree>
      <p:nvGrpSpPr>
        <p:cNvPr id="1" name="Shape 319"/>
        <p:cNvGrpSpPr/>
        <p:nvPr/>
      </p:nvGrpSpPr>
      <p:grpSpPr>
        <a:xfrm>
          <a:off x="0" y="0"/>
          <a:ext cx="0" cy="0"/>
          <a:chOff x="0" y="0"/>
          <a:chExt cx="0" cy="0"/>
        </a:xfrm>
      </p:grpSpPr>
      <p:sp>
        <p:nvSpPr>
          <p:cNvPr id="320" name="Google Shape;320;p50"/>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50"/>
          <p:cNvSpPr txBox="1"/>
          <p:nvPr/>
        </p:nvSpPr>
        <p:spPr>
          <a:xfrm>
            <a:off x="8696408" y="4937419"/>
            <a:ext cx="1275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322" name="Google Shape;322;p50"/>
          <p:cNvPicPr preferRelativeResize="0"/>
          <p:nvPr/>
        </p:nvPicPr>
        <p:blipFill rotWithShape="1">
          <a:blip r:embed="rId2">
            <a:alphaModFix/>
          </a:blip>
          <a:srcRect/>
          <a:stretch/>
        </p:blipFill>
        <p:spPr>
          <a:xfrm>
            <a:off x="320100" y="4905811"/>
            <a:ext cx="914400" cy="170916"/>
          </a:xfrm>
          <a:prstGeom prst="rect">
            <a:avLst/>
          </a:prstGeom>
          <a:noFill/>
          <a:ln>
            <a:noFill/>
          </a:ln>
        </p:spPr>
      </p:pic>
      <p:sp>
        <p:nvSpPr>
          <p:cNvPr id="323" name="Google Shape;323;p50"/>
          <p:cNvSpPr txBox="1"/>
          <p:nvPr/>
        </p:nvSpPr>
        <p:spPr>
          <a:xfrm>
            <a:off x="62162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endParaRPr sz="700" b="0" i="0" u="none" strike="noStrike" cap="none">
              <a:solidFill>
                <a:schemeClr val="dk2"/>
              </a:solidFill>
              <a:latin typeface="Open Sans"/>
              <a:ea typeface="Open Sans"/>
              <a:cs typeface="Open Sans"/>
              <a:sym typeface="Open Sans"/>
            </a:endParaRPr>
          </a:p>
        </p:txBody>
      </p:sp>
      <p:sp>
        <p:nvSpPr>
          <p:cNvPr id="324" name="Google Shape;324;p50"/>
          <p:cNvSpPr/>
          <p:nvPr/>
        </p:nvSpPr>
        <p:spPr>
          <a:xfrm>
            <a:off x="8330075" y="722376"/>
            <a:ext cx="813900" cy="274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DRAFT</a:t>
            </a:r>
            <a:endParaRPr>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4">
  <p:cSld name="02_Cover_1_1">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l="-1818" t="49" r="1345" b="39"/>
          <a:stretch/>
        </p:blipFill>
        <p:spPr>
          <a:xfrm>
            <a:off x="0" y="43200"/>
            <a:ext cx="9187077" cy="5147951"/>
          </a:xfrm>
          <a:prstGeom prst="rect">
            <a:avLst/>
          </a:prstGeom>
          <a:noFill/>
          <a:ln>
            <a:noFill/>
          </a:ln>
        </p:spPr>
      </p:pic>
      <p:sp>
        <p:nvSpPr>
          <p:cNvPr id="34" name="Google Shape;34;p6"/>
          <p:cNvSpPr txBox="1">
            <a:spLocks noGrp="1"/>
          </p:cNvSpPr>
          <p:nvPr>
            <p:ph type="ctrTitle"/>
          </p:nvPr>
        </p:nvSpPr>
        <p:spPr>
          <a:xfrm>
            <a:off x="315200" y="1081400"/>
            <a:ext cx="4192200" cy="1718100"/>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Clr>
                <a:schemeClr val="accent2"/>
              </a:buClr>
              <a:buSzPts val="3400"/>
              <a:buNone/>
              <a:defRPr sz="3400">
                <a:solidFill>
                  <a:schemeClr val="dk2"/>
                </a:solidFill>
              </a:defRPr>
            </a:lvl1pPr>
            <a:lvl2pPr lvl="1" algn="l">
              <a:lnSpc>
                <a:spcPct val="95000"/>
              </a:lnSpc>
              <a:spcBef>
                <a:spcPts val="0"/>
              </a:spcBef>
              <a:spcAft>
                <a:spcPts val="0"/>
              </a:spcAft>
              <a:buClr>
                <a:srgbClr val="981E32"/>
              </a:buClr>
              <a:buSzPts val="3400"/>
              <a:buNone/>
              <a:defRPr sz="3400">
                <a:solidFill>
                  <a:srgbClr val="981E32"/>
                </a:solidFill>
              </a:defRPr>
            </a:lvl2pPr>
            <a:lvl3pPr lvl="2" algn="l">
              <a:lnSpc>
                <a:spcPct val="95000"/>
              </a:lnSpc>
              <a:spcBef>
                <a:spcPts val="0"/>
              </a:spcBef>
              <a:spcAft>
                <a:spcPts val="0"/>
              </a:spcAft>
              <a:buClr>
                <a:srgbClr val="981E32"/>
              </a:buClr>
              <a:buSzPts val="3400"/>
              <a:buNone/>
              <a:defRPr sz="3400">
                <a:solidFill>
                  <a:srgbClr val="981E32"/>
                </a:solidFill>
              </a:defRPr>
            </a:lvl3pPr>
            <a:lvl4pPr lvl="3" algn="l">
              <a:lnSpc>
                <a:spcPct val="95000"/>
              </a:lnSpc>
              <a:spcBef>
                <a:spcPts val="0"/>
              </a:spcBef>
              <a:spcAft>
                <a:spcPts val="0"/>
              </a:spcAft>
              <a:buClr>
                <a:srgbClr val="981E32"/>
              </a:buClr>
              <a:buSzPts val="3400"/>
              <a:buNone/>
              <a:defRPr sz="3400">
                <a:solidFill>
                  <a:srgbClr val="981E32"/>
                </a:solidFill>
              </a:defRPr>
            </a:lvl4pPr>
            <a:lvl5pPr lvl="4" algn="l">
              <a:lnSpc>
                <a:spcPct val="95000"/>
              </a:lnSpc>
              <a:spcBef>
                <a:spcPts val="0"/>
              </a:spcBef>
              <a:spcAft>
                <a:spcPts val="0"/>
              </a:spcAft>
              <a:buClr>
                <a:srgbClr val="981E32"/>
              </a:buClr>
              <a:buSzPts val="3400"/>
              <a:buNone/>
              <a:defRPr sz="3400">
                <a:solidFill>
                  <a:srgbClr val="981E32"/>
                </a:solidFill>
              </a:defRPr>
            </a:lvl5pPr>
            <a:lvl6pPr lvl="5" algn="l">
              <a:lnSpc>
                <a:spcPct val="95000"/>
              </a:lnSpc>
              <a:spcBef>
                <a:spcPts val="0"/>
              </a:spcBef>
              <a:spcAft>
                <a:spcPts val="0"/>
              </a:spcAft>
              <a:buClr>
                <a:srgbClr val="981E32"/>
              </a:buClr>
              <a:buSzPts val="3400"/>
              <a:buNone/>
              <a:defRPr sz="3400">
                <a:solidFill>
                  <a:srgbClr val="981E32"/>
                </a:solidFill>
              </a:defRPr>
            </a:lvl6pPr>
            <a:lvl7pPr lvl="6" algn="l">
              <a:lnSpc>
                <a:spcPct val="95000"/>
              </a:lnSpc>
              <a:spcBef>
                <a:spcPts val="0"/>
              </a:spcBef>
              <a:spcAft>
                <a:spcPts val="0"/>
              </a:spcAft>
              <a:buClr>
                <a:srgbClr val="981E32"/>
              </a:buClr>
              <a:buSzPts val="3400"/>
              <a:buNone/>
              <a:defRPr sz="3400">
                <a:solidFill>
                  <a:srgbClr val="981E32"/>
                </a:solidFill>
              </a:defRPr>
            </a:lvl7pPr>
            <a:lvl8pPr lvl="7" algn="l">
              <a:lnSpc>
                <a:spcPct val="95000"/>
              </a:lnSpc>
              <a:spcBef>
                <a:spcPts val="0"/>
              </a:spcBef>
              <a:spcAft>
                <a:spcPts val="0"/>
              </a:spcAft>
              <a:buClr>
                <a:srgbClr val="981E32"/>
              </a:buClr>
              <a:buSzPts val="3400"/>
              <a:buNone/>
              <a:defRPr sz="3400">
                <a:solidFill>
                  <a:srgbClr val="981E32"/>
                </a:solidFill>
              </a:defRPr>
            </a:lvl8pPr>
            <a:lvl9pPr lvl="8" algn="l">
              <a:lnSpc>
                <a:spcPct val="95000"/>
              </a:lnSpc>
              <a:spcBef>
                <a:spcPts val="0"/>
              </a:spcBef>
              <a:spcAft>
                <a:spcPts val="0"/>
              </a:spcAft>
              <a:buClr>
                <a:srgbClr val="981E32"/>
              </a:buClr>
              <a:buSzPts val="3400"/>
              <a:buNone/>
              <a:defRPr sz="3400">
                <a:solidFill>
                  <a:srgbClr val="981E32"/>
                </a:solidFill>
              </a:defRPr>
            </a:lvl9pPr>
          </a:lstStyle>
          <a:p>
            <a:endParaRPr/>
          </a:p>
        </p:txBody>
      </p:sp>
      <p:sp>
        <p:nvSpPr>
          <p:cNvPr id="35" name="Google Shape;35;p6"/>
          <p:cNvSpPr txBox="1">
            <a:spLocks noGrp="1"/>
          </p:cNvSpPr>
          <p:nvPr>
            <p:ph type="subTitle" idx="1"/>
          </p:nvPr>
        </p:nvSpPr>
        <p:spPr>
          <a:xfrm>
            <a:off x="315200" y="2909250"/>
            <a:ext cx="4192200" cy="5490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SzPts val="2100"/>
              <a:buFont typeface="Open Sans"/>
              <a:buNone/>
              <a:defRPr sz="1500">
                <a:solidFill>
                  <a:schemeClr val="accent1"/>
                </a:solidFill>
                <a:latin typeface="Open Sans"/>
                <a:ea typeface="Open Sans"/>
                <a:cs typeface="Open Sans"/>
                <a:sym typeface="Open Sans"/>
              </a:defRPr>
            </a:lvl1pPr>
            <a:lvl2pPr lvl="1" algn="l">
              <a:lnSpc>
                <a:spcPct val="95000"/>
              </a:lnSpc>
              <a:spcBef>
                <a:spcPts val="0"/>
              </a:spcBef>
              <a:spcAft>
                <a:spcPts val="0"/>
              </a:spcAft>
              <a:buSzPts val="2100"/>
              <a:buNone/>
              <a:defRPr sz="2800"/>
            </a:lvl2pPr>
            <a:lvl3pPr lvl="2" algn="l">
              <a:lnSpc>
                <a:spcPct val="95000"/>
              </a:lnSpc>
              <a:spcBef>
                <a:spcPts val="0"/>
              </a:spcBef>
              <a:spcAft>
                <a:spcPts val="0"/>
              </a:spcAft>
              <a:buSzPts val="2100"/>
              <a:buNone/>
              <a:defRPr sz="2800"/>
            </a:lvl3pPr>
            <a:lvl4pPr lvl="3" algn="l">
              <a:lnSpc>
                <a:spcPct val="95000"/>
              </a:lnSpc>
              <a:spcBef>
                <a:spcPts val="0"/>
              </a:spcBef>
              <a:spcAft>
                <a:spcPts val="0"/>
              </a:spcAft>
              <a:buSzPts val="2100"/>
              <a:buNone/>
              <a:defRPr sz="2800"/>
            </a:lvl4pPr>
            <a:lvl5pPr lvl="4" algn="l">
              <a:lnSpc>
                <a:spcPct val="95000"/>
              </a:lnSpc>
              <a:spcBef>
                <a:spcPts val="0"/>
              </a:spcBef>
              <a:spcAft>
                <a:spcPts val="0"/>
              </a:spcAft>
              <a:buSzPts val="2100"/>
              <a:buNone/>
              <a:defRPr sz="2800"/>
            </a:lvl5pPr>
            <a:lvl6pPr lvl="5" algn="l">
              <a:lnSpc>
                <a:spcPct val="95000"/>
              </a:lnSpc>
              <a:spcBef>
                <a:spcPts val="0"/>
              </a:spcBef>
              <a:spcAft>
                <a:spcPts val="0"/>
              </a:spcAft>
              <a:buSzPts val="2100"/>
              <a:buNone/>
              <a:defRPr sz="2800"/>
            </a:lvl6pPr>
            <a:lvl7pPr lvl="6" algn="l">
              <a:lnSpc>
                <a:spcPct val="95000"/>
              </a:lnSpc>
              <a:spcBef>
                <a:spcPts val="0"/>
              </a:spcBef>
              <a:spcAft>
                <a:spcPts val="0"/>
              </a:spcAft>
              <a:buSzPts val="2100"/>
              <a:buNone/>
              <a:defRPr sz="2800"/>
            </a:lvl7pPr>
            <a:lvl8pPr lvl="7" algn="l">
              <a:lnSpc>
                <a:spcPct val="95000"/>
              </a:lnSpc>
              <a:spcBef>
                <a:spcPts val="0"/>
              </a:spcBef>
              <a:spcAft>
                <a:spcPts val="0"/>
              </a:spcAft>
              <a:buSzPts val="2100"/>
              <a:buNone/>
              <a:defRPr sz="2800"/>
            </a:lvl8pPr>
            <a:lvl9pPr lvl="8" algn="l">
              <a:lnSpc>
                <a:spcPct val="95000"/>
              </a:lnSpc>
              <a:spcBef>
                <a:spcPts val="0"/>
              </a:spcBef>
              <a:spcAft>
                <a:spcPts val="0"/>
              </a:spcAft>
              <a:buSzPts val="2100"/>
              <a:buNone/>
              <a:defRPr sz="2800"/>
            </a:lvl9pPr>
          </a:lstStyle>
          <a:p>
            <a:endParaRPr/>
          </a:p>
        </p:txBody>
      </p:sp>
      <p:sp>
        <p:nvSpPr>
          <p:cNvPr id="36" name="Google Shape;36;p6"/>
          <p:cNvSpPr txBox="1">
            <a:spLocks noGrp="1"/>
          </p:cNvSpPr>
          <p:nvPr>
            <p:ph type="subTitle" idx="2"/>
          </p:nvPr>
        </p:nvSpPr>
        <p:spPr>
          <a:xfrm>
            <a:off x="7926050" y="582000"/>
            <a:ext cx="1121100" cy="2661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accent2"/>
              </a:buClr>
              <a:buSzPts val="1000"/>
              <a:buFont typeface="Open Sans"/>
              <a:buNone/>
              <a:defRPr sz="1000">
                <a:solidFill>
                  <a:schemeClr val="accent2"/>
                </a:solidFill>
                <a:latin typeface="Open Sans"/>
                <a:ea typeface="Open Sans"/>
                <a:cs typeface="Open Sans"/>
                <a:sym typeface="Open Sans"/>
              </a:defRPr>
            </a:lvl1pPr>
            <a:lvl2pPr lvl="1" algn="l">
              <a:lnSpc>
                <a:spcPct val="95000"/>
              </a:lnSpc>
              <a:spcBef>
                <a:spcPts val="0"/>
              </a:spcBef>
              <a:spcAft>
                <a:spcPts val="0"/>
              </a:spcAft>
              <a:buClr>
                <a:schemeClr val="accent2"/>
              </a:buClr>
              <a:buSzPts val="1000"/>
              <a:buNone/>
              <a:defRPr sz="1000">
                <a:solidFill>
                  <a:schemeClr val="accent2"/>
                </a:solidFill>
              </a:defRPr>
            </a:lvl2pPr>
            <a:lvl3pPr lvl="2" algn="l">
              <a:lnSpc>
                <a:spcPct val="95000"/>
              </a:lnSpc>
              <a:spcBef>
                <a:spcPts val="0"/>
              </a:spcBef>
              <a:spcAft>
                <a:spcPts val="0"/>
              </a:spcAft>
              <a:buClr>
                <a:schemeClr val="accent2"/>
              </a:buClr>
              <a:buSzPts val="1000"/>
              <a:buNone/>
              <a:defRPr sz="1000">
                <a:solidFill>
                  <a:schemeClr val="accent2"/>
                </a:solidFill>
              </a:defRPr>
            </a:lvl3pPr>
            <a:lvl4pPr lvl="3" algn="l">
              <a:lnSpc>
                <a:spcPct val="95000"/>
              </a:lnSpc>
              <a:spcBef>
                <a:spcPts val="0"/>
              </a:spcBef>
              <a:spcAft>
                <a:spcPts val="0"/>
              </a:spcAft>
              <a:buClr>
                <a:schemeClr val="accent2"/>
              </a:buClr>
              <a:buSzPts val="1000"/>
              <a:buNone/>
              <a:defRPr sz="1000">
                <a:solidFill>
                  <a:schemeClr val="accent2"/>
                </a:solidFill>
              </a:defRPr>
            </a:lvl4pPr>
            <a:lvl5pPr lvl="4" algn="l">
              <a:lnSpc>
                <a:spcPct val="95000"/>
              </a:lnSpc>
              <a:spcBef>
                <a:spcPts val="0"/>
              </a:spcBef>
              <a:spcAft>
                <a:spcPts val="0"/>
              </a:spcAft>
              <a:buClr>
                <a:schemeClr val="accent2"/>
              </a:buClr>
              <a:buSzPts val="1000"/>
              <a:buNone/>
              <a:defRPr sz="1000">
                <a:solidFill>
                  <a:schemeClr val="accent2"/>
                </a:solidFill>
              </a:defRPr>
            </a:lvl5pPr>
            <a:lvl6pPr lvl="5" algn="l">
              <a:lnSpc>
                <a:spcPct val="95000"/>
              </a:lnSpc>
              <a:spcBef>
                <a:spcPts val="0"/>
              </a:spcBef>
              <a:spcAft>
                <a:spcPts val="0"/>
              </a:spcAft>
              <a:buClr>
                <a:schemeClr val="accent2"/>
              </a:buClr>
              <a:buSzPts val="1000"/>
              <a:buNone/>
              <a:defRPr sz="1000">
                <a:solidFill>
                  <a:schemeClr val="accent2"/>
                </a:solidFill>
              </a:defRPr>
            </a:lvl6pPr>
            <a:lvl7pPr lvl="6" algn="l">
              <a:lnSpc>
                <a:spcPct val="95000"/>
              </a:lnSpc>
              <a:spcBef>
                <a:spcPts val="0"/>
              </a:spcBef>
              <a:spcAft>
                <a:spcPts val="0"/>
              </a:spcAft>
              <a:buClr>
                <a:schemeClr val="accent2"/>
              </a:buClr>
              <a:buSzPts val="1000"/>
              <a:buNone/>
              <a:defRPr sz="1000">
                <a:solidFill>
                  <a:schemeClr val="accent2"/>
                </a:solidFill>
              </a:defRPr>
            </a:lvl7pPr>
            <a:lvl8pPr lvl="7" algn="l">
              <a:lnSpc>
                <a:spcPct val="95000"/>
              </a:lnSpc>
              <a:spcBef>
                <a:spcPts val="0"/>
              </a:spcBef>
              <a:spcAft>
                <a:spcPts val="0"/>
              </a:spcAft>
              <a:buClr>
                <a:schemeClr val="accent2"/>
              </a:buClr>
              <a:buSzPts val="1000"/>
              <a:buNone/>
              <a:defRPr sz="1000">
                <a:solidFill>
                  <a:schemeClr val="accent2"/>
                </a:solidFill>
              </a:defRPr>
            </a:lvl8pPr>
            <a:lvl9pPr lvl="8" algn="l">
              <a:lnSpc>
                <a:spcPct val="95000"/>
              </a:lnSpc>
              <a:spcBef>
                <a:spcPts val="0"/>
              </a:spcBef>
              <a:spcAft>
                <a:spcPts val="0"/>
              </a:spcAft>
              <a:buClr>
                <a:schemeClr val="accent2"/>
              </a:buClr>
              <a:buSzPts val="1000"/>
              <a:buNone/>
              <a:defRPr sz="1000">
                <a:solidFill>
                  <a:schemeClr val="accent2"/>
                </a:solidFill>
              </a:defRPr>
            </a:lvl9pPr>
          </a:lstStyle>
          <a:p>
            <a:endParaRPr/>
          </a:p>
        </p:txBody>
      </p:sp>
      <p:pic>
        <p:nvPicPr>
          <p:cNvPr id="37" name="Google Shape;37;p6"/>
          <p:cNvPicPr preferRelativeResize="0"/>
          <p:nvPr/>
        </p:nvPicPr>
        <p:blipFill rotWithShape="1">
          <a:blip r:embed="rId3">
            <a:alphaModFix/>
          </a:blip>
          <a:srcRect t="23032" b="22989"/>
          <a:stretch/>
        </p:blipFill>
        <p:spPr>
          <a:xfrm>
            <a:off x="239000" y="4360075"/>
            <a:ext cx="1016571" cy="549002"/>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08_Title: 2-column">
  <p:cSld name="TITLE_AND_TWO_COLUMNS_1_3">
    <p:spTree>
      <p:nvGrpSpPr>
        <p:cNvPr id="1" name="Shape 325"/>
        <p:cNvGrpSpPr/>
        <p:nvPr/>
      </p:nvGrpSpPr>
      <p:grpSpPr>
        <a:xfrm>
          <a:off x="0" y="0"/>
          <a:ext cx="0" cy="0"/>
          <a:chOff x="0" y="0"/>
          <a:chExt cx="0" cy="0"/>
        </a:xfrm>
      </p:grpSpPr>
      <p:sp>
        <p:nvSpPr>
          <p:cNvPr id="326" name="Google Shape;326;p51"/>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51"/>
          <p:cNvSpPr txBox="1">
            <a:spLocks noGrp="1"/>
          </p:cNvSpPr>
          <p:nvPr>
            <p:ph type="title"/>
          </p:nvPr>
        </p:nvSpPr>
        <p:spPr>
          <a:xfrm>
            <a:off x="320050" y="246900"/>
            <a:ext cx="85221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2600"/>
              <a:buNone/>
              <a:defRPr sz="2600">
                <a:solidFill>
                  <a:schemeClr val="accent2"/>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28" name="Google Shape;328;p51"/>
          <p:cNvSpPr txBox="1"/>
          <p:nvPr/>
        </p:nvSpPr>
        <p:spPr>
          <a:xfrm>
            <a:off x="8620195" y="4937425"/>
            <a:ext cx="2220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329" name="Google Shape;329;p51"/>
          <p:cNvSpPr txBox="1"/>
          <p:nvPr/>
        </p:nvSpPr>
        <p:spPr>
          <a:xfrm>
            <a:off x="61400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endParaRPr sz="700" b="0" i="0" u="none" strike="noStrike" cap="none">
              <a:solidFill>
                <a:schemeClr val="dk2"/>
              </a:solidFill>
              <a:latin typeface="Open Sans"/>
              <a:ea typeface="Open Sans"/>
              <a:cs typeface="Open Sans"/>
              <a:sym typeface="Open Sans"/>
            </a:endParaRPr>
          </a:p>
        </p:txBody>
      </p:sp>
      <p:pic>
        <p:nvPicPr>
          <p:cNvPr id="330" name="Google Shape;330;p51"/>
          <p:cNvPicPr preferRelativeResize="0"/>
          <p:nvPr/>
        </p:nvPicPr>
        <p:blipFill rotWithShape="1">
          <a:blip r:embed="rId2">
            <a:alphaModFix/>
          </a:blip>
          <a:srcRect/>
          <a:stretch/>
        </p:blipFill>
        <p:spPr>
          <a:xfrm>
            <a:off x="320100" y="4905811"/>
            <a:ext cx="914400" cy="170916"/>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5_Divider: text only">
  <p:cSld name="SECTION_TITLE_AND_DESCRIPTION_2_1">
    <p:spTree>
      <p:nvGrpSpPr>
        <p:cNvPr id="1" name="Shape 331"/>
        <p:cNvGrpSpPr/>
        <p:nvPr/>
      </p:nvGrpSpPr>
      <p:grpSpPr>
        <a:xfrm>
          <a:off x="0" y="0"/>
          <a:ext cx="0" cy="0"/>
          <a:chOff x="0" y="0"/>
          <a:chExt cx="0" cy="0"/>
        </a:xfrm>
      </p:grpSpPr>
      <p:sp>
        <p:nvSpPr>
          <p:cNvPr id="332" name="Google Shape;332;p52"/>
          <p:cNvSpPr/>
          <p:nvPr/>
        </p:nvSpPr>
        <p:spPr>
          <a:xfrm rot="10800000" flipH="1">
            <a:off x="0" y="0"/>
            <a:ext cx="9144000" cy="3214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2"/>
          <p:cNvSpPr txBox="1"/>
          <p:nvPr/>
        </p:nvSpPr>
        <p:spPr>
          <a:xfrm>
            <a:off x="311700" y="1582875"/>
            <a:ext cx="8520600" cy="161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981E32"/>
              </a:solidFill>
              <a:latin typeface="Arial"/>
              <a:ea typeface="Arial"/>
              <a:cs typeface="Arial"/>
              <a:sym typeface="Arial"/>
            </a:endParaRPr>
          </a:p>
        </p:txBody>
      </p:sp>
      <p:sp>
        <p:nvSpPr>
          <p:cNvPr id="334" name="Google Shape;334;p52"/>
          <p:cNvSpPr txBox="1"/>
          <p:nvPr/>
        </p:nvSpPr>
        <p:spPr>
          <a:xfrm>
            <a:off x="311700" y="3200400"/>
            <a:ext cx="8520600" cy="7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5F6A72"/>
              </a:solidFill>
              <a:latin typeface="Arial"/>
              <a:ea typeface="Arial"/>
              <a:cs typeface="Arial"/>
              <a:sym typeface="Arial"/>
            </a:endParaRPr>
          </a:p>
        </p:txBody>
      </p:sp>
      <p:sp>
        <p:nvSpPr>
          <p:cNvPr id="335" name="Google Shape;335;p52"/>
          <p:cNvSpPr txBox="1">
            <a:spLocks noGrp="1"/>
          </p:cNvSpPr>
          <p:nvPr>
            <p:ph type="title"/>
          </p:nvPr>
        </p:nvSpPr>
        <p:spPr>
          <a:xfrm>
            <a:off x="320100" y="1581900"/>
            <a:ext cx="8324700" cy="1618500"/>
          </a:xfrm>
          <a:prstGeom prst="rect">
            <a:avLst/>
          </a:prstGeom>
          <a:noFill/>
          <a:ln>
            <a:noFill/>
          </a:ln>
        </p:spPr>
        <p:txBody>
          <a:bodyPr spcFirstLastPara="1" wrap="square" lIns="0" tIns="91425" rIns="0" bIns="91425" anchor="b" anchorCtr="0">
            <a:no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336" name="Google Shape;336;p52"/>
          <p:cNvSpPr txBox="1">
            <a:spLocks noGrp="1"/>
          </p:cNvSpPr>
          <p:nvPr>
            <p:ph type="subTitle" idx="1"/>
          </p:nvPr>
        </p:nvSpPr>
        <p:spPr>
          <a:xfrm>
            <a:off x="320100" y="3200395"/>
            <a:ext cx="8324700" cy="1235100"/>
          </a:xfrm>
          <a:prstGeom prst="rect">
            <a:avLst/>
          </a:prstGeom>
          <a:noFill/>
          <a:ln>
            <a:noFill/>
          </a:ln>
        </p:spPr>
        <p:txBody>
          <a:bodyPr spcFirstLastPara="1" wrap="square" lIns="0" tIns="91425" rIns="91425" bIns="91425" anchor="t" anchorCtr="0">
            <a:noAutofit/>
          </a:bodyPr>
          <a:lstStyle>
            <a:lvl1pPr lvl="0" algn="l" rtl="0">
              <a:lnSpc>
                <a:spcPct val="100000"/>
              </a:lnSpc>
              <a:spcBef>
                <a:spcPts val="0"/>
              </a:spcBef>
              <a:spcAft>
                <a:spcPts val="0"/>
              </a:spcAft>
              <a:buSzPts val="1800"/>
              <a:buNone/>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cxnSp>
        <p:nvCxnSpPr>
          <p:cNvPr id="337" name="Google Shape;337;p52"/>
          <p:cNvCxnSpPr/>
          <p:nvPr/>
        </p:nvCxnSpPr>
        <p:spPr>
          <a:xfrm>
            <a:off x="7050" y="4711800"/>
            <a:ext cx="9129900" cy="0"/>
          </a:xfrm>
          <a:prstGeom prst="straightConnector1">
            <a:avLst/>
          </a:prstGeom>
          <a:noFill/>
          <a:ln w="9525" cap="flat" cmpd="sng">
            <a:solidFill>
              <a:schemeClr val="accent1"/>
            </a:solidFill>
            <a:prstDash val="solid"/>
            <a:round/>
            <a:headEnd type="none" w="sm" len="sm"/>
            <a:tailEnd type="none" w="sm" len="sm"/>
          </a:ln>
        </p:spPr>
      </p:cxnSp>
      <p:sp>
        <p:nvSpPr>
          <p:cNvPr id="338" name="Google Shape;338;p52"/>
          <p:cNvSpPr txBox="1"/>
          <p:nvPr/>
        </p:nvSpPr>
        <p:spPr>
          <a:xfrm>
            <a:off x="8696408" y="4937419"/>
            <a:ext cx="1275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339" name="Google Shape;339;p52"/>
          <p:cNvSpPr txBox="1"/>
          <p:nvPr/>
        </p:nvSpPr>
        <p:spPr>
          <a:xfrm>
            <a:off x="62162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endParaRPr sz="700" b="0" i="0" u="none" strike="noStrike" cap="none">
              <a:solidFill>
                <a:schemeClr val="dk2"/>
              </a:solidFill>
              <a:latin typeface="Open Sans"/>
              <a:ea typeface="Open Sans"/>
              <a:cs typeface="Open Sans"/>
              <a:sym typeface="Open Sans"/>
            </a:endParaRPr>
          </a:p>
        </p:txBody>
      </p:sp>
      <p:pic>
        <p:nvPicPr>
          <p:cNvPr id="340" name="Google Shape;340;p52"/>
          <p:cNvPicPr preferRelativeResize="0"/>
          <p:nvPr/>
        </p:nvPicPr>
        <p:blipFill rotWithShape="1">
          <a:blip r:embed="rId2">
            <a:alphaModFix/>
          </a:blip>
          <a:srcRect/>
          <a:stretch/>
        </p:blipFill>
        <p:spPr>
          <a:xfrm>
            <a:off x="320100" y="4905811"/>
            <a:ext cx="914400" cy="170916"/>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8 3">
  <p:cSld name="BLANK_11_4">
    <p:spTree>
      <p:nvGrpSpPr>
        <p:cNvPr id="1" name="Shape 341"/>
        <p:cNvGrpSpPr/>
        <p:nvPr/>
      </p:nvGrpSpPr>
      <p:grpSpPr>
        <a:xfrm>
          <a:off x="0" y="0"/>
          <a:ext cx="0" cy="0"/>
          <a:chOff x="0" y="0"/>
          <a:chExt cx="0" cy="0"/>
        </a:xfrm>
      </p:grpSpPr>
      <p:sp>
        <p:nvSpPr>
          <p:cNvPr id="342" name="Google Shape;342;p53"/>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3"/>
          <p:cNvSpPr txBox="1"/>
          <p:nvPr/>
        </p:nvSpPr>
        <p:spPr>
          <a:xfrm>
            <a:off x="8696408" y="4937419"/>
            <a:ext cx="1275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344" name="Google Shape;344;p53"/>
          <p:cNvPicPr preferRelativeResize="0"/>
          <p:nvPr/>
        </p:nvPicPr>
        <p:blipFill rotWithShape="1">
          <a:blip r:embed="rId2">
            <a:alphaModFix/>
          </a:blip>
          <a:srcRect/>
          <a:stretch/>
        </p:blipFill>
        <p:spPr>
          <a:xfrm>
            <a:off x="320100" y="4905811"/>
            <a:ext cx="914400" cy="170916"/>
          </a:xfrm>
          <a:prstGeom prst="rect">
            <a:avLst/>
          </a:prstGeom>
          <a:noFill/>
          <a:ln>
            <a:noFill/>
          </a:ln>
        </p:spPr>
      </p:pic>
      <p:sp>
        <p:nvSpPr>
          <p:cNvPr id="345" name="Google Shape;345;p53"/>
          <p:cNvSpPr txBox="1"/>
          <p:nvPr/>
        </p:nvSpPr>
        <p:spPr>
          <a:xfrm>
            <a:off x="62162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endParaRPr sz="700" b="0" i="0" u="none" strike="noStrike" cap="none">
              <a:solidFill>
                <a:schemeClr val="dk2"/>
              </a:solidFill>
              <a:latin typeface="Open Sans"/>
              <a:ea typeface="Open Sans"/>
              <a:cs typeface="Open Sans"/>
              <a:sym typeface="Open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4_Closer">
  <p:cSld name="BLANK_1_1">
    <p:spTree>
      <p:nvGrpSpPr>
        <p:cNvPr id="1" name="Shape 346"/>
        <p:cNvGrpSpPr/>
        <p:nvPr/>
      </p:nvGrpSpPr>
      <p:grpSpPr>
        <a:xfrm>
          <a:off x="0" y="0"/>
          <a:ext cx="0" cy="0"/>
          <a:chOff x="0" y="0"/>
          <a:chExt cx="0" cy="0"/>
        </a:xfrm>
      </p:grpSpPr>
      <p:sp>
        <p:nvSpPr>
          <p:cNvPr id="347" name="Google Shape;347;p54"/>
          <p:cNvSpPr/>
          <p:nvPr/>
        </p:nvSpPr>
        <p:spPr>
          <a:xfrm>
            <a:off x="0" y="3200400"/>
            <a:ext cx="9144000" cy="1949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8" name="Google Shape;348;p54"/>
          <p:cNvPicPr preferRelativeResize="0"/>
          <p:nvPr/>
        </p:nvPicPr>
        <p:blipFill rotWithShape="1">
          <a:blip r:embed="rId2">
            <a:alphaModFix/>
          </a:blip>
          <a:srcRect/>
          <a:stretch/>
        </p:blipFill>
        <p:spPr>
          <a:xfrm>
            <a:off x="1130625" y="1392450"/>
            <a:ext cx="6882751" cy="9933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1">
  <p:cSld name="BLANK_4">
    <p:spTree>
      <p:nvGrpSpPr>
        <p:cNvPr id="1" name="Shape 349"/>
        <p:cNvGrpSpPr/>
        <p:nvPr/>
      </p:nvGrpSpPr>
      <p:grpSpPr>
        <a:xfrm>
          <a:off x="0" y="0"/>
          <a:ext cx="0" cy="0"/>
          <a:chOff x="0" y="0"/>
          <a:chExt cx="0" cy="0"/>
        </a:xfrm>
      </p:grpSpPr>
      <p:sp>
        <p:nvSpPr>
          <p:cNvPr id="350" name="Google Shape;350;p55"/>
          <p:cNvSpPr txBox="1">
            <a:spLocks noGrp="1"/>
          </p:cNvSpPr>
          <p:nvPr>
            <p:ph type="sldNum" idx="12"/>
          </p:nvPr>
        </p:nvSpPr>
        <p:spPr>
          <a:xfrm>
            <a:off x="8531925" y="4721414"/>
            <a:ext cx="549000" cy="2772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51" name="Google Shape;351;p55"/>
          <p:cNvSpPr txBox="1">
            <a:spLocks noGrp="1"/>
          </p:cNvSpPr>
          <p:nvPr>
            <p:ph type="title"/>
          </p:nvPr>
        </p:nvSpPr>
        <p:spPr>
          <a:xfrm>
            <a:off x="296675" y="221800"/>
            <a:ext cx="7786800" cy="569100"/>
          </a:xfrm>
          <a:prstGeom prst="rect">
            <a:avLst/>
          </a:prstGeom>
        </p:spPr>
        <p:txBody>
          <a:bodyPr spcFirstLastPara="1" wrap="square" lIns="0" tIns="68575" rIns="73150" bIns="68575" anchor="b" anchorCtr="0">
            <a:spAutoFit/>
          </a:bodyPr>
          <a:lstStyle>
            <a:lvl1pPr lvl="0" rtl="0">
              <a:spcBef>
                <a:spcPts val="0"/>
              </a:spcBef>
              <a:spcAft>
                <a:spcPts val="0"/>
              </a:spcAft>
              <a:buClr>
                <a:schemeClr val="accent2"/>
              </a:buClr>
              <a:buSzPts val="2000"/>
              <a:buNone/>
              <a:defRPr sz="2000">
                <a:solidFill>
                  <a:schemeClr val="accent2"/>
                </a:solidFill>
              </a:defRPr>
            </a:lvl1pPr>
            <a:lvl2pPr lvl="1" rtl="0">
              <a:spcBef>
                <a:spcPts val="0"/>
              </a:spcBef>
              <a:spcAft>
                <a:spcPts val="0"/>
              </a:spcAft>
              <a:buSzPts val="2100"/>
              <a:buNone/>
              <a:defRPr/>
            </a:lvl2pPr>
            <a:lvl3pPr lvl="2" rtl="0">
              <a:spcBef>
                <a:spcPts val="0"/>
              </a:spcBef>
              <a:spcAft>
                <a:spcPts val="0"/>
              </a:spcAft>
              <a:buSzPts val="2100"/>
              <a:buNone/>
              <a:defRPr/>
            </a:lvl3pPr>
            <a:lvl4pPr lvl="3" rtl="0">
              <a:spcBef>
                <a:spcPts val="0"/>
              </a:spcBef>
              <a:spcAft>
                <a:spcPts val="0"/>
              </a:spcAft>
              <a:buSzPts val="2100"/>
              <a:buNone/>
              <a:defRPr/>
            </a:lvl4pPr>
            <a:lvl5pPr lvl="4" rtl="0">
              <a:spcBef>
                <a:spcPts val="0"/>
              </a:spcBef>
              <a:spcAft>
                <a:spcPts val="0"/>
              </a:spcAft>
              <a:buSzPts val="2100"/>
              <a:buNone/>
              <a:defRPr/>
            </a:lvl5pPr>
            <a:lvl6pPr lvl="5" rtl="0">
              <a:spcBef>
                <a:spcPts val="0"/>
              </a:spcBef>
              <a:spcAft>
                <a:spcPts val="0"/>
              </a:spcAft>
              <a:buSzPts val="2100"/>
              <a:buNone/>
              <a:defRPr/>
            </a:lvl6pPr>
            <a:lvl7pPr lvl="6" rtl="0">
              <a:spcBef>
                <a:spcPts val="0"/>
              </a:spcBef>
              <a:spcAft>
                <a:spcPts val="0"/>
              </a:spcAft>
              <a:buSzPts val="2100"/>
              <a:buNone/>
              <a:defRPr/>
            </a:lvl7pPr>
            <a:lvl8pPr lvl="7" rtl="0">
              <a:spcBef>
                <a:spcPts val="0"/>
              </a:spcBef>
              <a:spcAft>
                <a:spcPts val="0"/>
              </a:spcAft>
              <a:buSzPts val="2100"/>
              <a:buNone/>
              <a:defRPr/>
            </a:lvl8pPr>
            <a:lvl9pPr lvl="8" rtl="0">
              <a:spcBef>
                <a:spcPts val="0"/>
              </a:spcBef>
              <a:spcAft>
                <a:spcPts val="0"/>
              </a:spcAft>
              <a:buSzPts val="21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genda or Table of Contents">
  <p:cSld name="Agenda or Table of Contents">
    <p:spTree>
      <p:nvGrpSpPr>
        <p:cNvPr id="1" name="Shape 352"/>
        <p:cNvGrpSpPr/>
        <p:nvPr/>
      </p:nvGrpSpPr>
      <p:grpSpPr>
        <a:xfrm>
          <a:off x="0" y="0"/>
          <a:ext cx="0" cy="0"/>
          <a:chOff x="0" y="0"/>
          <a:chExt cx="0" cy="0"/>
        </a:xfrm>
      </p:grpSpPr>
      <p:sp>
        <p:nvSpPr>
          <p:cNvPr id="353" name="Google Shape;353;p56"/>
          <p:cNvSpPr txBox="1">
            <a:spLocks noGrp="1"/>
          </p:cNvSpPr>
          <p:nvPr>
            <p:ph type="title"/>
          </p:nvPr>
        </p:nvSpPr>
        <p:spPr>
          <a:xfrm>
            <a:off x="348343" y="0"/>
            <a:ext cx="8447400" cy="578700"/>
          </a:xfrm>
          <a:prstGeom prst="rect">
            <a:avLst/>
          </a:prstGeom>
          <a:noFill/>
          <a:ln>
            <a:noFill/>
          </a:ln>
        </p:spPr>
        <p:txBody>
          <a:bodyPr spcFirstLastPara="1" wrap="square" lIns="0" tIns="86625" rIns="0" bIns="86625" anchor="b" anchorCtr="0">
            <a:normAutofit/>
          </a:bodyPr>
          <a:lstStyle>
            <a:lvl1pPr lvl="0" algn="l" rtl="0">
              <a:lnSpc>
                <a:spcPct val="100000"/>
              </a:lnSpc>
              <a:spcBef>
                <a:spcPts val="0"/>
              </a:spcBef>
              <a:spcAft>
                <a:spcPts val="0"/>
              </a:spcAft>
              <a:buClr>
                <a:schemeClr val="dk2"/>
              </a:buClr>
              <a:buSzPts val="2100"/>
              <a:buFont typeface="Arial Narrow"/>
              <a:buNone/>
              <a:defRPr>
                <a:latin typeface="Arial Narrow"/>
                <a:ea typeface="Arial Narrow"/>
                <a:cs typeface="Arial Narrow"/>
                <a:sym typeface="Arial Narrow"/>
              </a:defRPr>
            </a:lvl1pPr>
            <a:lvl2pPr lvl="1" rtl="0">
              <a:spcBef>
                <a:spcPts val="0"/>
              </a:spcBef>
              <a:spcAft>
                <a:spcPts val="0"/>
              </a:spcAft>
              <a:buSzPts val="2100"/>
              <a:buNone/>
              <a:defRPr/>
            </a:lvl2pPr>
            <a:lvl3pPr lvl="2" rtl="0">
              <a:spcBef>
                <a:spcPts val="0"/>
              </a:spcBef>
              <a:spcAft>
                <a:spcPts val="0"/>
              </a:spcAft>
              <a:buSzPts val="2100"/>
              <a:buNone/>
              <a:defRPr/>
            </a:lvl3pPr>
            <a:lvl4pPr lvl="3" rtl="0">
              <a:spcBef>
                <a:spcPts val="0"/>
              </a:spcBef>
              <a:spcAft>
                <a:spcPts val="0"/>
              </a:spcAft>
              <a:buSzPts val="2100"/>
              <a:buNone/>
              <a:defRPr/>
            </a:lvl4pPr>
            <a:lvl5pPr lvl="4" rtl="0">
              <a:spcBef>
                <a:spcPts val="0"/>
              </a:spcBef>
              <a:spcAft>
                <a:spcPts val="0"/>
              </a:spcAft>
              <a:buSzPts val="2100"/>
              <a:buNone/>
              <a:defRPr/>
            </a:lvl5pPr>
            <a:lvl6pPr lvl="5" rtl="0">
              <a:spcBef>
                <a:spcPts val="0"/>
              </a:spcBef>
              <a:spcAft>
                <a:spcPts val="0"/>
              </a:spcAft>
              <a:buSzPts val="2100"/>
              <a:buNone/>
              <a:defRPr/>
            </a:lvl6pPr>
            <a:lvl7pPr lvl="6" rtl="0">
              <a:spcBef>
                <a:spcPts val="0"/>
              </a:spcBef>
              <a:spcAft>
                <a:spcPts val="0"/>
              </a:spcAft>
              <a:buSzPts val="2100"/>
              <a:buNone/>
              <a:defRPr/>
            </a:lvl7pPr>
            <a:lvl8pPr lvl="7" rtl="0">
              <a:spcBef>
                <a:spcPts val="0"/>
              </a:spcBef>
              <a:spcAft>
                <a:spcPts val="0"/>
              </a:spcAft>
              <a:buSzPts val="2100"/>
              <a:buNone/>
              <a:defRPr/>
            </a:lvl8pPr>
            <a:lvl9pPr lvl="8" rtl="0">
              <a:spcBef>
                <a:spcPts val="0"/>
              </a:spcBef>
              <a:spcAft>
                <a:spcPts val="0"/>
              </a:spcAft>
              <a:buSzPts val="2100"/>
              <a:buNone/>
              <a:defRPr/>
            </a:lvl9pPr>
          </a:lstStyle>
          <a:p>
            <a:endParaRPr/>
          </a:p>
        </p:txBody>
      </p:sp>
      <p:sp>
        <p:nvSpPr>
          <p:cNvPr id="354" name="Google Shape;354;p56"/>
          <p:cNvSpPr txBox="1">
            <a:spLocks noGrp="1"/>
          </p:cNvSpPr>
          <p:nvPr>
            <p:ph type="body" idx="1"/>
          </p:nvPr>
        </p:nvSpPr>
        <p:spPr>
          <a:xfrm>
            <a:off x="348343" y="707677"/>
            <a:ext cx="8447400" cy="4116000"/>
          </a:xfrm>
          <a:prstGeom prst="rect">
            <a:avLst/>
          </a:prstGeom>
          <a:noFill/>
          <a:ln>
            <a:noFill/>
          </a:ln>
        </p:spPr>
        <p:txBody>
          <a:bodyPr spcFirstLastPara="1" wrap="square" lIns="0" tIns="0" rIns="0" bIns="0" anchor="t" anchorCtr="0">
            <a:normAutofit/>
          </a:bodyPr>
          <a:lstStyle>
            <a:lvl1pPr marL="457200" lvl="0" indent="-317500" algn="l" rtl="0">
              <a:lnSpc>
                <a:spcPct val="110000"/>
              </a:lnSpc>
              <a:spcBef>
                <a:spcPts val="900"/>
              </a:spcBef>
              <a:spcAft>
                <a:spcPts val="0"/>
              </a:spcAft>
              <a:buClr>
                <a:schemeClr val="dk1"/>
              </a:buClr>
              <a:buSzPts val="1400"/>
              <a:buFont typeface="Arial"/>
              <a:buAutoNum type="arabicPeriod"/>
              <a:defRPr sz="1500">
                <a:latin typeface="Arial"/>
                <a:ea typeface="Arial"/>
                <a:cs typeface="Arial"/>
                <a:sym typeface="Arial"/>
              </a:defRPr>
            </a:lvl1pPr>
            <a:lvl2pPr marL="914400" lvl="1" indent="-304800" algn="l" rtl="0">
              <a:lnSpc>
                <a:spcPct val="110000"/>
              </a:lnSpc>
              <a:spcBef>
                <a:spcPts val="300"/>
              </a:spcBef>
              <a:spcAft>
                <a:spcPts val="0"/>
              </a:spcAft>
              <a:buClr>
                <a:schemeClr val="dk1"/>
              </a:buClr>
              <a:buSzPts val="1200"/>
              <a:buFont typeface="Arial"/>
              <a:buAutoNum type="alphaUcPeriod"/>
              <a:defRPr>
                <a:latin typeface="Arial"/>
                <a:ea typeface="Arial"/>
                <a:cs typeface="Arial"/>
                <a:sym typeface="Arial"/>
              </a:defRPr>
            </a:lvl2pPr>
            <a:lvl3pPr marL="1371600" lvl="2" indent="-298450" algn="l" rtl="0">
              <a:lnSpc>
                <a:spcPct val="110000"/>
              </a:lnSpc>
              <a:spcBef>
                <a:spcPts val="300"/>
              </a:spcBef>
              <a:spcAft>
                <a:spcPts val="0"/>
              </a:spcAft>
              <a:buClr>
                <a:schemeClr val="dk1"/>
              </a:buClr>
              <a:buSzPts val="1100"/>
              <a:buFont typeface="Arial"/>
              <a:buAutoNum type="arabicParenR"/>
              <a:defRPr>
                <a:latin typeface="Arial"/>
                <a:ea typeface="Arial"/>
                <a:cs typeface="Arial"/>
                <a:sym typeface="Arial"/>
              </a:defRPr>
            </a:lvl3pPr>
            <a:lvl4pPr marL="1828800" lvl="3" indent="-298450" algn="l" rtl="0">
              <a:lnSpc>
                <a:spcPct val="110000"/>
              </a:lnSpc>
              <a:spcBef>
                <a:spcPts val="300"/>
              </a:spcBef>
              <a:spcAft>
                <a:spcPts val="0"/>
              </a:spcAft>
              <a:buClr>
                <a:schemeClr val="dk1"/>
              </a:buClr>
              <a:buSzPts val="1100"/>
              <a:buFont typeface="Arial"/>
              <a:buAutoNum type="alphaLcParenR"/>
              <a:defRPr sz="1000">
                <a:latin typeface="Arial"/>
                <a:ea typeface="Arial"/>
                <a:cs typeface="Arial"/>
                <a:sym typeface="Arial"/>
              </a:defRPr>
            </a:lvl4pPr>
            <a:lvl5pPr marL="2286000" lvl="4" indent="-292100" algn="l" rtl="0">
              <a:lnSpc>
                <a:spcPct val="110000"/>
              </a:lnSpc>
              <a:spcBef>
                <a:spcPts val="300"/>
              </a:spcBef>
              <a:spcAft>
                <a:spcPts val="0"/>
              </a:spcAft>
              <a:buClr>
                <a:schemeClr val="dk1"/>
              </a:buClr>
              <a:buSzPts val="1000"/>
              <a:buFont typeface="Arial"/>
              <a:buAutoNum type="romanLcPeriod"/>
              <a:defRPr sz="1000">
                <a:latin typeface="Arial"/>
                <a:ea typeface="Arial"/>
                <a:cs typeface="Arial"/>
                <a:sym typeface="Arial"/>
              </a:defRPr>
            </a:lvl5pPr>
            <a:lvl6pPr marL="2743200" lvl="5" indent="-336550" algn="l" rtl="0">
              <a:spcBef>
                <a:spcPts val="300"/>
              </a:spcBef>
              <a:spcAft>
                <a:spcPts val="0"/>
              </a:spcAft>
              <a:buClr>
                <a:schemeClr val="dk1"/>
              </a:buClr>
              <a:buSzPts val="1700"/>
              <a:buChar char="•"/>
              <a:defRPr/>
            </a:lvl6pPr>
            <a:lvl7pPr marL="3200400" lvl="6" indent="-228600" algn="l" rtl="0">
              <a:spcBef>
                <a:spcPts val="300"/>
              </a:spcBef>
              <a:spcAft>
                <a:spcPts val="0"/>
              </a:spcAft>
              <a:buClr>
                <a:schemeClr val="dk1"/>
              </a:buClr>
              <a:buSzPts val="1700"/>
              <a:buNone/>
              <a:defRPr/>
            </a:lvl7pPr>
            <a:lvl8pPr marL="3657600" lvl="7" indent="-228600" algn="l" rtl="0">
              <a:spcBef>
                <a:spcPts val="300"/>
              </a:spcBef>
              <a:spcAft>
                <a:spcPts val="0"/>
              </a:spcAft>
              <a:buClr>
                <a:schemeClr val="dk1"/>
              </a:buClr>
              <a:buSzPts val="1700"/>
              <a:buNone/>
              <a:defRPr/>
            </a:lvl8pPr>
            <a:lvl9pPr marL="4114800" lvl="8" indent="-228600" algn="l" rtl="0">
              <a:spcBef>
                <a:spcPts val="300"/>
              </a:spcBef>
              <a:spcAft>
                <a:spcPts val="0"/>
              </a:spcAft>
              <a:buClr>
                <a:schemeClr val="dk1"/>
              </a:buClr>
              <a:buSzPts val="1700"/>
              <a:buNone/>
              <a:defRPr/>
            </a:lvl9pPr>
          </a:lstStyle>
          <a:p>
            <a:endParaRPr/>
          </a:p>
        </p:txBody>
      </p:sp>
      <p:sp>
        <p:nvSpPr>
          <p:cNvPr id="355" name="Google Shape;355;p56"/>
          <p:cNvSpPr txBox="1">
            <a:spLocks noGrp="1"/>
          </p:cNvSpPr>
          <p:nvPr>
            <p:ph type="body" idx="2"/>
          </p:nvPr>
        </p:nvSpPr>
        <p:spPr>
          <a:xfrm>
            <a:off x="1088571" y="4863962"/>
            <a:ext cx="6124800" cy="265500"/>
          </a:xfrm>
          <a:prstGeom prst="rect">
            <a:avLst/>
          </a:prstGeom>
          <a:noFill/>
          <a:ln>
            <a:noFill/>
          </a:ln>
        </p:spPr>
        <p:txBody>
          <a:bodyPr spcFirstLastPara="1" wrap="square" lIns="0" tIns="0" rIns="0" bIns="0" anchor="ctr" anchorCtr="0">
            <a:normAutofit/>
          </a:bodyPr>
          <a:lstStyle>
            <a:lvl1pPr marL="457200" lvl="0" indent="-228600" algn="l" rtl="0">
              <a:lnSpc>
                <a:spcPct val="110000"/>
              </a:lnSpc>
              <a:spcBef>
                <a:spcPts val="900"/>
              </a:spcBef>
              <a:spcAft>
                <a:spcPts val="0"/>
              </a:spcAft>
              <a:buClr>
                <a:schemeClr val="dk1"/>
              </a:buClr>
              <a:buSzPts val="600"/>
              <a:buNone/>
              <a:defRPr sz="700"/>
            </a:lvl1pPr>
            <a:lvl2pPr marL="914400" lvl="1" indent="-323850" algn="l" rtl="0">
              <a:lnSpc>
                <a:spcPct val="110000"/>
              </a:lnSpc>
              <a:spcBef>
                <a:spcPts val="300"/>
              </a:spcBef>
              <a:spcAft>
                <a:spcPts val="0"/>
              </a:spcAft>
              <a:buClr>
                <a:schemeClr val="dk1"/>
              </a:buClr>
              <a:buSzPts val="1500"/>
              <a:buChar char="•"/>
              <a:defRPr/>
            </a:lvl2pPr>
            <a:lvl3pPr marL="1371600" lvl="2" indent="-336550" algn="l" rtl="0">
              <a:lnSpc>
                <a:spcPct val="110000"/>
              </a:lnSpc>
              <a:spcBef>
                <a:spcPts val="300"/>
              </a:spcBef>
              <a:spcAft>
                <a:spcPts val="0"/>
              </a:spcAft>
              <a:buClr>
                <a:schemeClr val="dk1"/>
              </a:buClr>
              <a:buSzPts val="1700"/>
              <a:buChar char="•"/>
              <a:defRPr/>
            </a:lvl3pPr>
            <a:lvl4pPr marL="1828800" lvl="3" indent="-349250" algn="l" rtl="0">
              <a:lnSpc>
                <a:spcPct val="110000"/>
              </a:lnSpc>
              <a:spcBef>
                <a:spcPts val="300"/>
              </a:spcBef>
              <a:spcAft>
                <a:spcPts val="0"/>
              </a:spcAft>
              <a:buClr>
                <a:schemeClr val="dk1"/>
              </a:buClr>
              <a:buSzPts val="1900"/>
              <a:buChar char="•"/>
              <a:defRPr/>
            </a:lvl4pPr>
            <a:lvl5pPr marL="2286000" lvl="4" indent="-336550" algn="l" rtl="0">
              <a:lnSpc>
                <a:spcPct val="110000"/>
              </a:lnSpc>
              <a:spcBef>
                <a:spcPts val="300"/>
              </a:spcBef>
              <a:spcAft>
                <a:spcPts val="0"/>
              </a:spcAft>
              <a:buClr>
                <a:schemeClr val="dk1"/>
              </a:buClr>
              <a:buSzPts val="1700"/>
              <a:buChar char="•"/>
              <a:defRPr/>
            </a:lvl5pPr>
            <a:lvl6pPr marL="2743200" lvl="5" indent="-336550" algn="l" rtl="0">
              <a:spcBef>
                <a:spcPts val="300"/>
              </a:spcBef>
              <a:spcAft>
                <a:spcPts val="0"/>
              </a:spcAft>
              <a:buClr>
                <a:schemeClr val="dk1"/>
              </a:buClr>
              <a:buSzPts val="1700"/>
              <a:buChar char="•"/>
              <a:defRPr/>
            </a:lvl6pPr>
            <a:lvl7pPr marL="3200400" lvl="6" indent="-228600" algn="l" rtl="0">
              <a:spcBef>
                <a:spcPts val="300"/>
              </a:spcBef>
              <a:spcAft>
                <a:spcPts val="0"/>
              </a:spcAft>
              <a:buClr>
                <a:schemeClr val="dk1"/>
              </a:buClr>
              <a:buSzPts val="1700"/>
              <a:buNone/>
              <a:defRPr/>
            </a:lvl7pPr>
            <a:lvl8pPr marL="3657600" lvl="7" indent="-228600" algn="l" rtl="0">
              <a:spcBef>
                <a:spcPts val="300"/>
              </a:spcBef>
              <a:spcAft>
                <a:spcPts val="0"/>
              </a:spcAft>
              <a:buClr>
                <a:schemeClr val="dk1"/>
              </a:buClr>
              <a:buSzPts val="1700"/>
              <a:buNone/>
              <a:defRPr/>
            </a:lvl8pPr>
            <a:lvl9pPr marL="4114800" lvl="8" indent="-228600" algn="l" rtl="0">
              <a:spcBef>
                <a:spcPts val="300"/>
              </a:spcBef>
              <a:spcAft>
                <a:spcPts val="0"/>
              </a:spcAft>
              <a:buClr>
                <a:schemeClr val="dk1"/>
              </a:buClr>
              <a:buSzPts val="17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p:cSld name="BLANK_5">
    <p:spTree>
      <p:nvGrpSpPr>
        <p:cNvPr id="1" name="Shape 356"/>
        <p:cNvGrpSpPr/>
        <p:nvPr/>
      </p:nvGrpSpPr>
      <p:grpSpPr>
        <a:xfrm>
          <a:off x="0" y="0"/>
          <a:ext cx="0" cy="0"/>
          <a:chOff x="0" y="0"/>
          <a:chExt cx="0" cy="0"/>
        </a:xfrm>
      </p:grpSpPr>
      <p:sp>
        <p:nvSpPr>
          <p:cNvPr id="357" name="Google Shape;357;p5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8"/>
        <p:cNvGrpSpPr/>
        <p:nvPr/>
      </p:nvGrpSpPr>
      <p:grpSpPr>
        <a:xfrm>
          <a:off x="0" y="0"/>
          <a:ext cx="0" cy="0"/>
          <a:chOff x="0" y="0"/>
          <a:chExt cx="0" cy="0"/>
        </a:xfrm>
      </p:grpSpPr>
      <p:sp>
        <p:nvSpPr>
          <p:cNvPr id="359" name="Google Shape;359;p58"/>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2100"/>
              <a:buNone/>
              <a:defRPr sz="1400"/>
            </a:lvl2pPr>
            <a:lvl3pPr lvl="2" rtl="0">
              <a:spcBef>
                <a:spcPts val="0"/>
              </a:spcBef>
              <a:spcAft>
                <a:spcPts val="0"/>
              </a:spcAft>
              <a:buSzPts val="2100"/>
              <a:buNone/>
              <a:defRPr sz="1400"/>
            </a:lvl3pPr>
            <a:lvl4pPr lvl="3" rtl="0">
              <a:spcBef>
                <a:spcPts val="0"/>
              </a:spcBef>
              <a:spcAft>
                <a:spcPts val="0"/>
              </a:spcAft>
              <a:buSzPts val="2100"/>
              <a:buNone/>
              <a:defRPr sz="1400"/>
            </a:lvl4pPr>
            <a:lvl5pPr lvl="4" rtl="0">
              <a:spcBef>
                <a:spcPts val="0"/>
              </a:spcBef>
              <a:spcAft>
                <a:spcPts val="0"/>
              </a:spcAft>
              <a:buSzPts val="2100"/>
              <a:buNone/>
              <a:defRPr sz="1400"/>
            </a:lvl5pPr>
            <a:lvl6pPr lvl="5" rtl="0">
              <a:spcBef>
                <a:spcPts val="0"/>
              </a:spcBef>
              <a:spcAft>
                <a:spcPts val="0"/>
              </a:spcAft>
              <a:buSzPts val="2100"/>
              <a:buNone/>
              <a:defRPr sz="1400"/>
            </a:lvl6pPr>
            <a:lvl7pPr lvl="6" rtl="0">
              <a:spcBef>
                <a:spcPts val="0"/>
              </a:spcBef>
              <a:spcAft>
                <a:spcPts val="0"/>
              </a:spcAft>
              <a:buSzPts val="2100"/>
              <a:buNone/>
              <a:defRPr sz="1400"/>
            </a:lvl7pPr>
            <a:lvl8pPr lvl="7" rtl="0">
              <a:spcBef>
                <a:spcPts val="0"/>
              </a:spcBef>
              <a:spcAft>
                <a:spcPts val="0"/>
              </a:spcAft>
              <a:buSzPts val="2100"/>
              <a:buNone/>
              <a:defRPr sz="1400"/>
            </a:lvl8pPr>
            <a:lvl9pPr lvl="8" rtl="0">
              <a:spcBef>
                <a:spcPts val="0"/>
              </a:spcBef>
              <a:spcAft>
                <a:spcPts val="0"/>
              </a:spcAft>
              <a:buSzPts val="2100"/>
              <a:buNone/>
              <a:defRPr sz="1400"/>
            </a:lvl9pPr>
          </a:lstStyle>
          <a:p>
            <a:endParaRPr/>
          </a:p>
        </p:txBody>
      </p:sp>
      <p:sp>
        <p:nvSpPr>
          <p:cNvPr id="360" name="Google Shape;360;p58"/>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Content - Subtitle">
  <p:cSld name="Title and Content - Subtitle">
    <p:spTree>
      <p:nvGrpSpPr>
        <p:cNvPr id="1" name="Shape 361"/>
        <p:cNvGrpSpPr/>
        <p:nvPr/>
      </p:nvGrpSpPr>
      <p:grpSpPr>
        <a:xfrm>
          <a:off x="0" y="0"/>
          <a:ext cx="0" cy="0"/>
          <a:chOff x="0" y="0"/>
          <a:chExt cx="0" cy="0"/>
        </a:xfrm>
      </p:grpSpPr>
      <p:sp>
        <p:nvSpPr>
          <p:cNvPr id="362" name="Google Shape;362;p59"/>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2100"/>
              <a:buNone/>
              <a:defRPr sz="1400"/>
            </a:lvl2pPr>
            <a:lvl3pPr lvl="2" rtl="0">
              <a:spcBef>
                <a:spcPts val="0"/>
              </a:spcBef>
              <a:spcAft>
                <a:spcPts val="0"/>
              </a:spcAft>
              <a:buSzPts val="2100"/>
              <a:buNone/>
              <a:defRPr sz="1400"/>
            </a:lvl3pPr>
            <a:lvl4pPr lvl="3" rtl="0">
              <a:spcBef>
                <a:spcPts val="0"/>
              </a:spcBef>
              <a:spcAft>
                <a:spcPts val="0"/>
              </a:spcAft>
              <a:buSzPts val="2100"/>
              <a:buNone/>
              <a:defRPr sz="1400"/>
            </a:lvl4pPr>
            <a:lvl5pPr lvl="4" rtl="0">
              <a:spcBef>
                <a:spcPts val="0"/>
              </a:spcBef>
              <a:spcAft>
                <a:spcPts val="0"/>
              </a:spcAft>
              <a:buSzPts val="2100"/>
              <a:buNone/>
              <a:defRPr sz="1400"/>
            </a:lvl5pPr>
            <a:lvl6pPr lvl="5" rtl="0">
              <a:spcBef>
                <a:spcPts val="0"/>
              </a:spcBef>
              <a:spcAft>
                <a:spcPts val="0"/>
              </a:spcAft>
              <a:buSzPts val="2100"/>
              <a:buNone/>
              <a:defRPr sz="1400"/>
            </a:lvl6pPr>
            <a:lvl7pPr lvl="6" rtl="0">
              <a:spcBef>
                <a:spcPts val="0"/>
              </a:spcBef>
              <a:spcAft>
                <a:spcPts val="0"/>
              </a:spcAft>
              <a:buSzPts val="2100"/>
              <a:buNone/>
              <a:defRPr sz="1400"/>
            </a:lvl7pPr>
            <a:lvl8pPr lvl="7" rtl="0">
              <a:spcBef>
                <a:spcPts val="0"/>
              </a:spcBef>
              <a:spcAft>
                <a:spcPts val="0"/>
              </a:spcAft>
              <a:buSzPts val="2100"/>
              <a:buNone/>
              <a:defRPr sz="1400"/>
            </a:lvl8pPr>
            <a:lvl9pPr lvl="8" rtl="0">
              <a:spcBef>
                <a:spcPts val="0"/>
              </a:spcBef>
              <a:spcAft>
                <a:spcPts val="0"/>
              </a:spcAft>
              <a:buSzPts val="2100"/>
              <a:buNone/>
              <a:defRPr sz="1400"/>
            </a:lvl9pPr>
          </a:lstStyle>
          <a:p>
            <a:endParaRPr/>
          </a:p>
        </p:txBody>
      </p:sp>
      <p:sp>
        <p:nvSpPr>
          <p:cNvPr id="363" name="Google Shape;363;p59"/>
          <p:cNvSpPr txBox="1">
            <a:spLocks noGrp="1"/>
          </p:cNvSpPr>
          <p:nvPr>
            <p:ph type="body" idx="1"/>
          </p:nvPr>
        </p:nvSpPr>
        <p:spPr>
          <a:xfrm>
            <a:off x="332185" y="1577579"/>
            <a:ext cx="5563800" cy="30516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64" name="Google Shape;364;p59"/>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65" name="Google Shape;365;p59"/>
          <p:cNvSpPr txBox="1">
            <a:spLocks noGrp="1"/>
          </p:cNvSpPr>
          <p:nvPr>
            <p:ph type="subTitle" idx="2"/>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8_Title: 2-column 1">
  <p:cSld name="TITLE_AND_TWO_COLUMNS_1_4">
    <p:spTree>
      <p:nvGrpSpPr>
        <p:cNvPr id="1" name="Shape 366"/>
        <p:cNvGrpSpPr/>
        <p:nvPr/>
      </p:nvGrpSpPr>
      <p:grpSpPr>
        <a:xfrm>
          <a:off x="0" y="0"/>
          <a:ext cx="0" cy="0"/>
          <a:chOff x="0" y="0"/>
          <a:chExt cx="0" cy="0"/>
        </a:xfrm>
      </p:grpSpPr>
      <p:sp>
        <p:nvSpPr>
          <p:cNvPr id="367" name="Google Shape;367;p60"/>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0"/>
          <p:cNvSpPr txBox="1">
            <a:spLocks noGrp="1"/>
          </p:cNvSpPr>
          <p:nvPr>
            <p:ph type="title"/>
          </p:nvPr>
        </p:nvSpPr>
        <p:spPr>
          <a:xfrm>
            <a:off x="320050" y="246900"/>
            <a:ext cx="85221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2600"/>
              <a:buNone/>
              <a:defRPr sz="2600">
                <a:solidFill>
                  <a:schemeClr val="accent2"/>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69" name="Google Shape;369;p60"/>
          <p:cNvSpPr txBox="1"/>
          <p:nvPr/>
        </p:nvSpPr>
        <p:spPr>
          <a:xfrm>
            <a:off x="8620195" y="4937425"/>
            <a:ext cx="2220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370" name="Google Shape;370;p60"/>
          <p:cNvSpPr txBox="1"/>
          <p:nvPr/>
        </p:nvSpPr>
        <p:spPr>
          <a:xfrm>
            <a:off x="61400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endParaRPr sz="700" b="0" i="0" u="none" strike="noStrike" cap="none">
              <a:solidFill>
                <a:schemeClr val="dk2"/>
              </a:solidFill>
              <a:latin typeface="Open Sans"/>
              <a:ea typeface="Open Sans"/>
              <a:cs typeface="Open Sans"/>
              <a:sym typeface="Open Sans"/>
            </a:endParaRPr>
          </a:p>
        </p:txBody>
      </p:sp>
      <p:pic>
        <p:nvPicPr>
          <p:cNvPr id="371" name="Google Shape;371;p60"/>
          <p:cNvPicPr preferRelativeResize="0"/>
          <p:nvPr/>
        </p:nvPicPr>
        <p:blipFill rotWithShape="1">
          <a:blip r:embed="rId2">
            <a:alphaModFix/>
          </a:blip>
          <a:srcRect/>
          <a:stretch/>
        </p:blipFill>
        <p:spPr>
          <a:xfrm>
            <a:off x="320100" y="4905811"/>
            <a:ext cx="914400" cy="1709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ey Divider Slide 1">
  <p:cSld name="02_Cover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39" b="49"/>
          <a:stretch/>
        </p:blipFill>
        <p:spPr>
          <a:xfrm>
            <a:off x="0" y="-4450"/>
            <a:ext cx="9144003" cy="5147951"/>
          </a:xfrm>
          <a:prstGeom prst="rect">
            <a:avLst/>
          </a:prstGeom>
          <a:noFill/>
          <a:ln>
            <a:noFill/>
          </a:ln>
        </p:spPr>
      </p:pic>
      <p:sp>
        <p:nvSpPr>
          <p:cNvPr id="40" name="Google Shape;40;p7"/>
          <p:cNvSpPr txBox="1">
            <a:spLocks noGrp="1"/>
          </p:cNvSpPr>
          <p:nvPr>
            <p:ph type="ctrTitle"/>
          </p:nvPr>
        </p:nvSpPr>
        <p:spPr>
          <a:xfrm>
            <a:off x="3355050" y="1081400"/>
            <a:ext cx="3579900" cy="1718100"/>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Clr>
                <a:schemeClr val="lt1"/>
              </a:buClr>
              <a:buSzPts val="3400"/>
              <a:buNone/>
              <a:defRPr sz="3400">
                <a:solidFill>
                  <a:schemeClr val="lt1"/>
                </a:solidFill>
              </a:defRPr>
            </a:lvl1pPr>
            <a:lvl2pPr lvl="1" algn="l">
              <a:lnSpc>
                <a:spcPct val="95000"/>
              </a:lnSpc>
              <a:spcBef>
                <a:spcPts val="0"/>
              </a:spcBef>
              <a:spcAft>
                <a:spcPts val="0"/>
              </a:spcAft>
              <a:buClr>
                <a:schemeClr val="lt1"/>
              </a:buClr>
              <a:buSzPts val="3400"/>
              <a:buNone/>
              <a:defRPr sz="3400">
                <a:solidFill>
                  <a:schemeClr val="lt1"/>
                </a:solidFill>
              </a:defRPr>
            </a:lvl2pPr>
            <a:lvl3pPr lvl="2" algn="l">
              <a:lnSpc>
                <a:spcPct val="95000"/>
              </a:lnSpc>
              <a:spcBef>
                <a:spcPts val="0"/>
              </a:spcBef>
              <a:spcAft>
                <a:spcPts val="0"/>
              </a:spcAft>
              <a:buClr>
                <a:schemeClr val="lt1"/>
              </a:buClr>
              <a:buSzPts val="3400"/>
              <a:buNone/>
              <a:defRPr sz="3400">
                <a:solidFill>
                  <a:schemeClr val="lt1"/>
                </a:solidFill>
              </a:defRPr>
            </a:lvl3pPr>
            <a:lvl4pPr lvl="3" algn="l">
              <a:lnSpc>
                <a:spcPct val="95000"/>
              </a:lnSpc>
              <a:spcBef>
                <a:spcPts val="0"/>
              </a:spcBef>
              <a:spcAft>
                <a:spcPts val="0"/>
              </a:spcAft>
              <a:buClr>
                <a:schemeClr val="lt1"/>
              </a:buClr>
              <a:buSzPts val="3400"/>
              <a:buNone/>
              <a:defRPr sz="3400">
                <a:solidFill>
                  <a:schemeClr val="lt1"/>
                </a:solidFill>
              </a:defRPr>
            </a:lvl4pPr>
            <a:lvl5pPr lvl="4" algn="l">
              <a:lnSpc>
                <a:spcPct val="95000"/>
              </a:lnSpc>
              <a:spcBef>
                <a:spcPts val="0"/>
              </a:spcBef>
              <a:spcAft>
                <a:spcPts val="0"/>
              </a:spcAft>
              <a:buClr>
                <a:schemeClr val="lt1"/>
              </a:buClr>
              <a:buSzPts val="3400"/>
              <a:buNone/>
              <a:defRPr sz="3400">
                <a:solidFill>
                  <a:schemeClr val="lt1"/>
                </a:solidFill>
              </a:defRPr>
            </a:lvl5pPr>
            <a:lvl6pPr lvl="5" algn="l">
              <a:lnSpc>
                <a:spcPct val="95000"/>
              </a:lnSpc>
              <a:spcBef>
                <a:spcPts val="0"/>
              </a:spcBef>
              <a:spcAft>
                <a:spcPts val="0"/>
              </a:spcAft>
              <a:buClr>
                <a:schemeClr val="lt1"/>
              </a:buClr>
              <a:buSzPts val="3400"/>
              <a:buNone/>
              <a:defRPr sz="3400">
                <a:solidFill>
                  <a:schemeClr val="lt1"/>
                </a:solidFill>
              </a:defRPr>
            </a:lvl6pPr>
            <a:lvl7pPr lvl="6" algn="l">
              <a:lnSpc>
                <a:spcPct val="95000"/>
              </a:lnSpc>
              <a:spcBef>
                <a:spcPts val="0"/>
              </a:spcBef>
              <a:spcAft>
                <a:spcPts val="0"/>
              </a:spcAft>
              <a:buClr>
                <a:schemeClr val="lt1"/>
              </a:buClr>
              <a:buSzPts val="3400"/>
              <a:buNone/>
              <a:defRPr sz="3400">
                <a:solidFill>
                  <a:schemeClr val="lt1"/>
                </a:solidFill>
              </a:defRPr>
            </a:lvl7pPr>
            <a:lvl8pPr lvl="7" algn="l">
              <a:lnSpc>
                <a:spcPct val="95000"/>
              </a:lnSpc>
              <a:spcBef>
                <a:spcPts val="0"/>
              </a:spcBef>
              <a:spcAft>
                <a:spcPts val="0"/>
              </a:spcAft>
              <a:buClr>
                <a:schemeClr val="lt1"/>
              </a:buClr>
              <a:buSzPts val="3400"/>
              <a:buNone/>
              <a:defRPr sz="3400">
                <a:solidFill>
                  <a:schemeClr val="lt1"/>
                </a:solidFill>
              </a:defRPr>
            </a:lvl8pPr>
            <a:lvl9pPr lvl="8" algn="l">
              <a:lnSpc>
                <a:spcPct val="95000"/>
              </a:lnSpc>
              <a:spcBef>
                <a:spcPts val="0"/>
              </a:spcBef>
              <a:spcAft>
                <a:spcPts val="0"/>
              </a:spcAft>
              <a:buClr>
                <a:schemeClr val="lt1"/>
              </a:buClr>
              <a:buSzPts val="3400"/>
              <a:buNone/>
              <a:defRPr sz="3400">
                <a:solidFill>
                  <a:schemeClr val="lt1"/>
                </a:solidFill>
              </a:defRPr>
            </a:lvl9pPr>
          </a:lstStyle>
          <a:p>
            <a:endParaRPr/>
          </a:p>
        </p:txBody>
      </p:sp>
      <p:sp>
        <p:nvSpPr>
          <p:cNvPr id="41" name="Google Shape;41;p7"/>
          <p:cNvSpPr txBox="1">
            <a:spLocks noGrp="1"/>
          </p:cNvSpPr>
          <p:nvPr>
            <p:ph type="subTitle" idx="1"/>
          </p:nvPr>
        </p:nvSpPr>
        <p:spPr>
          <a:xfrm>
            <a:off x="3355050" y="2909250"/>
            <a:ext cx="3198600" cy="9282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chemeClr val="lt1"/>
              </a:buClr>
              <a:buSzPts val="2100"/>
              <a:buFont typeface="Open Sans"/>
              <a:buNone/>
              <a:defRPr sz="1500">
                <a:solidFill>
                  <a:schemeClr val="lt1"/>
                </a:solidFill>
                <a:latin typeface="Open Sans"/>
                <a:ea typeface="Open Sans"/>
                <a:cs typeface="Open Sans"/>
                <a:sym typeface="Open Sans"/>
              </a:defRPr>
            </a:lvl1pPr>
            <a:lvl2pPr lvl="1" algn="l">
              <a:lnSpc>
                <a:spcPct val="95000"/>
              </a:lnSpc>
              <a:spcBef>
                <a:spcPts val="0"/>
              </a:spcBef>
              <a:spcAft>
                <a:spcPts val="0"/>
              </a:spcAft>
              <a:buClr>
                <a:schemeClr val="lt1"/>
              </a:buClr>
              <a:buSzPts val="2100"/>
              <a:buNone/>
              <a:defRPr sz="2800">
                <a:solidFill>
                  <a:schemeClr val="lt1"/>
                </a:solidFill>
              </a:defRPr>
            </a:lvl2pPr>
            <a:lvl3pPr lvl="2" algn="l">
              <a:lnSpc>
                <a:spcPct val="95000"/>
              </a:lnSpc>
              <a:spcBef>
                <a:spcPts val="0"/>
              </a:spcBef>
              <a:spcAft>
                <a:spcPts val="0"/>
              </a:spcAft>
              <a:buClr>
                <a:schemeClr val="lt1"/>
              </a:buClr>
              <a:buSzPts val="2100"/>
              <a:buNone/>
              <a:defRPr sz="2800">
                <a:solidFill>
                  <a:schemeClr val="lt1"/>
                </a:solidFill>
              </a:defRPr>
            </a:lvl3pPr>
            <a:lvl4pPr lvl="3" algn="l">
              <a:lnSpc>
                <a:spcPct val="95000"/>
              </a:lnSpc>
              <a:spcBef>
                <a:spcPts val="0"/>
              </a:spcBef>
              <a:spcAft>
                <a:spcPts val="0"/>
              </a:spcAft>
              <a:buClr>
                <a:schemeClr val="lt1"/>
              </a:buClr>
              <a:buSzPts val="2100"/>
              <a:buNone/>
              <a:defRPr sz="2800">
                <a:solidFill>
                  <a:schemeClr val="lt1"/>
                </a:solidFill>
              </a:defRPr>
            </a:lvl4pPr>
            <a:lvl5pPr lvl="4" algn="l">
              <a:lnSpc>
                <a:spcPct val="95000"/>
              </a:lnSpc>
              <a:spcBef>
                <a:spcPts val="0"/>
              </a:spcBef>
              <a:spcAft>
                <a:spcPts val="0"/>
              </a:spcAft>
              <a:buClr>
                <a:schemeClr val="lt1"/>
              </a:buClr>
              <a:buSzPts val="2100"/>
              <a:buNone/>
              <a:defRPr sz="2800">
                <a:solidFill>
                  <a:schemeClr val="lt1"/>
                </a:solidFill>
              </a:defRPr>
            </a:lvl5pPr>
            <a:lvl6pPr lvl="5" algn="l">
              <a:lnSpc>
                <a:spcPct val="95000"/>
              </a:lnSpc>
              <a:spcBef>
                <a:spcPts val="0"/>
              </a:spcBef>
              <a:spcAft>
                <a:spcPts val="0"/>
              </a:spcAft>
              <a:buClr>
                <a:schemeClr val="lt1"/>
              </a:buClr>
              <a:buSzPts val="2100"/>
              <a:buNone/>
              <a:defRPr sz="2800">
                <a:solidFill>
                  <a:schemeClr val="lt1"/>
                </a:solidFill>
              </a:defRPr>
            </a:lvl6pPr>
            <a:lvl7pPr lvl="6" algn="l">
              <a:lnSpc>
                <a:spcPct val="95000"/>
              </a:lnSpc>
              <a:spcBef>
                <a:spcPts val="0"/>
              </a:spcBef>
              <a:spcAft>
                <a:spcPts val="0"/>
              </a:spcAft>
              <a:buClr>
                <a:schemeClr val="lt1"/>
              </a:buClr>
              <a:buSzPts val="2100"/>
              <a:buNone/>
              <a:defRPr sz="2800">
                <a:solidFill>
                  <a:schemeClr val="lt1"/>
                </a:solidFill>
              </a:defRPr>
            </a:lvl7pPr>
            <a:lvl8pPr lvl="7" algn="l">
              <a:lnSpc>
                <a:spcPct val="95000"/>
              </a:lnSpc>
              <a:spcBef>
                <a:spcPts val="0"/>
              </a:spcBef>
              <a:spcAft>
                <a:spcPts val="0"/>
              </a:spcAft>
              <a:buClr>
                <a:schemeClr val="lt1"/>
              </a:buClr>
              <a:buSzPts val="2100"/>
              <a:buNone/>
              <a:defRPr sz="2800">
                <a:solidFill>
                  <a:schemeClr val="lt1"/>
                </a:solidFill>
              </a:defRPr>
            </a:lvl8pPr>
            <a:lvl9pPr lvl="8" algn="l">
              <a:lnSpc>
                <a:spcPct val="95000"/>
              </a:lnSpc>
              <a:spcBef>
                <a:spcPts val="0"/>
              </a:spcBef>
              <a:spcAft>
                <a:spcPts val="0"/>
              </a:spcAft>
              <a:buClr>
                <a:schemeClr val="lt1"/>
              </a:buClr>
              <a:buSzPts val="2100"/>
              <a:buNone/>
              <a:defRPr sz="2800">
                <a:solidFill>
                  <a:schemeClr val="lt1"/>
                </a:solidFill>
              </a:defRPr>
            </a:lvl9pPr>
          </a:lstStyle>
          <a:p>
            <a:endParaRPr/>
          </a:p>
        </p:txBody>
      </p:sp>
      <p:pic>
        <p:nvPicPr>
          <p:cNvPr id="42" name="Google Shape;42;p7"/>
          <p:cNvPicPr preferRelativeResize="0"/>
          <p:nvPr/>
        </p:nvPicPr>
        <p:blipFill rotWithShape="1">
          <a:blip r:embed="rId3">
            <a:alphaModFix/>
          </a:blip>
          <a:srcRect t="337" b="337"/>
          <a:stretch/>
        </p:blipFill>
        <p:spPr>
          <a:xfrm>
            <a:off x="315200" y="4741875"/>
            <a:ext cx="1408849" cy="1707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8_Title: 2-column 3">
  <p:cSld name="TITLE_AND_TWO_COLUMNS_1_5">
    <p:spTree>
      <p:nvGrpSpPr>
        <p:cNvPr id="1" name="Shape 372"/>
        <p:cNvGrpSpPr/>
        <p:nvPr/>
      </p:nvGrpSpPr>
      <p:grpSpPr>
        <a:xfrm>
          <a:off x="0" y="0"/>
          <a:ext cx="0" cy="0"/>
          <a:chOff x="0" y="0"/>
          <a:chExt cx="0" cy="0"/>
        </a:xfrm>
      </p:grpSpPr>
      <p:sp>
        <p:nvSpPr>
          <p:cNvPr id="373" name="Google Shape;373;p61"/>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61"/>
          <p:cNvSpPr txBox="1">
            <a:spLocks noGrp="1"/>
          </p:cNvSpPr>
          <p:nvPr>
            <p:ph type="title"/>
          </p:nvPr>
        </p:nvSpPr>
        <p:spPr>
          <a:xfrm>
            <a:off x="320050" y="246900"/>
            <a:ext cx="85221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2600"/>
              <a:buNone/>
              <a:defRPr sz="2600">
                <a:solidFill>
                  <a:schemeClr val="accent2"/>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75" name="Google Shape;375;p61"/>
          <p:cNvSpPr txBox="1"/>
          <p:nvPr/>
        </p:nvSpPr>
        <p:spPr>
          <a:xfrm>
            <a:off x="8620195" y="4937425"/>
            <a:ext cx="2220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376" name="Google Shape;376;p61"/>
          <p:cNvSpPr txBox="1"/>
          <p:nvPr/>
        </p:nvSpPr>
        <p:spPr>
          <a:xfrm>
            <a:off x="61400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endParaRPr sz="700" b="0" i="0" u="none" strike="noStrike" cap="none">
              <a:solidFill>
                <a:schemeClr val="dk2"/>
              </a:solidFill>
              <a:latin typeface="Open Sans"/>
              <a:ea typeface="Open Sans"/>
              <a:cs typeface="Open Sans"/>
              <a:sym typeface="Open Sans"/>
            </a:endParaRPr>
          </a:p>
        </p:txBody>
      </p:sp>
      <p:pic>
        <p:nvPicPr>
          <p:cNvPr id="377" name="Google Shape;377;p61"/>
          <p:cNvPicPr preferRelativeResize="0"/>
          <p:nvPr/>
        </p:nvPicPr>
        <p:blipFill rotWithShape="1">
          <a:blip r:embed="rId2">
            <a:alphaModFix/>
          </a:blip>
          <a:srcRect/>
          <a:stretch/>
        </p:blipFill>
        <p:spPr>
          <a:xfrm>
            <a:off x="320100" y="4905811"/>
            <a:ext cx="914400" cy="170916"/>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08_Title: 2-column 4">
  <p:cSld name="TITLE_AND_TWO_COLUMNS_1_6">
    <p:spTree>
      <p:nvGrpSpPr>
        <p:cNvPr id="1" name="Shape 378"/>
        <p:cNvGrpSpPr/>
        <p:nvPr/>
      </p:nvGrpSpPr>
      <p:grpSpPr>
        <a:xfrm>
          <a:off x="0" y="0"/>
          <a:ext cx="0" cy="0"/>
          <a:chOff x="0" y="0"/>
          <a:chExt cx="0" cy="0"/>
        </a:xfrm>
      </p:grpSpPr>
      <p:sp>
        <p:nvSpPr>
          <p:cNvPr id="379" name="Google Shape;379;p62"/>
          <p:cNvSpPr/>
          <p:nvPr/>
        </p:nvSpPr>
        <p:spPr>
          <a:xfrm>
            <a:off x="0" y="0"/>
            <a:ext cx="9144000" cy="100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2"/>
          <p:cNvSpPr txBox="1">
            <a:spLocks noGrp="1"/>
          </p:cNvSpPr>
          <p:nvPr>
            <p:ph type="title"/>
          </p:nvPr>
        </p:nvSpPr>
        <p:spPr>
          <a:xfrm>
            <a:off x="320050" y="246900"/>
            <a:ext cx="85221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2600"/>
              <a:buNone/>
              <a:defRPr sz="2600">
                <a:solidFill>
                  <a:schemeClr val="accent2"/>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81" name="Google Shape;381;p62"/>
          <p:cNvSpPr txBox="1"/>
          <p:nvPr/>
        </p:nvSpPr>
        <p:spPr>
          <a:xfrm>
            <a:off x="8620195" y="4937425"/>
            <a:ext cx="2220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382" name="Google Shape;382;p62"/>
          <p:cNvSpPr txBox="1"/>
          <p:nvPr/>
        </p:nvSpPr>
        <p:spPr>
          <a:xfrm>
            <a:off x="61400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endParaRPr sz="700" b="0" i="0" u="none" strike="noStrike" cap="none">
              <a:solidFill>
                <a:schemeClr val="dk2"/>
              </a:solidFill>
              <a:latin typeface="Open Sans"/>
              <a:ea typeface="Open Sans"/>
              <a:cs typeface="Open Sans"/>
              <a:sym typeface="Open Sans"/>
            </a:endParaRPr>
          </a:p>
        </p:txBody>
      </p:sp>
      <p:pic>
        <p:nvPicPr>
          <p:cNvPr id="383" name="Google Shape;383;p62"/>
          <p:cNvPicPr preferRelativeResize="0"/>
          <p:nvPr/>
        </p:nvPicPr>
        <p:blipFill rotWithShape="1">
          <a:blip r:embed="rId2">
            <a:alphaModFix/>
          </a:blip>
          <a:srcRect/>
          <a:stretch/>
        </p:blipFill>
        <p:spPr>
          <a:xfrm>
            <a:off x="320100" y="4905811"/>
            <a:ext cx="914400" cy="170916"/>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Grey One Column White 1">
  <p:cSld name="Grey One Column White">
    <p:spTree>
      <p:nvGrpSpPr>
        <p:cNvPr id="1" name="Shape 384"/>
        <p:cNvGrpSpPr/>
        <p:nvPr/>
      </p:nvGrpSpPr>
      <p:grpSpPr>
        <a:xfrm>
          <a:off x="0" y="0"/>
          <a:ext cx="0" cy="0"/>
          <a:chOff x="0" y="0"/>
          <a:chExt cx="0" cy="0"/>
        </a:xfrm>
      </p:grpSpPr>
      <p:pic>
        <p:nvPicPr>
          <p:cNvPr id="385" name="Google Shape;385;p63"/>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386" name="Google Shape;386;p63"/>
          <p:cNvSpPr txBox="1"/>
          <p:nvPr/>
        </p:nvSpPr>
        <p:spPr>
          <a:xfrm>
            <a:off x="274326" y="4931400"/>
            <a:ext cx="1258200" cy="177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2"/>
              </a:buClr>
              <a:buSzPts val="5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387" name="Google Shape;387;p63"/>
          <p:cNvSpPr txBox="1">
            <a:spLocks noGrp="1"/>
          </p:cNvSpPr>
          <p:nvPr>
            <p:ph type="title"/>
          </p:nvPr>
        </p:nvSpPr>
        <p:spPr>
          <a:xfrm>
            <a:off x="274326" y="274325"/>
            <a:ext cx="8595300" cy="6816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600"/>
              <a:buNone/>
              <a:defRPr/>
            </a:lvl1pPr>
            <a:lvl2pPr lvl="1" algn="l" rtl="0">
              <a:lnSpc>
                <a:spcPct val="95000"/>
              </a:lnSpc>
              <a:spcBef>
                <a:spcPts val="0"/>
              </a:spcBef>
              <a:spcAft>
                <a:spcPts val="0"/>
              </a:spcAft>
              <a:buSzPts val="1600"/>
              <a:buNone/>
              <a:defRPr/>
            </a:lvl2pPr>
            <a:lvl3pPr lvl="2" algn="l" rtl="0">
              <a:lnSpc>
                <a:spcPct val="95000"/>
              </a:lnSpc>
              <a:spcBef>
                <a:spcPts val="0"/>
              </a:spcBef>
              <a:spcAft>
                <a:spcPts val="0"/>
              </a:spcAft>
              <a:buSzPts val="1600"/>
              <a:buNone/>
              <a:defRPr/>
            </a:lvl3pPr>
            <a:lvl4pPr lvl="3" algn="l" rtl="0">
              <a:lnSpc>
                <a:spcPct val="95000"/>
              </a:lnSpc>
              <a:spcBef>
                <a:spcPts val="0"/>
              </a:spcBef>
              <a:spcAft>
                <a:spcPts val="0"/>
              </a:spcAft>
              <a:buSzPts val="1600"/>
              <a:buNone/>
              <a:defRPr/>
            </a:lvl4pPr>
            <a:lvl5pPr lvl="4" algn="l" rtl="0">
              <a:lnSpc>
                <a:spcPct val="95000"/>
              </a:lnSpc>
              <a:spcBef>
                <a:spcPts val="0"/>
              </a:spcBef>
              <a:spcAft>
                <a:spcPts val="0"/>
              </a:spcAft>
              <a:buSzPts val="1600"/>
              <a:buNone/>
              <a:defRPr/>
            </a:lvl5pPr>
            <a:lvl6pPr lvl="5" algn="l" rtl="0">
              <a:lnSpc>
                <a:spcPct val="95000"/>
              </a:lnSpc>
              <a:spcBef>
                <a:spcPts val="0"/>
              </a:spcBef>
              <a:spcAft>
                <a:spcPts val="0"/>
              </a:spcAft>
              <a:buSzPts val="1600"/>
              <a:buNone/>
              <a:defRPr/>
            </a:lvl6pPr>
            <a:lvl7pPr lvl="6" algn="l" rtl="0">
              <a:lnSpc>
                <a:spcPct val="95000"/>
              </a:lnSpc>
              <a:spcBef>
                <a:spcPts val="0"/>
              </a:spcBef>
              <a:spcAft>
                <a:spcPts val="0"/>
              </a:spcAft>
              <a:buSzPts val="1600"/>
              <a:buNone/>
              <a:defRPr/>
            </a:lvl7pPr>
            <a:lvl8pPr lvl="7" algn="l" rtl="0">
              <a:lnSpc>
                <a:spcPct val="95000"/>
              </a:lnSpc>
              <a:spcBef>
                <a:spcPts val="0"/>
              </a:spcBef>
              <a:spcAft>
                <a:spcPts val="0"/>
              </a:spcAft>
              <a:buSzPts val="1600"/>
              <a:buNone/>
              <a:defRPr/>
            </a:lvl8pPr>
            <a:lvl9pPr lvl="8" algn="l" rtl="0">
              <a:lnSpc>
                <a:spcPct val="95000"/>
              </a:lnSpc>
              <a:spcBef>
                <a:spcPts val="0"/>
              </a:spcBef>
              <a:spcAft>
                <a:spcPts val="0"/>
              </a:spcAft>
              <a:buSzPts val="1600"/>
              <a:buNone/>
              <a:defRPr/>
            </a:lvl9pPr>
          </a:lstStyle>
          <a:p>
            <a:endParaRPr/>
          </a:p>
        </p:txBody>
      </p:sp>
      <p:sp>
        <p:nvSpPr>
          <p:cNvPr id="388" name="Google Shape;388;p63"/>
          <p:cNvSpPr txBox="1">
            <a:spLocks noGrp="1"/>
          </p:cNvSpPr>
          <p:nvPr>
            <p:ph type="body" idx="1"/>
          </p:nvPr>
        </p:nvSpPr>
        <p:spPr>
          <a:xfrm>
            <a:off x="274325" y="1093125"/>
            <a:ext cx="8504100" cy="3368700"/>
          </a:xfrm>
          <a:prstGeom prst="rect">
            <a:avLst/>
          </a:prstGeom>
          <a:noFill/>
          <a:ln>
            <a:noFill/>
          </a:ln>
        </p:spPr>
        <p:txBody>
          <a:bodyPr spcFirstLastPara="1" wrap="square" lIns="0" tIns="54875" rIns="54875" bIns="34275" anchor="t" anchorCtr="0">
            <a:noAutofit/>
          </a:bodyPr>
          <a:lstStyle>
            <a:lvl1pPr marL="457200" lvl="0" indent="-228600" algn="l" rtl="0">
              <a:lnSpc>
                <a:spcPct val="100000"/>
              </a:lnSpc>
              <a:spcBef>
                <a:spcPts val="400"/>
              </a:spcBef>
              <a:spcAft>
                <a:spcPts val="0"/>
              </a:spcAft>
              <a:buSzPts val="1100"/>
              <a:buNone/>
              <a:defRPr/>
            </a:lvl1pPr>
            <a:lvl2pPr marL="914400" lvl="1" indent="-298450" algn="l" rtl="0">
              <a:lnSpc>
                <a:spcPct val="100000"/>
              </a:lnSpc>
              <a:spcBef>
                <a:spcPts val="400"/>
              </a:spcBef>
              <a:spcAft>
                <a:spcPts val="0"/>
              </a:spcAft>
              <a:buSzPts val="1100"/>
              <a:buChar char="•"/>
              <a:defRPr/>
            </a:lvl2pPr>
            <a:lvl3pPr marL="1371600" lvl="2" indent="-298450" algn="l" rtl="0">
              <a:lnSpc>
                <a:spcPct val="100000"/>
              </a:lnSpc>
              <a:spcBef>
                <a:spcPts val="400"/>
              </a:spcBef>
              <a:spcAft>
                <a:spcPts val="0"/>
              </a:spcAft>
              <a:buSzPts val="1100"/>
              <a:buChar char="•"/>
              <a:defRPr/>
            </a:lvl3pPr>
            <a:lvl4pPr marL="1828800" lvl="3" indent="-298450" algn="l" rtl="0">
              <a:lnSpc>
                <a:spcPct val="100000"/>
              </a:lnSpc>
              <a:spcBef>
                <a:spcPts val="400"/>
              </a:spcBef>
              <a:spcAft>
                <a:spcPts val="0"/>
              </a:spcAft>
              <a:buSzPts val="1100"/>
              <a:buChar char="•"/>
              <a:defRPr/>
            </a:lvl4pPr>
            <a:lvl5pPr marL="2286000" lvl="4" indent="-298450" algn="l" rtl="0">
              <a:lnSpc>
                <a:spcPct val="100000"/>
              </a:lnSpc>
              <a:spcBef>
                <a:spcPts val="400"/>
              </a:spcBef>
              <a:spcAft>
                <a:spcPts val="0"/>
              </a:spcAft>
              <a:buSzPts val="1100"/>
              <a:buChar char="•"/>
              <a:defRPr/>
            </a:lvl5pPr>
            <a:lvl6pPr marL="2743200" lvl="5" indent="-317500" algn="l" rtl="0">
              <a:lnSpc>
                <a:spcPct val="100000"/>
              </a:lnSpc>
              <a:spcBef>
                <a:spcPts val="400"/>
              </a:spcBef>
              <a:spcAft>
                <a:spcPts val="0"/>
              </a:spcAft>
              <a:buSzPts val="1400"/>
              <a:buChar char="•"/>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pic>
        <p:nvPicPr>
          <p:cNvPr id="389" name="Google Shape;389;p63"/>
          <p:cNvPicPr preferRelativeResize="0"/>
          <p:nvPr/>
        </p:nvPicPr>
        <p:blipFill rotWithShape="1">
          <a:blip r:embed="rId3">
            <a:alphaModFix/>
          </a:blip>
          <a:srcRect t="337" b="337"/>
          <a:stretch/>
        </p:blipFill>
        <p:spPr>
          <a:xfrm>
            <a:off x="7679625" y="51862"/>
            <a:ext cx="1189993" cy="14424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Agenda" type="obj">
  <p:cSld name="OBJECT">
    <p:spTree>
      <p:nvGrpSpPr>
        <p:cNvPr id="1" name="Shape 390"/>
        <p:cNvGrpSpPr/>
        <p:nvPr/>
      </p:nvGrpSpPr>
      <p:grpSpPr>
        <a:xfrm>
          <a:off x="0" y="0"/>
          <a:ext cx="0" cy="0"/>
          <a:chOff x="0" y="0"/>
          <a:chExt cx="0" cy="0"/>
        </a:xfrm>
      </p:grpSpPr>
      <p:sp>
        <p:nvSpPr>
          <p:cNvPr id="391" name="Google Shape;391;p64"/>
          <p:cNvSpPr txBox="1">
            <a:spLocks noGrp="1"/>
          </p:cNvSpPr>
          <p:nvPr>
            <p:ph type="title"/>
          </p:nvPr>
        </p:nvSpPr>
        <p:spPr>
          <a:xfrm>
            <a:off x="457200" y="228600"/>
            <a:ext cx="8229600" cy="390600"/>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2100"/>
              <a:buNone/>
              <a:defRPr/>
            </a:lvl1pPr>
            <a:lvl2pPr lvl="1" algn="l" rtl="0">
              <a:spcBef>
                <a:spcPts val="0"/>
              </a:spcBef>
              <a:spcAft>
                <a:spcPts val="0"/>
              </a:spcAft>
              <a:buSzPts val="2100"/>
              <a:buNone/>
              <a:defRPr/>
            </a:lvl2pPr>
            <a:lvl3pPr lvl="2" algn="l" rtl="0">
              <a:spcBef>
                <a:spcPts val="0"/>
              </a:spcBef>
              <a:spcAft>
                <a:spcPts val="0"/>
              </a:spcAft>
              <a:buSzPts val="2100"/>
              <a:buNone/>
              <a:defRPr/>
            </a:lvl3pPr>
            <a:lvl4pPr lvl="3" algn="l" rtl="0">
              <a:spcBef>
                <a:spcPts val="0"/>
              </a:spcBef>
              <a:spcAft>
                <a:spcPts val="0"/>
              </a:spcAft>
              <a:buSzPts val="2100"/>
              <a:buNone/>
              <a:defRPr/>
            </a:lvl4pPr>
            <a:lvl5pPr lvl="4" algn="l" rtl="0">
              <a:spcBef>
                <a:spcPts val="0"/>
              </a:spcBef>
              <a:spcAft>
                <a:spcPts val="0"/>
              </a:spcAft>
              <a:buSzPts val="2100"/>
              <a:buNone/>
              <a:defRPr/>
            </a:lvl5pPr>
            <a:lvl6pPr lvl="5" algn="l" rtl="0">
              <a:spcBef>
                <a:spcPts val="0"/>
              </a:spcBef>
              <a:spcAft>
                <a:spcPts val="0"/>
              </a:spcAft>
              <a:buSzPts val="2100"/>
              <a:buNone/>
              <a:defRPr/>
            </a:lvl6pPr>
            <a:lvl7pPr lvl="6" algn="l" rtl="0">
              <a:spcBef>
                <a:spcPts val="0"/>
              </a:spcBef>
              <a:spcAft>
                <a:spcPts val="0"/>
              </a:spcAft>
              <a:buSzPts val="2100"/>
              <a:buNone/>
              <a:defRPr/>
            </a:lvl7pPr>
            <a:lvl8pPr lvl="7" algn="l" rtl="0">
              <a:spcBef>
                <a:spcPts val="0"/>
              </a:spcBef>
              <a:spcAft>
                <a:spcPts val="0"/>
              </a:spcAft>
              <a:buSzPts val="2100"/>
              <a:buNone/>
              <a:defRPr/>
            </a:lvl8pPr>
            <a:lvl9pPr lvl="8" algn="l" rtl="0">
              <a:spcBef>
                <a:spcPts val="0"/>
              </a:spcBef>
              <a:spcAft>
                <a:spcPts val="0"/>
              </a:spcAft>
              <a:buSzPts val="2100"/>
              <a:buNone/>
              <a:defRPr/>
            </a:lvl9pPr>
          </a:lstStyle>
          <a:p>
            <a:endParaRPr/>
          </a:p>
        </p:txBody>
      </p:sp>
      <p:sp>
        <p:nvSpPr>
          <p:cNvPr id="392" name="Google Shape;392;p64"/>
          <p:cNvSpPr txBox="1">
            <a:spLocks noGrp="1"/>
          </p:cNvSpPr>
          <p:nvPr>
            <p:ph type="body" idx="1"/>
          </p:nvPr>
        </p:nvSpPr>
        <p:spPr>
          <a:xfrm>
            <a:off x="457200" y="858441"/>
            <a:ext cx="8229600" cy="3713700"/>
          </a:xfrm>
          <a:prstGeom prst="rect">
            <a:avLst/>
          </a:prstGeom>
          <a:noFill/>
          <a:ln>
            <a:noFill/>
          </a:ln>
        </p:spPr>
        <p:txBody>
          <a:bodyPr spcFirstLastPara="1" wrap="square" lIns="0" tIns="0" rIns="0" bIns="0" anchor="t" anchorCtr="0">
            <a:noAutofit/>
          </a:bodyPr>
          <a:lstStyle>
            <a:lvl1pPr marL="457200" lvl="0" indent="-228600" algn="l" rtl="0">
              <a:spcBef>
                <a:spcPts val="300"/>
              </a:spcBef>
              <a:spcAft>
                <a:spcPts val="0"/>
              </a:spcAft>
              <a:buSzPts val="1000"/>
              <a:buNone/>
              <a:defRPr/>
            </a:lvl1pPr>
            <a:lvl2pPr marL="914400" lvl="1" indent="-228600" algn="l" rtl="0">
              <a:spcBef>
                <a:spcPts val="300"/>
              </a:spcBef>
              <a:spcAft>
                <a:spcPts val="0"/>
              </a:spcAft>
              <a:buSzPts val="1000"/>
              <a:buFont typeface="Arial"/>
              <a:buNone/>
              <a:defRPr>
                <a:solidFill>
                  <a:srgbClr val="7F7F7F"/>
                </a:solidFill>
              </a:defRPr>
            </a:lvl2pPr>
            <a:lvl3pPr marL="1371600" lvl="2" indent="-292100" algn="l" rtl="0">
              <a:spcBef>
                <a:spcPts val="300"/>
              </a:spcBef>
              <a:spcAft>
                <a:spcPts val="0"/>
              </a:spcAft>
              <a:buSzPts val="1000"/>
              <a:buFont typeface="Noto Sans Symbols"/>
              <a:buChar char="▪"/>
              <a:defRPr/>
            </a:lvl3pPr>
            <a:lvl4pPr marL="1828800" lvl="3" indent="-292100" algn="l" rtl="0">
              <a:spcBef>
                <a:spcPts val="300"/>
              </a:spcBef>
              <a:spcAft>
                <a:spcPts val="0"/>
              </a:spcAft>
              <a:buClr>
                <a:srgbClr val="7F7F7F"/>
              </a:buClr>
              <a:buSzPts val="1000"/>
              <a:buFont typeface="Noto Sans Symbols"/>
              <a:buChar char="▪"/>
              <a:defRPr>
                <a:solidFill>
                  <a:srgbClr val="7F7F7F"/>
                </a:solidFill>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SzPts val="1400"/>
              <a:buChar char="•"/>
              <a:defRPr/>
            </a:lvl6pPr>
            <a:lvl7pPr marL="3200400" lvl="6" indent="-228600" algn="l" rtl="0">
              <a:spcBef>
                <a:spcPts val="300"/>
              </a:spcBef>
              <a:spcAft>
                <a:spcPts val="0"/>
              </a:spcAft>
              <a:buSzPts val="1400"/>
              <a:buNone/>
              <a:defRPr/>
            </a:lvl7pPr>
            <a:lvl8pPr marL="3657600" lvl="7" indent="-228600" algn="l" rtl="0">
              <a:spcBef>
                <a:spcPts val="300"/>
              </a:spcBef>
              <a:spcAft>
                <a:spcPts val="0"/>
              </a:spcAft>
              <a:buSzPts val="1400"/>
              <a:buNone/>
              <a:defRPr/>
            </a:lvl8pPr>
            <a:lvl9pPr marL="4114800" lvl="8" indent="-228600" algn="l" rtl="0">
              <a:spcBef>
                <a:spcPts val="30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2">
  <p:cSld name="BLANK_6">
    <p:spTree>
      <p:nvGrpSpPr>
        <p:cNvPr id="1" name="Shape 393"/>
        <p:cNvGrpSpPr/>
        <p:nvPr/>
      </p:nvGrpSpPr>
      <p:grpSpPr>
        <a:xfrm>
          <a:off x="0" y="0"/>
          <a:ext cx="0" cy="0"/>
          <a:chOff x="0" y="0"/>
          <a:chExt cx="0" cy="0"/>
        </a:xfrm>
      </p:grpSpPr>
      <p:sp>
        <p:nvSpPr>
          <p:cNvPr id="394" name="Google Shape;394;p65"/>
          <p:cNvSpPr txBox="1">
            <a:spLocks noGrp="1"/>
          </p:cNvSpPr>
          <p:nvPr>
            <p:ph type="sldNum" idx="12"/>
          </p:nvPr>
        </p:nvSpPr>
        <p:spPr>
          <a:xfrm>
            <a:off x="7158602" y="4829175"/>
            <a:ext cx="1527000" cy="114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7F7F7F"/>
              </a:buClr>
              <a:buSzPts val="7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SYS PwC Slide Body">
  <p:cSld name="TSYS PwC Slide Body">
    <p:spTree>
      <p:nvGrpSpPr>
        <p:cNvPr id="1" name="Shape 395"/>
        <p:cNvGrpSpPr/>
        <p:nvPr/>
      </p:nvGrpSpPr>
      <p:grpSpPr>
        <a:xfrm>
          <a:off x="0" y="0"/>
          <a:ext cx="0" cy="0"/>
          <a:chOff x="0" y="0"/>
          <a:chExt cx="0" cy="0"/>
        </a:xfrm>
      </p:grpSpPr>
      <p:sp>
        <p:nvSpPr>
          <p:cNvPr id="396" name="Google Shape;396;p66"/>
          <p:cNvSpPr txBox="1">
            <a:spLocks noGrp="1"/>
          </p:cNvSpPr>
          <p:nvPr>
            <p:ph type="ftr" idx="11"/>
          </p:nvPr>
        </p:nvSpPr>
        <p:spPr>
          <a:xfrm>
            <a:off x="854691" y="4842272"/>
            <a:ext cx="5095500" cy="204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800"/>
              <a:buFont typeface="Questrial"/>
              <a:buNone/>
              <a:defRPr sz="800">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7" name="Google Shape;397;p66"/>
          <p:cNvSpPr txBox="1">
            <a:spLocks noGrp="1"/>
          </p:cNvSpPr>
          <p:nvPr>
            <p:ph type="sldNum" idx="12"/>
          </p:nvPr>
        </p:nvSpPr>
        <p:spPr>
          <a:xfrm>
            <a:off x="346182" y="4842272"/>
            <a:ext cx="457200" cy="204900"/>
          </a:xfrm>
          <a:prstGeom prst="rect">
            <a:avLst/>
          </a:prstGeom>
          <a:noFill/>
          <a:ln>
            <a:noFill/>
          </a:ln>
        </p:spPr>
        <p:txBody>
          <a:bodyPr spcFirstLastPara="1" wrap="square" lIns="0" tIns="45700" rIns="0" bIns="45700" anchor="ctr" anchorCtr="0">
            <a:noAutofit/>
          </a:bodyPr>
          <a:lstStyle>
            <a:lvl1pPr marL="0" marR="0" lvl="0" indent="0" algn="ctr" rtl="0">
              <a:lnSpc>
                <a:spcPct val="100000"/>
              </a:lnSpc>
              <a:spcBef>
                <a:spcPts val="0"/>
              </a:spcBef>
              <a:spcAft>
                <a:spcPts val="0"/>
              </a:spcAft>
              <a:buClr>
                <a:srgbClr val="00406E"/>
              </a:buClr>
              <a:buSzPts val="225"/>
              <a:buFont typeface="Century Gothic"/>
              <a:buNone/>
              <a:defRPr sz="900" b="0">
                <a:solidFill>
                  <a:srgbClr val="00406E"/>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406E"/>
              </a:buClr>
              <a:buSzPts val="225"/>
              <a:buFont typeface="Century Gothic"/>
              <a:buNone/>
              <a:defRPr sz="900" b="0">
                <a:solidFill>
                  <a:srgbClr val="00406E"/>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406E"/>
              </a:buClr>
              <a:buSzPts val="225"/>
              <a:buFont typeface="Century Gothic"/>
              <a:buNone/>
              <a:defRPr sz="900" b="0">
                <a:solidFill>
                  <a:srgbClr val="00406E"/>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406E"/>
              </a:buClr>
              <a:buSzPts val="225"/>
              <a:buFont typeface="Century Gothic"/>
              <a:buNone/>
              <a:defRPr sz="900" b="0">
                <a:solidFill>
                  <a:srgbClr val="00406E"/>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406E"/>
              </a:buClr>
              <a:buSzPts val="225"/>
              <a:buFont typeface="Century Gothic"/>
              <a:buNone/>
              <a:defRPr sz="900" b="0">
                <a:solidFill>
                  <a:srgbClr val="00406E"/>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406E"/>
              </a:buClr>
              <a:buSzPts val="225"/>
              <a:buFont typeface="Century Gothic"/>
              <a:buNone/>
              <a:defRPr sz="900" b="0">
                <a:solidFill>
                  <a:srgbClr val="00406E"/>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406E"/>
              </a:buClr>
              <a:buSzPts val="225"/>
              <a:buFont typeface="Century Gothic"/>
              <a:buNone/>
              <a:defRPr sz="900" b="0">
                <a:solidFill>
                  <a:srgbClr val="00406E"/>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406E"/>
              </a:buClr>
              <a:buSzPts val="225"/>
              <a:buFont typeface="Century Gothic"/>
              <a:buNone/>
              <a:defRPr sz="900" b="0">
                <a:solidFill>
                  <a:srgbClr val="00406E"/>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406E"/>
              </a:buClr>
              <a:buSzPts val="225"/>
              <a:buFont typeface="Century Gothic"/>
              <a:buNone/>
              <a:defRPr sz="900" b="0">
                <a:solidFill>
                  <a:srgbClr val="00406E"/>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
        <p:nvSpPr>
          <p:cNvPr id="398" name="Google Shape;398;p66"/>
          <p:cNvSpPr txBox="1">
            <a:spLocks noGrp="1"/>
          </p:cNvSpPr>
          <p:nvPr>
            <p:ph type="title"/>
          </p:nvPr>
        </p:nvSpPr>
        <p:spPr>
          <a:xfrm>
            <a:off x="454977" y="0"/>
            <a:ext cx="8220600" cy="644400"/>
          </a:xfrm>
          <a:prstGeom prst="rect">
            <a:avLst/>
          </a:prstGeom>
          <a:noFill/>
          <a:ln>
            <a:noFill/>
          </a:ln>
        </p:spPr>
        <p:txBody>
          <a:bodyPr spcFirstLastPara="1" wrap="square" lIns="91425" tIns="91425" rIns="91425" bIns="91425" anchor="b" anchorCtr="0">
            <a:spAutoFit/>
          </a:bodyPr>
          <a:lstStyle>
            <a:lvl1pPr lvl="0" algn="l" rtl="0">
              <a:lnSpc>
                <a:spcPct val="80000"/>
              </a:lnSpc>
              <a:spcBef>
                <a:spcPts val="0"/>
              </a:spcBef>
              <a:spcAft>
                <a:spcPts val="0"/>
              </a:spcAft>
              <a:buClr>
                <a:srgbClr val="003366"/>
              </a:buClr>
              <a:buSzPts val="1800"/>
              <a:buNone/>
              <a:defRPr/>
            </a:lvl1pPr>
            <a:lvl2pPr lvl="1" algn="l" rtl="0">
              <a:lnSpc>
                <a:spcPct val="85000"/>
              </a:lnSpc>
              <a:spcBef>
                <a:spcPts val="0"/>
              </a:spcBef>
              <a:spcAft>
                <a:spcPts val="0"/>
              </a:spcAft>
              <a:buClr>
                <a:srgbClr val="003366"/>
              </a:buClr>
              <a:buSzPts val="1800"/>
              <a:buNone/>
              <a:defRPr/>
            </a:lvl2pPr>
            <a:lvl3pPr lvl="2" algn="l" rtl="0">
              <a:lnSpc>
                <a:spcPct val="85000"/>
              </a:lnSpc>
              <a:spcBef>
                <a:spcPts val="0"/>
              </a:spcBef>
              <a:spcAft>
                <a:spcPts val="0"/>
              </a:spcAft>
              <a:buClr>
                <a:srgbClr val="003366"/>
              </a:buClr>
              <a:buSzPts val="1800"/>
              <a:buNone/>
              <a:defRPr/>
            </a:lvl3pPr>
            <a:lvl4pPr lvl="3" algn="l" rtl="0">
              <a:lnSpc>
                <a:spcPct val="85000"/>
              </a:lnSpc>
              <a:spcBef>
                <a:spcPts val="0"/>
              </a:spcBef>
              <a:spcAft>
                <a:spcPts val="0"/>
              </a:spcAft>
              <a:buClr>
                <a:srgbClr val="003366"/>
              </a:buClr>
              <a:buSzPts val="1800"/>
              <a:buNone/>
              <a:defRPr/>
            </a:lvl4pPr>
            <a:lvl5pPr lvl="4" algn="l" rtl="0">
              <a:lnSpc>
                <a:spcPct val="85000"/>
              </a:lnSpc>
              <a:spcBef>
                <a:spcPts val="0"/>
              </a:spcBef>
              <a:spcAft>
                <a:spcPts val="0"/>
              </a:spcAft>
              <a:buClr>
                <a:srgbClr val="003366"/>
              </a:buClr>
              <a:buSzPts val="1800"/>
              <a:buNone/>
              <a:defRPr/>
            </a:lvl5pPr>
            <a:lvl6pPr lvl="5" algn="l" rtl="0">
              <a:lnSpc>
                <a:spcPct val="85000"/>
              </a:lnSpc>
              <a:spcBef>
                <a:spcPts val="0"/>
              </a:spcBef>
              <a:spcAft>
                <a:spcPts val="0"/>
              </a:spcAft>
              <a:buClr>
                <a:srgbClr val="003366"/>
              </a:buClr>
              <a:buSzPts val="1800"/>
              <a:buNone/>
              <a:defRPr/>
            </a:lvl6pPr>
            <a:lvl7pPr lvl="6" algn="l" rtl="0">
              <a:lnSpc>
                <a:spcPct val="85000"/>
              </a:lnSpc>
              <a:spcBef>
                <a:spcPts val="0"/>
              </a:spcBef>
              <a:spcAft>
                <a:spcPts val="0"/>
              </a:spcAft>
              <a:buClr>
                <a:srgbClr val="003366"/>
              </a:buClr>
              <a:buSzPts val="1800"/>
              <a:buNone/>
              <a:defRPr/>
            </a:lvl7pPr>
            <a:lvl8pPr lvl="7" algn="l" rtl="0">
              <a:lnSpc>
                <a:spcPct val="85000"/>
              </a:lnSpc>
              <a:spcBef>
                <a:spcPts val="0"/>
              </a:spcBef>
              <a:spcAft>
                <a:spcPts val="0"/>
              </a:spcAft>
              <a:buClr>
                <a:srgbClr val="003366"/>
              </a:buClr>
              <a:buSzPts val="1800"/>
              <a:buNone/>
              <a:defRPr/>
            </a:lvl8pPr>
            <a:lvl9pPr lvl="8" algn="l" rtl="0">
              <a:lnSpc>
                <a:spcPct val="85000"/>
              </a:lnSpc>
              <a:spcBef>
                <a:spcPts val="0"/>
              </a:spcBef>
              <a:spcAft>
                <a:spcPts val="0"/>
              </a:spcAft>
              <a:buClr>
                <a:srgbClr val="003366"/>
              </a:buClr>
              <a:buSzPts val="18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Agenda 1">
  <p:cSld name="Agenda">
    <p:spTree>
      <p:nvGrpSpPr>
        <p:cNvPr id="1" name="Shape 399"/>
        <p:cNvGrpSpPr/>
        <p:nvPr/>
      </p:nvGrpSpPr>
      <p:grpSpPr>
        <a:xfrm>
          <a:off x="0" y="0"/>
          <a:ext cx="0" cy="0"/>
          <a:chOff x="0" y="0"/>
          <a:chExt cx="0" cy="0"/>
        </a:xfrm>
      </p:grpSpPr>
      <p:pic>
        <p:nvPicPr>
          <p:cNvPr id="400" name="Google Shape;400;p67"/>
          <p:cNvPicPr preferRelativeResize="0"/>
          <p:nvPr/>
        </p:nvPicPr>
        <p:blipFill rotWithShape="1">
          <a:blip r:embed="rId2">
            <a:alphaModFix/>
          </a:blip>
          <a:srcRect/>
          <a:stretch/>
        </p:blipFill>
        <p:spPr>
          <a:xfrm>
            <a:off x="1588" y="1588"/>
            <a:ext cx="1588" cy="1588"/>
          </a:xfrm>
          <a:prstGeom prst="rect">
            <a:avLst/>
          </a:prstGeom>
          <a:noFill/>
          <a:ln>
            <a:noFill/>
          </a:ln>
        </p:spPr>
      </p:pic>
      <p:sp>
        <p:nvSpPr>
          <p:cNvPr id="401" name="Google Shape;401;p67"/>
          <p:cNvSpPr txBox="1">
            <a:spLocks noGrp="1"/>
          </p:cNvSpPr>
          <p:nvPr>
            <p:ph type="title"/>
          </p:nvPr>
        </p:nvSpPr>
        <p:spPr>
          <a:xfrm>
            <a:off x="409575" y="320850"/>
            <a:ext cx="8325000" cy="5817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Clr>
                <a:schemeClr val="accent6"/>
              </a:buClr>
              <a:buSzPts val="3200"/>
              <a:buFont typeface="Georgia"/>
              <a:buNone/>
              <a:defRPr sz="1800" b="0" i="0" u="none" strike="noStrike" cap="none">
                <a:solidFill>
                  <a:schemeClr val="accent6"/>
                </a:solidFill>
                <a:latin typeface="Georgia"/>
                <a:ea typeface="Georgia"/>
                <a:cs typeface="Georgia"/>
                <a:sym typeface="Georg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02" name="Google Shape;402;p6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403" name="Google Shape;403;p67"/>
          <p:cNvGrpSpPr/>
          <p:nvPr/>
        </p:nvGrpSpPr>
        <p:grpSpPr>
          <a:xfrm>
            <a:off x="3175" y="0"/>
            <a:ext cx="9140689" cy="199201"/>
            <a:chOff x="3175" y="0"/>
            <a:chExt cx="9140689" cy="199201"/>
          </a:xfrm>
        </p:grpSpPr>
        <p:sp>
          <p:nvSpPr>
            <p:cNvPr id="404" name="Google Shape;404;p67"/>
            <p:cNvSpPr/>
            <p:nvPr/>
          </p:nvSpPr>
          <p:spPr>
            <a:xfrm>
              <a:off x="7645364" y="0"/>
              <a:ext cx="1498500" cy="199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05" name="Google Shape;405;p67"/>
            <p:cNvSpPr/>
            <p:nvPr/>
          </p:nvSpPr>
          <p:spPr>
            <a:xfrm>
              <a:off x="3175" y="1"/>
              <a:ext cx="7422900" cy="199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6"/>
        <p:cNvGrpSpPr/>
        <p:nvPr/>
      </p:nvGrpSpPr>
      <p:grpSpPr>
        <a:xfrm>
          <a:off x="0" y="0"/>
          <a:ext cx="0" cy="0"/>
          <a:chOff x="0" y="0"/>
          <a:chExt cx="0" cy="0"/>
        </a:xfrm>
      </p:grpSpPr>
      <p:sp>
        <p:nvSpPr>
          <p:cNvPr id="407" name="Google Shape;407;p68"/>
          <p:cNvSpPr txBox="1"/>
          <p:nvPr/>
        </p:nvSpPr>
        <p:spPr>
          <a:xfrm>
            <a:off x="332175" y="4898650"/>
            <a:ext cx="2944200" cy="127500"/>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 sz="700" b="1">
                <a:solidFill>
                  <a:srgbClr val="000000"/>
                </a:solidFill>
              </a:rPr>
              <a:t>PwC </a:t>
            </a:r>
            <a:r>
              <a:rPr lang="en" sz="700">
                <a:solidFill>
                  <a:srgbClr val="000000"/>
                </a:solidFill>
              </a:rPr>
              <a:t>| </a:t>
            </a:r>
            <a:r>
              <a:rPr lang="en" sz="700"/>
              <a:t>Verizon Multi-Cloud Strategy Support</a:t>
            </a:r>
            <a:endParaRPr sz="700">
              <a:solidFill>
                <a:srgbClr val="000000"/>
              </a:solidFill>
            </a:endParaRPr>
          </a:p>
        </p:txBody>
      </p:sp>
      <p:sp>
        <p:nvSpPr>
          <p:cNvPr id="408" name="Google Shape;408;p68"/>
          <p:cNvSpPr txBox="1">
            <a:spLocks noGrp="1"/>
          </p:cNvSpPr>
          <p:nvPr>
            <p:ph type="title"/>
          </p:nvPr>
        </p:nvSpPr>
        <p:spPr>
          <a:xfrm>
            <a:off x="329184" y="155448"/>
            <a:ext cx="8485500" cy="484500"/>
          </a:xfrm>
          <a:prstGeom prst="rect">
            <a:avLst/>
          </a:prstGeom>
        </p:spPr>
        <p:txBody>
          <a:bodyPr spcFirstLastPara="1" wrap="square" lIns="0" tIns="0" rIns="0" bIns="0" anchor="b" anchorCtr="0">
            <a:spAutoFit/>
          </a:bodyPr>
          <a:lstStyle>
            <a:lvl1pPr lvl="0" rtl="0">
              <a:spcBef>
                <a:spcPts val="0"/>
              </a:spcBef>
              <a:spcAft>
                <a:spcPts val="0"/>
              </a:spcAft>
              <a:buClr>
                <a:srgbClr val="FF0000"/>
              </a:buClr>
              <a:buSzPts val="1600"/>
              <a:buNone/>
              <a:defRPr sz="1600" b="1">
                <a:solidFill>
                  <a:srgbClr val="FF0000"/>
                </a:solidFill>
              </a:defRPr>
            </a:lvl1pPr>
            <a:lvl2pPr lvl="1" rtl="0">
              <a:spcBef>
                <a:spcPts val="0"/>
              </a:spcBef>
              <a:spcAft>
                <a:spcPts val="0"/>
              </a:spcAft>
              <a:buClr>
                <a:srgbClr val="FF0000"/>
              </a:buClr>
              <a:buSzPts val="1600"/>
              <a:buNone/>
              <a:defRPr sz="1600">
                <a:solidFill>
                  <a:srgbClr val="FF0000"/>
                </a:solidFill>
              </a:defRPr>
            </a:lvl2pPr>
            <a:lvl3pPr lvl="2" rtl="0">
              <a:spcBef>
                <a:spcPts val="0"/>
              </a:spcBef>
              <a:spcAft>
                <a:spcPts val="0"/>
              </a:spcAft>
              <a:buClr>
                <a:srgbClr val="FF0000"/>
              </a:buClr>
              <a:buSzPts val="1600"/>
              <a:buNone/>
              <a:defRPr sz="1600">
                <a:solidFill>
                  <a:srgbClr val="FF0000"/>
                </a:solidFill>
              </a:defRPr>
            </a:lvl3pPr>
            <a:lvl4pPr lvl="3" rtl="0">
              <a:spcBef>
                <a:spcPts val="0"/>
              </a:spcBef>
              <a:spcAft>
                <a:spcPts val="0"/>
              </a:spcAft>
              <a:buClr>
                <a:srgbClr val="FF0000"/>
              </a:buClr>
              <a:buSzPts val="1600"/>
              <a:buNone/>
              <a:defRPr sz="1600">
                <a:solidFill>
                  <a:srgbClr val="FF0000"/>
                </a:solidFill>
              </a:defRPr>
            </a:lvl4pPr>
            <a:lvl5pPr lvl="4" rtl="0">
              <a:spcBef>
                <a:spcPts val="0"/>
              </a:spcBef>
              <a:spcAft>
                <a:spcPts val="0"/>
              </a:spcAft>
              <a:buClr>
                <a:srgbClr val="FF0000"/>
              </a:buClr>
              <a:buSzPts val="1600"/>
              <a:buNone/>
              <a:defRPr sz="1600">
                <a:solidFill>
                  <a:srgbClr val="FF0000"/>
                </a:solidFill>
              </a:defRPr>
            </a:lvl5pPr>
            <a:lvl6pPr lvl="5" rtl="0">
              <a:spcBef>
                <a:spcPts val="0"/>
              </a:spcBef>
              <a:spcAft>
                <a:spcPts val="0"/>
              </a:spcAft>
              <a:buClr>
                <a:srgbClr val="FF0000"/>
              </a:buClr>
              <a:buSzPts val="1600"/>
              <a:buNone/>
              <a:defRPr sz="1600">
                <a:solidFill>
                  <a:srgbClr val="FF0000"/>
                </a:solidFill>
              </a:defRPr>
            </a:lvl6pPr>
            <a:lvl7pPr lvl="6" rtl="0">
              <a:spcBef>
                <a:spcPts val="0"/>
              </a:spcBef>
              <a:spcAft>
                <a:spcPts val="0"/>
              </a:spcAft>
              <a:buClr>
                <a:srgbClr val="FF0000"/>
              </a:buClr>
              <a:buSzPts val="1600"/>
              <a:buNone/>
              <a:defRPr sz="1600">
                <a:solidFill>
                  <a:srgbClr val="FF0000"/>
                </a:solidFill>
              </a:defRPr>
            </a:lvl7pPr>
            <a:lvl8pPr lvl="7" rtl="0">
              <a:spcBef>
                <a:spcPts val="0"/>
              </a:spcBef>
              <a:spcAft>
                <a:spcPts val="0"/>
              </a:spcAft>
              <a:buClr>
                <a:srgbClr val="FF0000"/>
              </a:buClr>
              <a:buSzPts val="1600"/>
              <a:buNone/>
              <a:defRPr sz="1600">
                <a:solidFill>
                  <a:srgbClr val="FF0000"/>
                </a:solidFill>
              </a:defRPr>
            </a:lvl8pPr>
            <a:lvl9pPr lvl="8" rtl="0">
              <a:spcBef>
                <a:spcPts val="0"/>
              </a:spcBef>
              <a:spcAft>
                <a:spcPts val="0"/>
              </a:spcAft>
              <a:buClr>
                <a:srgbClr val="FF0000"/>
              </a:buClr>
              <a:buSzPts val="1600"/>
              <a:buNone/>
              <a:defRPr sz="1600">
                <a:solidFill>
                  <a:srgbClr val="FF0000"/>
                </a:solidFill>
              </a:defRPr>
            </a:lvl9pPr>
          </a:lstStyle>
          <a:p>
            <a:endParaRPr/>
          </a:p>
        </p:txBody>
      </p:sp>
      <p:sp>
        <p:nvSpPr>
          <p:cNvPr id="409" name="Google Shape;409;p68"/>
          <p:cNvSpPr txBox="1"/>
          <p:nvPr/>
        </p:nvSpPr>
        <p:spPr>
          <a:xfrm>
            <a:off x="7577550" y="4887525"/>
            <a:ext cx="1234200" cy="127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700">
                <a:solidFill>
                  <a:srgbClr val="000000"/>
                </a:solidFill>
              </a:rPr>
              <a:t>‹#›</a:t>
            </a:fld>
            <a:endParaRPr sz="700">
              <a:solidFill>
                <a:srgbClr val="000000"/>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tandard Content">
  <p:cSld name="Standard Content">
    <p:spTree>
      <p:nvGrpSpPr>
        <p:cNvPr id="1" name="Shape 410"/>
        <p:cNvGrpSpPr/>
        <p:nvPr/>
      </p:nvGrpSpPr>
      <p:grpSpPr>
        <a:xfrm>
          <a:off x="0" y="0"/>
          <a:ext cx="0" cy="0"/>
          <a:chOff x="0" y="0"/>
          <a:chExt cx="0" cy="0"/>
        </a:xfrm>
      </p:grpSpPr>
      <p:sp>
        <p:nvSpPr>
          <p:cNvPr id="411" name="Google Shape;411;p69"/>
          <p:cNvSpPr txBox="1">
            <a:spLocks noGrp="1"/>
          </p:cNvSpPr>
          <p:nvPr>
            <p:ph type="sldNum" idx="12"/>
          </p:nvPr>
        </p:nvSpPr>
        <p:spPr>
          <a:xfrm>
            <a:off x="4334510" y="4917065"/>
            <a:ext cx="474900" cy="1374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5C666F"/>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5C666F"/>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5C666F"/>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5C666F"/>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5C666F"/>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5C666F"/>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5C666F"/>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5C666F"/>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5C666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412" name="Google Shape;412;p69"/>
          <p:cNvSpPr txBox="1">
            <a:spLocks noGrp="1"/>
          </p:cNvSpPr>
          <p:nvPr>
            <p:ph type="title"/>
          </p:nvPr>
        </p:nvSpPr>
        <p:spPr>
          <a:xfrm>
            <a:off x="457203" y="126209"/>
            <a:ext cx="8403300" cy="9657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2400"/>
              <a:buFont typeface="Calibri"/>
              <a:buNone/>
              <a:defRPr b="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413" name="Google Shape;413;p69"/>
          <p:cNvSpPr txBox="1">
            <a:spLocks noGrp="1"/>
          </p:cNvSpPr>
          <p:nvPr>
            <p:ph type="body" idx="1"/>
          </p:nvPr>
        </p:nvSpPr>
        <p:spPr>
          <a:xfrm>
            <a:off x="457202" y="1091804"/>
            <a:ext cx="8285700" cy="3629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2"/>
              </a:buClr>
              <a:buSzPts val="1100"/>
              <a:buNone/>
              <a:defRPr>
                <a:solidFill>
                  <a:schemeClr val="dk2"/>
                </a:solidFill>
              </a:defRPr>
            </a:lvl1pPr>
            <a:lvl2pPr marL="914400" lvl="1" indent="-298450" algn="l" rtl="0">
              <a:lnSpc>
                <a:spcPct val="100000"/>
              </a:lnSpc>
              <a:spcBef>
                <a:spcPts val="500"/>
              </a:spcBef>
              <a:spcAft>
                <a:spcPts val="0"/>
              </a:spcAft>
              <a:buSzPts val="1100"/>
              <a:buChar char="•"/>
              <a:defRPr>
                <a:solidFill>
                  <a:schemeClr val="dk2"/>
                </a:solidFill>
              </a:defRPr>
            </a:lvl2pPr>
            <a:lvl3pPr marL="1371600" lvl="2" indent="-228600" algn="l" rtl="0">
              <a:lnSpc>
                <a:spcPct val="100000"/>
              </a:lnSpc>
              <a:spcBef>
                <a:spcPts val="500"/>
              </a:spcBef>
              <a:spcAft>
                <a:spcPts val="0"/>
              </a:spcAft>
              <a:buClr>
                <a:schemeClr val="dk2"/>
              </a:buClr>
              <a:buSzPts val="1300"/>
              <a:buNone/>
              <a:defRPr>
                <a:solidFill>
                  <a:schemeClr val="dk2"/>
                </a:solidFill>
              </a:defRPr>
            </a:lvl3pPr>
            <a:lvl4pPr marL="1828800" lvl="3" indent="-228600" algn="l" rtl="0">
              <a:lnSpc>
                <a:spcPct val="100000"/>
              </a:lnSpc>
              <a:spcBef>
                <a:spcPts val="500"/>
              </a:spcBef>
              <a:spcAft>
                <a:spcPts val="0"/>
              </a:spcAft>
              <a:buClr>
                <a:schemeClr val="dk2"/>
              </a:buClr>
              <a:buSzPts val="2100"/>
              <a:buNone/>
              <a:defRPr>
                <a:solidFill>
                  <a:schemeClr val="dk2"/>
                </a:solidFill>
              </a:defRPr>
            </a:lvl4pPr>
            <a:lvl5pPr marL="2286000" lvl="4" indent="-317500" algn="l" rtl="0">
              <a:lnSpc>
                <a:spcPct val="90000"/>
              </a:lnSpc>
              <a:spcBef>
                <a:spcPts val="500"/>
              </a:spcBef>
              <a:spcAft>
                <a:spcPts val="0"/>
              </a:spcAft>
              <a:buClr>
                <a:schemeClr val="dk2"/>
              </a:buClr>
              <a:buSzPts val="1400"/>
              <a:buChar char="•"/>
              <a:defRPr>
                <a:solidFill>
                  <a:schemeClr val="dk2"/>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1">
  <p:cSld name="02_Cover">
    <p:spTree>
      <p:nvGrpSpPr>
        <p:cNvPr id="1" name="Shape 417"/>
        <p:cNvGrpSpPr/>
        <p:nvPr/>
      </p:nvGrpSpPr>
      <p:grpSpPr>
        <a:xfrm>
          <a:off x="0" y="0"/>
          <a:ext cx="0" cy="0"/>
          <a:chOff x="0" y="0"/>
          <a:chExt cx="0" cy="0"/>
        </a:xfrm>
      </p:grpSpPr>
      <p:pic>
        <p:nvPicPr>
          <p:cNvPr id="418" name="Google Shape;418;p71"/>
          <p:cNvPicPr preferRelativeResize="0"/>
          <p:nvPr/>
        </p:nvPicPr>
        <p:blipFill rotWithShape="1">
          <a:blip r:embed="rId2">
            <a:alphaModFix/>
          </a:blip>
          <a:srcRect l="1545" t="533" b="583"/>
          <a:stretch/>
        </p:blipFill>
        <p:spPr>
          <a:xfrm>
            <a:off x="-19950" y="-22325"/>
            <a:ext cx="9163950" cy="5186050"/>
          </a:xfrm>
          <a:prstGeom prst="rect">
            <a:avLst/>
          </a:prstGeom>
          <a:noFill/>
          <a:ln>
            <a:noFill/>
          </a:ln>
        </p:spPr>
      </p:pic>
      <p:sp>
        <p:nvSpPr>
          <p:cNvPr id="419" name="Google Shape;419;p71"/>
          <p:cNvSpPr txBox="1">
            <a:spLocks noGrp="1"/>
          </p:cNvSpPr>
          <p:nvPr>
            <p:ph type="ctrTitle"/>
          </p:nvPr>
        </p:nvSpPr>
        <p:spPr>
          <a:xfrm>
            <a:off x="284450" y="941625"/>
            <a:ext cx="3563100" cy="2342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lt1"/>
              </a:buClr>
              <a:buSzPts val="3700"/>
              <a:buNone/>
              <a:defRPr sz="3400">
                <a:solidFill>
                  <a:schemeClr val="lt1"/>
                </a:solidFill>
              </a:defRPr>
            </a:lvl1pPr>
            <a:lvl2pPr lvl="1" algn="l" rtl="0">
              <a:lnSpc>
                <a:spcPct val="95000"/>
              </a:lnSpc>
              <a:spcBef>
                <a:spcPts val="0"/>
              </a:spcBef>
              <a:spcAft>
                <a:spcPts val="0"/>
              </a:spcAft>
              <a:buClr>
                <a:schemeClr val="lt1"/>
              </a:buClr>
              <a:buSzPts val="4200"/>
              <a:buNone/>
              <a:defRPr sz="5500">
                <a:solidFill>
                  <a:schemeClr val="lt1"/>
                </a:solidFill>
              </a:defRPr>
            </a:lvl2pPr>
            <a:lvl3pPr lvl="2" algn="l" rtl="0">
              <a:lnSpc>
                <a:spcPct val="95000"/>
              </a:lnSpc>
              <a:spcBef>
                <a:spcPts val="0"/>
              </a:spcBef>
              <a:spcAft>
                <a:spcPts val="0"/>
              </a:spcAft>
              <a:buClr>
                <a:schemeClr val="lt1"/>
              </a:buClr>
              <a:buSzPts val="4200"/>
              <a:buNone/>
              <a:defRPr sz="5500">
                <a:solidFill>
                  <a:schemeClr val="lt1"/>
                </a:solidFill>
              </a:defRPr>
            </a:lvl3pPr>
            <a:lvl4pPr lvl="3" algn="l" rtl="0">
              <a:lnSpc>
                <a:spcPct val="95000"/>
              </a:lnSpc>
              <a:spcBef>
                <a:spcPts val="0"/>
              </a:spcBef>
              <a:spcAft>
                <a:spcPts val="0"/>
              </a:spcAft>
              <a:buClr>
                <a:schemeClr val="lt1"/>
              </a:buClr>
              <a:buSzPts val="4200"/>
              <a:buNone/>
              <a:defRPr sz="5500">
                <a:solidFill>
                  <a:schemeClr val="lt1"/>
                </a:solidFill>
              </a:defRPr>
            </a:lvl4pPr>
            <a:lvl5pPr lvl="4" algn="l" rtl="0">
              <a:lnSpc>
                <a:spcPct val="95000"/>
              </a:lnSpc>
              <a:spcBef>
                <a:spcPts val="0"/>
              </a:spcBef>
              <a:spcAft>
                <a:spcPts val="0"/>
              </a:spcAft>
              <a:buClr>
                <a:schemeClr val="lt1"/>
              </a:buClr>
              <a:buSzPts val="4200"/>
              <a:buNone/>
              <a:defRPr sz="5500">
                <a:solidFill>
                  <a:schemeClr val="lt1"/>
                </a:solidFill>
              </a:defRPr>
            </a:lvl5pPr>
            <a:lvl6pPr lvl="5" algn="l" rtl="0">
              <a:lnSpc>
                <a:spcPct val="95000"/>
              </a:lnSpc>
              <a:spcBef>
                <a:spcPts val="0"/>
              </a:spcBef>
              <a:spcAft>
                <a:spcPts val="0"/>
              </a:spcAft>
              <a:buClr>
                <a:schemeClr val="lt1"/>
              </a:buClr>
              <a:buSzPts val="4200"/>
              <a:buNone/>
              <a:defRPr sz="5500">
                <a:solidFill>
                  <a:schemeClr val="lt1"/>
                </a:solidFill>
              </a:defRPr>
            </a:lvl6pPr>
            <a:lvl7pPr lvl="6" algn="l" rtl="0">
              <a:lnSpc>
                <a:spcPct val="95000"/>
              </a:lnSpc>
              <a:spcBef>
                <a:spcPts val="0"/>
              </a:spcBef>
              <a:spcAft>
                <a:spcPts val="0"/>
              </a:spcAft>
              <a:buClr>
                <a:schemeClr val="lt1"/>
              </a:buClr>
              <a:buSzPts val="4200"/>
              <a:buNone/>
              <a:defRPr sz="5500">
                <a:solidFill>
                  <a:schemeClr val="lt1"/>
                </a:solidFill>
              </a:defRPr>
            </a:lvl7pPr>
            <a:lvl8pPr lvl="7" algn="l" rtl="0">
              <a:lnSpc>
                <a:spcPct val="95000"/>
              </a:lnSpc>
              <a:spcBef>
                <a:spcPts val="0"/>
              </a:spcBef>
              <a:spcAft>
                <a:spcPts val="0"/>
              </a:spcAft>
              <a:buClr>
                <a:schemeClr val="lt1"/>
              </a:buClr>
              <a:buSzPts val="4200"/>
              <a:buNone/>
              <a:defRPr sz="5500">
                <a:solidFill>
                  <a:schemeClr val="lt1"/>
                </a:solidFill>
              </a:defRPr>
            </a:lvl8pPr>
            <a:lvl9pPr lvl="8" algn="l" rtl="0">
              <a:lnSpc>
                <a:spcPct val="95000"/>
              </a:lnSpc>
              <a:spcBef>
                <a:spcPts val="0"/>
              </a:spcBef>
              <a:spcAft>
                <a:spcPts val="0"/>
              </a:spcAft>
              <a:buClr>
                <a:schemeClr val="lt1"/>
              </a:buClr>
              <a:buSzPts val="4200"/>
              <a:buNone/>
              <a:defRPr sz="5500">
                <a:solidFill>
                  <a:schemeClr val="lt1"/>
                </a:solidFill>
              </a:defRPr>
            </a:lvl9pPr>
          </a:lstStyle>
          <a:p>
            <a:endParaRPr/>
          </a:p>
        </p:txBody>
      </p:sp>
      <p:sp>
        <p:nvSpPr>
          <p:cNvPr id="420" name="Google Shape;420;p71"/>
          <p:cNvSpPr txBox="1">
            <a:spLocks noGrp="1"/>
          </p:cNvSpPr>
          <p:nvPr>
            <p:ph type="subTitle" idx="1"/>
          </p:nvPr>
        </p:nvSpPr>
        <p:spPr>
          <a:xfrm>
            <a:off x="284450" y="3393950"/>
            <a:ext cx="3755400" cy="9498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lt1"/>
              </a:buClr>
              <a:buSzPts val="2100"/>
              <a:buFont typeface="Open Sans"/>
              <a:buNone/>
              <a:defRPr sz="1500">
                <a:solidFill>
                  <a:schemeClr val="lt1"/>
                </a:solidFill>
                <a:latin typeface="Open Sans"/>
                <a:ea typeface="Open Sans"/>
                <a:cs typeface="Open Sans"/>
                <a:sym typeface="Open Sans"/>
              </a:defRPr>
            </a:lvl1pPr>
            <a:lvl2pPr lvl="1" algn="l" rtl="0">
              <a:lnSpc>
                <a:spcPct val="95000"/>
              </a:lnSpc>
              <a:spcBef>
                <a:spcPts val="0"/>
              </a:spcBef>
              <a:spcAft>
                <a:spcPts val="0"/>
              </a:spcAft>
              <a:buClr>
                <a:schemeClr val="lt1"/>
              </a:buClr>
              <a:buSzPts val="2400"/>
              <a:buNone/>
              <a:defRPr sz="3100">
                <a:solidFill>
                  <a:schemeClr val="lt1"/>
                </a:solidFill>
              </a:defRPr>
            </a:lvl2pPr>
            <a:lvl3pPr lvl="2" algn="l" rtl="0">
              <a:lnSpc>
                <a:spcPct val="95000"/>
              </a:lnSpc>
              <a:spcBef>
                <a:spcPts val="0"/>
              </a:spcBef>
              <a:spcAft>
                <a:spcPts val="0"/>
              </a:spcAft>
              <a:buClr>
                <a:schemeClr val="lt1"/>
              </a:buClr>
              <a:buSzPts val="2400"/>
              <a:buNone/>
              <a:defRPr sz="3100">
                <a:solidFill>
                  <a:schemeClr val="lt1"/>
                </a:solidFill>
              </a:defRPr>
            </a:lvl3pPr>
            <a:lvl4pPr lvl="3" algn="l" rtl="0">
              <a:lnSpc>
                <a:spcPct val="95000"/>
              </a:lnSpc>
              <a:spcBef>
                <a:spcPts val="0"/>
              </a:spcBef>
              <a:spcAft>
                <a:spcPts val="0"/>
              </a:spcAft>
              <a:buClr>
                <a:schemeClr val="lt1"/>
              </a:buClr>
              <a:buSzPts val="2400"/>
              <a:buNone/>
              <a:defRPr sz="3100">
                <a:solidFill>
                  <a:schemeClr val="lt1"/>
                </a:solidFill>
              </a:defRPr>
            </a:lvl4pPr>
            <a:lvl5pPr lvl="4" algn="l" rtl="0">
              <a:lnSpc>
                <a:spcPct val="95000"/>
              </a:lnSpc>
              <a:spcBef>
                <a:spcPts val="0"/>
              </a:spcBef>
              <a:spcAft>
                <a:spcPts val="0"/>
              </a:spcAft>
              <a:buClr>
                <a:schemeClr val="lt1"/>
              </a:buClr>
              <a:buSzPts val="2400"/>
              <a:buNone/>
              <a:defRPr sz="3100">
                <a:solidFill>
                  <a:schemeClr val="lt1"/>
                </a:solidFill>
              </a:defRPr>
            </a:lvl5pPr>
            <a:lvl6pPr lvl="5" algn="l" rtl="0">
              <a:lnSpc>
                <a:spcPct val="95000"/>
              </a:lnSpc>
              <a:spcBef>
                <a:spcPts val="0"/>
              </a:spcBef>
              <a:spcAft>
                <a:spcPts val="0"/>
              </a:spcAft>
              <a:buClr>
                <a:schemeClr val="lt1"/>
              </a:buClr>
              <a:buSzPts val="2400"/>
              <a:buNone/>
              <a:defRPr sz="3100">
                <a:solidFill>
                  <a:schemeClr val="lt1"/>
                </a:solidFill>
              </a:defRPr>
            </a:lvl6pPr>
            <a:lvl7pPr lvl="6" algn="l" rtl="0">
              <a:lnSpc>
                <a:spcPct val="95000"/>
              </a:lnSpc>
              <a:spcBef>
                <a:spcPts val="0"/>
              </a:spcBef>
              <a:spcAft>
                <a:spcPts val="0"/>
              </a:spcAft>
              <a:buClr>
                <a:schemeClr val="lt1"/>
              </a:buClr>
              <a:buSzPts val="2400"/>
              <a:buNone/>
              <a:defRPr sz="3100">
                <a:solidFill>
                  <a:schemeClr val="lt1"/>
                </a:solidFill>
              </a:defRPr>
            </a:lvl7pPr>
            <a:lvl8pPr lvl="7" algn="l" rtl="0">
              <a:lnSpc>
                <a:spcPct val="95000"/>
              </a:lnSpc>
              <a:spcBef>
                <a:spcPts val="0"/>
              </a:spcBef>
              <a:spcAft>
                <a:spcPts val="0"/>
              </a:spcAft>
              <a:buClr>
                <a:schemeClr val="lt1"/>
              </a:buClr>
              <a:buSzPts val="2400"/>
              <a:buNone/>
              <a:defRPr sz="3100">
                <a:solidFill>
                  <a:schemeClr val="lt1"/>
                </a:solidFill>
              </a:defRPr>
            </a:lvl8pPr>
            <a:lvl9pPr lvl="8" algn="l" rtl="0">
              <a:lnSpc>
                <a:spcPct val="95000"/>
              </a:lnSpc>
              <a:spcBef>
                <a:spcPts val="0"/>
              </a:spcBef>
              <a:spcAft>
                <a:spcPts val="0"/>
              </a:spcAft>
              <a:buClr>
                <a:schemeClr val="lt1"/>
              </a:buClr>
              <a:buSzPts val="2400"/>
              <a:buNone/>
              <a:defRPr sz="3100">
                <a:solidFill>
                  <a:schemeClr val="lt1"/>
                </a:solidFill>
              </a:defRPr>
            </a:lvl9pPr>
          </a:lstStyle>
          <a:p>
            <a:endParaRPr/>
          </a:p>
        </p:txBody>
      </p:sp>
      <p:pic>
        <p:nvPicPr>
          <p:cNvPr id="421" name="Google Shape;421;p71"/>
          <p:cNvPicPr preferRelativeResize="0"/>
          <p:nvPr/>
        </p:nvPicPr>
        <p:blipFill rotWithShape="1">
          <a:blip r:embed="rId3">
            <a:alphaModFix/>
          </a:blip>
          <a:srcRect t="23032" b="22989"/>
          <a:stretch/>
        </p:blipFill>
        <p:spPr>
          <a:xfrm>
            <a:off x="7873250" y="276925"/>
            <a:ext cx="1016571" cy="549002"/>
          </a:xfrm>
          <a:prstGeom prst="rect">
            <a:avLst/>
          </a:prstGeom>
          <a:noFill/>
          <a:ln>
            <a:noFill/>
          </a:ln>
        </p:spPr>
      </p:pic>
      <p:sp>
        <p:nvSpPr>
          <p:cNvPr id="422" name="Google Shape;422;p71"/>
          <p:cNvSpPr txBox="1">
            <a:spLocks noGrp="1"/>
          </p:cNvSpPr>
          <p:nvPr>
            <p:ph type="subTitle" idx="2"/>
          </p:nvPr>
        </p:nvSpPr>
        <p:spPr>
          <a:xfrm rot="5400000">
            <a:off x="3390575" y="3424625"/>
            <a:ext cx="2199000" cy="266100"/>
          </a:xfrm>
          <a:prstGeom prst="rect">
            <a:avLst/>
          </a:prstGeom>
          <a:noFill/>
          <a:ln>
            <a:noFill/>
          </a:ln>
        </p:spPr>
        <p:txBody>
          <a:bodyPr spcFirstLastPara="1" wrap="square" lIns="0" tIns="0" rIns="0" bIns="0" anchor="ctr" anchorCtr="0">
            <a:noAutofit/>
          </a:bodyPr>
          <a:lstStyle>
            <a:lvl1pPr lvl="0" algn="r" rtl="0">
              <a:lnSpc>
                <a:spcPct val="95000"/>
              </a:lnSpc>
              <a:spcBef>
                <a:spcPts val="0"/>
              </a:spcBef>
              <a:spcAft>
                <a:spcPts val="0"/>
              </a:spcAft>
              <a:buClr>
                <a:schemeClr val="accent2"/>
              </a:buClr>
              <a:buSzPts val="1000"/>
              <a:buFont typeface="Open Sans"/>
              <a:buNone/>
              <a:defRPr sz="1000">
                <a:solidFill>
                  <a:schemeClr val="accent2"/>
                </a:solidFill>
                <a:latin typeface="Open Sans"/>
                <a:ea typeface="Open Sans"/>
                <a:cs typeface="Open Sans"/>
                <a:sym typeface="Open Sans"/>
              </a:defRPr>
            </a:lvl1pPr>
            <a:lvl2pPr lvl="1" algn="r" rtl="0">
              <a:lnSpc>
                <a:spcPct val="95000"/>
              </a:lnSpc>
              <a:spcBef>
                <a:spcPts val="0"/>
              </a:spcBef>
              <a:spcAft>
                <a:spcPts val="0"/>
              </a:spcAft>
              <a:buSzPts val="1000"/>
              <a:buNone/>
              <a:defRPr sz="1000"/>
            </a:lvl2pPr>
            <a:lvl3pPr lvl="2" algn="r" rtl="0">
              <a:lnSpc>
                <a:spcPct val="95000"/>
              </a:lnSpc>
              <a:spcBef>
                <a:spcPts val="0"/>
              </a:spcBef>
              <a:spcAft>
                <a:spcPts val="0"/>
              </a:spcAft>
              <a:buSzPts val="1000"/>
              <a:buNone/>
              <a:defRPr sz="1000"/>
            </a:lvl3pPr>
            <a:lvl4pPr lvl="3" algn="r" rtl="0">
              <a:lnSpc>
                <a:spcPct val="95000"/>
              </a:lnSpc>
              <a:spcBef>
                <a:spcPts val="0"/>
              </a:spcBef>
              <a:spcAft>
                <a:spcPts val="0"/>
              </a:spcAft>
              <a:buSzPts val="1000"/>
              <a:buNone/>
              <a:defRPr sz="1000"/>
            </a:lvl4pPr>
            <a:lvl5pPr lvl="4" algn="r" rtl="0">
              <a:lnSpc>
                <a:spcPct val="95000"/>
              </a:lnSpc>
              <a:spcBef>
                <a:spcPts val="0"/>
              </a:spcBef>
              <a:spcAft>
                <a:spcPts val="0"/>
              </a:spcAft>
              <a:buSzPts val="1000"/>
              <a:buNone/>
              <a:defRPr sz="1000"/>
            </a:lvl5pPr>
            <a:lvl6pPr lvl="5" algn="r" rtl="0">
              <a:lnSpc>
                <a:spcPct val="95000"/>
              </a:lnSpc>
              <a:spcBef>
                <a:spcPts val="0"/>
              </a:spcBef>
              <a:spcAft>
                <a:spcPts val="0"/>
              </a:spcAft>
              <a:buSzPts val="1000"/>
              <a:buNone/>
              <a:defRPr sz="1000"/>
            </a:lvl6pPr>
            <a:lvl7pPr lvl="6" algn="r" rtl="0">
              <a:lnSpc>
                <a:spcPct val="95000"/>
              </a:lnSpc>
              <a:spcBef>
                <a:spcPts val="0"/>
              </a:spcBef>
              <a:spcAft>
                <a:spcPts val="0"/>
              </a:spcAft>
              <a:buSzPts val="1000"/>
              <a:buNone/>
              <a:defRPr sz="1000"/>
            </a:lvl7pPr>
            <a:lvl8pPr lvl="7" algn="r" rtl="0">
              <a:lnSpc>
                <a:spcPct val="95000"/>
              </a:lnSpc>
              <a:spcBef>
                <a:spcPts val="0"/>
              </a:spcBef>
              <a:spcAft>
                <a:spcPts val="0"/>
              </a:spcAft>
              <a:buSzPts val="1000"/>
              <a:buNone/>
              <a:defRPr sz="1000"/>
            </a:lvl8pPr>
            <a:lvl9pPr lvl="8" algn="r" rtl="0">
              <a:lnSpc>
                <a:spcPct val="95000"/>
              </a:lnSpc>
              <a:spcBef>
                <a:spcPts val="0"/>
              </a:spcBef>
              <a:spcAft>
                <a:spcPts val="0"/>
              </a:spcAft>
              <a:buSzPts val="1000"/>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ey Breaker Slide 2">
  <p:cSld name="SECTION_TITLE_AND_DESCRIPTION_2_1_1_1">
    <p:spTree>
      <p:nvGrpSpPr>
        <p:cNvPr id="1" name="Shape 43"/>
        <p:cNvGrpSpPr/>
        <p:nvPr/>
      </p:nvGrpSpPr>
      <p:grpSpPr>
        <a:xfrm>
          <a:off x="0" y="0"/>
          <a:ext cx="0" cy="0"/>
          <a:chOff x="0" y="0"/>
          <a:chExt cx="0" cy="0"/>
        </a:xfrm>
      </p:grpSpPr>
      <p:pic>
        <p:nvPicPr>
          <p:cNvPr id="44" name="Google Shape;44;p8"/>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45" name="Google Shape;45;p8"/>
          <p:cNvSpPr txBox="1">
            <a:spLocks noGrp="1"/>
          </p:cNvSpPr>
          <p:nvPr>
            <p:ph type="title"/>
          </p:nvPr>
        </p:nvSpPr>
        <p:spPr>
          <a:xfrm>
            <a:off x="448050" y="1107825"/>
            <a:ext cx="2677500" cy="2092500"/>
          </a:xfrm>
          <a:prstGeom prst="rect">
            <a:avLst/>
          </a:prstGeom>
          <a:noFill/>
          <a:ln>
            <a:noFill/>
          </a:ln>
        </p:spPr>
        <p:txBody>
          <a:bodyPr spcFirstLastPara="1" wrap="square" lIns="0" tIns="68575" rIns="0" bIns="68575" anchor="b" anchorCtr="0">
            <a:noAutofit/>
          </a:bodyPr>
          <a:lstStyle>
            <a:lvl1pPr lvl="0" algn="l">
              <a:lnSpc>
                <a:spcPct val="95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6" name="Google Shape;46;p8"/>
          <p:cNvSpPr txBox="1">
            <a:spLocks noGrp="1"/>
          </p:cNvSpPr>
          <p:nvPr>
            <p:ph type="subTitle" idx="1"/>
          </p:nvPr>
        </p:nvSpPr>
        <p:spPr>
          <a:xfrm>
            <a:off x="448050" y="3200399"/>
            <a:ext cx="2677500" cy="993600"/>
          </a:xfrm>
          <a:prstGeom prst="rect">
            <a:avLst/>
          </a:prstGeom>
          <a:noFill/>
          <a:ln>
            <a:noFill/>
          </a:ln>
        </p:spPr>
        <p:txBody>
          <a:bodyPr spcFirstLastPara="1" wrap="square" lIns="0" tIns="34275" rIns="91425" bIns="34275" anchor="t" anchorCtr="0">
            <a:noAutofit/>
          </a:bodyPr>
          <a:lstStyle>
            <a:lvl1pPr lvl="0" algn="l">
              <a:lnSpc>
                <a:spcPct val="100000"/>
              </a:lnSpc>
              <a:spcBef>
                <a:spcPts val="500"/>
              </a:spcBef>
              <a:spcAft>
                <a:spcPts val="0"/>
              </a:spcAft>
              <a:buClr>
                <a:schemeClr val="lt1"/>
              </a:buClr>
              <a:buSzPts val="900"/>
              <a:buNone/>
              <a:defRPr sz="1300">
                <a:solidFill>
                  <a:schemeClr val="lt1"/>
                </a:solidFill>
              </a:defRPr>
            </a:lvl1pPr>
            <a:lvl2pPr lvl="1" algn="l">
              <a:lnSpc>
                <a:spcPct val="100000"/>
              </a:lnSpc>
              <a:spcBef>
                <a:spcPts val="500"/>
              </a:spcBef>
              <a:spcAft>
                <a:spcPts val="0"/>
              </a:spcAft>
              <a:buClr>
                <a:schemeClr val="lt1"/>
              </a:buClr>
              <a:buSzPts val="1600"/>
              <a:buNone/>
              <a:defRPr sz="1600">
                <a:solidFill>
                  <a:schemeClr val="lt1"/>
                </a:solidFill>
              </a:defRPr>
            </a:lvl2pPr>
            <a:lvl3pPr lvl="2" algn="l">
              <a:lnSpc>
                <a:spcPct val="100000"/>
              </a:lnSpc>
              <a:spcBef>
                <a:spcPts val="500"/>
              </a:spcBef>
              <a:spcAft>
                <a:spcPts val="0"/>
              </a:spcAft>
              <a:buClr>
                <a:schemeClr val="lt1"/>
              </a:buClr>
              <a:buSzPts val="1600"/>
              <a:buNone/>
              <a:defRPr sz="1600">
                <a:solidFill>
                  <a:schemeClr val="lt1"/>
                </a:solidFill>
              </a:defRPr>
            </a:lvl3pPr>
            <a:lvl4pPr lvl="3" algn="l">
              <a:lnSpc>
                <a:spcPct val="100000"/>
              </a:lnSpc>
              <a:spcBef>
                <a:spcPts val="500"/>
              </a:spcBef>
              <a:spcAft>
                <a:spcPts val="0"/>
              </a:spcAft>
              <a:buClr>
                <a:schemeClr val="lt1"/>
              </a:buClr>
              <a:buSzPts val="1600"/>
              <a:buNone/>
              <a:defRPr sz="1600">
                <a:solidFill>
                  <a:schemeClr val="lt1"/>
                </a:solidFill>
              </a:defRPr>
            </a:lvl4pPr>
            <a:lvl5pPr lvl="4" algn="l">
              <a:lnSpc>
                <a:spcPct val="100000"/>
              </a:lnSpc>
              <a:spcBef>
                <a:spcPts val="50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 name="Google Shape;47;p8"/>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48" name="Google Shape;48;p8"/>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a:t>
            </a:r>
            <a:r>
              <a:rPr lang="en" sz="700">
                <a:solidFill>
                  <a:schemeClr val="lt1"/>
                </a:solidFill>
                <a:latin typeface="Open Sans"/>
                <a:ea typeface="Open Sans"/>
                <a:cs typeface="Open Sans"/>
                <a:sym typeface="Open Sans"/>
              </a:rPr>
              <a:t> </a:t>
            </a:r>
            <a:r>
              <a:rPr lang="en" sz="700" b="0" i="0" u="none" strike="noStrike" cap="none">
                <a:solidFill>
                  <a:schemeClr val="lt1"/>
                </a:solidFill>
                <a:latin typeface="Open Sans"/>
                <a:ea typeface="Open Sans"/>
                <a:cs typeface="Open Sans"/>
                <a:sym typeface="Open Sans"/>
              </a:rPr>
              <a:t>|</a:t>
            </a:r>
            <a:endParaRPr sz="700" b="0" i="0" u="none" strike="noStrike" cap="none">
              <a:solidFill>
                <a:schemeClr val="lt1"/>
              </a:solidFill>
              <a:latin typeface="Open Sans"/>
              <a:ea typeface="Open Sans"/>
              <a:cs typeface="Open Sans"/>
              <a:sym typeface="Open Sans"/>
            </a:endParaRPr>
          </a:p>
        </p:txBody>
      </p:sp>
      <p:sp>
        <p:nvSpPr>
          <p:cNvPr id="49" name="Google Shape;49;p8"/>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50" name="Google Shape;50;p8"/>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Grey One Column White">
  <p:cSld name="One Column White">
    <p:spTree>
      <p:nvGrpSpPr>
        <p:cNvPr id="1" name="Shape 423"/>
        <p:cNvGrpSpPr/>
        <p:nvPr/>
      </p:nvGrpSpPr>
      <p:grpSpPr>
        <a:xfrm>
          <a:off x="0" y="0"/>
          <a:ext cx="0" cy="0"/>
          <a:chOff x="0" y="0"/>
          <a:chExt cx="0" cy="0"/>
        </a:xfrm>
      </p:grpSpPr>
      <p:pic>
        <p:nvPicPr>
          <p:cNvPr id="424" name="Google Shape;424;p72"/>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425" name="Google Shape;425;p72"/>
          <p:cNvSpPr txBox="1"/>
          <p:nvPr/>
        </p:nvSpPr>
        <p:spPr>
          <a:xfrm>
            <a:off x="274326" y="4931400"/>
            <a:ext cx="1258200" cy="177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426" name="Google Shape;426;p72"/>
          <p:cNvSpPr txBox="1">
            <a:spLocks noGrp="1"/>
          </p:cNvSpPr>
          <p:nvPr>
            <p:ph type="title"/>
          </p:nvPr>
        </p:nvSpPr>
        <p:spPr>
          <a:xfrm>
            <a:off x="274326" y="274325"/>
            <a:ext cx="8595300" cy="6816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800"/>
              <a:buNone/>
              <a:defRPr sz="1800"/>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pic>
        <p:nvPicPr>
          <p:cNvPr id="427" name="Google Shape;427;p72"/>
          <p:cNvPicPr preferRelativeResize="0"/>
          <p:nvPr/>
        </p:nvPicPr>
        <p:blipFill rotWithShape="1">
          <a:blip r:embed="rId3">
            <a:alphaModFix/>
          </a:blip>
          <a:srcRect t="337" b="337"/>
          <a:stretch/>
        </p:blipFill>
        <p:spPr>
          <a:xfrm>
            <a:off x="7679624" y="51862"/>
            <a:ext cx="1189993" cy="14424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ue Breaker Slide 1">
  <p:cSld name="02_Cover_1_1_1_2">
    <p:spTree>
      <p:nvGrpSpPr>
        <p:cNvPr id="1" name="Shape 428"/>
        <p:cNvGrpSpPr/>
        <p:nvPr/>
      </p:nvGrpSpPr>
      <p:grpSpPr>
        <a:xfrm>
          <a:off x="0" y="0"/>
          <a:ext cx="0" cy="0"/>
          <a:chOff x="0" y="0"/>
          <a:chExt cx="0" cy="0"/>
        </a:xfrm>
      </p:grpSpPr>
      <p:pic>
        <p:nvPicPr>
          <p:cNvPr id="429" name="Google Shape;429;p73"/>
          <p:cNvPicPr preferRelativeResize="0"/>
          <p:nvPr/>
        </p:nvPicPr>
        <p:blipFill rotWithShape="1">
          <a:blip r:embed="rId2">
            <a:alphaModFix/>
          </a:blip>
          <a:srcRect t="39" b="49"/>
          <a:stretch/>
        </p:blipFill>
        <p:spPr>
          <a:xfrm>
            <a:off x="0" y="-4450"/>
            <a:ext cx="9144003" cy="5147951"/>
          </a:xfrm>
          <a:prstGeom prst="rect">
            <a:avLst/>
          </a:prstGeom>
          <a:noFill/>
          <a:ln>
            <a:noFill/>
          </a:ln>
        </p:spPr>
      </p:pic>
      <p:sp>
        <p:nvSpPr>
          <p:cNvPr id="430" name="Google Shape;430;p73"/>
          <p:cNvSpPr txBox="1">
            <a:spLocks noGrp="1"/>
          </p:cNvSpPr>
          <p:nvPr>
            <p:ph type="ctrTitle"/>
          </p:nvPr>
        </p:nvSpPr>
        <p:spPr>
          <a:xfrm>
            <a:off x="3355050" y="1081400"/>
            <a:ext cx="3579900" cy="17181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chemeClr val="lt1"/>
              </a:buClr>
              <a:buSzPts val="3400"/>
              <a:buNone/>
              <a:defRPr sz="3400">
                <a:solidFill>
                  <a:schemeClr val="lt1"/>
                </a:solidFill>
              </a:defRPr>
            </a:lvl1pPr>
            <a:lvl2pPr lvl="1" algn="l" rtl="0">
              <a:lnSpc>
                <a:spcPct val="95000"/>
              </a:lnSpc>
              <a:spcBef>
                <a:spcPts val="0"/>
              </a:spcBef>
              <a:spcAft>
                <a:spcPts val="0"/>
              </a:spcAft>
              <a:buClr>
                <a:schemeClr val="lt1"/>
              </a:buClr>
              <a:buSzPts val="3400"/>
              <a:buNone/>
              <a:defRPr sz="3400">
                <a:solidFill>
                  <a:schemeClr val="lt1"/>
                </a:solidFill>
              </a:defRPr>
            </a:lvl2pPr>
            <a:lvl3pPr lvl="2" algn="l" rtl="0">
              <a:lnSpc>
                <a:spcPct val="95000"/>
              </a:lnSpc>
              <a:spcBef>
                <a:spcPts val="0"/>
              </a:spcBef>
              <a:spcAft>
                <a:spcPts val="0"/>
              </a:spcAft>
              <a:buClr>
                <a:schemeClr val="lt1"/>
              </a:buClr>
              <a:buSzPts val="3400"/>
              <a:buNone/>
              <a:defRPr sz="3400">
                <a:solidFill>
                  <a:schemeClr val="lt1"/>
                </a:solidFill>
              </a:defRPr>
            </a:lvl3pPr>
            <a:lvl4pPr lvl="3" algn="l" rtl="0">
              <a:lnSpc>
                <a:spcPct val="95000"/>
              </a:lnSpc>
              <a:spcBef>
                <a:spcPts val="0"/>
              </a:spcBef>
              <a:spcAft>
                <a:spcPts val="0"/>
              </a:spcAft>
              <a:buClr>
                <a:schemeClr val="lt1"/>
              </a:buClr>
              <a:buSzPts val="3400"/>
              <a:buNone/>
              <a:defRPr sz="3400">
                <a:solidFill>
                  <a:schemeClr val="lt1"/>
                </a:solidFill>
              </a:defRPr>
            </a:lvl4pPr>
            <a:lvl5pPr lvl="4" algn="l" rtl="0">
              <a:lnSpc>
                <a:spcPct val="95000"/>
              </a:lnSpc>
              <a:spcBef>
                <a:spcPts val="0"/>
              </a:spcBef>
              <a:spcAft>
                <a:spcPts val="0"/>
              </a:spcAft>
              <a:buClr>
                <a:schemeClr val="lt1"/>
              </a:buClr>
              <a:buSzPts val="3400"/>
              <a:buNone/>
              <a:defRPr sz="3400">
                <a:solidFill>
                  <a:schemeClr val="lt1"/>
                </a:solidFill>
              </a:defRPr>
            </a:lvl5pPr>
            <a:lvl6pPr lvl="5" algn="l" rtl="0">
              <a:lnSpc>
                <a:spcPct val="95000"/>
              </a:lnSpc>
              <a:spcBef>
                <a:spcPts val="0"/>
              </a:spcBef>
              <a:spcAft>
                <a:spcPts val="0"/>
              </a:spcAft>
              <a:buClr>
                <a:schemeClr val="lt1"/>
              </a:buClr>
              <a:buSzPts val="3400"/>
              <a:buNone/>
              <a:defRPr sz="3400">
                <a:solidFill>
                  <a:schemeClr val="lt1"/>
                </a:solidFill>
              </a:defRPr>
            </a:lvl6pPr>
            <a:lvl7pPr lvl="6" algn="l" rtl="0">
              <a:lnSpc>
                <a:spcPct val="95000"/>
              </a:lnSpc>
              <a:spcBef>
                <a:spcPts val="0"/>
              </a:spcBef>
              <a:spcAft>
                <a:spcPts val="0"/>
              </a:spcAft>
              <a:buClr>
                <a:schemeClr val="lt1"/>
              </a:buClr>
              <a:buSzPts val="3400"/>
              <a:buNone/>
              <a:defRPr sz="3400">
                <a:solidFill>
                  <a:schemeClr val="lt1"/>
                </a:solidFill>
              </a:defRPr>
            </a:lvl7pPr>
            <a:lvl8pPr lvl="7" algn="l" rtl="0">
              <a:lnSpc>
                <a:spcPct val="95000"/>
              </a:lnSpc>
              <a:spcBef>
                <a:spcPts val="0"/>
              </a:spcBef>
              <a:spcAft>
                <a:spcPts val="0"/>
              </a:spcAft>
              <a:buClr>
                <a:schemeClr val="lt1"/>
              </a:buClr>
              <a:buSzPts val="3400"/>
              <a:buNone/>
              <a:defRPr sz="3400">
                <a:solidFill>
                  <a:schemeClr val="lt1"/>
                </a:solidFill>
              </a:defRPr>
            </a:lvl8pPr>
            <a:lvl9pPr lvl="8" algn="l" rtl="0">
              <a:lnSpc>
                <a:spcPct val="95000"/>
              </a:lnSpc>
              <a:spcBef>
                <a:spcPts val="0"/>
              </a:spcBef>
              <a:spcAft>
                <a:spcPts val="0"/>
              </a:spcAft>
              <a:buClr>
                <a:schemeClr val="lt1"/>
              </a:buClr>
              <a:buSzPts val="3400"/>
              <a:buNone/>
              <a:defRPr sz="3400">
                <a:solidFill>
                  <a:schemeClr val="lt1"/>
                </a:solidFill>
              </a:defRPr>
            </a:lvl9pPr>
          </a:lstStyle>
          <a:p>
            <a:endParaRPr/>
          </a:p>
        </p:txBody>
      </p:sp>
      <p:sp>
        <p:nvSpPr>
          <p:cNvPr id="431" name="Google Shape;431;p73"/>
          <p:cNvSpPr txBox="1">
            <a:spLocks noGrp="1"/>
          </p:cNvSpPr>
          <p:nvPr>
            <p:ph type="subTitle" idx="1"/>
          </p:nvPr>
        </p:nvSpPr>
        <p:spPr>
          <a:xfrm>
            <a:off x="3355050" y="2909250"/>
            <a:ext cx="3198600" cy="92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2100"/>
              <a:buFont typeface="Open Sans"/>
              <a:buNone/>
              <a:defRPr sz="1500">
                <a:solidFill>
                  <a:schemeClr val="lt1"/>
                </a:solidFill>
                <a:latin typeface="Open Sans"/>
                <a:ea typeface="Open Sans"/>
                <a:cs typeface="Open Sans"/>
                <a:sym typeface="Open Sans"/>
              </a:defRPr>
            </a:lvl1pPr>
            <a:lvl2pPr lvl="1" algn="l" rtl="0">
              <a:lnSpc>
                <a:spcPct val="95000"/>
              </a:lnSpc>
              <a:spcBef>
                <a:spcPts val="0"/>
              </a:spcBef>
              <a:spcAft>
                <a:spcPts val="0"/>
              </a:spcAft>
              <a:buClr>
                <a:schemeClr val="lt1"/>
              </a:buClr>
              <a:buSzPts val="2100"/>
              <a:buNone/>
              <a:defRPr sz="2800">
                <a:solidFill>
                  <a:schemeClr val="lt1"/>
                </a:solidFill>
              </a:defRPr>
            </a:lvl2pPr>
            <a:lvl3pPr lvl="2" algn="l" rtl="0">
              <a:lnSpc>
                <a:spcPct val="95000"/>
              </a:lnSpc>
              <a:spcBef>
                <a:spcPts val="0"/>
              </a:spcBef>
              <a:spcAft>
                <a:spcPts val="0"/>
              </a:spcAft>
              <a:buClr>
                <a:schemeClr val="lt1"/>
              </a:buClr>
              <a:buSzPts val="2100"/>
              <a:buNone/>
              <a:defRPr sz="2800">
                <a:solidFill>
                  <a:schemeClr val="lt1"/>
                </a:solidFill>
              </a:defRPr>
            </a:lvl3pPr>
            <a:lvl4pPr lvl="3" algn="l" rtl="0">
              <a:lnSpc>
                <a:spcPct val="95000"/>
              </a:lnSpc>
              <a:spcBef>
                <a:spcPts val="0"/>
              </a:spcBef>
              <a:spcAft>
                <a:spcPts val="0"/>
              </a:spcAft>
              <a:buClr>
                <a:schemeClr val="lt1"/>
              </a:buClr>
              <a:buSzPts val="2100"/>
              <a:buNone/>
              <a:defRPr sz="2800">
                <a:solidFill>
                  <a:schemeClr val="lt1"/>
                </a:solidFill>
              </a:defRPr>
            </a:lvl4pPr>
            <a:lvl5pPr lvl="4" algn="l" rtl="0">
              <a:lnSpc>
                <a:spcPct val="95000"/>
              </a:lnSpc>
              <a:spcBef>
                <a:spcPts val="0"/>
              </a:spcBef>
              <a:spcAft>
                <a:spcPts val="0"/>
              </a:spcAft>
              <a:buClr>
                <a:schemeClr val="lt1"/>
              </a:buClr>
              <a:buSzPts val="2100"/>
              <a:buNone/>
              <a:defRPr sz="2800">
                <a:solidFill>
                  <a:schemeClr val="lt1"/>
                </a:solidFill>
              </a:defRPr>
            </a:lvl5pPr>
            <a:lvl6pPr lvl="5" algn="l" rtl="0">
              <a:lnSpc>
                <a:spcPct val="95000"/>
              </a:lnSpc>
              <a:spcBef>
                <a:spcPts val="0"/>
              </a:spcBef>
              <a:spcAft>
                <a:spcPts val="0"/>
              </a:spcAft>
              <a:buClr>
                <a:schemeClr val="lt1"/>
              </a:buClr>
              <a:buSzPts val="2100"/>
              <a:buNone/>
              <a:defRPr sz="2800">
                <a:solidFill>
                  <a:schemeClr val="lt1"/>
                </a:solidFill>
              </a:defRPr>
            </a:lvl6pPr>
            <a:lvl7pPr lvl="6" algn="l" rtl="0">
              <a:lnSpc>
                <a:spcPct val="95000"/>
              </a:lnSpc>
              <a:spcBef>
                <a:spcPts val="0"/>
              </a:spcBef>
              <a:spcAft>
                <a:spcPts val="0"/>
              </a:spcAft>
              <a:buClr>
                <a:schemeClr val="lt1"/>
              </a:buClr>
              <a:buSzPts val="2100"/>
              <a:buNone/>
              <a:defRPr sz="2800">
                <a:solidFill>
                  <a:schemeClr val="lt1"/>
                </a:solidFill>
              </a:defRPr>
            </a:lvl7pPr>
            <a:lvl8pPr lvl="7" algn="l" rtl="0">
              <a:lnSpc>
                <a:spcPct val="95000"/>
              </a:lnSpc>
              <a:spcBef>
                <a:spcPts val="0"/>
              </a:spcBef>
              <a:spcAft>
                <a:spcPts val="0"/>
              </a:spcAft>
              <a:buClr>
                <a:schemeClr val="lt1"/>
              </a:buClr>
              <a:buSzPts val="2100"/>
              <a:buNone/>
              <a:defRPr sz="2800">
                <a:solidFill>
                  <a:schemeClr val="lt1"/>
                </a:solidFill>
              </a:defRPr>
            </a:lvl8pPr>
            <a:lvl9pPr lvl="8" algn="l" rtl="0">
              <a:lnSpc>
                <a:spcPct val="95000"/>
              </a:lnSpc>
              <a:spcBef>
                <a:spcPts val="0"/>
              </a:spcBef>
              <a:spcAft>
                <a:spcPts val="0"/>
              </a:spcAft>
              <a:buClr>
                <a:schemeClr val="lt1"/>
              </a:buClr>
              <a:buSzPts val="2100"/>
              <a:buNone/>
              <a:defRPr sz="2800">
                <a:solidFill>
                  <a:schemeClr val="lt1"/>
                </a:solidFill>
              </a:defRPr>
            </a:lvl9pPr>
          </a:lstStyle>
          <a:p>
            <a:endParaRPr/>
          </a:p>
        </p:txBody>
      </p:sp>
      <p:pic>
        <p:nvPicPr>
          <p:cNvPr id="432" name="Google Shape;432;p73"/>
          <p:cNvPicPr preferRelativeResize="0"/>
          <p:nvPr/>
        </p:nvPicPr>
        <p:blipFill rotWithShape="1">
          <a:blip r:embed="rId3">
            <a:alphaModFix/>
          </a:blip>
          <a:srcRect t="337" b="337"/>
          <a:stretch/>
        </p:blipFill>
        <p:spPr>
          <a:xfrm>
            <a:off x="315200" y="4741875"/>
            <a:ext cx="1408849" cy="1707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Grey Two Column Grey">
  <p:cSld name="10_Title only_4">
    <p:spTree>
      <p:nvGrpSpPr>
        <p:cNvPr id="1" name="Shape 433"/>
        <p:cNvGrpSpPr/>
        <p:nvPr/>
      </p:nvGrpSpPr>
      <p:grpSpPr>
        <a:xfrm>
          <a:off x="0" y="0"/>
          <a:ext cx="0" cy="0"/>
          <a:chOff x="0" y="0"/>
          <a:chExt cx="0" cy="0"/>
        </a:xfrm>
      </p:grpSpPr>
      <p:pic>
        <p:nvPicPr>
          <p:cNvPr id="434" name="Google Shape;434;p74"/>
          <p:cNvPicPr preferRelativeResize="0"/>
          <p:nvPr/>
        </p:nvPicPr>
        <p:blipFill rotWithShape="1">
          <a:blip r:embed="rId2">
            <a:alphaModFix/>
          </a:blip>
          <a:srcRect t="89" b="79"/>
          <a:stretch/>
        </p:blipFill>
        <p:spPr>
          <a:xfrm>
            <a:off x="-3975" y="0"/>
            <a:ext cx="9144003" cy="5143499"/>
          </a:xfrm>
          <a:prstGeom prst="rect">
            <a:avLst/>
          </a:prstGeom>
          <a:noFill/>
          <a:ln>
            <a:noFill/>
          </a:ln>
        </p:spPr>
      </p:pic>
      <p:sp>
        <p:nvSpPr>
          <p:cNvPr id="435" name="Google Shape;435;p74"/>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436" name="Google Shape;436;p74"/>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rtl="0">
              <a:lnSpc>
                <a:spcPct val="100000"/>
              </a:lnSpc>
              <a:spcBef>
                <a:spcPts val="0"/>
              </a:spcBef>
              <a:spcAft>
                <a:spcPts val="0"/>
              </a:spcAft>
              <a:buSzPts val="2100"/>
              <a:buNone/>
              <a:defRPr sz="2400">
                <a:solidFill>
                  <a:schemeClr val="dk2"/>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437" name="Google Shape;437;p74"/>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438" name="Google Shape;438;p74"/>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439" name="Google Shape;439;p74"/>
          <p:cNvPicPr preferRelativeResize="0"/>
          <p:nvPr/>
        </p:nvPicPr>
        <p:blipFill rotWithShape="1">
          <a:blip r:embed="rId3">
            <a:alphaModFix/>
          </a:blip>
          <a:srcRect t="337" b="337"/>
          <a:stretch/>
        </p:blipFill>
        <p:spPr>
          <a:xfrm>
            <a:off x="7680960" y="54864"/>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Slide with Title">
  <p:cSld name="10_Title only 4_1_1_1_1_1">
    <p:spTree>
      <p:nvGrpSpPr>
        <p:cNvPr id="1" name="Shape 440"/>
        <p:cNvGrpSpPr/>
        <p:nvPr/>
      </p:nvGrpSpPr>
      <p:grpSpPr>
        <a:xfrm>
          <a:off x="0" y="0"/>
          <a:ext cx="0" cy="0"/>
          <a:chOff x="0" y="0"/>
          <a:chExt cx="0" cy="0"/>
        </a:xfrm>
      </p:grpSpPr>
      <p:sp>
        <p:nvSpPr>
          <p:cNvPr id="441" name="Google Shape;441;p75"/>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442" name="Google Shape;442;p75"/>
          <p:cNvPicPr preferRelativeResize="0"/>
          <p:nvPr/>
        </p:nvPicPr>
        <p:blipFill rotWithShape="1">
          <a:blip r:embed="rId2">
            <a:alphaModFix/>
          </a:blip>
          <a:srcRect t="337" b="337"/>
          <a:stretch/>
        </p:blipFill>
        <p:spPr>
          <a:xfrm>
            <a:off x="7701874" y="204262"/>
            <a:ext cx="1189993" cy="144242"/>
          </a:xfrm>
          <a:prstGeom prst="rect">
            <a:avLst/>
          </a:prstGeom>
          <a:noFill/>
          <a:ln>
            <a:noFill/>
          </a:ln>
        </p:spPr>
      </p:pic>
      <p:sp>
        <p:nvSpPr>
          <p:cNvPr id="443" name="Google Shape;443;p75"/>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spAutoFit/>
          </a:bodyPr>
          <a:lstStyle>
            <a:lvl1pPr marR="0" lvl="0" algn="l" rtl="0">
              <a:lnSpc>
                <a:spcPct val="100000"/>
              </a:lnSpc>
              <a:spcBef>
                <a:spcPts val="0"/>
              </a:spcBef>
              <a:spcAft>
                <a:spcPts val="0"/>
              </a:spcAft>
              <a:buClr>
                <a:schemeClr val="dk2"/>
              </a:buClr>
              <a:buSzPts val="2100"/>
              <a:buFont typeface="Open Sans"/>
              <a:buNone/>
              <a:defRPr sz="2400" b="0" i="0" u="none" strike="noStrike" cap="none">
                <a:solidFill>
                  <a:schemeClr val="dk2"/>
                </a:solidFill>
                <a:latin typeface="Open Sans"/>
                <a:ea typeface="Open Sans"/>
                <a:cs typeface="Open Sans"/>
                <a:sym typeface="Open Sans"/>
              </a:defRPr>
            </a:lvl1pPr>
            <a:lvl2pPr marR="0" lvl="1"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2pPr>
            <a:lvl3pPr marR="0" lvl="2"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3pPr>
            <a:lvl4pPr marR="0" lvl="3"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4pPr>
            <a:lvl5pPr marR="0" lvl="4"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5pPr>
            <a:lvl6pPr marR="0" lvl="5"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6pPr>
            <a:lvl7pPr marR="0" lvl="6"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7pPr>
            <a:lvl8pPr marR="0" lvl="7"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8pPr>
            <a:lvl9pPr marR="0" lvl="8"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Google Shape;444;p75"/>
          <p:cNvSpPr txBox="1">
            <a:spLocks noGrp="1"/>
          </p:cNvSpPr>
          <p:nvPr>
            <p:ph type="body" idx="1"/>
          </p:nvPr>
        </p:nvSpPr>
        <p:spPr>
          <a:xfrm>
            <a:off x="274325" y="1093125"/>
            <a:ext cx="8595300" cy="3539100"/>
          </a:xfrm>
          <a:prstGeom prst="rect">
            <a:avLst/>
          </a:prstGeom>
          <a:noFill/>
          <a:ln>
            <a:noFill/>
          </a:ln>
        </p:spPr>
        <p:txBody>
          <a:bodyPr spcFirstLastPara="1" wrap="square" lIns="0" tIns="73150" rIns="73150" bIns="45700" anchor="t" anchorCtr="0">
            <a:noAutofit/>
          </a:bodyPr>
          <a:lstStyle>
            <a:lvl1pPr marL="457200" marR="0" lvl="0" indent="-228600" algn="l" rtl="0">
              <a:lnSpc>
                <a:spcPct val="100000"/>
              </a:lnSpc>
              <a:spcBef>
                <a:spcPts val="40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1pPr>
            <a:lvl2pPr marL="914400" marR="0" lvl="1"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2pPr>
            <a:lvl3pPr marL="1371600" marR="0" lvl="2"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3pPr>
            <a:lvl4pPr marL="1828800" marR="0" lvl="3"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5pPr>
            <a:lvl6pPr marL="2743200" marR="0" lvl="5"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6pPr>
            <a:lvl7pPr marL="3200400" marR="0" lvl="6" indent="-228600" algn="l" rtl="0">
              <a:lnSpc>
                <a:spcPct val="100000"/>
              </a:lnSpc>
              <a:spcBef>
                <a:spcPts val="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7pPr>
            <a:lvl8pPr marL="3657600" marR="0" lvl="7" indent="-228600" algn="l" rtl="0">
              <a:lnSpc>
                <a:spcPct val="100000"/>
              </a:lnSpc>
              <a:spcBef>
                <a:spcPts val="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8pPr>
            <a:lvl9pPr marL="4114800" marR="0" lvl="8" indent="-228600" algn="l" rtl="0">
              <a:lnSpc>
                <a:spcPct val="100000"/>
              </a:lnSpc>
              <a:spcBef>
                <a:spcPts val="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9pPr>
          </a:lstStyle>
          <a:p>
            <a:endParaRPr/>
          </a:p>
        </p:txBody>
      </p:sp>
      <p:pic>
        <p:nvPicPr>
          <p:cNvPr id="445" name="Google Shape;445;p75"/>
          <p:cNvPicPr preferRelativeResize="0"/>
          <p:nvPr/>
        </p:nvPicPr>
        <p:blipFill rotWithShape="1">
          <a:blip r:embed="rId3">
            <a:alphaModFix/>
          </a:blip>
          <a:srcRect t="89" b="79"/>
          <a:stretch/>
        </p:blipFill>
        <p:spPr>
          <a:xfrm>
            <a:off x="-3975" y="0"/>
            <a:ext cx="9144003" cy="514349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2">
  <p:cSld name="02_Cover_2">
    <p:spTree>
      <p:nvGrpSpPr>
        <p:cNvPr id="1" name="Shape 446"/>
        <p:cNvGrpSpPr/>
        <p:nvPr/>
      </p:nvGrpSpPr>
      <p:grpSpPr>
        <a:xfrm>
          <a:off x="0" y="0"/>
          <a:ext cx="0" cy="0"/>
          <a:chOff x="0" y="0"/>
          <a:chExt cx="0" cy="0"/>
        </a:xfrm>
      </p:grpSpPr>
      <p:pic>
        <p:nvPicPr>
          <p:cNvPr id="447" name="Google Shape;447;p76"/>
          <p:cNvPicPr preferRelativeResize="0"/>
          <p:nvPr/>
        </p:nvPicPr>
        <p:blipFill rotWithShape="1">
          <a:blip r:embed="rId2">
            <a:alphaModFix/>
          </a:blip>
          <a:srcRect t="39" r="25958" b="49"/>
          <a:stretch/>
        </p:blipFill>
        <p:spPr>
          <a:xfrm>
            <a:off x="3171525" y="602325"/>
            <a:ext cx="5972475" cy="4541175"/>
          </a:xfrm>
          <a:prstGeom prst="rect">
            <a:avLst/>
          </a:prstGeom>
          <a:noFill/>
          <a:ln>
            <a:noFill/>
          </a:ln>
        </p:spPr>
      </p:pic>
      <p:sp>
        <p:nvSpPr>
          <p:cNvPr id="448" name="Google Shape;448;p76"/>
          <p:cNvSpPr txBox="1">
            <a:spLocks noGrp="1"/>
          </p:cNvSpPr>
          <p:nvPr>
            <p:ph type="ctrTitle"/>
          </p:nvPr>
        </p:nvSpPr>
        <p:spPr>
          <a:xfrm>
            <a:off x="284450" y="1145025"/>
            <a:ext cx="2814300" cy="22848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accent2"/>
              </a:buClr>
              <a:buSzPts val="3700"/>
              <a:buNone/>
              <a:defRPr sz="3400">
                <a:solidFill>
                  <a:schemeClr val="dk2"/>
                </a:solidFill>
              </a:defRPr>
            </a:lvl1pPr>
            <a:lvl2pPr lvl="1" algn="l" rtl="0">
              <a:lnSpc>
                <a:spcPct val="95000"/>
              </a:lnSpc>
              <a:spcBef>
                <a:spcPts val="0"/>
              </a:spcBef>
              <a:spcAft>
                <a:spcPts val="0"/>
              </a:spcAft>
              <a:buClr>
                <a:srgbClr val="981E32"/>
              </a:buClr>
              <a:buSzPts val="3900"/>
              <a:buNone/>
              <a:defRPr sz="5200">
                <a:solidFill>
                  <a:srgbClr val="981E32"/>
                </a:solidFill>
              </a:defRPr>
            </a:lvl2pPr>
            <a:lvl3pPr lvl="2" algn="l" rtl="0">
              <a:lnSpc>
                <a:spcPct val="95000"/>
              </a:lnSpc>
              <a:spcBef>
                <a:spcPts val="0"/>
              </a:spcBef>
              <a:spcAft>
                <a:spcPts val="0"/>
              </a:spcAft>
              <a:buClr>
                <a:srgbClr val="981E32"/>
              </a:buClr>
              <a:buSzPts val="3900"/>
              <a:buNone/>
              <a:defRPr sz="5200">
                <a:solidFill>
                  <a:srgbClr val="981E32"/>
                </a:solidFill>
              </a:defRPr>
            </a:lvl3pPr>
            <a:lvl4pPr lvl="3" algn="l" rtl="0">
              <a:lnSpc>
                <a:spcPct val="95000"/>
              </a:lnSpc>
              <a:spcBef>
                <a:spcPts val="0"/>
              </a:spcBef>
              <a:spcAft>
                <a:spcPts val="0"/>
              </a:spcAft>
              <a:buClr>
                <a:srgbClr val="981E32"/>
              </a:buClr>
              <a:buSzPts val="3900"/>
              <a:buNone/>
              <a:defRPr sz="5200">
                <a:solidFill>
                  <a:srgbClr val="981E32"/>
                </a:solidFill>
              </a:defRPr>
            </a:lvl4pPr>
            <a:lvl5pPr lvl="4" algn="l" rtl="0">
              <a:lnSpc>
                <a:spcPct val="95000"/>
              </a:lnSpc>
              <a:spcBef>
                <a:spcPts val="0"/>
              </a:spcBef>
              <a:spcAft>
                <a:spcPts val="0"/>
              </a:spcAft>
              <a:buClr>
                <a:srgbClr val="981E32"/>
              </a:buClr>
              <a:buSzPts val="3900"/>
              <a:buNone/>
              <a:defRPr sz="5200">
                <a:solidFill>
                  <a:srgbClr val="981E32"/>
                </a:solidFill>
              </a:defRPr>
            </a:lvl5pPr>
            <a:lvl6pPr lvl="5" algn="l" rtl="0">
              <a:lnSpc>
                <a:spcPct val="95000"/>
              </a:lnSpc>
              <a:spcBef>
                <a:spcPts val="0"/>
              </a:spcBef>
              <a:spcAft>
                <a:spcPts val="0"/>
              </a:spcAft>
              <a:buClr>
                <a:srgbClr val="981E32"/>
              </a:buClr>
              <a:buSzPts val="3900"/>
              <a:buNone/>
              <a:defRPr sz="5200">
                <a:solidFill>
                  <a:srgbClr val="981E32"/>
                </a:solidFill>
              </a:defRPr>
            </a:lvl6pPr>
            <a:lvl7pPr lvl="6" algn="l" rtl="0">
              <a:lnSpc>
                <a:spcPct val="95000"/>
              </a:lnSpc>
              <a:spcBef>
                <a:spcPts val="0"/>
              </a:spcBef>
              <a:spcAft>
                <a:spcPts val="0"/>
              </a:spcAft>
              <a:buClr>
                <a:srgbClr val="981E32"/>
              </a:buClr>
              <a:buSzPts val="3900"/>
              <a:buNone/>
              <a:defRPr sz="5200">
                <a:solidFill>
                  <a:srgbClr val="981E32"/>
                </a:solidFill>
              </a:defRPr>
            </a:lvl7pPr>
            <a:lvl8pPr lvl="7" algn="l" rtl="0">
              <a:lnSpc>
                <a:spcPct val="95000"/>
              </a:lnSpc>
              <a:spcBef>
                <a:spcPts val="0"/>
              </a:spcBef>
              <a:spcAft>
                <a:spcPts val="0"/>
              </a:spcAft>
              <a:buClr>
                <a:srgbClr val="981E32"/>
              </a:buClr>
              <a:buSzPts val="3900"/>
              <a:buNone/>
              <a:defRPr sz="5200">
                <a:solidFill>
                  <a:srgbClr val="981E32"/>
                </a:solidFill>
              </a:defRPr>
            </a:lvl8pPr>
            <a:lvl9pPr lvl="8" algn="l" rtl="0">
              <a:lnSpc>
                <a:spcPct val="95000"/>
              </a:lnSpc>
              <a:spcBef>
                <a:spcPts val="0"/>
              </a:spcBef>
              <a:spcAft>
                <a:spcPts val="0"/>
              </a:spcAft>
              <a:buClr>
                <a:srgbClr val="981E32"/>
              </a:buClr>
              <a:buSzPts val="3900"/>
              <a:buNone/>
              <a:defRPr sz="5200">
                <a:solidFill>
                  <a:srgbClr val="981E32"/>
                </a:solidFill>
              </a:defRPr>
            </a:lvl9pPr>
          </a:lstStyle>
          <a:p>
            <a:endParaRPr/>
          </a:p>
        </p:txBody>
      </p:sp>
      <p:sp>
        <p:nvSpPr>
          <p:cNvPr id="449" name="Google Shape;449;p76"/>
          <p:cNvSpPr txBox="1">
            <a:spLocks noGrp="1"/>
          </p:cNvSpPr>
          <p:nvPr>
            <p:ph type="subTitle" idx="1"/>
          </p:nvPr>
        </p:nvSpPr>
        <p:spPr>
          <a:xfrm>
            <a:off x="284450" y="3539350"/>
            <a:ext cx="2814300" cy="6984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100"/>
              <a:buFont typeface="Open Sans"/>
              <a:buNone/>
              <a:defRPr sz="1500">
                <a:solidFill>
                  <a:schemeClr val="accent1"/>
                </a:solidFill>
                <a:latin typeface="Open Sans"/>
                <a:ea typeface="Open Sans"/>
                <a:cs typeface="Open Sans"/>
                <a:sym typeface="Open Sans"/>
              </a:defRPr>
            </a:lvl1pPr>
            <a:lvl2pPr lvl="1" algn="l" rtl="0">
              <a:lnSpc>
                <a:spcPct val="95000"/>
              </a:lnSpc>
              <a:spcBef>
                <a:spcPts val="0"/>
              </a:spcBef>
              <a:spcAft>
                <a:spcPts val="0"/>
              </a:spcAft>
              <a:buSzPts val="2100"/>
              <a:buNone/>
              <a:defRPr sz="2800"/>
            </a:lvl2pPr>
            <a:lvl3pPr lvl="2" algn="l" rtl="0">
              <a:lnSpc>
                <a:spcPct val="95000"/>
              </a:lnSpc>
              <a:spcBef>
                <a:spcPts val="0"/>
              </a:spcBef>
              <a:spcAft>
                <a:spcPts val="0"/>
              </a:spcAft>
              <a:buSzPts val="2100"/>
              <a:buNone/>
              <a:defRPr sz="2800"/>
            </a:lvl3pPr>
            <a:lvl4pPr lvl="3" algn="l" rtl="0">
              <a:lnSpc>
                <a:spcPct val="95000"/>
              </a:lnSpc>
              <a:spcBef>
                <a:spcPts val="0"/>
              </a:spcBef>
              <a:spcAft>
                <a:spcPts val="0"/>
              </a:spcAft>
              <a:buSzPts val="2100"/>
              <a:buNone/>
              <a:defRPr sz="2800"/>
            </a:lvl4pPr>
            <a:lvl5pPr lvl="4" algn="l" rtl="0">
              <a:lnSpc>
                <a:spcPct val="95000"/>
              </a:lnSpc>
              <a:spcBef>
                <a:spcPts val="0"/>
              </a:spcBef>
              <a:spcAft>
                <a:spcPts val="0"/>
              </a:spcAft>
              <a:buSzPts val="2100"/>
              <a:buNone/>
              <a:defRPr sz="2800"/>
            </a:lvl5pPr>
            <a:lvl6pPr lvl="5" algn="l" rtl="0">
              <a:lnSpc>
                <a:spcPct val="95000"/>
              </a:lnSpc>
              <a:spcBef>
                <a:spcPts val="0"/>
              </a:spcBef>
              <a:spcAft>
                <a:spcPts val="0"/>
              </a:spcAft>
              <a:buSzPts val="2100"/>
              <a:buNone/>
              <a:defRPr sz="2800"/>
            </a:lvl6pPr>
            <a:lvl7pPr lvl="6" algn="l" rtl="0">
              <a:lnSpc>
                <a:spcPct val="95000"/>
              </a:lnSpc>
              <a:spcBef>
                <a:spcPts val="0"/>
              </a:spcBef>
              <a:spcAft>
                <a:spcPts val="0"/>
              </a:spcAft>
              <a:buSzPts val="2100"/>
              <a:buNone/>
              <a:defRPr sz="2800"/>
            </a:lvl7pPr>
            <a:lvl8pPr lvl="7" algn="l" rtl="0">
              <a:lnSpc>
                <a:spcPct val="95000"/>
              </a:lnSpc>
              <a:spcBef>
                <a:spcPts val="0"/>
              </a:spcBef>
              <a:spcAft>
                <a:spcPts val="0"/>
              </a:spcAft>
              <a:buSzPts val="2100"/>
              <a:buNone/>
              <a:defRPr sz="2800"/>
            </a:lvl8pPr>
            <a:lvl9pPr lvl="8" algn="l" rtl="0">
              <a:lnSpc>
                <a:spcPct val="95000"/>
              </a:lnSpc>
              <a:spcBef>
                <a:spcPts val="0"/>
              </a:spcBef>
              <a:spcAft>
                <a:spcPts val="0"/>
              </a:spcAft>
              <a:buSzPts val="2100"/>
              <a:buNone/>
              <a:defRPr sz="2800"/>
            </a:lvl9pPr>
          </a:lstStyle>
          <a:p>
            <a:endParaRPr/>
          </a:p>
        </p:txBody>
      </p:sp>
      <p:pic>
        <p:nvPicPr>
          <p:cNvPr id="450" name="Google Shape;450;p76"/>
          <p:cNvPicPr preferRelativeResize="0"/>
          <p:nvPr/>
        </p:nvPicPr>
        <p:blipFill rotWithShape="1">
          <a:blip r:embed="rId3">
            <a:alphaModFix/>
          </a:blip>
          <a:srcRect t="23032" b="22989"/>
          <a:stretch/>
        </p:blipFill>
        <p:spPr>
          <a:xfrm>
            <a:off x="239000" y="317425"/>
            <a:ext cx="1016571" cy="549002"/>
          </a:xfrm>
          <a:prstGeom prst="rect">
            <a:avLst/>
          </a:prstGeom>
          <a:noFill/>
          <a:ln>
            <a:noFill/>
          </a:ln>
        </p:spPr>
      </p:pic>
      <p:sp>
        <p:nvSpPr>
          <p:cNvPr id="451" name="Google Shape;451;p76"/>
          <p:cNvSpPr txBox="1">
            <a:spLocks noGrp="1"/>
          </p:cNvSpPr>
          <p:nvPr>
            <p:ph type="subTitle" idx="2"/>
          </p:nvPr>
        </p:nvSpPr>
        <p:spPr>
          <a:xfrm>
            <a:off x="4454850" y="4524200"/>
            <a:ext cx="2199000" cy="266100"/>
          </a:xfrm>
          <a:prstGeom prst="rect">
            <a:avLst/>
          </a:prstGeom>
          <a:noFill/>
          <a:ln>
            <a:noFill/>
          </a:ln>
        </p:spPr>
        <p:txBody>
          <a:bodyPr spcFirstLastPara="1" wrap="square" lIns="0" tIns="0" rIns="0" bIns="0" anchor="ctr" anchorCtr="0">
            <a:noAutofit/>
          </a:bodyPr>
          <a:lstStyle>
            <a:lvl1pPr lvl="0" algn="r" rtl="0">
              <a:lnSpc>
                <a:spcPct val="95000"/>
              </a:lnSpc>
              <a:spcBef>
                <a:spcPts val="0"/>
              </a:spcBef>
              <a:spcAft>
                <a:spcPts val="0"/>
              </a:spcAft>
              <a:buClr>
                <a:schemeClr val="accent2"/>
              </a:buClr>
              <a:buSzPts val="1000"/>
              <a:buFont typeface="Open Sans"/>
              <a:buNone/>
              <a:defRPr sz="1000">
                <a:solidFill>
                  <a:schemeClr val="accent2"/>
                </a:solidFill>
                <a:latin typeface="Open Sans"/>
                <a:ea typeface="Open Sans"/>
                <a:cs typeface="Open Sans"/>
                <a:sym typeface="Open Sans"/>
              </a:defRPr>
            </a:lvl1pPr>
            <a:lvl2pPr lvl="1" algn="r" rtl="0">
              <a:lnSpc>
                <a:spcPct val="95000"/>
              </a:lnSpc>
              <a:spcBef>
                <a:spcPts val="0"/>
              </a:spcBef>
              <a:spcAft>
                <a:spcPts val="0"/>
              </a:spcAft>
              <a:buSzPts val="1000"/>
              <a:buNone/>
              <a:defRPr sz="1000"/>
            </a:lvl2pPr>
            <a:lvl3pPr lvl="2" algn="r" rtl="0">
              <a:lnSpc>
                <a:spcPct val="95000"/>
              </a:lnSpc>
              <a:spcBef>
                <a:spcPts val="0"/>
              </a:spcBef>
              <a:spcAft>
                <a:spcPts val="0"/>
              </a:spcAft>
              <a:buSzPts val="1000"/>
              <a:buNone/>
              <a:defRPr sz="1000"/>
            </a:lvl3pPr>
            <a:lvl4pPr lvl="3" algn="r" rtl="0">
              <a:lnSpc>
                <a:spcPct val="95000"/>
              </a:lnSpc>
              <a:spcBef>
                <a:spcPts val="0"/>
              </a:spcBef>
              <a:spcAft>
                <a:spcPts val="0"/>
              </a:spcAft>
              <a:buSzPts val="1000"/>
              <a:buNone/>
              <a:defRPr sz="1000"/>
            </a:lvl4pPr>
            <a:lvl5pPr lvl="4" algn="r" rtl="0">
              <a:lnSpc>
                <a:spcPct val="95000"/>
              </a:lnSpc>
              <a:spcBef>
                <a:spcPts val="0"/>
              </a:spcBef>
              <a:spcAft>
                <a:spcPts val="0"/>
              </a:spcAft>
              <a:buSzPts val="1000"/>
              <a:buNone/>
              <a:defRPr sz="1000"/>
            </a:lvl5pPr>
            <a:lvl6pPr lvl="5" algn="r" rtl="0">
              <a:lnSpc>
                <a:spcPct val="95000"/>
              </a:lnSpc>
              <a:spcBef>
                <a:spcPts val="0"/>
              </a:spcBef>
              <a:spcAft>
                <a:spcPts val="0"/>
              </a:spcAft>
              <a:buSzPts val="1000"/>
              <a:buNone/>
              <a:defRPr sz="1000"/>
            </a:lvl6pPr>
            <a:lvl7pPr lvl="6" algn="r" rtl="0">
              <a:lnSpc>
                <a:spcPct val="95000"/>
              </a:lnSpc>
              <a:spcBef>
                <a:spcPts val="0"/>
              </a:spcBef>
              <a:spcAft>
                <a:spcPts val="0"/>
              </a:spcAft>
              <a:buSzPts val="1000"/>
              <a:buNone/>
              <a:defRPr sz="1000"/>
            </a:lvl7pPr>
            <a:lvl8pPr lvl="7" algn="r" rtl="0">
              <a:lnSpc>
                <a:spcPct val="95000"/>
              </a:lnSpc>
              <a:spcBef>
                <a:spcPts val="0"/>
              </a:spcBef>
              <a:spcAft>
                <a:spcPts val="0"/>
              </a:spcAft>
              <a:buSzPts val="1000"/>
              <a:buNone/>
              <a:defRPr sz="1000"/>
            </a:lvl8pPr>
            <a:lvl9pPr lvl="8" algn="r" rtl="0">
              <a:lnSpc>
                <a:spcPct val="95000"/>
              </a:lnSpc>
              <a:spcBef>
                <a:spcPts val="0"/>
              </a:spcBef>
              <a:spcAft>
                <a:spcPts val="0"/>
              </a:spcAft>
              <a:buSzPts val="1000"/>
              <a:buNone/>
              <a:defRPr sz="1000"/>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3">
  <p:cSld name="02_Cover_1">
    <p:spTree>
      <p:nvGrpSpPr>
        <p:cNvPr id="1" name="Shape 452"/>
        <p:cNvGrpSpPr/>
        <p:nvPr/>
      </p:nvGrpSpPr>
      <p:grpSpPr>
        <a:xfrm>
          <a:off x="0" y="0"/>
          <a:ext cx="0" cy="0"/>
          <a:chOff x="0" y="0"/>
          <a:chExt cx="0" cy="0"/>
        </a:xfrm>
      </p:grpSpPr>
      <p:pic>
        <p:nvPicPr>
          <p:cNvPr id="453" name="Google Shape;453;p77"/>
          <p:cNvPicPr preferRelativeResize="0"/>
          <p:nvPr/>
        </p:nvPicPr>
        <p:blipFill rotWithShape="1">
          <a:blip r:embed="rId2">
            <a:alphaModFix/>
          </a:blip>
          <a:srcRect t="39" b="49"/>
          <a:stretch/>
        </p:blipFill>
        <p:spPr>
          <a:xfrm>
            <a:off x="81800" y="-2225"/>
            <a:ext cx="9144003" cy="5147951"/>
          </a:xfrm>
          <a:prstGeom prst="rect">
            <a:avLst/>
          </a:prstGeom>
          <a:noFill/>
          <a:ln>
            <a:noFill/>
          </a:ln>
        </p:spPr>
      </p:pic>
      <p:sp>
        <p:nvSpPr>
          <p:cNvPr id="454" name="Google Shape;454;p77"/>
          <p:cNvSpPr txBox="1">
            <a:spLocks noGrp="1"/>
          </p:cNvSpPr>
          <p:nvPr>
            <p:ph type="ctrTitle"/>
          </p:nvPr>
        </p:nvSpPr>
        <p:spPr>
          <a:xfrm>
            <a:off x="749275" y="917650"/>
            <a:ext cx="3158400" cy="1509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accent2"/>
              </a:buClr>
              <a:buSzPts val="3400"/>
              <a:buNone/>
              <a:defRPr sz="3400">
                <a:solidFill>
                  <a:schemeClr val="dk2"/>
                </a:solidFill>
              </a:defRPr>
            </a:lvl1pPr>
            <a:lvl2pPr lvl="1" algn="l" rtl="0">
              <a:lnSpc>
                <a:spcPct val="95000"/>
              </a:lnSpc>
              <a:spcBef>
                <a:spcPts val="0"/>
              </a:spcBef>
              <a:spcAft>
                <a:spcPts val="0"/>
              </a:spcAft>
              <a:buClr>
                <a:srgbClr val="981E32"/>
              </a:buClr>
              <a:buSzPts val="3400"/>
              <a:buNone/>
              <a:defRPr sz="3400">
                <a:solidFill>
                  <a:srgbClr val="981E32"/>
                </a:solidFill>
              </a:defRPr>
            </a:lvl2pPr>
            <a:lvl3pPr lvl="2" algn="l" rtl="0">
              <a:lnSpc>
                <a:spcPct val="95000"/>
              </a:lnSpc>
              <a:spcBef>
                <a:spcPts val="0"/>
              </a:spcBef>
              <a:spcAft>
                <a:spcPts val="0"/>
              </a:spcAft>
              <a:buClr>
                <a:srgbClr val="981E32"/>
              </a:buClr>
              <a:buSzPts val="3400"/>
              <a:buNone/>
              <a:defRPr sz="3400">
                <a:solidFill>
                  <a:srgbClr val="981E32"/>
                </a:solidFill>
              </a:defRPr>
            </a:lvl3pPr>
            <a:lvl4pPr lvl="3" algn="l" rtl="0">
              <a:lnSpc>
                <a:spcPct val="95000"/>
              </a:lnSpc>
              <a:spcBef>
                <a:spcPts val="0"/>
              </a:spcBef>
              <a:spcAft>
                <a:spcPts val="0"/>
              </a:spcAft>
              <a:buClr>
                <a:srgbClr val="981E32"/>
              </a:buClr>
              <a:buSzPts val="3400"/>
              <a:buNone/>
              <a:defRPr sz="3400">
                <a:solidFill>
                  <a:srgbClr val="981E32"/>
                </a:solidFill>
              </a:defRPr>
            </a:lvl4pPr>
            <a:lvl5pPr lvl="4" algn="l" rtl="0">
              <a:lnSpc>
                <a:spcPct val="95000"/>
              </a:lnSpc>
              <a:spcBef>
                <a:spcPts val="0"/>
              </a:spcBef>
              <a:spcAft>
                <a:spcPts val="0"/>
              </a:spcAft>
              <a:buClr>
                <a:srgbClr val="981E32"/>
              </a:buClr>
              <a:buSzPts val="3400"/>
              <a:buNone/>
              <a:defRPr sz="3400">
                <a:solidFill>
                  <a:srgbClr val="981E32"/>
                </a:solidFill>
              </a:defRPr>
            </a:lvl5pPr>
            <a:lvl6pPr lvl="5" algn="l" rtl="0">
              <a:lnSpc>
                <a:spcPct val="95000"/>
              </a:lnSpc>
              <a:spcBef>
                <a:spcPts val="0"/>
              </a:spcBef>
              <a:spcAft>
                <a:spcPts val="0"/>
              </a:spcAft>
              <a:buClr>
                <a:srgbClr val="981E32"/>
              </a:buClr>
              <a:buSzPts val="3400"/>
              <a:buNone/>
              <a:defRPr sz="3400">
                <a:solidFill>
                  <a:srgbClr val="981E32"/>
                </a:solidFill>
              </a:defRPr>
            </a:lvl6pPr>
            <a:lvl7pPr lvl="6" algn="l" rtl="0">
              <a:lnSpc>
                <a:spcPct val="95000"/>
              </a:lnSpc>
              <a:spcBef>
                <a:spcPts val="0"/>
              </a:spcBef>
              <a:spcAft>
                <a:spcPts val="0"/>
              </a:spcAft>
              <a:buClr>
                <a:srgbClr val="981E32"/>
              </a:buClr>
              <a:buSzPts val="3400"/>
              <a:buNone/>
              <a:defRPr sz="3400">
                <a:solidFill>
                  <a:srgbClr val="981E32"/>
                </a:solidFill>
              </a:defRPr>
            </a:lvl7pPr>
            <a:lvl8pPr lvl="7" algn="l" rtl="0">
              <a:lnSpc>
                <a:spcPct val="95000"/>
              </a:lnSpc>
              <a:spcBef>
                <a:spcPts val="0"/>
              </a:spcBef>
              <a:spcAft>
                <a:spcPts val="0"/>
              </a:spcAft>
              <a:buClr>
                <a:srgbClr val="981E32"/>
              </a:buClr>
              <a:buSzPts val="3400"/>
              <a:buNone/>
              <a:defRPr sz="3400">
                <a:solidFill>
                  <a:srgbClr val="981E32"/>
                </a:solidFill>
              </a:defRPr>
            </a:lvl8pPr>
            <a:lvl9pPr lvl="8" algn="l" rtl="0">
              <a:lnSpc>
                <a:spcPct val="95000"/>
              </a:lnSpc>
              <a:spcBef>
                <a:spcPts val="0"/>
              </a:spcBef>
              <a:spcAft>
                <a:spcPts val="0"/>
              </a:spcAft>
              <a:buClr>
                <a:srgbClr val="981E32"/>
              </a:buClr>
              <a:buSzPts val="3400"/>
              <a:buNone/>
              <a:defRPr sz="3400">
                <a:solidFill>
                  <a:srgbClr val="981E32"/>
                </a:solidFill>
              </a:defRPr>
            </a:lvl9pPr>
          </a:lstStyle>
          <a:p>
            <a:endParaRPr/>
          </a:p>
        </p:txBody>
      </p:sp>
      <p:sp>
        <p:nvSpPr>
          <p:cNvPr id="455" name="Google Shape;455;p77"/>
          <p:cNvSpPr txBox="1">
            <a:spLocks noGrp="1"/>
          </p:cNvSpPr>
          <p:nvPr>
            <p:ph type="subTitle" idx="1"/>
          </p:nvPr>
        </p:nvSpPr>
        <p:spPr>
          <a:xfrm>
            <a:off x="749275" y="2536650"/>
            <a:ext cx="3158400" cy="549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100"/>
              <a:buFont typeface="Open Sans"/>
              <a:buNone/>
              <a:defRPr sz="1500">
                <a:solidFill>
                  <a:schemeClr val="accent1"/>
                </a:solidFill>
                <a:latin typeface="Open Sans"/>
                <a:ea typeface="Open Sans"/>
                <a:cs typeface="Open Sans"/>
                <a:sym typeface="Open Sans"/>
              </a:defRPr>
            </a:lvl1pPr>
            <a:lvl2pPr lvl="1" algn="l" rtl="0">
              <a:lnSpc>
                <a:spcPct val="95000"/>
              </a:lnSpc>
              <a:spcBef>
                <a:spcPts val="0"/>
              </a:spcBef>
              <a:spcAft>
                <a:spcPts val="0"/>
              </a:spcAft>
              <a:buSzPts val="2100"/>
              <a:buNone/>
              <a:defRPr sz="2800"/>
            </a:lvl2pPr>
            <a:lvl3pPr lvl="2" algn="l" rtl="0">
              <a:lnSpc>
                <a:spcPct val="95000"/>
              </a:lnSpc>
              <a:spcBef>
                <a:spcPts val="0"/>
              </a:spcBef>
              <a:spcAft>
                <a:spcPts val="0"/>
              </a:spcAft>
              <a:buSzPts val="2100"/>
              <a:buNone/>
              <a:defRPr sz="2800"/>
            </a:lvl3pPr>
            <a:lvl4pPr lvl="3" algn="l" rtl="0">
              <a:lnSpc>
                <a:spcPct val="95000"/>
              </a:lnSpc>
              <a:spcBef>
                <a:spcPts val="0"/>
              </a:spcBef>
              <a:spcAft>
                <a:spcPts val="0"/>
              </a:spcAft>
              <a:buSzPts val="2100"/>
              <a:buNone/>
              <a:defRPr sz="2800"/>
            </a:lvl4pPr>
            <a:lvl5pPr lvl="4" algn="l" rtl="0">
              <a:lnSpc>
                <a:spcPct val="95000"/>
              </a:lnSpc>
              <a:spcBef>
                <a:spcPts val="0"/>
              </a:spcBef>
              <a:spcAft>
                <a:spcPts val="0"/>
              </a:spcAft>
              <a:buSzPts val="2100"/>
              <a:buNone/>
              <a:defRPr sz="2800"/>
            </a:lvl5pPr>
            <a:lvl6pPr lvl="5" algn="l" rtl="0">
              <a:lnSpc>
                <a:spcPct val="95000"/>
              </a:lnSpc>
              <a:spcBef>
                <a:spcPts val="0"/>
              </a:spcBef>
              <a:spcAft>
                <a:spcPts val="0"/>
              </a:spcAft>
              <a:buSzPts val="2100"/>
              <a:buNone/>
              <a:defRPr sz="2800"/>
            </a:lvl6pPr>
            <a:lvl7pPr lvl="6" algn="l" rtl="0">
              <a:lnSpc>
                <a:spcPct val="95000"/>
              </a:lnSpc>
              <a:spcBef>
                <a:spcPts val="0"/>
              </a:spcBef>
              <a:spcAft>
                <a:spcPts val="0"/>
              </a:spcAft>
              <a:buSzPts val="2100"/>
              <a:buNone/>
              <a:defRPr sz="2800"/>
            </a:lvl7pPr>
            <a:lvl8pPr lvl="7" algn="l" rtl="0">
              <a:lnSpc>
                <a:spcPct val="95000"/>
              </a:lnSpc>
              <a:spcBef>
                <a:spcPts val="0"/>
              </a:spcBef>
              <a:spcAft>
                <a:spcPts val="0"/>
              </a:spcAft>
              <a:buSzPts val="2100"/>
              <a:buNone/>
              <a:defRPr sz="2800"/>
            </a:lvl8pPr>
            <a:lvl9pPr lvl="8" algn="l" rtl="0">
              <a:lnSpc>
                <a:spcPct val="95000"/>
              </a:lnSpc>
              <a:spcBef>
                <a:spcPts val="0"/>
              </a:spcBef>
              <a:spcAft>
                <a:spcPts val="0"/>
              </a:spcAft>
              <a:buSzPts val="2100"/>
              <a:buNone/>
              <a:defRPr sz="2800"/>
            </a:lvl9pPr>
          </a:lstStyle>
          <a:p>
            <a:endParaRPr/>
          </a:p>
        </p:txBody>
      </p:sp>
      <p:sp>
        <p:nvSpPr>
          <p:cNvPr id="456" name="Google Shape;456;p77"/>
          <p:cNvSpPr txBox="1">
            <a:spLocks noGrp="1"/>
          </p:cNvSpPr>
          <p:nvPr>
            <p:ph type="subTitle" idx="2"/>
          </p:nvPr>
        </p:nvSpPr>
        <p:spPr>
          <a:xfrm rot="5400000">
            <a:off x="8153225" y="2586825"/>
            <a:ext cx="1121100" cy="266100"/>
          </a:xfrm>
          <a:prstGeom prst="rect">
            <a:avLst/>
          </a:prstGeom>
          <a:noFill/>
          <a:ln>
            <a:noFill/>
          </a:ln>
        </p:spPr>
        <p:txBody>
          <a:bodyPr spcFirstLastPara="1" wrap="square" lIns="0" tIns="0" rIns="0" bIns="0" anchor="ctr" anchorCtr="0">
            <a:noAutofit/>
          </a:bodyPr>
          <a:lstStyle>
            <a:lvl1pPr lvl="0" algn="r" rtl="0">
              <a:lnSpc>
                <a:spcPct val="95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1pPr>
            <a:lvl2pPr lvl="1" algn="r" rtl="0">
              <a:lnSpc>
                <a:spcPct val="95000"/>
              </a:lnSpc>
              <a:spcBef>
                <a:spcPts val="0"/>
              </a:spcBef>
              <a:spcAft>
                <a:spcPts val="0"/>
              </a:spcAft>
              <a:buClr>
                <a:schemeClr val="lt1"/>
              </a:buClr>
              <a:buSzPts val="1000"/>
              <a:buNone/>
              <a:defRPr sz="1000">
                <a:solidFill>
                  <a:schemeClr val="lt1"/>
                </a:solidFill>
              </a:defRPr>
            </a:lvl2pPr>
            <a:lvl3pPr lvl="2" algn="r" rtl="0">
              <a:lnSpc>
                <a:spcPct val="95000"/>
              </a:lnSpc>
              <a:spcBef>
                <a:spcPts val="0"/>
              </a:spcBef>
              <a:spcAft>
                <a:spcPts val="0"/>
              </a:spcAft>
              <a:buClr>
                <a:schemeClr val="lt1"/>
              </a:buClr>
              <a:buSzPts val="1000"/>
              <a:buNone/>
              <a:defRPr sz="1000">
                <a:solidFill>
                  <a:schemeClr val="lt1"/>
                </a:solidFill>
              </a:defRPr>
            </a:lvl3pPr>
            <a:lvl4pPr lvl="3" algn="r" rtl="0">
              <a:lnSpc>
                <a:spcPct val="95000"/>
              </a:lnSpc>
              <a:spcBef>
                <a:spcPts val="0"/>
              </a:spcBef>
              <a:spcAft>
                <a:spcPts val="0"/>
              </a:spcAft>
              <a:buClr>
                <a:schemeClr val="lt1"/>
              </a:buClr>
              <a:buSzPts val="1000"/>
              <a:buNone/>
              <a:defRPr sz="1000">
                <a:solidFill>
                  <a:schemeClr val="lt1"/>
                </a:solidFill>
              </a:defRPr>
            </a:lvl4pPr>
            <a:lvl5pPr lvl="4" algn="r" rtl="0">
              <a:lnSpc>
                <a:spcPct val="95000"/>
              </a:lnSpc>
              <a:spcBef>
                <a:spcPts val="0"/>
              </a:spcBef>
              <a:spcAft>
                <a:spcPts val="0"/>
              </a:spcAft>
              <a:buClr>
                <a:schemeClr val="lt1"/>
              </a:buClr>
              <a:buSzPts val="1000"/>
              <a:buNone/>
              <a:defRPr sz="1000">
                <a:solidFill>
                  <a:schemeClr val="lt1"/>
                </a:solidFill>
              </a:defRPr>
            </a:lvl5pPr>
            <a:lvl6pPr lvl="5" algn="r" rtl="0">
              <a:lnSpc>
                <a:spcPct val="95000"/>
              </a:lnSpc>
              <a:spcBef>
                <a:spcPts val="0"/>
              </a:spcBef>
              <a:spcAft>
                <a:spcPts val="0"/>
              </a:spcAft>
              <a:buClr>
                <a:schemeClr val="lt1"/>
              </a:buClr>
              <a:buSzPts val="1000"/>
              <a:buNone/>
              <a:defRPr sz="1000">
                <a:solidFill>
                  <a:schemeClr val="lt1"/>
                </a:solidFill>
              </a:defRPr>
            </a:lvl6pPr>
            <a:lvl7pPr lvl="6" algn="r" rtl="0">
              <a:lnSpc>
                <a:spcPct val="95000"/>
              </a:lnSpc>
              <a:spcBef>
                <a:spcPts val="0"/>
              </a:spcBef>
              <a:spcAft>
                <a:spcPts val="0"/>
              </a:spcAft>
              <a:buClr>
                <a:schemeClr val="lt1"/>
              </a:buClr>
              <a:buSzPts val="1000"/>
              <a:buNone/>
              <a:defRPr sz="1000">
                <a:solidFill>
                  <a:schemeClr val="lt1"/>
                </a:solidFill>
              </a:defRPr>
            </a:lvl7pPr>
            <a:lvl8pPr lvl="7" algn="r" rtl="0">
              <a:lnSpc>
                <a:spcPct val="95000"/>
              </a:lnSpc>
              <a:spcBef>
                <a:spcPts val="0"/>
              </a:spcBef>
              <a:spcAft>
                <a:spcPts val="0"/>
              </a:spcAft>
              <a:buClr>
                <a:schemeClr val="lt1"/>
              </a:buClr>
              <a:buSzPts val="1000"/>
              <a:buNone/>
              <a:defRPr sz="1000">
                <a:solidFill>
                  <a:schemeClr val="lt1"/>
                </a:solidFill>
              </a:defRPr>
            </a:lvl8pPr>
            <a:lvl9pPr lvl="8" algn="r" rtl="0">
              <a:lnSpc>
                <a:spcPct val="95000"/>
              </a:lnSpc>
              <a:spcBef>
                <a:spcPts val="0"/>
              </a:spcBef>
              <a:spcAft>
                <a:spcPts val="0"/>
              </a:spcAft>
              <a:buClr>
                <a:schemeClr val="lt1"/>
              </a:buClr>
              <a:buSzPts val="1000"/>
              <a:buNone/>
              <a:defRPr sz="1000">
                <a:solidFill>
                  <a:schemeClr val="lt1"/>
                </a:solidFill>
              </a:defRPr>
            </a:lvl9pPr>
          </a:lstStyle>
          <a:p>
            <a:endParaRPr/>
          </a:p>
        </p:txBody>
      </p:sp>
      <p:pic>
        <p:nvPicPr>
          <p:cNvPr id="457" name="Google Shape;457;p77"/>
          <p:cNvPicPr preferRelativeResize="0"/>
          <p:nvPr/>
        </p:nvPicPr>
        <p:blipFill rotWithShape="1">
          <a:blip r:embed="rId3">
            <a:alphaModFix/>
          </a:blip>
          <a:srcRect t="23032" b="22989"/>
          <a:stretch/>
        </p:blipFill>
        <p:spPr>
          <a:xfrm>
            <a:off x="239000" y="4360075"/>
            <a:ext cx="1016571" cy="54900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4">
  <p:cSld name="02_Cover_1_1">
    <p:spTree>
      <p:nvGrpSpPr>
        <p:cNvPr id="1" name="Shape 458"/>
        <p:cNvGrpSpPr/>
        <p:nvPr/>
      </p:nvGrpSpPr>
      <p:grpSpPr>
        <a:xfrm>
          <a:off x="0" y="0"/>
          <a:ext cx="0" cy="0"/>
          <a:chOff x="0" y="0"/>
          <a:chExt cx="0" cy="0"/>
        </a:xfrm>
      </p:grpSpPr>
      <p:pic>
        <p:nvPicPr>
          <p:cNvPr id="459" name="Google Shape;459;p78"/>
          <p:cNvPicPr preferRelativeResize="0"/>
          <p:nvPr/>
        </p:nvPicPr>
        <p:blipFill rotWithShape="1">
          <a:blip r:embed="rId2">
            <a:alphaModFix/>
          </a:blip>
          <a:srcRect l="-1818" t="49" r="1346" b="39"/>
          <a:stretch/>
        </p:blipFill>
        <p:spPr>
          <a:xfrm>
            <a:off x="0" y="43200"/>
            <a:ext cx="9187077" cy="5147951"/>
          </a:xfrm>
          <a:prstGeom prst="rect">
            <a:avLst/>
          </a:prstGeom>
          <a:noFill/>
          <a:ln>
            <a:noFill/>
          </a:ln>
        </p:spPr>
      </p:pic>
      <p:sp>
        <p:nvSpPr>
          <p:cNvPr id="460" name="Google Shape;460;p78"/>
          <p:cNvSpPr txBox="1">
            <a:spLocks noGrp="1"/>
          </p:cNvSpPr>
          <p:nvPr>
            <p:ph type="ctrTitle"/>
          </p:nvPr>
        </p:nvSpPr>
        <p:spPr>
          <a:xfrm>
            <a:off x="315200" y="1081400"/>
            <a:ext cx="4192200" cy="1718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accent2"/>
              </a:buClr>
              <a:buSzPts val="3400"/>
              <a:buNone/>
              <a:defRPr sz="3400">
                <a:solidFill>
                  <a:schemeClr val="dk2"/>
                </a:solidFill>
              </a:defRPr>
            </a:lvl1pPr>
            <a:lvl2pPr lvl="1" algn="l" rtl="0">
              <a:lnSpc>
                <a:spcPct val="95000"/>
              </a:lnSpc>
              <a:spcBef>
                <a:spcPts val="0"/>
              </a:spcBef>
              <a:spcAft>
                <a:spcPts val="0"/>
              </a:spcAft>
              <a:buClr>
                <a:srgbClr val="981E32"/>
              </a:buClr>
              <a:buSzPts val="3400"/>
              <a:buNone/>
              <a:defRPr sz="3400">
                <a:solidFill>
                  <a:srgbClr val="981E32"/>
                </a:solidFill>
              </a:defRPr>
            </a:lvl2pPr>
            <a:lvl3pPr lvl="2" algn="l" rtl="0">
              <a:lnSpc>
                <a:spcPct val="95000"/>
              </a:lnSpc>
              <a:spcBef>
                <a:spcPts val="0"/>
              </a:spcBef>
              <a:spcAft>
                <a:spcPts val="0"/>
              </a:spcAft>
              <a:buClr>
                <a:srgbClr val="981E32"/>
              </a:buClr>
              <a:buSzPts val="3400"/>
              <a:buNone/>
              <a:defRPr sz="3400">
                <a:solidFill>
                  <a:srgbClr val="981E32"/>
                </a:solidFill>
              </a:defRPr>
            </a:lvl3pPr>
            <a:lvl4pPr lvl="3" algn="l" rtl="0">
              <a:lnSpc>
                <a:spcPct val="95000"/>
              </a:lnSpc>
              <a:spcBef>
                <a:spcPts val="0"/>
              </a:spcBef>
              <a:spcAft>
                <a:spcPts val="0"/>
              </a:spcAft>
              <a:buClr>
                <a:srgbClr val="981E32"/>
              </a:buClr>
              <a:buSzPts val="3400"/>
              <a:buNone/>
              <a:defRPr sz="3400">
                <a:solidFill>
                  <a:srgbClr val="981E32"/>
                </a:solidFill>
              </a:defRPr>
            </a:lvl4pPr>
            <a:lvl5pPr lvl="4" algn="l" rtl="0">
              <a:lnSpc>
                <a:spcPct val="95000"/>
              </a:lnSpc>
              <a:spcBef>
                <a:spcPts val="0"/>
              </a:spcBef>
              <a:spcAft>
                <a:spcPts val="0"/>
              </a:spcAft>
              <a:buClr>
                <a:srgbClr val="981E32"/>
              </a:buClr>
              <a:buSzPts val="3400"/>
              <a:buNone/>
              <a:defRPr sz="3400">
                <a:solidFill>
                  <a:srgbClr val="981E32"/>
                </a:solidFill>
              </a:defRPr>
            </a:lvl5pPr>
            <a:lvl6pPr lvl="5" algn="l" rtl="0">
              <a:lnSpc>
                <a:spcPct val="95000"/>
              </a:lnSpc>
              <a:spcBef>
                <a:spcPts val="0"/>
              </a:spcBef>
              <a:spcAft>
                <a:spcPts val="0"/>
              </a:spcAft>
              <a:buClr>
                <a:srgbClr val="981E32"/>
              </a:buClr>
              <a:buSzPts val="3400"/>
              <a:buNone/>
              <a:defRPr sz="3400">
                <a:solidFill>
                  <a:srgbClr val="981E32"/>
                </a:solidFill>
              </a:defRPr>
            </a:lvl6pPr>
            <a:lvl7pPr lvl="6" algn="l" rtl="0">
              <a:lnSpc>
                <a:spcPct val="95000"/>
              </a:lnSpc>
              <a:spcBef>
                <a:spcPts val="0"/>
              </a:spcBef>
              <a:spcAft>
                <a:spcPts val="0"/>
              </a:spcAft>
              <a:buClr>
                <a:srgbClr val="981E32"/>
              </a:buClr>
              <a:buSzPts val="3400"/>
              <a:buNone/>
              <a:defRPr sz="3400">
                <a:solidFill>
                  <a:srgbClr val="981E32"/>
                </a:solidFill>
              </a:defRPr>
            </a:lvl7pPr>
            <a:lvl8pPr lvl="7" algn="l" rtl="0">
              <a:lnSpc>
                <a:spcPct val="95000"/>
              </a:lnSpc>
              <a:spcBef>
                <a:spcPts val="0"/>
              </a:spcBef>
              <a:spcAft>
                <a:spcPts val="0"/>
              </a:spcAft>
              <a:buClr>
                <a:srgbClr val="981E32"/>
              </a:buClr>
              <a:buSzPts val="3400"/>
              <a:buNone/>
              <a:defRPr sz="3400">
                <a:solidFill>
                  <a:srgbClr val="981E32"/>
                </a:solidFill>
              </a:defRPr>
            </a:lvl8pPr>
            <a:lvl9pPr lvl="8" algn="l" rtl="0">
              <a:lnSpc>
                <a:spcPct val="95000"/>
              </a:lnSpc>
              <a:spcBef>
                <a:spcPts val="0"/>
              </a:spcBef>
              <a:spcAft>
                <a:spcPts val="0"/>
              </a:spcAft>
              <a:buClr>
                <a:srgbClr val="981E32"/>
              </a:buClr>
              <a:buSzPts val="3400"/>
              <a:buNone/>
              <a:defRPr sz="3400">
                <a:solidFill>
                  <a:srgbClr val="981E32"/>
                </a:solidFill>
              </a:defRPr>
            </a:lvl9pPr>
          </a:lstStyle>
          <a:p>
            <a:endParaRPr/>
          </a:p>
        </p:txBody>
      </p:sp>
      <p:sp>
        <p:nvSpPr>
          <p:cNvPr id="461" name="Google Shape;461;p78"/>
          <p:cNvSpPr txBox="1">
            <a:spLocks noGrp="1"/>
          </p:cNvSpPr>
          <p:nvPr>
            <p:ph type="subTitle" idx="1"/>
          </p:nvPr>
        </p:nvSpPr>
        <p:spPr>
          <a:xfrm>
            <a:off x="315200" y="2909250"/>
            <a:ext cx="4192200" cy="549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100"/>
              <a:buFont typeface="Open Sans"/>
              <a:buNone/>
              <a:defRPr sz="1500">
                <a:solidFill>
                  <a:schemeClr val="accent1"/>
                </a:solidFill>
                <a:latin typeface="Open Sans"/>
                <a:ea typeface="Open Sans"/>
                <a:cs typeface="Open Sans"/>
                <a:sym typeface="Open Sans"/>
              </a:defRPr>
            </a:lvl1pPr>
            <a:lvl2pPr lvl="1" algn="l" rtl="0">
              <a:lnSpc>
                <a:spcPct val="95000"/>
              </a:lnSpc>
              <a:spcBef>
                <a:spcPts val="0"/>
              </a:spcBef>
              <a:spcAft>
                <a:spcPts val="0"/>
              </a:spcAft>
              <a:buSzPts val="2100"/>
              <a:buNone/>
              <a:defRPr sz="2800"/>
            </a:lvl2pPr>
            <a:lvl3pPr lvl="2" algn="l" rtl="0">
              <a:lnSpc>
                <a:spcPct val="95000"/>
              </a:lnSpc>
              <a:spcBef>
                <a:spcPts val="0"/>
              </a:spcBef>
              <a:spcAft>
                <a:spcPts val="0"/>
              </a:spcAft>
              <a:buSzPts val="2100"/>
              <a:buNone/>
              <a:defRPr sz="2800"/>
            </a:lvl3pPr>
            <a:lvl4pPr lvl="3" algn="l" rtl="0">
              <a:lnSpc>
                <a:spcPct val="95000"/>
              </a:lnSpc>
              <a:spcBef>
                <a:spcPts val="0"/>
              </a:spcBef>
              <a:spcAft>
                <a:spcPts val="0"/>
              </a:spcAft>
              <a:buSzPts val="2100"/>
              <a:buNone/>
              <a:defRPr sz="2800"/>
            </a:lvl4pPr>
            <a:lvl5pPr lvl="4" algn="l" rtl="0">
              <a:lnSpc>
                <a:spcPct val="95000"/>
              </a:lnSpc>
              <a:spcBef>
                <a:spcPts val="0"/>
              </a:spcBef>
              <a:spcAft>
                <a:spcPts val="0"/>
              </a:spcAft>
              <a:buSzPts val="2100"/>
              <a:buNone/>
              <a:defRPr sz="2800"/>
            </a:lvl5pPr>
            <a:lvl6pPr lvl="5" algn="l" rtl="0">
              <a:lnSpc>
                <a:spcPct val="95000"/>
              </a:lnSpc>
              <a:spcBef>
                <a:spcPts val="0"/>
              </a:spcBef>
              <a:spcAft>
                <a:spcPts val="0"/>
              </a:spcAft>
              <a:buSzPts val="2100"/>
              <a:buNone/>
              <a:defRPr sz="2800"/>
            </a:lvl6pPr>
            <a:lvl7pPr lvl="6" algn="l" rtl="0">
              <a:lnSpc>
                <a:spcPct val="95000"/>
              </a:lnSpc>
              <a:spcBef>
                <a:spcPts val="0"/>
              </a:spcBef>
              <a:spcAft>
                <a:spcPts val="0"/>
              </a:spcAft>
              <a:buSzPts val="2100"/>
              <a:buNone/>
              <a:defRPr sz="2800"/>
            </a:lvl7pPr>
            <a:lvl8pPr lvl="7" algn="l" rtl="0">
              <a:lnSpc>
                <a:spcPct val="95000"/>
              </a:lnSpc>
              <a:spcBef>
                <a:spcPts val="0"/>
              </a:spcBef>
              <a:spcAft>
                <a:spcPts val="0"/>
              </a:spcAft>
              <a:buSzPts val="2100"/>
              <a:buNone/>
              <a:defRPr sz="2800"/>
            </a:lvl8pPr>
            <a:lvl9pPr lvl="8" algn="l" rtl="0">
              <a:lnSpc>
                <a:spcPct val="95000"/>
              </a:lnSpc>
              <a:spcBef>
                <a:spcPts val="0"/>
              </a:spcBef>
              <a:spcAft>
                <a:spcPts val="0"/>
              </a:spcAft>
              <a:buSzPts val="2100"/>
              <a:buNone/>
              <a:defRPr sz="2800"/>
            </a:lvl9pPr>
          </a:lstStyle>
          <a:p>
            <a:endParaRPr/>
          </a:p>
        </p:txBody>
      </p:sp>
      <p:sp>
        <p:nvSpPr>
          <p:cNvPr id="462" name="Google Shape;462;p78"/>
          <p:cNvSpPr txBox="1">
            <a:spLocks noGrp="1"/>
          </p:cNvSpPr>
          <p:nvPr>
            <p:ph type="subTitle" idx="2"/>
          </p:nvPr>
        </p:nvSpPr>
        <p:spPr>
          <a:xfrm>
            <a:off x="7926050" y="582000"/>
            <a:ext cx="1121100" cy="266100"/>
          </a:xfrm>
          <a:prstGeom prst="rect">
            <a:avLst/>
          </a:prstGeom>
          <a:noFill/>
          <a:ln>
            <a:noFill/>
          </a:ln>
        </p:spPr>
        <p:txBody>
          <a:bodyPr spcFirstLastPara="1" wrap="square" lIns="0" tIns="0" rIns="0" bIns="0" anchor="ctr" anchorCtr="0">
            <a:noAutofit/>
          </a:bodyPr>
          <a:lstStyle>
            <a:lvl1pPr lvl="0" algn="l" rtl="0">
              <a:lnSpc>
                <a:spcPct val="95000"/>
              </a:lnSpc>
              <a:spcBef>
                <a:spcPts val="0"/>
              </a:spcBef>
              <a:spcAft>
                <a:spcPts val="0"/>
              </a:spcAft>
              <a:buClr>
                <a:schemeClr val="accent2"/>
              </a:buClr>
              <a:buSzPts val="1000"/>
              <a:buFont typeface="Open Sans"/>
              <a:buNone/>
              <a:defRPr sz="1000">
                <a:solidFill>
                  <a:schemeClr val="accent2"/>
                </a:solidFill>
                <a:latin typeface="Open Sans"/>
                <a:ea typeface="Open Sans"/>
                <a:cs typeface="Open Sans"/>
                <a:sym typeface="Open Sans"/>
              </a:defRPr>
            </a:lvl1pPr>
            <a:lvl2pPr lvl="1" algn="l" rtl="0">
              <a:lnSpc>
                <a:spcPct val="95000"/>
              </a:lnSpc>
              <a:spcBef>
                <a:spcPts val="0"/>
              </a:spcBef>
              <a:spcAft>
                <a:spcPts val="0"/>
              </a:spcAft>
              <a:buClr>
                <a:schemeClr val="accent2"/>
              </a:buClr>
              <a:buSzPts val="1000"/>
              <a:buNone/>
              <a:defRPr sz="1000">
                <a:solidFill>
                  <a:schemeClr val="accent2"/>
                </a:solidFill>
              </a:defRPr>
            </a:lvl2pPr>
            <a:lvl3pPr lvl="2" algn="l" rtl="0">
              <a:lnSpc>
                <a:spcPct val="95000"/>
              </a:lnSpc>
              <a:spcBef>
                <a:spcPts val="0"/>
              </a:spcBef>
              <a:spcAft>
                <a:spcPts val="0"/>
              </a:spcAft>
              <a:buClr>
                <a:schemeClr val="accent2"/>
              </a:buClr>
              <a:buSzPts val="1000"/>
              <a:buNone/>
              <a:defRPr sz="1000">
                <a:solidFill>
                  <a:schemeClr val="accent2"/>
                </a:solidFill>
              </a:defRPr>
            </a:lvl3pPr>
            <a:lvl4pPr lvl="3" algn="l" rtl="0">
              <a:lnSpc>
                <a:spcPct val="95000"/>
              </a:lnSpc>
              <a:spcBef>
                <a:spcPts val="0"/>
              </a:spcBef>
              <a:spcAft>
                <a:spcPts val="0"/>
              </a:spcAft>
              <a:buClr>
                <a:schemeClr val="accent2"/>
              </a:buClr>
              <a:buSzPts val="1000"/>
              <a:buNone/>
              <a:defRPr sz="1000">
                <a:solidFill>
                  <a:schemeClr val="accent2"/>
                </a:solidFill>
              </a:defRPr>
            </a:lvl4pPr>
            <a:lvl5pPr lvl="4" algn="l" rtl="0">
              <a:lnSpc>
                <a:spcPct val="95000"/>
              </a:lnSpc>
              <a:spcBef>
                <a:spcPts val="0"/>
              </a:spcBef>
              <a:spcAft>
                <a:spcPts val="0"/>
              </a:spcAft>
              <a:buClr>
                <a:schemeClr val="accent2"/>
              </a:buClr>
              <a:buSzPts val="1000"/>
              <a:buNone/>
              <a:defRPr sz="1000">
                <a:solidFill>
                  <a:schemeClr val="accent2"/>
                </a:solidFill>
              </a:defRPr>
            </a:lvl5pPr>
            <a:lvl6pPr lvl="5" algn="l" rtl="0">
              <a:lnSpc>
                <a:spcPct val="95000"/>
              </a:lnSpc>
              <a:spcBef>
                <a:spcPts val="0"/>
              </a:spcBef>
              <a:spcAft>
                <a:spcPts val="0"/>
              </a:spcAft>
              <a:buClr>
                <a:schemeClr val="accent2"/>
              </a:buClr>
              <a:buSzPts val="1000"/>
              <a:buNone/>
              <a:defRPr sz="1000">
                <a:solidFill>
                  <a:schemeClr val="accent2"/>
                </a:solidFill>
              </a:defRPr>
            </a:lvl6pPr>
            <a:lvl7pPr lvl="6" algn="l" rtl="0">
              <a:lnSpc>
                <a:spcPct val="95000"/>
              </a:lnSpc>
              <a:spcBef>
                <a:spcPts val="0"/>
              </a:spcBef>
              <a:spcAft>
                <a:spcPts val="0"/>
              </a:spcAft>
              <a:buClr>
                <a:schemeClr val="accent2"/>
              </a:buClr>
              <a:buSzPts val="1000"/>
              <a:buNone/>
              <a:defRPr sz="1000">
                <a:solidFill>
                  <a:schemeClr val="accent2"/>
                </a:solidFill>
              </a:defRPr>
            </a:lvl7pPr>
            <a:lvl8pPr lvl="7" algn="l" rtl="0">
              <a:lnSpc>
                <a:spcPct val="95000"/>
              </a:lnSpc>
              <a:spcBef>
                <a:spcPts val="0"/>
              </a:spcBef>
              <a:spcAft>
                <a:spcPts val="0"/>
              </a:spcAft>
              <a:buClr>
                <a:schemeClr val="accent2"/>
              </a:buClr>
              <a:buSzPts val="1000"/>
              <a:buNone/>
              <a:defRPr sz="1000">
                <a:solidFill>
                  <a:schemeClr val="accent2"/>
                </a:solidFill>
              </a:defRPr>
            </a:lvl8pPr>
            <a:lvl9pPr lvl="8" algn="l" rtl="0">
              <a:lnSpc>
                <a:spcPct val="95000"/>
              </a:lnSpc>
              <a:spcBef>
                <a:spcPts val="0"/>
              </a:spcBef>
              <a:spcAft>
                <a:spcPts val="0"/>
              </a:spcAft>
              <a:buClr>
                <a:schemeClr val="accent2"/>
              </a:buClr>
              <a:buSzPts val="1000"/>
              <a:buNone/>
              <a:defRPr sz="1000">
                <a:solidFill>
                  <a:schemeClr val="accent2"/>
                </a:solidFill>
              </a:defRPr>
            </a:lvl9pPr>
          </a:lstStyle>
          <a:p>
            <a:endParaRPr/>
          </a:p>
        </p:txBody>
      </p:sp>
      <p:pic>
        <p:nvPicPr>
          <p:cNvPr id="463" name="Google Shape;463;p78"/>
          <p:cNvPicPr preferRelativeResize="0"/>
          <p:nvPr/>
        </p:nvPicPr>
        <p:blipFill rotWithShape="1">
          <a:blip r:embed="rId3">
            <a:alphaModFix/>
          </a:blip>
          <a:srcRect t="23032" b="22989"/>
          <a:stretch/>
        </p:blipFill>
        <p:spPr>
          <a:xfrm>
            <a:off x="239000" y="4360075"/>
            <a:ext cx="1016571" cy="54900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Grey Divider Slide 1">
  <p:cSld name="02_Cover_1_1_1">
    <p:spTree>
      <p:nvGrpSpPr>
        <p:cNvPr id="1" name="Shape 464"/>
        <p:cNvGrpSpPr/>
        <p:nvPr/>
      </p:nvGrpSpPr>
      <p:grpSpPr>
        <a:xfrm>
          <a:off x="0" y="0"/>
          <a:ext cx="0" cy="0"/>
          <a:chOff x="0" y="0"/>
          <a:chExt cx="0" cy="0"/>
        </a:xfrm>
      </p:grpSpPr>
      <p:pic>
        <p:nvPicPr>
          <p:cNvPr id="465" name="Google Shape;465;p79"/>
          <p:cNvPicPr preferRelativeResize="0"/>
          <p:nvPr/>
        </p:nvPicPr>
        <p:blipFill rotWithShape="1">
          <a:blip r:embed="rId2">
            <a:alphaModFix/>
          </a:blip>
          <a:srcRect t="39" b="49"/>
          <a:stretch/>
        </p:blipFill>
        <p:spPr>
          <a:xfrm>
            <a:off x="0" y="-4450"/>
            <a:ext cx="9144003" cy="5147951"/>
          </a:xfrm>
          <a:prstGeom prst="rect">
            <a:avLst/>
          </a:prstGeom>
          <a:noFill/>
          <a:ln>
            <a:noFill/>
          </a:ln>
        </p:spPr>
      </p:pic>
      <p:sp>
        <p:nvSpPr>
          <p:cNvPr id="466" name="Google Shape;466;p79"/>
          <p:cNvSpPr txBox="1">
            <a:spLocks noGrp="1"/>
          </p:cNvSpPr>
          <p:nvPr>
            <p:ph type="ctrTitle"/>
          </p:nvPr>
        </p:nvSpPr>
        <p:spPr>
          <a:xfrm>
            <a:off x="3355050" y="1081400"/>
            <a:ext cx="3579900" cy="1718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lt1"/>
              </a:buClr>
              <a:buSzPts val="3400"/>
              <a:buNone/>
              <a:defRPr sz="3400">
                <a:solidFill>
                  <a:schemeClr val="lt1"/>
                </a:solidFill>
              </a:defRPr>
            </a:lvl1pPr>
            <a:lvl2pPr lvl="1" algn="l" rtl="0">
              <a:lnSpc>
                <a:spcPct val="95000"/>
              </a:lnSpc>
              <a:spcBef>
                <a:spcPts val="0"/>
              </a:spcBef>
              <a:spcAft>
                <a:spcPts val="0"/>
              </a:spcAft>
              <a:buClr>
                <a:schemeClr val="lt1"/>
              </a:buClr>
              <a:buSzPts val="3400"/>
              <a:buNone/>
              <a:defRPr sz="3400">
                <a:solidFill>
                  <a:schemeClr val="lt1"/>
                </a:solidFill>
              </a:defRPr>
            </a:lvl2pPr>
            <a:lvl3pPr lvl="2" algn="l" rtl="0">
              <a:lnSpc>
                <a:spcPct val="95000"/>
              </a:lnSpc>
              <a:spcBef>
                <a:spcPts val="0"/>
              </a:spcBef>
              <a:spcAft>
                <a:spcPts val="0"/>
              </a:spcAft>
              <a:buClr>
                <a:schemeClr val="lt1"/>
              </a:buClr>
              <a:buSzPts val="3400"/>
              <a:buNone/>
              <a:defRPr sz="3400">
                <a:solidFill>
                  <a:schemeClr val="lt1"/>
                </a:solidFill>
              </a:defRPr>
            </a:lvl3pPr>
            <a:lvl4pPr lvl="3" algn="l" rtl="0">
              <a:lnSpc>
                <a:spcPct val="95000"/>
              </a:lnSpc>
              <a:spcBef>
                <a:spcPts val="0"/>
              </a:spcBef>
              <a:spcAft>
                <a:spcPts val="0"/>
              </a:spcAft>
              <a:buClr>
                <a:schemeClr val="lt1"/>
              </a:buClr>
              <a:buSzPts val="3400"/>
              <a:buNone/>
              <a:defRPr sz="3400">
                <a:solidFill>
                  <a:schemeClr val="lt1"/>
                </a:solidFill>
              </a:defRPr>
            </a:lvl4pPr>
            <a:lvl5pPr lvl="4" algn="l" rtl="0">
              <a:lnSpc>
                <a:spcPct val="95000"/>
              </a:lnSpc>
              <a:spcBef>
                <a:spcPts val="0"/>
              </a:spcBef>
              <a:spcAft>
                <a:spcPts val="0"/>
              </a:spcAft>
              <a:buClr>
                <a:schemeClr val="lt1"/>
              </a:buClr>
              <a:buSzPts val="3400"/>
              <a:buNone/>
              <a:defRPr sz="3400">
                <a:solidFill>
                  <a:schemeClr val="lt1"/>
                </a:solidFill>
              </a:defRPr>
            </a:lvl5pPr>
            <a:lvl6pPr lvl="5" algn="l" rtl="0">
              <a:lnSpc>
                <a:spcPct val="95000"/>
              </a:lnSpc>
              <a:spcBef>
                <a:spcPts val="0"/>
              </a:spcBef>
              <a:spcAft>
                <a:spcPts val="0"/>
              </a:spcAft>
              <a:buClr>
                <a:schemeClr val="lt1"/>
              </a:buClr>
              <a:buSzPts val="3400"/>
              <a:buNone/>
              <a:defRPr sz="3400">
                <a:solidFill>
                  <a:schemeClr val="lt1"/>
                </a:solidFill>
              </a:defRPr>
            </a:lvl6pPr>
            <a:lvl7pPr lvl="6" algn="l" rtl="0">
              <a:lnSpc>
                <a:spcPct val="95000"/>
              </a:lnSpc>
              <a:spcBef>
                <a:spcPts val="0"/>
              </a:spcBef>
              <a:spcAft>
                <a:spcPts val="0"/>
              </a:spcAft>
              <a:buClr>
                <a:schemeClr val="lt1"/>
              </a:buClr>
              <a:buSzPts val="3400"/>
              <a:buNone/>
              <a:defRPr sz="3400">
                <a:solidFill>
                  <a:schemeClr val="lt1"/>
                </a:solidFill>
              </a:defRPr>
            </a:lvl7pPr>
            <a:lvl8pPr lvl="7" algn="l" rtl="0">
              <a:lnSpc>
                <a:spcPct val="95000"/>
              </a:lnSpc>
              <a:spcBef>
                <a:spcPts val="0"/>
              </a:spcBef>
              <a:spcAft>
                <a:spcPts val="0"/>
              </a:spcAft>
              <a:buClr>
                <a:schemeClr val="lt1"/>
              </a:buClr>
              <a:buSzPts val="3400"/>
              <a:buNone/>
              <a:defRPr sz="3400">
                <a:solidFill>
                  <a:schemeClr val="lt1"/>
                </a:solidFill>
              </a:defRPr>
            </a:lvl8pPr>
            <a:lvl9pPr lvl="8" algn="l" rtl="0">
              <a:lnSpc>
                <a:spcPct val="95000"/>
              </a:lnSpc>
              <a:spcBef>
                <a:spcPts val="0"/>
              </a:spcBef>
              <a:spcAft>
                <a:spcPts val="0"/>
              </a:spcAft>
              <a:buClr>
                <a:schemeClr val="lt1"/>
              </a:buClr>
              <a:buSzPts val="3400"/>
              <a:buNone/>
              <a:defRPr sz="3400">
                <a:solidFill>
                  <a:schemeClr val="lt1"/>
                </a:solidFill>
              </a:defRPr>
            </a:lvl9pPr>
          </a:lstStyle>
          <a:p>
            <a:endParaRPr/>
          </a:p>
        </p:txBody>
      </p:sp>
      <p:sp>
        <p:nvSpPr>
          <p:cNvPr id="467" name="Google Shape;467;p79"/>
          <p:cNvSpPr txBox="1">
            <a:spLocks noGrp="1"/>
          </p:cNvSpPr>
          <p:nvPr>
            <p:ph type="subTitle" idx="1"/>
          </p:nvPr>
        </p:nvSpPr>
        <p:spPr>
          <a:xfrm>
            <a:off x="3355050" y="2909250"/>
            <a:ext cx="3198600" cy="928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lt1"/>
              </a:buClr>
              <a:buSzPts val="2100"/>
              <a:buFont typeface="Open Sans"/>
              <a:buNone/>
              <a:defRPr sz="1500">
                <a:solidFill>
                  <a:schemeClr val="lt1"/>
                </a:solidFill>
                <a:latin typeface="Open Sans"/>
                <a:ea typeface="Open Sans"/>
                <a:cs typeface="Open Sans"/>
                <a:sym typeface="Open Sans"/>
              </a:defRPr>
            </a:lvl1pPr>
            <a:lvl2pPr lvl="1" algn="l" rtl="0">
              <a:lnSpc>
                <a:spcPct val="95000"/>
              </a:lnSpc>
              <a:spcBef>
                <a:spcPts val="0"/>
              </a:spcBef>
              <a:spcAft>
                <a:spcPts val="0"/>
              </a:spcAft>
              <a:buClr>
                <a:schemeClr val="lt1"/>
              </a:buClr>
              <a:buSzPts val="2100"/>
              <a:buNone/>
              <a:defRPr sz="2800">
                <a:solidFill>
                  <a:schemeClr val="lt1"/>
                </a:solidFill>
              </a:defRPr>
            </a:lvl2pPr>
            <a:lvl3pPr lvl="2" algn="l" rtl="0">
              <a:lnSpc>
                <a:spcPct val="95000"/>
              </a:lnSpc>
              <a:spcBef>
                <a:spcPts val="0"/>
              </a:spcBef>
              <a:spcAft>
                <a:spcPts val="0"/>
              </a:spcAft>
              <a:buClr>
                <a:schemeClr val="lt1"/>
              </a:buClr>
              <a:buSzPts val="2100"/>
              <a:buNone/>
              <a:defRPr sz="2800">
                <a:solidFill>
                  <a:schemeClr val="lt1"/>
                </a:solidFill>
              </a:defRPr>
            </a:lvl3pPr>
            <a:lvl4pPr lvl="3" algn="l" rtl="0">
              <a:lnSpc>
                <a:spcPct val="95000"/>
              </a:lnSpc>
              <a:spcBef>
                <a:spcPts val="0"/>
              </a:spcBef>
              <a:spcAft>
                <a:spcPts val="0"/>
              </a:spcAft>
              <a:buClr>
                <a:schemeClr val="lt1"/>
              </a:buClr>
              <a:buSzPts val="2100"/>
              <a:buNone/>
              <a:defRPr sz="2800">
                <a:solidFill>
                  <a:schemeClr val="lt1"/>
                </a:solidFill>
              </a:defRPr>
            </a:lvl4pPr>
            <a:lvl5pPr lvl="4" algn="l" rtl="0">
              <a:lnSpc>
                <a:spcPct val="95000"/>
              </a:lnSpc>
              <a:spcBef>
                <a:spcPts val="0"/>
              </a:spcBef>
              <a:spcAft>
                <a:spcPts val="0"/>
              </a:spcAft>
              <a:buClr>
                <a:schemeClr val="lt1"/>
              </a:buClr>
              <a:buSzPts val="2100"/>
              <a:buNone/>
              <a:defRPr sz="2800">
                <a:solidFill>
                  <a:schemeClr val="lt1"/>
                </a:solidFill>
              </a:defRPr>
            </a:lvl5pPr>
            <a:lvl6pPr lvl="5" algn="l" rtl="0">
              <a:lnSpc>
                <a:spcPct val="95000"/>
              </a:lnSpc>
              <a:spcBef>
                <a:spcPts val="0"/>
              </a:spcBef>
              <a:spcAft>
                <a:spcPts val="0"/>
              </a:spcAft>
              <a:buClr>
                <a:schemeClr val="lt1"/>
              </a:buClr>
              <a:buSzPts val="2100"/>
              <a:buNone/>
              <a:defRPr sz="2800">
                <a:solidFill>
                  <a:schemeClr val="lt1"/>
                </a:solidFill>
              </a:defRPr>
            </a:lvl6pPr>
            <a:lvl7pPr lvl="6" algn="l" rtl="0">
              <a:lnSpc>
                <a:spcPct val="95000"/>
              </a:lnSpc>
              <a:spcBef>
                <a:spcPts val="0"/>
              </a:spcBef>
              <a:spcAft>
                <a:spcPts val="0"/>
              </a:spcAft>
              <a:buClr>
                <a:schemeClr val="lt1"/>
              </a:buClr>
              <a:buSzPts val="2100"/>
              <a:buNone/>
              <a:defRPr sz="2800">
                <a:solidFill>
                  <a:schemeClr val="lt1"/>
                </a:solidFill>
              </a:defRPr>
            </a:lvl7pPr>
            <a:lvl8pPr lvl="7" algn="l" rtl="0">
              <a:lnSpc>
                <a:spcPct val="95000"/>
              </a:lnSpc>
              <a:spcBef>
                <a:spcPts val="0"/>
              </a:spcBef>
              <a:spcAft>
                <a:spcPts val="0"/>
              </a:spcAft>
              <a:buClr>
                <a:schemeClr val="lt1"/>
              </a:buClr>
              <a:buSzPts val="2100"/>
              <a:buNone/>
              <a:defRPr sz="2800">
                <a:solidFill>
                  <a:schemeClr val="lt1"/>
                </a:solidFill>
              </a:defRPr>
            </a:lvl8pPr>
            <a:lvl9pPr lvl="8" algn="l" rtl="0">
              <a:lnSpc>
                <a:spcPct val="95000"/>
              </a:lnSpc>
              <a:spcBef>
                <a:spcPts val="0"/>
              </a:spcBef>
              <a:spcAft>
                <a:spcPts val="0"/>
              </a:spcAft>
              <a:buClr>
                <a:schemeClr val="lt1"/>
              </a:buClr>
              <a:buSzPts val="2100"/>
              <a:buNone/>
              <a:defRPr sz="2800">
                <a:solidFill>
                  <a:schemeClr val="lt1"/>
                </a:solidFill>
              </a:defRPr>
            </a:lvl9pPr>
          </a:lstStyle>
          <a:p>
            <a:endParaRPr/>
          </a:p>
        </p:txBody>
      </p:sp>
      <p:pic>
        <p:nvPicPr>
          <p:cNvPr id="468" name="Google Shape;468;p79"/>
          <p:cNvPicPr preferRelativeResize="0"/>
          <p:nvPr/>
        </p:nvPicPr>
        <p:blipFill rotWithShape="1">
          <a:blip r:embed="rId3">
            <a:alphaModFix/>
          </a:blip>
          <a:srcRect t="337" b="337"/>
          <a:stretch/>
        </p:blipFill>
        <p:spPr>
          <a:xfrm>
            <a:off x="315200" y="4741875"/>
            <a:ext cx="1408849" cy="1707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Grey Breaker Slide 2">
  <p:cSld name="SECTION_TITLE_AND_DESCRIPTION_2_1_1_1">
    <p:spTree>
      <p:nvGrpSpPr>
        <p:cNvPr id="1" name="Shape 469"/>
        <p:cNvGrpSpPr/>
        <p:nvPr/>
      </p:nvGrpSpPr>
      <p:grpSpPr>
        <a:xfrm>
          <a:off x="0" y="0"/>
          <a:ext cx="0" cy="0"/>
          <a:chOff x="0" y="0"/>
          <a:chExt cx="0" cy="0"/>
        </a:xfrm>
      </p:grpSpPr>
      <p:pic>
        <p:nvPicPr>
          <p:cNvPr id="470" name="Google Shape;470;p80"/>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471" name="Google Shape;471;p80"/>
          <p:cNvSpPr txBox="1">
            <a:spLocks noGrp="1"/>
          </p:cNvSpPr>
          <p:nvPr>
            <p:ph type="title"/>
          </p:nvPr>
        </p:nvSpPr>
        <p:spPr>
          <a:xfrm>
            <a:off x="448050" y="1107825"/>
            <a:ext cx="2677500" cy="2092500"/>
          </a:xfrm>
          <a:prstGeom prst="rect">
            <a:avLst/>
          </a:prstGeom>
          <a:noFill/>
          <a:ln>
            <a:noFill/>
          </a:ln>
        </p:spPr>
        <p:txBody>
          <a:bodyPr spcFirstLastPara="1" wrap="square" lIns="0" tIns="68575" rIns="0" bIns="68575" anchor="b" anchorCtr="0">
            <a:noAutofit/>
          </a:bodyPr>
          <a:lstStyle>
            <a:lvl1pPr lvl="0" algn="l" rtl="0">
              <a:lnSpc>
                <a:spcPct val="95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472" name="Google Shape;472;p80"/>
          <p:cNvSpPr txBox="1">
            <a:spLocks noGrp="1"/>
          </p:cNvSpPr>
          <p:nvPr>
            <p:ph type="subTitle" idx="1"/>
          </p:nvPr>
        </p:nvSpPr>
        <p:spPr>
          <a:xfrm>
            <a:off x="448050" y="3200399"/>
            <a:ext cx="2677500" cy="993600"/>
          </a:xfrm>
          <a:prstGeom prst="rect">
            <a:avLst/>
          </a:prstGeom>
          <a:noFill/>
          <a:ln>
            <a:noFill/>
          </a:ln>
        </p:spPr>
        <p:txBody>
          <a:bodyPr spcFirstLastPara="1" wrap="square" lIns="0" tIns="34275" rIns="91425" bIns="34275" anchor="t" anchorCtr="0">
            <a:noAutofit/>
          </a:bodyPr>
          <a:lstStyle>
            <a:lvl1pPr lvl="0" algn="l" rtl="0">
              <a:lnSpc>
                <a:spcPct val="100000"/>
              </a:lnSpc>
              <a:spcBef>
                <a:spcPts val="500"/>
              </a:spcBef>
              <a:spcAft>
                <a:spcPts val="0"/>
              </a:spcAft>
              <a:buClr>
                <a:schemeClr val="lt1"/>
              </a:buClr>
              <a:buSzPts val="900"/>
              <a:buNone/>
              <a:defRPr sz="1300">
                <a:solidFill>
                  <a:schemeClr val="lt1"/>
                </a:solidFill>
              </a:defRPr>
            </a:lvl1pPr>
            <a:lvl2pPr lvl="1" algn="l" rtl="0">
              <a:lnSpc>
                <a:spcPct val="100000"/>
              </a:lnSpc>
              <a:spcBef>
                <a:spcPts val="500"/>
              </a:spcBef>
              <a:spcAft>
                <a:spcPts val="0"/>
              </a:spcAft>
              <a:buClr>
                <a:schemeClr val="lt1"/>
              </a:buClr>
              <a:buSzPts val="1600"/>
              <a:buNone/>
              <a:defRPr sz="1600">
                <a:solidFill>
                  <a:schemeClr val="lt1"/>
                </a:solidFill>
              </a:defRPr>
            </a:lvl2pPr>
            <a:lvl3pPr lvl="2" algn="l" rtl="0">
              <a:lnSpc>
                <a:spcPct val="100000"/>
              </a:lnSpc>
              <a:spcBef>
                <a:spcPts val="500"/>
              </a:spcBef>
              <a:spcAft>
                <a:spcPts val="0"/>
              </a:spcAft>
              <a:buClr>
                <a:schemeClr val="lt1"/>
              </a:buClr>
              <a:buSzPts val="1600"/>
              <a:buNone/>
              <a:defRPr sz="1600">
                <a:solidFill>
                  <a:schemeClr val="lt1"/>
                </a:solidFill>
              </a:defRPr>
            </a:lvl3pPr>
            <a:lvl4pPr lvl="3" algn="l" rtl="0">
              <a:lnSpc>
                <a:spcPct val="100000"/>
              </a:lnSpc>
              <a:spcBef>
                <a:spcPts val="500"/>
              </a:spcBef>
              <a:spcAft>
                <a:spcPts val="0"/>
              </a:spcAft>
              <a:buClr>
                <a:schemeClr val="lt1"/>
              </a:buClr>
              <a:buSzPts val="1600"/>
              <a:buNone/>
              <a:defRPr sz="1600">
                <a:solidFill>
                  <a:schemeClr val="lt1"/>
                </a:solidFill>
              </a:defRPr>
            </a:lvl4pPr>
            <a:lvl5pPr lvl="4" algn="l" rtl="0">
              <a:lnSpc>
                <a:spcPct val="100000"/>
              </a:lnSpc>
              <a:spcBef>
                <a:spcPts val="500"/>
              </a:spcBef>
              <a:spcAft>
                <a:spcPts val="0"/>
              </a:spcAft>
              <a:buClr>
                <a:schemeClr val="lt1"/>
              </a:buClr>
              <a:buSzPts val="1600"/>
              <a:buNone/>
              <a:defRPr sz="1600">
                <a:solidFill>
                  <a:schemeClr val="lt1"/>
                </a:solidFill>
              </a:defRPr>
            </a:lvl5pPr>
            <a:lvl6pPr lvl="5" algn="l" rtl="0">
              <a:lnSpc>
                <a:spcPct val="100000"/>
              </a:lnSpc>
              <a:spcBef>
                <a:spcPts val="0"/>
              </a:spcBef>
              <a:spcAft>
                <a:spcPts val="0"/>
              </a:spcAft>
              <a:buClr>
                <a:schemeClr val="lt1"/>
              </a:buClr>
              <a:buSzPts val="1600"/>
              <a:buNone/>
              <a:defRPr sz="1600">
                <a:solidFill>
                  <a:schemeClr val="lt1"/>
                </a:solidFill>
              </a:defRPr>
            </a:lvl6pPr>
            <a:lvl7pPr lvl="6" algn="l" rtl="0">
              <a:lnSpc>
                <a:spcPct val="100000"/>
              </a:lnSpc>
              <a:spcBef>
                <a:spcPts val="0"/>
              </a:spcBef>
              <a:spcAft>
                <a:spcPts val="0"/>
              </a:spcAft>
              <a:buClr>
                <a:schemeClr val="lt1"/>
              </a:buClr>
              <a:buSzPts val="1600"/>
              <a:buNone/>
              <a:defRPr sz="1600">
                <a:solidFill>
                  <a:schemeClr val="lt1"/>
                </a:solidFill>
              </a:defRPr>
            </a:lvl7pPr>
            <a:lvl8pPr lvl="7" algn="l" rtl="0">
              <a:lnSpc>
                <a:spcPct val="100000"/>
              </a:lnSpc>
              <a:spcBef>
                <a:spcPts val="0"/>
              </a:spcBef>
              <a:spcAft>
                <a:spcPts val="0"/>
              </a:spcAft>
              <a:buClr>
                <a:schemeClr val="lt1"/>
              </a:buClr>
              <a:buSzPts val="1600"/>
              <a:buNone/>
              <a:defRPr sz="1600">
                <a:solidFill>
                  <a:schemeClr val="lt1"/>
                </a:solidFill>
              </a:defRPr>
            </a:lvl8pPr>
            <a:lvl9pPr lvl="8" algn="l"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3" name="Google Shape;473;p80"/>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474" name="Google Shape;474;p80"/>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 |</a:t>
            </a:r>
            <a:endParaRPr sz="700" b="0" i="0" u="none" strike="noStrike" cap="none">
              <a:solidFill>
                <a:schemeClr val="lt1"/>
              </a:solidFill>
              <a:latin typeface="Open Sans"/>
              <a:ea typeface="Open Sans"/>
              <a:cs typeface="Open Sans"/>
              <a:sym typeface="Open Sans"/>
            </a:endParaRPr>
          </a:p>
        </p:txBody>
      </p:sp>
      <p:sp>
        <p:nvSpPr>
          <p:cNvPr id="475" name="Google Shape;475;p80"/>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476" name="Google Shape;476;p80"/>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Grey Product Intro">
  <p:cSld name="SECTION_TITLE_AND_DESCRIPTION_2_1_1_1_1">
    <p:spTree>
      <p:nvGrpSpPr>
        <p:cNvPr id="1" name="Shape 477"/>
        <p:cNvGrpSpPr/>
        <p:nvPr/>
      </p:nvGrpSpPr>
      <p:grpSpPr>
        <a:xfrm>
          <a:off x="0" y="0"/>
          <a:ext cx="0" cy="0"/>
          <a:chOff x="0" y="0"/>
          <a:chExt cx="0" cy="0"/>
        </a:xfrm>
      </p:grpSpPr>
      <p:pic>
        <p:nvPicPr>
          <p:cNvPr id="478" name="Google Shape;478;p81"/>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479" name="Google Shape;479;p81"/>
          <p:cNvSpPr txBox="1">
            <a:spLocks noGrp="1"/>
          </p:cNvSpPr>
          <p:nvPr>
            <p:ph type="title"/>
          </p:nvPr>
        </p:nvSpPr>
        <p:spPr>
          <a:xfrm>
            <a:off x="363500" y="917825"/>
            <a:ext cx="2989800" cy="3462300"/>
          </a:xfrm>
          <a:prstGeom prst="rect">
            <a:avLst/>
          </a:prstGeom>
          <a:noFill/>
          <a:ln>
            <a:noFill/>
          </a:ln>
        </p:spPr>
        <p:txBody>
          <a:bodyPr spcFirstLastPara="1" wrap="square" lIns="0" tIns="68575" rIns="0" bIns="68575" anchor="t" anchorCtr="0">
            <a:noAutofit/>
          </a:bodyPr>
          <a:lstStyle>
            <a:lvl1pPr lvl="0" algn="l" rtl="0">
              <a:lnSpc>
                <a:spcPct val="125000"/>
              </a:lnSpc>
              <a:spcBef>
                <a:spcPts val="600"/>
              </a:spcBef>
              <a:spcAft>
                <a:spcPts val="0"/>
              </a:spcAft>
              <a:buSzPts val="1500"/>
              <a:buNone/>
              <a:defRPr sz="1500"/>
            </a:lvl1pPr>
            <a:lvl2pPr lvl="1" algn="ctr" rtl="0">
              <a:lnSpc>
                <a:spcPct val="125000"/>
              </a:lnSpc>
              <a:spcBef>
                <a:spcPts val="600"/>
              </a:spcBef>
              <a:spcAft>
                <a:spcPts val="0"/>
              </a:spcAft>
              <a:buClr>
                <a:schemeClr val="dk2"/>
              </a:buClr>
              <a:buSzPts val="1900"/>
              <a:buNone/>
              <a:defRPr sz="1900">
                <a:solidFill>
                  <a:schemeClr val="dk2"/>
                </a:solidFill>
              </a:defRPr>
            </a:lvl2pPr>
            <a:lvl3pPr lvl="2" algn="ctr" rtl="0">
              <a:lnSpc>
                <a:spcPct val="125000"/>
              </a:lnSpc>
              <a:spcBef>
                <a:spcPts val="600"/>
              </a:spcBef>
              <a:spcAft>
                <a:spcPts val="0"/>
              </a:spcAft>
              <a:buClr>
                <a:schemeClr val="dk2"/>
              </a:buClr>
              <a:buSzPts val="1900"/>
              <a:buNone/>
              <a:defRPr sz="1900">
                <a:solidFill>
                  <a:schemeClr val="dk2"/>
                </a:solidFill>
              </a:defRPr>
            </a:lvl3pPr>
            <a:lvl4pPr lvl="3" algn="ctr" rtl="0">
              <a:lnSpc>
                <a:spcPct val="125000"/>
              </a:lnSpc>
              <a:spcBef>
                <a:spcPts val="600"/>
              </a:spcBef>
              <a:spcAft>
                <a:spcPts val="0"/>
              </a:spcAft>
              <a:buClr>
                <a:schemeClr val="dk2"/>
              </a:buClr>
              <a:buSzPts val="1900"/>
              <a:buNone/>
              <a:defRPr sz="1900">
                <a:solidFill>
                  <a:schemeClr val="dk2"/>
                </a:solidFill>
              </a:defRPr>
            </a:lvl4pPr>
            <a:lvl5pPr lvl="4" algn="ctr" rtl="0">
              <a:lnSpc>
                <a:spcPct val="125000"/>
              </a:lnSpc>
              <a:spcBef>
                <a:spcPts val="600"/>
              </a:spcBef>
              <a:spcAft>
                <a:spcPts val="0"/>
              </a:spcAft>
              <a:buClr>
                <a:schemeClr val="dk2"/>
              </a:buClr>
              <a:buSzPts val="1900"/>
              <a:buNone/>
              <a:defRPr sz="1900">
                <a:solidFill>
                  <a:schemeClr val="dk2"/>
                </a:solidFill>
              </a:defRPr>
            </a:lvl5pPr>
            <a:lvl6pPr lvl="5" algn="ctr" rtl="0">
              <a:lnSpc>
                <a:spcPct val="125000"/>
              </a:lnSpc>
              <a:spcBef>
                <a:spcPts val="600"/>
              </a:spcBef>
              <a:spcAft>
                <a:spcPts val="0"/>
              </a:spcAft>
              <a:buClr>
                <a:schemeClr val="dk2"/>
              </a:buClr>
              <a:buSzPts val="1900"/>
              <a:buNone/>
              <a:defRPr sz="1900">
                <a:solidFill>
                  <a:schemeClr val="dk2"/>
                </a:solidFill>
              </a:defRPr>
            </a:lvl6pPr>
            <a:lvl7pPr lvl="6" algn="ctr" rtl="0">
              <a:lnSpc>
                <a:spcPct val="125000"/>
              </a:lnSpc>
              <a:spcBef>
                <a:spcPts val="600"/>
              </a:spcBef>
              <a:spcAft>
                <a:spcPts val="0"/>
              </a:spcAft>
              <a:buClr>
                <a:schemeClr val="dk2"/>
              </a:buClr>
              <a:buSzPts val="1900"/>
              <a:buNone/>
              <a:defRPr sz="1900">
                <a:solidFill>
                  <a:schemeClr val="dk2"/>
                </a:solidFill>
              </a:defRPr>
            </a:lvl7pPr>
            <a:lvl8pPr lvl="7" algn="ctr" rtl="0">
              <a:lnSpc>
                <a:spcPct val="125000"/>
              </a:lnSpc>
              <a:spcBef>
                <a:spcPts val="600"/>
              </a:spcBef>
              <a:spcAft>
                <a:spcPts val="0"/>
              </a:spcAft>
              <a:buClr>
                <a:schemeClr val="dk2"/>
              </a:buClr>
              <a:buSzPts val="1900"/>
              <a:buNone/>
              <a:defRPr sz="1900">
                <a:solidFill>
                  <a:schemeClr val="dk2"/>
                </a:solidFill>
              </a:defRPr>
            </a:lvl8pPr>
            <a:lvl9pPr lvl="8" algn="ctr" rtl="0">
              <a:lnSpc>
                <a:spcPct val="125000"/>
              </a:lnSpc>
              <a:spcBef>
                <a:spcPts val="600"/>
              </a:spcBef>
              <a:spcAft>
                <a:spcPts val="600"/>
              </a:spcAft>
              <a:buClr>
                <a:schemeClr val="dk2"/>
              </a:buClr>
              <a:buSzPts val="1900"/>
              <a:buNone/>
              <a:defRPr sz="1900">
                <a:solidFill>
                  <a:schemeClr val="dk2"/>
                </a:solidFill>
              </a:defRPr>
            </a:lvl9pPr>
          </a:lstStyle>
          <a:p>
            <a:endParaRPr/>
          </a:p>
        </p:txBody>
      </p:sp>
      <p:sp>
        <p:nvSpPr>
          <p:cNvPr id="480" name="Google Shape;480;p81"/>
          <p:cNvSpPr txBox="1">
            <a:spLocks noGrp="1"/>
          </p:cNvSpPr>
          <p:nvPr>
            <p:ph type="subTitle" idx="1"/>
          </p:nvPr>
        </p:nvSpPr>
        <p:spPr>
          <a:xfrm>
            <a:off x="4005675" y="994025"/>
            <a:ext cx="2677500" cy="2862600"/>
          </a:xfrm>
          <a:prstGeom prst="rect">
            <a:avLst/>
          </a:prstGeom>
          <a:noFill/>
          <a:ln>
            <a:noFill/>
          </a:ln>
        </p:spPr>
        <p:txBody>
          <a:bodyPr spcFirstLastPara="1" wrap="square" lIns="0" tIns="34275" rIns="91425" bIns="34275" anchor="t" anchorCtr="0">
            <a:noAutofit/>
          </a:bodyPr>
          <a:lstStyle>
            <a:lvl1pPr lvl="0" algn="l" rtl="0">
              <a:lnSpc>
                <a:spcPct val="100000"/>
              </a:lnSpc>
              <a:spcBef>
                <a:spcPts val="1500"/>
              </a:spcBef>
              <a:spcAft>
                <a:spcPts val="0"/>
              </a:spcAft>
              <a:buClr>
                <a:schemeClr val="lt1"/>
              </a:buClr>
              <a:buSzPts val="900"/>
              <a:buNone/>
              <a:defRPr sz="1300">
                <a:solidFill>
                  <a:schemeClr val="lt1"/>
                </a:solidFill>
              </a:defRPr>
            </a:lvl1pPr>
            <a:lvl2pPr lvl="1" algn="l" rtl="0">
              <a:lnSpc>
                <a:spcPct val="100000"/>
              </a:lnSpc>
              <a:spcBef>
                <a:spcPts val="1500"/>
              </a:spcBef>
              <a:spcAft>
                <a:spcPts val="0"/>
              </a:spcAft>
              <a:buClr>
                <a:schemeClr val="lt1"/>
              </a:buClr>
              <a:buSzPts val="1800"/>
              <a:buNone/>
              <a:defRPr sz="1800">
                <a:solidFill>
                  <a:schemeClr val="lt1"/>
                </a:solidFill>
              </a:defRPr>
            </a:lvl2pPr>
            <a:lvl3pPr lvl="2" algn="l" rtl="0">
              <a:lnSpc>
                <a:spcPct val="100000"/>
              </a:lnSpc>
              <a:spcBef>
                <a:spcPts val="500"/>
              </a:spcBef>
              <a:spcAft>
                <a:spcPts val="0"/>
              </a:spcAft>
              <a:buClr>
                <a:schemeClr val="lt1"/>
              </a:buClr>
              <a:buSzPts val="1800"/>
              <a:buNone/>
              <a:defRPr sz="1800">
                <a:solidFill>
                  <a:schemeClr val="lt1"/>
                </a:solidFill>
              </a:defRPr>
            </a:lvl3pPr>
            <a:lvl4pPr lvl="3" algn="l" rtl="0">
              <a:lnSpc>
                <a:spcPct val="100000"/>
              </a:lnSpc>
              <a:spcBef>
                <a:spcPts val="500"/>
              </a:spcBef>
              <a:spcAft>
                <a:spcPts val="0"/>
              </a:spcAft>
              <a:buClr>
                <a:schemeClr val="lt1"/>
              </a:buClr>
              <a:buSzPts val="1800"/>
              <a:buNone/>
              <a:defRPr sz="1800">
                <a:solidFill>
                  <a:schemeClr val="lt1"/>
                </a:solidFill>
              </a:defRPr>
            </a:lvl4pPr>
            <a:lvl5pPr lvl="4" algn="l" rtl="0">
              <a:lnSpc>
                <a:spcPct val="100000"/>
              </a:lnSpc>
              <a:spcBef>
                <a:spcPts val="500"/>
              </a:spcBef>
              <a:spcAft>
                <a:spcPts val="0"/>
              </a:spcAft>
              <a:buClr>
                <a:schemeClr val="lt1"/>
              </a:buClr>
              <a:buSzPts val="1800"/>
              <a:buNone/>
              <a:defRPr sz="1800">
                <a:solidFill>
                  <a:schemeClr val="lt1"/>
                </a:solidFill>
              </a:defRPr>
            </a:lvl5pPr>
            <a:lvl6pPr lvl="5" algn="l" rtl="0">
              <a:lnSpc>
                <a:spcPct val="100000"/>
              </a:lnSpc>
              <a:spcBef>
                <a:spcPts val="0"/>
              </a:spcBef>
              <a:spcAft>
                <a:spcPts val="0"/>
              </a:spcAft>
              <a:buClr>
                <a:schemeClr val="lt1"/>
              </a:buClr>
              <a:buSzPts val="1800"/>
              <a:buNone/>
              <a:defRPr sz="1800">
                <a:solidFill>
                  <a:schemeClr val="lt1"/>
                </a:solidFill>
              </a:defRPr>
            </a:lvl6pPr>
            <a:lvl7pPr lvl="6" algn="l" rtl="0">
              <a:lnSpc>
                <a:spcPct val="100000"/>
              </a:lnSpc>
              <a:spcBef>
                <a:spcPts val="0"/>
              </a:spcBef>
              <a:spcAft>
                <a:spcPts val="0"/>
              </a:spcAft>
              <a:buClr>
                <a:schemeClr val="lt1"/>
              </a:buClr>
              <a:buSzPts val="1800"/>
              <a:buNone/>
              <a:defRPr sz="1800">
                <a:solidFill>
                  <a:schemeClr val="lt1"/>
                </a:solidFill>
              </a:defRPr>
            </a:lvl7pPr>
            <a:lvl8pPr lvl="7" algn="l" rtl="0">
              <a:lnSpc>
                <a:spcPct val="100000"/>
              </a:lnSpc>
              <a:spcBef>
                <a:spcPts val="0"/>
              </a:spcBef>
              <a:spcAft>
                <a:spcPts val="0"/>
              </a:spcAft>
              <a:buClr>
                <a:schemeClr val="lt1"/>
              </a:buClr>
              <a:buSzPts val="1800"/>
              <a:buNone/>
              <a:defRPr sz="1800">
                <a:solidFill>
                  <a:schemeClr val="lt1"/>
                </a:solidFill>
              </a:defRPr>
            </a:lvl8pPr>
            <a:lvl9pPr lvl="8" algn="l"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481" name="Google Shape;481;p81"/>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482" name="Google Shape;482;p81"/>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 |</a:t>
            </a:r>
            <a:endParaRPr sz="700" b="0" i="0" u="none" strike="noStrike" cap="none">
              <a:solidFill>
                <a:schemeClr val="lt1"/>
              </a:solidFill>
              <a:latin typeface="Open Sans"/>
              <a:ea typeface="Open Sans"/>
              <a:cs typeface="Open Sans"/>
              <a:sym typeface="Open Sans"/>
            </a:endParaRPr>
          </a:p>
        </p:txBody>
      </p:sp>
      <p:sp>
        <p:nvSpPr>
          <p:cNvPr id="483" name="Google Shape;483;p81"/>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484" name="Google Shape;484;p81"/>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rey Product Intro">
  <p:cSld name="SECTION_TITLE_AND_DESCRIPTION_2_1_1_1_1">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53" name="Google Shape;53;p9"/>
          <p:cNvSpPr txBox="1">
            <a:spLocks noGrp="1"/>
          </p:cNvSpPr>
          <p:nvPr>
            <p:ph type="title"/>
          </p:nvPr>
        </p:nvSpPr>
        <p:spPr>
          <a:xfrm>
            <a:off x="363500" y="917825"/>
            <a:ext cx="2989800" cy="3462300"/>
          </a:xfrm>
          <a:prstGeom prst="rect">
            <a:avLst/>
          </a:prstGeom>
          <a:noFill/>
          <a:ln>
            <a:noFill/>
          </a:ln>
        </p:spPr>
        <p:txBody>
          <a:bodyPr spcFirstLastPara="1" wrap="square" lIns="0" tIns="68575" rIns="0" bIns="68575" anchor="t" anchorCtr="0">
            <a:noAutofit/>
          </a:bodyPr>
          <a:lstStyle>
            <a:lvl1pPr lvl="0" algn="l">
              <a:lnSpc>
                <a:spcPct val="125000"/>
              </a:lnSpc>
              <a:spcBef>
                <a:spcPts val="600"/>
              </a:spcBef>
              <a:spcAft>
                <a:spcPts val="0"/>
              </a:spcAft>
              <a:buSzPts val="1500"/>
              <a:buNone/>
              <a:defRPr sz="1500"/>
            </a:lvl1pPr>
            <a:lvl2pPr lvl="1" algn="ctr">
              <a:lnSpc>
                <a:spcPct val="125000"/>
              </a:lnSpc>
              <a:spcBef>
                <a:spcPts val="600"/>
              </a:spcBef>
              <a:spcAft>
                <a:spcPts val="0"/>
              </a:spcAft>
              <a:buClr>
                <a:schemeClr val="dk2"/>
              </a:buClr>
              <a:buSzPts val="1900"/>
              <a:buNone/>
              <a:defRPr sz="1900">
                <a:solidFill>
                  <a:schemeClr val="dk2"/>
                </a:solidFill>
              </a:defRPr>
            </a:lvl2pPr>
            <a:lvl3pPr lvl="2" algn="ctr">
              <a:lnSpc>
                <a:spcPct val="125000"/>
              </a:lnSpc>
              <a:spcBef>
                <a:spcPts val="600"/>
              </a:spcBef>
              <a:spcAft>
                <a:spcPts val="0"/>
              </a:spcAft>
              <a:buClr>
                <a:schemeClr val="dk2"/>
              </a:buClr>
              <a:buSzPts val="1900"/>
              <a:buNone/>
              <a:defRPr sz="1900">
                <a:solidFill>
                  <a:schemeClr val="dk2"/>
                </a:solidFill>
              </a:defRPr>
            </a:lvl3pPr>
            <a:lvl4pPr lvl="3" algn="ctr">
              <a:lnSpc>
                <a:spcPct val="125000"/>
              </a:lnSpc>
              <a:spcBef>
                <a:spcPts val="600"/>
              </a:spcBef>
              <a:spcAft>
                <a:spcPts val="0"/>
              </a:spcAft>
              <a:buClr>
                <a:schemeClr val="dk2"/>
              </a:buClr>
              <a:buSzPts val="1900"/>
              <a:buNone/>
              <a:defRPr sz="1900">
                <a:solidFill>
                  <a:schemeClr val="dk2"/>
                </a:solidFill>
              </a:defRPr>
            </a:lvl4pPr>
            <a:lvl5pPr lvl="4" algn="ctr">
              <a:lnSpc>
                <a:spcPct val="125000"/>
              </a:lnSpc>
              <a:spcBef>
                <a:spcPts val="600"/>
              </a:spcBef>
              <a:spcAft>
                <a:spcPts val="0"/>
              </a:spcAft>
              <a:buClr>
                <a:schemeClr val="dk2"/>
              </a:buClr>
              <a:buSzPts val="1900"/>
              <a:buNone/>
              <a:defRPr sz="1900">
                <a:solidFill>
                  <a:schemeClr val="dk2"/>
                </a:solidFill>
              </a:defRPr>
            </a:lvl5pPr>
            <a:lvl6pPr lvl="5" algn="ctr">
              <a:lnSpc>
                <a:spcPct val="125000"/>
              </a:lnSpc>
              <a:spcBef>
                <a:spcPts val="600"/>
              </a:spcBef>
              <a:spcAft>
                <a:spcPts val="0"/>
              </a:spcAft>
              <a:buClr>
                <a:schemeClr val="dk2"/>
              </a:buClr>
              <a:buSzPts val="1900"/>
              <a:buNone/>
              <a:defRPr sz="1900">
                <a:solidFill>
                  <a:schemeClr val="dk2"/>
                </a:solidFill>
              </a:defRPr>
            </a:lvl6pPr>
            <a:lvl7pPr lvl="6" algn="ctr">
              <a:lnSpc>
                <a:spcPct val="125000"/>
              </a:lnSpc>
              <a:spcBef>
                <a:spcPts val="600"/>
              </a:spcBef>
              <a:spcAft>
                <a:spcPts val="0"/>
              </a:spcAft>
              <a:buClr>
                <a:schemeClr val="dk2"/>
              </a:buClr>
              <a:buSzPts val="1900"/>
              <a:buNone/>
              <a:defRPr sz="1900">
                <a:solidFill>
                  <a:schemeClr val="dk2"/>
                </a:solidFill>
              </a:defRPr>
            </a:lvl7pPr>
            <a:lvl8pPr lvl="7" algn="ctr">
              <a:lnSpc>
                <a:spcPct val="125000"/>
              </a:lnSpc>
              <a:spcBef>
                <a:spcPts val="600"/>
              </a:spcBef>
              <a:spcAft>
                <a:spcPts val="0"/>
              </a:spcAft>
              <a:buClr>
                <a:schemeClr val="dk2"/>
              </a:buClr>
              <a:buSzPts val="1900"/>
              <a:buNone/>
              <a:defRPr sz="1900">
                <a:solidFill>
                  <a:schemeClr val="dk2"/>
                </a:solidFill>
              </a:defRPr>
            </a:lvl8pPr>
            <a:lvl9pPr lvl="8" algn="ctr">
              <a:lnSpc>
                <a:spcPct val="125000"/>
              </a:lnSpc>
              <a:spcBef>
                <a:spcPts val="600"/>
              </a:spcBef>
              <a:spcAft>
                <a:spcPts val="600"/>
              </a:spcAft>
              <a:buClr>
                <a:schemeClr val="dk2"/>
              </a:buClr>
              <a:buSzPts val="1900"/>
              <a:buNone/>
              <a:defRPr sz="1900">
                <a:solidFill>
                  <a:schemeClr val="dk2"/>
                </a:solidFill>
              </a:defRPr>
            </a:lvl9pPr>
          </a:lstStyle>
          <a:p>
            <a:endParaRPr/>
          </a:p>
        </p:txBody>
      </p:sp>
      <p:sp>
        <p:nvSpPr>
          <p:cNvPr id="54" name="Google Shape;54;p9"/>
          <p:cNvSpPr txBox="1">
            <a:spLocks noGrp="1"/>
          </p:cNvSpPr>
          <p:nvPr>
            <p:ph type="subTitle" idx="1"/>
          </p:nvPr>
        </p:nvSpPr>
        <p:spPr>
          <a:xfrm>
            <a:off x="4005675" y="994025"/>
            <a:ext cx="2677500" cy="2862600"/>
          </a:xfrm>
          <a:prstGeom prst="rect">
            <a:avLst/>
          </a:prstGeom>
          <a:noFill/>
          <a:ln>
            <a:noFill/>
          </a:ln>
        </p:spPr>
        <p:txBody>
          <a:bodyPr spcFirstLastPara="1" wrap="square" lIns="0" tIns="34275" rIns="91425" bIns="34275" anchor="t" anchorCtr="0">
            <a:noAutofit/>
          </a:bodyPr>
          <a:lstStyle>
            <a:lvl1pPr lvl="0" algn="l">
              <a:lnSpc>
                <a:spcPct val="100000"/>
              </a:lnSpc>
              <a:spcBef>
                <a:spcPts val="1500"/>
              </a:spcBef>
              <a:spcAft>
                <a:spcPts val="0"/>
              </a:spcAft>
              <a:buClr>
                <a:schemeClr val="lt1"/>
              </a:buClr>
              <a:buSzPts val="900"/>
              <a:buNone/>
              <a:defRPr sz="1300">
                <a:solidFill>
                  <a:schemeClr val="lt1"/>
                </a:solidFill>
              </a:defRPr>
            </a:lvl1pPr>
            <a:lvl2pPr lvl="1" algn="l">
              <a:lnSpc>
                <a:spcPct val="100000"/>
              </a:lnSpc>
              <a:spcBef>
                <a:spcPts val="1500"/>
              </a:spcBef>
              <a:spcAft>
                <a:spcPts val="0"/>
              </a:spcAft>
              <a:buClr>
                <a:schemeClr val="lt1"/>
              </a:buClr>
              <a:buSzPts val="1800"/>
              <a:buNone/>
              <a:defRPr sz="1800">
                <a:solidFill>
                  <a:schemeClr val="lt1"/>
                </a:solidFill>
              </a:defRPr>
            </a:lvl2pPr>
            <a:lvl3pPr lvl="2" algn="l">
              <a:lnSpc>
                <a:spcPct val="100000"/>
              </a:lnSpc>
              <a:spcBef>
                <a:spcPts val="500"/>
              </a:spcBef>
              <a:spcAft>
                <a:spcPts val="0"/>
              </a:spcAft>
              <a:buClr>
                <a:schemeClr val="lt1"/>
              </a:buClr>
              <a:buSzPts val="1800"/>
              <a:buNone/>
              <a:defRPr sz="1800">
                <a:solidFill>
                  <a:schemeClr val="lt1"/>
                </a:solidFill>
              </a:defRPr>
            </a:lvl3pPr>
            <a:lvl4pPr lvl="3" algn="l">
              <a:lnSpc>
                <a:spcPct val="100000"/>
              </a:lnSpc>
              <a:spcBef>
                <a:spcPts val="500"/>
              </a:spcBef>
              <a:spcAft>
                <a:spcPts val="0"/>
              </a:spcAft>
              <a:buClr>
                <a:schemeClr val="lt1"/>
              </a:buClr>
              <a:buSzPts val="1800"/>
              <a:buNone/>
              <a:defRPr sz="1800">
                <a:solidFill>
                  <a:schemeClr val="lt1"/>
                </a:solidFill>
              </a:defRPr>
            </a:lvl4pPr>
            <a:lvl5pPr lvl="4" algn="l">
              <a:lnSpc>
                <a:spcPct val="100000"/>
              </a:lnSpc>
              <a:spcBef>
                <a:spcPts val="50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5" name="Google Shape;55;p9"/>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56" name="Google Shape;56;p9"/>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a:t>
            </a:r>
            <a:r>
              <a:rPr lang="en" sz="700">
                <a:solidFill>
                  <a:schemeClr val="lt1"/>
                </a:solidFill>
                <a:latin typeface="Open Sans"/>
                <a:ea typeface="Open Sans"/>
                <a:cs typeface="Open Sans"/>
                <a:sym typeface="Open Sans"/>
              </a:rPr>
              <a:t> </a:t>
            </a:r>
            <a:r>
              <a:rPr lang="en" sz="700" b="0" i="0" u="none" strike="noStrike" cap="none">
                <a:solidFill>
                  <a:schemeClr val="lt1"/>
                </a:solidFill>
                <a:latin typeface="Open Sans"/>
                <a:ea typeface="Open Sans"/>
                <a:cs typeface="Open Sans"/>
                <a:sym typeface="Open Sans"/>
              </a:rPr>
              <a:t>|</a:t>
            </a:r>
            <a:endParaRPr sz="700" b="0" i="0" u="none" strike="noStrike" cap="none">
              <a:solidFill>
                <a:schemeClr val="lt1"/>
              </a:solidFill>
              <a:latin typeface="Open Sans"/>
              <a:ea typeface="Open Sans"/>
              <a:cs typeface="Open Sans"/>
              <a:sym typeface="Open Sans"/>
            </a:endParaRPr>
          </a:p>
        </p:txBody>
      </p:sp>
      <p:sp>
        <p:nvSpPr>
          <p:cNvPr id="57" name="Google Shape;57;p9"/>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58" name="Google Shape;58;p9"/>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Grey One Column Grey">
  <p:cSld name="10_Title only">
    <p:spTree>
      <p:nvGrpSpPr>
        <p:cNvPr id="1" name="Shape 485"/>
        <p:cNvGrpSpPr/>
        <p:nvPr/>
      </p:nvGrpSpPr>
      <p:grpSpPr>
        <a:xfrm>
          <a:off x="0" y="0"/>
          <a:ext cx="0" cy="0"/>
          <a:chOff x="0" y="0"/>
          <a:chExt cx="0" cy="0"/>
        </a:xfrm>
      </p:grpSpPr>
      <p:pic>
        <p:nvPicPr>
          <p:cNvPr id="486" name="Google Shape;486;p82"/>
          <p:cNvPicPr preferRelativeResize="0"/>
          <p:nvPr/>
        </p:nvPicPr>
        <p:blipFill rotWithShape="1">
          <a:blip r:embed="rId2">
            <a:alphaModFix/>
          </a:blip>
          <a:srcRect t="89" b="79"/>
          <a:stretch/>
        </p:blipFill>
        <p:spPr>
          <a:xfrm>
            <a:off x="-3975" y="0"/>
            <a:ext cx="9144003" cy="5143499"/>
          </a:xfrm>
          <a:prstGeom prst="rect">
            <a:avLst/>
          </a:prstGeom>
          <a:noFill/>
          <a:ln>
            <a:noFill/>
          </a:ln>
        </p:spPr>
      </p:pic>
      <p:sp>
        <p:nvSpPr>
          <p:cNvPr id="487" name="Google Shape;487;p82"/>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488" name="Google Shape;488;p82"/>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489" name="Google Shape;489;p82"/>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490" name="Google Shape;490;p82"/>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Grey Three Column Grey">
  <p:cSld name="10_Title only_4_1">
    <p:spTree>
      <p:nvGrpSpPr>
        <p:cNvPr id="1" name="Shape 491"/>
        <p:cNvGrpSpPr/>
        <p:nvPr/>
      </p:nvGrpSpPr>
      <p:grpSpPr>
        <a:xfrm>
          <a:off x="0" y="0"/>
          <a:ext cx="0" cy="0"/>
          <a:chOff x="0" y="0"/>
          <a:chExt cx="0" cy="0"/>
        </a:xfrm>
      </p:grpSpPr>
      <p:pic>
        <p:nvPicPr>
          <p:cNvPr id="492" name="Google Shape;492;p83"/>
          <p:cNvPicPr preferRelativeResize="0"/>
          <p:nvPr/>
        </p:nvPicPr>
        <p:blipFill rotWithShape="1">
          <a:blip r:embed="rId2">
            <a:alphaModFix/>
          </a:blip>
          <a:srcRect t="89" b="79"/>
          <a:stretch/>
        </p:blipFill>
        <p:spPr>
          <a:xfrm>
            <a:off x="-3975" y="0"/>
            <a:ext cx="9144003" cy="5143499"/>
          </a:xfrm>
          <a:prstGeom prst="rect">
            <a:avLst/>
          </a:prstGeom>
          <a:noFill/>
          <a:ln>
            <a:noFill/>
          </a:ln>
        </p:spPr>
      </p:pic>
      <p:sp>
        <p:nvSpPr>
          <p:cNvPr id="493" name="Google Shape;493;p83"/>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494" name="Google Shape;494;p83"/>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495" name="Google Shape;495;p83"/>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496" name="Google Shape;496;p83"/>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497" name="Google Shape;497;p83"/>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498" name="Google Shape;498;p83"/>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Grey Two Column White">
  <p:cSld name="Two Column White">
    <p:spTree>
      <p:nvGrpSpPr>
        <p:cNvPr id="1" name="Shape 499"/>
        <p:cNvGrpSpPr/>
        <p:nvPr/>
      </p:nvGrpSpPr>
      <p:grpSpPr>
        <a:xfrm>
          <a:off x="0" y="0"/>
          <a:ext cx="0" cy="0"/>
          <a:chOff x="0" y="0"/>
          <a:chExt cx="0" cy="0"/>
        </a:xfrm>
      </p:grpSpPr>
      <p:pic>
        <p:nvPicPr>
          <p:cNvPr id="500" name="Google Shape;500;p84"/>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501" name="Google Shape;501;p84"/>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502" name="Google Shape;502;p84"/>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rtl="0">
              <a:lnSpc>
                <a:spcPct val="100000"/>
              </a:lnSpc>
              <a:spcBef>
                <a:spcPts val="0"/>
              </a:spcBef>
              <a:spcAft>
                <a:spcPts val="0"/>
              </a:spcAft>
              <a:buSzPts val="2100"/>
              <a:buNone/>
              <a:defRPr sz="2400">
                <a:solidFill>
                  <a:schemeClr val="dk2"/>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503" name="Google Shape;503;p84"/>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504" name="Google Shape;504;p84"/>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505" name="Google Shape;505;p84"/>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Grey Three Column White">
  <p:cSld name="Three Column White">
    <p:spTree>
      <p:nvGrpSpPr>
        <p:cNvPr id="1" name="Shape 506"/>
        <p:cNvGrpSpPr/>
        <p:nvPr/>
      </p:nvGrpSpPr>
      <p:grpSpPr>
        <a:xfrm>
          <a:off x="0" y="0"/>
          <a:ext cx="0" cy="0"/>
          <a:chOff x="0" y="0"/>
          <a:chExt cx="0" cy="0"/>
        </a:xfrm>
      </p:grpSpPr>
      <p:pic>
        <p:nvPicPr>
          <p:cNvPr id="507" name="Google Shape;507;p85"/>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508" name="Google Shape;508;p85"/>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509" name="Google Shape;509;p85"/>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100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510" name="Google Shape;510;p85"/>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511" name="Google Shape;511;p85"/>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512" name="Google Shape;512;p85"/>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513" name="Google Shape;513;p85"/>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Grey Closing Slide">
  <p:cSld name="10_Title only 4_1_1">
    <p:spTree>
      <p:nvGrpSpPr>
        <p:cNvPr id="1" name="Shape 514"/>
        <p:cNvGrpSpPr/>
        <p:nvPr/>
      </p:nvGrpSpPr>
      <p:grpSpPr>
        <a:xfrm>
          <a:off x="0" y="0"/>
          <a:ext cx="0" cy="0"/>
          <a:chOff x="0" y="0"/>
          <a:chExt cx="0" cy="0"/>
        </a:xfrm>
      </p:grpSpPr>
      <p:pic>
        <p:nvPicPr>
          <p:cNvPr id="515" name="Google Shape;515;p86"/>
          <p:cNvPicPr preferRelativeResize="0"/>
          <p:nvPr/>
        </p:nvPicPr>
        <p:blipFill rotWithShape="1">
          <a:blip r:embed="rId2">
            <a:alphaModFix/>
          </a:blip>
          <a:srcRect l="514" r="524"/>
          <a:stretch/>
        </p:blipFill>
        <p:spPr>
          <a:xfrm>
            <a:off x="76200" y="-22025"/>
            <a:ext cx="9110876" cy="5187550"/>
          </a:xfrm>
          <a:prstGeom prst="rect">
            <a:avLst/>
          </a:prstGeom>
          <a:noFill/>
          <a:ln>
            <a:noFill/>
          </a:ln>
        </p:spPr>
      </p:pic>
      <p:pic>
        <p:nvPicPr>
          <p:cNvPr id="516" name="Google Shape;516;p86"/>
          <p:cNvPicPr preferRelativeResize="0"/>
          <p:nvPr/>
        </p:nvPicPr>
        <p:blipFill rotWithShape="1">
          <a:blip r:embed="rId3">
            <a:alphaModFix/>
          </a:blip>
          <a:srcRect t="337" b="347"/>
          <a:stretch/>
        </p:blipFill>
        <p:spPr>
          <a:xfrm>
            <a:off x="274324" y="1654098"/>
            <a:ext cx="2530176" cy="306675"/>
          </a:xfrm>
          <a:prstGeom prst="rect">
            <a:avLst/>
          </a:prstGeom>
          <a:noFill/>
          <a:ln>
            <a:noFill/>
          </a:ln>
        </p:spPr>
      </p:pic>
      <p:sp>
        <p:nvSpPr>
          <p:cNvPr id="517" name="Google Shape;517;p86"/>
          <p:cNvSpPr txBox="1"/>
          <p:nvPr/>
        </p:nvSpPr>
        <p:spPr>
          <a:xfrm>
            <a:off x="4335175" y="4369900"/>
            <a:ext cx="45345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Open Sans"/>
                <a:ea typeface="Open Sans"/>
                <a:cs typeface="Open Sans"/>
                <a:sym typeface="Open Sans"/>
              </a:rPr>
              <a:t>Copyright © 2022 Equifax Inc. All Rights Reserved. Equifax and I-9 Anywhere are registered trademarks of Equifax Inc. </a:t>
            </a:r>
            <a:br>
              <a:rPr lang="en" sz="600" b="0" i="0" u="none" strike="noStrike" cap="none">
                <a:solidFill>
                  <a:schemeClr val="lt1"/>
                </a:solidFill>
                <a:latin typeface="Open Sans"/>
                <a:ea typeface="Open Sans"/>
                <a:cs typeface="Open Sans"/>
                <a:sym typeface="Open Sans"/>
              </a:rPr>
            </a:br>
            <a:r>
              <a:rPr lang="en" sz="600" b="0" i="0" u="none" strike="noStrike" cap="none">
                <a:solidFill>
                  <a:schemeClr val="lt1"/>
                </a:solidFill>
                <a:latin typeface="Open Sans"/>
                <a:ea typeface="Open Sans"/>
                <a:cs typeface="Open Sans"/>
                <a:sym typeface="Open Sans"/>
              </a:rPr>
              <a:t>The Work Number is a registered trademark of TALX Corporation, a wholly owned subsidiary of Equifax Inc. </a:t>
            </a:r>
            <a:endParaRPr sz="600" b="0" i="0" u="none" strike="noStrike" cap="none">
              <a:solidFill>
                <a:schemeClr val="lt1"/>
              </a:solidFill>
              <a:latin typeface="Open Sans"/>
              <a:ea typeface="Open Sans"/>
              <a:cs typeface="Open Sans"/>
              <a:sym typeface="Open Sans"/>
            </a:endParaRPr>
          </a:p>
        </p:txBody>
      </p:sp>
      <p:sp>
        <p:nvSpPr>
          <p:cNvPr id="518" name="Google Shape;518;p86"/>
          <p:cNvSpPr txBox="1">
            <a:spLocks noGrp="1"/>
          </p:cNvSpPr>
          <p:nvPr>
            <p:ph type="title"/>
          </p:nvPr>
        </p:nvSpPr>
        <p:spPr>
          <a:xfrm>
            <a:off x="4064350" y="2498775"/>
            <a:ext cx="4869600" cy="1041900"/>
          </a:xfrm>
          <a:prstGeom prst="rect">
            <a:avLst/>
          </a:prstGeom>
          <a:noFill/>
          <a:ln>
            <a:noFill/>
          </a:ln>
        </p:spPr>
        <p:txBody>
          <a:bodyPr spcFirstLastPara="1" wrap="square" lIns="0" tIns="68575" rIns="0" bIns="68575" anchor="ctr" anchorCtr="0">
            <a:noAutofit/>
          </a:bodyPr>
          <a:lstStyle>
            <a:lvl1pPr lvl="0" algn="l" rtl="0">
              <a:lnSpc>
                <a:spcPct val="95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Green Breaker">
  <p:cSld name="02_Cover_1_1_1_1">
    <p:spTree>
      <p:nvGrpSpPr>
        <p:cNvPr id="1" name="Shape 519"/>
        <p:cNvGrpSpPr/>
        <p:nvPr/>
      </p:nvGrpSpPr>
      <p:grpSpPr>
        <a:xfrm>
          <a:off x="0" y="0"/>
          <a:ext cx="0" cy="0"/>
          <a:chOff x="0" y="0"/>
          <a:chExt cx="0" cy="0"/>
        </a:xfrm>
      </p:grpSpPr>
      <p:pic>
        <p:nvPicPr>
          <p:cNvPr id="520" name="Google Shape;520;p87"/>
          <p:cNvPicPr preferRelativeResize="0"/>
          <p:nvPr/>
        </p:nvPicPr>
        <p:blipFill rotWithShape="1">
          <a:blip r:embed="rId2">
            <a:alphaModFix/>
          </a:blip>
          <a:srcRect t="39" b="49"/>
          <a:stretch/>
        </p:blipFill>
        <p:spPr>
          <a:xfrm>
            <a:off x="0" y="-4450"/>
            <a:ext cx="9144003" cy="5147951"/>
          </a:xfrm>
          <a:prstGeom prst="rect">
            <a:avLst/>
          </a:prstGeom>
          <a:noFill/>
          <a:ln>
            <a:noFill/>
          </a:ln>
        </p:spPr>
      </p:pic>
      <p:sp>
        <p:nvSpPr>
          <p:cNvPr id="521" name="Google Shape;521;p87"/>
          <p:cNvSpPr txBox="1">
            <a:spLocks noGrp="1"/>
          </p:cNvSpPr>
          <p:nvPr>
            <p:ph type="ctrTitle"/>
          </p:nvPr>
        </p:nvSpPr>
        <p:spPr>
          <a:xfrm>
            <a:off x="3355050" y="1081400"/>
            <a:ext cx="3660900" cy="1718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lt1"/>
              </a:buClr>
              <a:buSzPts val="3400"/>
              <a:buNone/>
              <a:defRPr sz="3400">
                <a:solidFill>
                  <a:schemeClr val="lt1"/>
                </a:solidFill>
              </a:defRPr>
            </a:lvl1pPr>
            <a:lvl2pPr lvl="1" algn="l" rtl="0">
              <a:lnSpc>
                <a:spcPct val="95000"/>
              </a:lnSpc>
              <a:spcBef>
                <a:spcPts val="0"/>
              </a:spcBef>
              <a:spcAft>
                <a:spcPts val="0"/>
              </a:spcAft>
              <a:buClr>
                <a:schemeClr val="lt1"/>
              </a:buClr>
              <a:buSzPts val="3400"/>
              <a:buNone/>
              <a:defRPr sz="3400">
                <a:solidFill>
                  <a:schemeClr val="lt1"/>
                </a:solidFill>
              </a:defRPr>
            </a:lvl2pPr>
            <a:lvl3pPr lvl="2" algn="l" rtl="0">
              <a:lnSpc>
                <a:spcPct val="95000"/>
              </a:lnSpc>
              <a:spcBef>
                <a:spcPts val="0"/>
              </a:spcBef>
              <a:spcAft>
                <a:spcPts val="0"/>
              </a:spcAft>
              <a:buClr>
                <a:schemeClr val="lt1"/>
              </a:buClr>
              <a:buSzPts val="3400"/>
              <a:buNone/>
              <a:defRPr sz="3400">
                <a:solidFill>
                  <a:schemeClr val="lt1"/>
                </a:solidFill>
              </a:defRPr>
            </a:lvl3pPr>
            <a:lvl4pPr lvl="3" algn="l" rtl="0">
              <a:lnSpc>
                <a:spcPct val="95000"/>
              </a:lnSpc>
              <a:spcBef>
                <a:spcPts val="0"/>
              </a:spcBef>
              <a:spcAft>
                <a:spcPts val="0"/>
              </a:spcAft>
              <a:buClr>
                <a:schemeClr val="lt1"/>
              </a:buClr>
              <a:buSzPts val="3400"/>
              <a:buNone/>
              <a:defRPr sz="3400">
                <a:solidFill>
                  <a:schemeClr val="lt1"/>
                </a:solidFill>
              </a:defRPr>
            </a:lvl4pPr>
            <a:lvl5pPr lvl="4" algn="l" rtl="0">
              <a:lnSpc>
                <a:spcPct val="95000"/>
              </a:lnSpc>
              <a:spcBef>
                <a:spcPts val="0"/>
              </a:spcBef>
              <a:spcAft>
                <a:spcPts val="0"/>
              </a:spcAft>
              <a:buClr>
                <a:schemeClr val="lt1"/>
              </a:buClr>
              <a:buSzPts val="3400"/>
              <a:buNone/>
              <a:defRPr sz="3400">
                <a:solidFill>
                  <a:schemeClr val="lt1"/>
                </a:solidFill>
              </a:defRPr>
            </a:lvl5pPr>
            <a:lvl6pPr lvl="5" algn="l" rtl="0">
              <a:lnSpc>
                <a:spcPct val="95000"/>
              </a:lnSpc>
              <a:spcBef>
                <a:spcPts val="0"/>
              </a:spcBef>
              <a:spcAft>
                <a:spcPts val="0"/>
              </a:spcAft>
              <a:buClr>
                <a:schemeClr val="lt1"/>
              </a:buClr>
              <a:buSzPts val="3400"/>
              <a:buNone/>
              <a:defRPr sz="3400">
                <a:solidFill>
                  <a:schemeClr val="lt1"/>
                </a:solidFill>
              </a:defRPr>
            </a:lvl6pPr>
            <a:lvl7pPr lvl="6" algn="l" rtl="0">
              <a:lnSpc>
                <a:spcPct val="95000"/>
              </a:lnSpc>
              <a:spcBef>
                <a:spcPts val="0"/>
              </a:spcBef>
              <a:spcAft>
                <a:spcPts val="0"/>
              </a:spcAft>
              <a:buClr>
                <a:schemeClr val="lt1"/>
              </a:buClr>
              <a:buSzPts val="3400"/>
              <a:buNone/>
              <a:defRPr sz="3400">
                <a:solidFill>
                  <a:schemeClr val="lt1"/>
                </a:solidFill>
              </a:defRPr>
            </a:lvl7pPr>
            <a:lvl8pPr lvl="7" algn="l" rtl="0">
              <a:lnSpc>
                <a:spcPct val="95000"/>
              </a:lnSpc>
              <a:spcBef>
                <a:spcPts val="0"/>
              </a:spcBef>
              <a:spcAft>
                <a:spcPts val="0"/>
              </a:spcAft>
              <a:buClr>
                <a:schemeClr val="lt1"/>
              </a:buClr>
              <a:buSzPts val="3400"/>
              <a:buNone/>
              <a:defRPr sz="3400">
                <a:solidFill>
                  <a:schemeClr val="lt1"/>
                </a:solidFill>
              </a:defRPr>
            </a:lvl8pPr>
            <a:lvl9pPr lvl="8" algn="l" rtl="0">
              <a:lnSpc>
                <a:spcPct val="95000"/>
              </a:lnSpc>
              <a:spcBef>
                <a:spcPts val="0"/>
              </a:spcBef>
              <a:spcAft>
                <a:spcPts val="0"/>
              </a:spcAft>
              <a:buClr>
                <a:schemeClr val="lt1"/>
              </a:buClr>
              <a:buSzPts val="3400"/>
              <a:buNone/>
              <a:defRPr sz="3400">
                <a:solidFill>
                  <a:schemeClr val="lt1"/>
                </a:solidFill>
              </a:defRPr>
            </a:lvl9pPr>
          </a:lstStyle>
          <a:p>
            <a:endParaRPr/>
          </a:p>
        </p:txBody>
      </p:sp>
      <p:sp>
        <p:nvSpPr>
          <p:cNvPr id="522" name="Google Shape;522;p87"/>
          <p:cNvSpPr txBox="1">
            <a:spLocks noGrp="1"/>
          </p:cNvSpPr>
          <p:nvPr>
            <p:ph type="subTitle" idx="1"/>
          </p:nvPr>
        </p:nvSpPr>
        <p:spPr>
          <a:xfrm>
            <a:off x="3355050" y="2909250"/>
            <a:ext cx="3140700" cy="77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lt1"/>
              </a:buClr>
              <a:buSzPts val="2100"/>
              <a:buFont typeface="Open Sans"/>
              <a:buNone/>
              <a:defRPr sz="1500">
                <a:solidFill>
                  <a:schemeClr val="lt1"/>
                </a:solidFill>
                <a:latin typeface="Open Sans"/>
                <a:ea typeface="Open Sans"/>
                <a:cs typeface="Open Sans"/>
                <a:sym typeface="Open Sans"/>
              </a:defRPr>
            </a:lvl1pPr>
            <a:lvl2pPr lvl="1" algn="l" rtl="0">
              <a:lnSpc>
                <a:spcPct val="95000"/>
              </a:lnSpc>
              <a:spcBef>
                <a:spcPts val="0"/>
              </a:spcBef>
              <a:spcAft>
                <a:spcPts val="0"/>
              </a:spcAft>
              <a:buClr>
                <a:schemeClr val="lt1"/>
              </a:buClr>
              <a:buSzPts val="2100"/>
              <a:buNone/>
              <a:defRPr sz="2800">
                <a:solidFill>
                  <a:schemeClr val="lt1"/>
                </a:solidFill>
              </a:defRPr>
            </a:lvl2pPr>
            <a:lvl3pPr lvl="2" algn="l" rtl="0">
              <a:lnSpc>
                <a:spcPct val="95000"/>
              </a:lnSpc>
              <a:spcBef>
                <a:spcPts val="0"/>
              </a:spcBef>
              <a:spcAft>
                <a:spcPts val="0"/>
              </a:spcAft>
              <a:buClr>
                <a:schemeClr val="lt1"/>
              </a:buClr>
              <a:buSzPts val="2100"/>
              <a:buNone/>
              <a:defRPr sz="2800">
                <a:solidFill>
                  <a:schemeClr val="lt1"/>
                </a:solidFill>
              </a:defRPr>
            </a:lvl3pPr>
            <a:lvl4pPr lvl="3" algn="l" rtl="0">
              <a:lnSpc>
                <a:spcPct val="95000"/>
              </a:lnSpc>
              <a:spcBef>
                <a:spcPts val="0"/>
              </a:spcBef>
              <a:spcAft>
                <a:spcPts val="0"/>
              </a:spcAft>
              <a:buClr>
                <a:schemeClr val="lt1"/>
              </a:buClr>
              <a:buSzPts val="2100"/>
              <a:buNone/>
              <a:defRPr sz="2800">
                <a:solidFill>
                  <a:schemeClr val="lt1"/>
                </a:solidFill>
              </a:defRPr>
            </a:lvl4pPr>
            <a:lvl5pPr lvl="4" algn="l" rtl="0">
              <a:lnSpc>
                <a:spcPct val="95000"/>
              </a:lnSpc>
              <a:spcBef>
                <a:spcPts val="0"/>
              </a:spcBef>
              <a:spcAft>
                <a:spcPts val="0"/>
              </a:spcAft>
              <a:buClr>
                <a:schemeClr val="lt1"/>
              </a:buClr>
              <a:buSzPts val="2100"/>
              <a:buNone/>
              <a:defRPr sz="2800">
                <a:solidFill>
                  <a:schemeClr val="lt1"/>
                </a:solidFill>
              </a:defRPr>
            </a:lvl5pPr>
            <a:lvl6pPr lvl="5" algn="l" rtl="0">
              <a:lnSpc>
                <a:spcPct val="95000"/>
              </a:lnSpc>
              <a:spcBef>
                <a:spcPts val="0"/>
              </a:spcBef>
              <a:spcAft>
                <a:spcPts val="0"/>
              </a:spcAft>
              <a:buClr>
                <a:schemeClr val="lt1"/>
              </a:buClr>
              <a:buSzPts val="2100"/>
              <a:buNone/>
              <a:defRPr sz="2800">
                <a:solidFill>
                  <a:schemeClr val="lt1"/>
                </a:solidFill>
              </a:defRPr>
            </a:lvl6pPr>
            <a:lvl7pPr lvl="6" algn="l" rtl="0">
              <a:lnSpc>
                <a:spcPct val="95000"/>
              </a:lnSpc>
              <a:spcBef>
                <a:spcPts val="0"/>
              </a:spcBef>
              <a:spcAft>
                <a:spcPts val="0"/>
              </a:spcAft>
              <a:buClr>
                <a:schemeClr val="lt1"/>
              </a:buClr>
              <a:buSzPts val="2100"/>
              <a:buNone/>
              <a:defRPr sz="2800">
                <a:solidFill>
                  <a:schemeClr val="lt1"/>
                </a:solidFill>
              </a:defRPr>
            </a:lvl7pPr>
            <a:lvl8pPr lvl="7" algn="l" rtl="0">
              <a:lnSpc>
                <a:spcPct val="95000"/>
              </a:lnSpc>
              <a:spcBef>
                <a:spcPts val="0"/>
              </a:spcBef>
              <a:spcAft>
                <a:spcPts val="0"/>
              </a:spcAft>
              <a:buClr>
                <a:schemeClr val="lt1"/>
              </a:buClr>
              <a:buSzPts val="2100"/>
              <a:buNone/>
              <a:defRPr sz="2800">
                <a:solidFill>
                  <a:schemeClr val="lt1"/>
                </a:solidFill>
              </a:defRPr>
            </a:lvl8pPr>
            <a:lvl9pPr lvl="8" algn="l" rtl="0">
              <a:lnSpc>
                <a:spcPct val="95000"/>
              </a:lnSpc>
              <a:spcBef>
                <a:spcPts val="0"/>
              </a:spcBef>
              <a:spcAft>
                <a:spcPts val="0"/>
              </a:spcAft>
              <a:buClr>
                <a:schemeClr val="lt1"/>
              </a:buClr>
              <a:buSzPts val="2100"/>
              <a:buNone/>
              <a:defRPr sz="2800">
                <a:solidFill>
                  <a:schemeClr val="lt1"/>
                </a:solidFill>
              </a:defRPr>
            </a:lvl9pPr>
          </a:lstStyle>
          <a:p>
            <a:endParaRPr/>
          </a:p>
        </p:txBody>
      </p:sp>
      <p:pic>
        <p:nvPicPr>
          <p:cNvPr id="523" name="Google Shape;523;p87"/>
          <p:cNvPicPr preferRelativeResize="0"/>
          <p:nvPr/>
        </p:nvPicPr>
        <p:blipFill rotWithShape="1">
          <a:blip r:embed="rId3">
            <a:alphaModFix/>
          </a:blip>
          <a:srcRect t="337" b="337"/>
          <a:stretch/>
        </p:blipFill>
        <p:spPr>
          <a:xfrm>
            <a:off x="315200" y="4741875"/>
            <a:ext cx="1408849" cy="1707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Green Breaker Slide">
  <p:cSld name="SECTION_TITLE_AND_DESCRIPTION_2_1_1_1_2">
    <p:spTree>
      <p:nvGrpSpPr>
        <p:cNvPr id="1" name="Shape 524"/>
        <p:cNvGrpSpPr/>
        <p:nvPr/>
      </p:nvGrpSpPr>
      <p:grpSpPr>
        <a:xfrm>
          <a:off x="0" y="0"/>
          <a:ext cx="0" cy="0"/>
          <a:chOff x="0" y="0"/>
          <a:chExt cx="0" cy="0"/>
        </a:xfrm>
      </p:grpSpPr>
      <p:pic>
        <p:nvPicPr>
          <p:cNvPr id="525" name="Google Shape;525;p88"/>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526" name="Google Shape;526;p88"/>
          <p:cNvSpPr txBox="1">
            <a:spLocks noGrp="1"/>
          </p:cNvSpPr>
          <p:nvPr>
            <p:ph type="title"/>
          </p:nvPr>
        </p:nvSpPr>
        <p:spPr>
          <a:xfrm>
            <a:off x="448050" y="1107825"/>
            <a:ext cx="2677500" cy="2092500"/>
          </a:xfrm>
          <a:prstGeom prst="rect">
            <a:avLst/>
          </a:prstGeom>
          <a:noFill/>
          <a:ln>
            <a:noFill/>
          </a:ln>
        </p:spPr>
        <p:txBody>
          <a:bodyPr spcFirstLastPara="1" wrap="square" lIns="0" tIns="68575" rIns="0" bIns="68575" anchor="b" anchorCtr="0">
            <a:noAutofit/>
          </a:bodyPr>
          <a:lstStyle>
            <a:lvl1pPr lvl="0" algn="l" rtl="0">
              <a:lnSpc>
                <a:spcPct val="95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527" name="Google Shape;527;p88"/>
          <p:cNvSpPr txBox="1">
            <a:spLocks noGrp="1"/>
          </p:cNvSpPr>
          <p:nvPr>
            <p:ph type="subTitle" idx="1"/>
          </p:nvPr>
        </p:nvSpPr>
        <p:spPr>
          <a:xfrm>
            <a:off x="448050" y="3200399"/>
            <a:ext cx="2677500" cy="993600"/>
          </a:xfrm>
          <a:prstGeom prst="rect">
            <a:avLst/>
          </a:prstGeom>
          <a:noFill/>
          <a:ln>
            <a:noFill/>
          </a:ln>
        </p:spPr>
        <p:txBody>
          <a:bodyPr spcFirstLastPara="1" wrap="square" lIns="0" tIns="34275" rIns="91425" bIns="34275" anchor="t" anchorCtr="0">
            <a:noAutofit/>
          </a:bodyPr>
          <a:lstStyle>
            <a:lvl1pPr lvl="0" algn="l" rtl="0">
              <a:lnSpc>
                <a:spcPct val="100000"/>
              </a:lnSpc>
              <a:spcBef>
                <a:spcPts val="500"/>
              </a:spcBef>
              <a:spcAft>
                <a:spcPts val="0"/>
              </a:spcAft>
              <a:buClr>
                <a:schemeClr val="lt1"/>
              </a:buClr>
              <a:buSzPts val="900"/>
              <a:buNone/>
              <a:defRPr sz="1300">
                <a:solidFill>
                  <a:schemeClr val="lt1"/>
                </a:solidFill>
              </a:defRPr>
            </a:lvl1pPr>
            <a:lvl2pPr lvl="1" algn="l" rtl="0">
              <a:lnSpc>
                <a:spcPct val="100000"/>
              </a:lnSpc>
              <a:spcBef>
                <a:spcPts val="500"/>
              </a:spcBef>
              <a:spcAft>
                <a:spcPts val="0"/>
              </a:spcAft>
              <a:buClr>
                <a:schemeClr val="lt1"/>
              </a:buClr>
              <a:buSzPts val="1600"/>
              <a:buNone/>
              <a:defRPr sz="1600">
                <a:solidFill>
                  <a:schemeClr val="lt1"/>
                </a:solidFill>
              </a:defRPr>
            </a:lvl2pPr>
            <a:lvl3pPr lvl="2" algn="l" rtl="0">
              <a:lnSpc>
                <a:spcPct val="100000"/>
              </a:lnSpc>
              <a:spcBef>
                <a:spcPts val="500"/>
              </a:spcBef>
              <a:spcAft>
                <a:spcPts val="0"/>
              </a:spcAft>
              <a:buClr>
                <a:schemeClr val="lt1"/>
              </a:buClr>
              <a:buSzPts val="1600"/>
              <a:buNone/>
              <a:defRPr sz="1600">
                <a:solidFill>
                  <a:schemeClr val="lt1"/>
                </a:solidFill>
              </a:defRPr>
            </a:lvl3pPr>
            <a:lvl4pPr lvl="3" algn="l" rtl="0">
              <a:lnSpc>
                <a:spcPct val="100000"/>
              </a:lnSpc>
              <a:spcBef>
                <a:spcPts val="500"/>
              </a:spcBef>
              <a:spcAft>
                <a:spcPts val="0"/>
              </a:spcAft>
              <a:buClr>
                <a:schemeClr val="lt1"/>
              </a:buClr>
              <a:buSzPts val="1600"/>
              <a:buNone/>
              <a:defRPr sz="1600">
                <a:solidFill>
                  <a:schemeClr val="lt1"/>
                </a:solidFill>
              </a:defRPr>
            </a:lvl4pPr>
            <a:lvl5pPr lvl="4" algn="l" rtl="0">
              <a:lnSpc>
                <a:spcPct val="100000"/>
              </a:lnSpc>
              <a:spcBef>
                <a:spcPts val="500"/>
              </a:spcBef>
              <a:spcAft>
                <a:spcPts val="0"/>
              </a:spcAft>
              <a:buClr>
                <a:schemeClr val="lt1"/>
              </a:buClr>
              <a:buSzPts val="1600"/>
              <a:buNone/>
              <a:defRPr sz="1600">
                <a:solidFill>
                  <a:schemeClr val="lt1"/>
                </a:solidFill>
              </a:defRPr>
            </a:lvl5pPr>
            <a:lvl6pPr lvl="5" algn="l" rtl="0">
              <a:lnSpc>
                <a:spcPct val="100000"/>
              </a:lnSpc>
              <a:spcBef>
                <a:spcPts val="0"/>
              </a:spcBef>
              <a:spcAft>
                <a:spcPts val="0"/>
              </a:spcAft>
              <a:buClr>
                <a:schemeClr val="lt1"/>
              </a:buClr>
              <a:buSzPts val="1600"/>
              <a:buNone/>
              <a:defRPr sz="1600">
                <a:solidFill>
                  <a:schemeClr val="lt1"/>
                </a:solidFill>
              </a:defRPr>
            </a:lvl6pPr>
            <a:lvl7pPr lvl="6" algn="l" rtl="0">
              <a:lnSpc>
                <a:spcPct val="100000"/>
              </a:lnSpc>
              <a:spcBef>
                <a:spcPts val="0"/>
              </a:spcBef>
              <a:spcAft>
                <a:spcPts val="0"/>
              </a:spcAft>
              <a:buClr>
                <a:schemeClr val="lt1"/>
              </a:buClr>
              <a:buSzPts val="1600"/>
              <a:buNone/>
              <a:defRPr sz="1600">
                <a:solidFill>
                  <a:schemeClr val="lt1"/>
                </a:solidFill>
              </a:defRPr>
            </a:lvl7pPr>
            <a:lvl8pPr lvl="7" algn="l" rtl="0">
              <a:lnSpc>
                <a:spcPct val="100000"/>
              </a:lnSpc>
              <a:spcBef>
                <a:spcPts val="0"/>
              </a:spcBef>
              <a:spcAft>
                <a:spcPts val="0"/>
              </a:spcAft>
              <a:buClr>
                <a:schemeClr val="lt1"/>
              </a:buClr>
              <a:buSzPts val="1600"/>
              <a:buNone/>
              <a:defRPr sz="1600">
                <a:solidFill>
                  <a:schemeClr val="lt1"/>
                </a:solidFill>
              </a:defRPr>
            </a:lvl8pPr>
            <a:lvl9pPr lvl="8" algn="l"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528" name="Google Shape;528;p88"/>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529" name="Google Shape;529;p88"/>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 |</a:t>
            </a:r>
            <a:endParaRPr sz="700" b="0" i="0" u="none" strike="noStrike" cap="none">
              <a:solidFill>
                <a:schemeClr val="lt1"/>
              </a:solidFill>
              <a:latin typeface="Open Sans"/>
              <a:ea typeface="Open Sans"/>
              <a:cs typeface="Open Sans"/>
              <a:sym typeface="Open Sans"/>
            </a:endParaRPr>
          </a:p>
        </p:txBody>
      </p:sp>
      <p:sp>
        <p:nvSpPr>
          <p:cNvPr id="530" name="Google Shape;530;p88"/>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531" name="Google Shape;531;p88"/>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Green Product Intro">
  <p:cSld name="SECTION_TITLE_AND_DESCRIPTION_2_1_1_1_1_1">
    <p:spTree>
      <p:nvGrpSpPr>
        <p:cNvPr id="1" name="Shape 532"/>
        <p:cNvGrpSpPr/>
        <p:nvPr/>
      </p:nvGrpSpPr>
      <p:grpSpPr>
        <a:xfrm>
          <a:off x="0" y="0"/>
          <a:ext cx="0" cy="0"/>
          <a:chOff x="0" y="0"/>
          <a:chExt cx="0" cy="0"/>
        </a:xfrm>
      </p:grpSpPr>
      <p:pic>
        <p:nvPicPr>
          <p:cNvPr id="533" name="Google Shape;533;p89"/>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534" name="Google Shape;534;p89"/>
          <p:cNvSpPr txBox="1">
            <a:spLocks noGrp="1"/>
          </p:cNvSpPr>
          <p:nvPr>
            <p:ph type="title"/>
          </p:nvPr>
        </p:nvSpPr>
        <p:spPr>
          <a:xfrm>
            <a:off x="363500" y="917825"/>
            <a:ext cx="3080700" cy="3462300"/>
          </a:xfrm>
          <a:prstGeom prst="rect">
            <a:avLst/>
          </a:prstGeom>
          <a:noFill/>
          <a:ln>
            <a:noFill/>
          </a:ln>
        </p:spPr>
        <p:txBody>
          <a:bodyPr spcFirstLastPara="1" wrap="square" lIns="0" tIns="68575" rIns="0" bIns="68575" anchor="t" anchorCtr="0">
            <a:noAutofit/>
          </a:bodyPr>
          <a:lstStyle>
            <a:lvl1pPr lvl="0" algn="l" rtl="0">
              <a:lnSpc>
                <a:spcPct val="95000"/>
              </a:lnSpc>
              <a:spcBef>
                <a:spcPts val="0"/>
              </a:spcBef>
              <a:spcAft>
                <a:spcPts val="0"/>
              </a:spcAft>
              <a:buSzPts val="1500"/>
              <a:buNone/>
              <a:defRPr sz="1500"/>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535" name="Google Shape;535;p89"/>
          <p:cNvSpPr txBox="1">
            <a:spLocks noGrp="1"/>
          </p:cNvSpPr>
          <p:nvPr>
            <p:ph type="subTitle" idx="1"/>
          </p:nvPr>
        </p:nvSpPr>
        <p:spPr>
          <a:xfrm>
            <a:off x="4051125" y="917825"/>
            <a:ext cx="2677500" cy="2862600"/>
          </a:xfrm>
          <a:prstGeom prst="rect">
            <a:avLst/>
          </a:prstGeom>
          <a:noFill/>
          <a:ln>
            <a:noFill/>
          </a:ln>
        </p:spPr>
        <p:txBody>
          <a:bodyPr spcFirstLastPara="1" wrap="square" lIns="0" tIns="34275" rIns="91425" bIns="34275" anchor="t" anchorCtr="0">
            <a:noAutofit/>
          </a:bodyPr>
          <a:lstStyle>
            <a:lvl1pPr lvl="0" algn="l" rtl="0">
              <a:lnSpc>
                <a:spcPct val="100000"/>
              </a:lnSpc>
              <a:spcBef>
                <a:spcPts val="1500"/>
              </a:spcBef>
              <a:spcAft>
                <a:spcPts val="0"/>
              </a:spcAft>
              <a:buClr>
                <a:schemeClr val="lt1"/>
              </a:buClr>
              <a:buSzPts val="900"/>
              <a:buNone/>
              <a:defRPr sz="1300">
                <a:solidFill>
                  <a:schemeClr val="lt1"/>
                </a:solidFill>
              </a:defRPr>
            </a:lvl1pPr>
            <a:lvl2pPr lvl="1" algn="l" rtl="0">
              <a:lnSpc>
                <a:spcPct val="100000"/>
              </a:lnSpc>
              <a:spcBef>
                <a:spcPts val="1500"/>
              </a:spcBef>
              <a:spcAft>
                <a:spcPts val="0"/>
              </a:spcAft>
              <a:buClr>
                <a:schemeClr val="lt1"/>
              </a:buClr>
              <a:buSzPts val="1800"/>
              <a:buNone/>
              <a:defRPr sz="1800">
                <a:solidFill>
                  <a:schemeClr val="lt1"/>
                </a:solidFill>
              </a:defRPr>
            </a:lvl2pPr>
            <a:lvl3pPr lvl="2" algn="l" rtl="0">
              <a:lnSpc>
                <a:spcPct val="100000"/>
              </a:lnSpc>
              <a:spcBef>
                <a:spcPts val="500"/>
              </a:spcBef>
              <a:spcAft>
                <a:spcPts val="0"/>
              </a:spcAft>
              <a:buClr>
                <a:schemeClr val="lt1"/>
              </a:buClr>
              <a:buSzPts val="1800"/>
              <a:buNone/>
              <a:defRPr sz="1800">
                <a:solidFill>
                  <a:schemeClr val="lt1"/>
                </a:solidFill>
              </a:defRPr>
            </a:lvl3pPr>
            <a:lvl4pPr lvl="3" algn="l" rtl="0">
              <a:lnSpc>
                <a:spcPct val="100000"/>
              </a:lnSpc>
              <a:spcBef>
                <a:spcPts val="500"/>
              </a:spcBef>
              <a:spcAft>
                <a:spcPts val="0"/>
              </a:spcAft>
              <a:buClr>
                <a:schemeClr val="lt1"/>
              </a:buClr>
              <a:buSzPts val="1800"/>
              <a:buNone/>
              <a:defRPr sz="1800">
                <a:solidFill>
                  <a:schemeClr val="lt1"/>
                </a:solidFill>
              </a:defRPr>
            </a:lvl4pPr>
            <a:lvl5pPr lvl="4" algn="l" rtl="0">
              <a:lnSpc>
                <a:spcPct val="100000"/>
              </a:lnSpc>
              <a:spcBef>
                <a:spcPts val="500"/>
              </a:spcBef>
              <a:spcAft>
                <a:spcPts val="0"/>
              </a:spcAft>
              <a:buClr>
                <a:schemeClr val="lt1"/>
              </a:buClr>
              <a:buSzPts val="1800"/>
              <a:buNone/>
              <a:defRPr sz="1800">
                <a:solidFill>
                  <a:schemeClr val="lt1"/>
                </a:solidFill>
              </a:defRPr>
            </a:lvl5pPr>
            <a:lvl6pPr lvl="5" algn="l" rtl="0">
              <a:lnSpc>
                <a:spcPct val="100000"/>
              </a:lnSpc>
              <a:spcBef>
                <a:spcPts val="500"/>
              </a:spcBef>
              <a:spcAft>
                <a:spcPts val="0"/>
              </a:spcAft>
              <a:buClr>
                <a:schemeClr val="lt1"/>
              </a:buClr>
              <a:buSzPts val="1800"/>
              <a:buNone/>
              <a:defRPr sz="1800">
                <a:solidFill>
                  <a:schemeClr val="lt1"/>
                </a:solidFill>
              </a:defRPr>
            </a:lvl6pPr>
            <a:lvl7pPr lvl="6" algn="l" rtl="0">
              <a:lnSpc>
                <a:spcPct val="100000"/>
              </a:lnSpc>
              <a:spcBef>
                <a:spcPts val="500"/>
              </a:spcBef>
              <a:spcAft>
                <a:spcPts val="0"/>
              </a:spcAft>
              <a:buClr>
                <a:schemeClr val="lt1"/>
              </a:buClr>
              <a:buSzPts val="1800"/>
              <a:buNone/>
              <a:defRPr sz="1800">
                <a:solidFill>
                  <a:schemeClr val="lt1"/>
                </a:solidFill>
              </a:defRPr>
            </a:lvl7pPr>
            <a:lvl8pPr lvl="7" algn="l" rtl="0">
              <a:lnSpc>
                <a:spcPct val="100000"/>
              </a:lnSpc>
              <a:spcBef>
                <a:spcPts val="500"/>
              </a:spcBef>
              <a:spcAft>
                <a:spcPts val="0"/>
              </a:spcAft>
              <a:buClr>
                <a:schemeClr val="lt1"/>
              </a:buClr>
              <a:buSzPts val="1800"/>
              <a:buNone/>
              <a:defRPr sz="1800">
                <a:solidFill>
                  <a:schemeClr val="lt1"/>
                </a:solidFill>
              </a:defRPr>
            </a:lvl8pPr>
            <a:lvl9pPr lvl="8" algn="l" rtl="0">
              <a:lnSpc>
                <a:spcPct val="100000"/>
              </a:lnSpc>
              <a:spcBef>
                <a:spcPts val="500"/>
              </a:spcBef>
              <a:spcAft>
                <a:spcPts val="500"/>
              </a:spcAft>
              <a:buClr>
                <a:schemeClr val="lt1"/>
              </a:buClr>
              <a:buSzPts val="1800"/>
              <a:buNone/>
              <a:defRPr sz="1800">
                <a:solidFill>
                  <a:schemeClr val="lt1"/>
                </a:solidFill>
              </a:defRPr>
            </a:lvl9pPr>
          </a:lstStyle>
          <a:p>
            <a:endParaRPr/>
          </a:p>
        </p:txBody>
      </p:sp>
      <p:sp>
        <p:nvSpPr>
          <p:cNvPr id="536" name="Google Shape;536;p89"/>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537" name="Google Shape;537;p89"/>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 |</a:t>
            </a:r>
            <a:endParaRPr sz="700" b="0" i="0" u="none" strike="noStrike" cap="none">
              <a:solidFill>
                <a:schemeClr val="lt1"/>
              </a:solidFill>
              <a:latin typeface="Open Sans"/>
              <a:ea typeface="Open Sans"/>
              <a:cs typeface="Open Sans"/>
              <a:sym typeface="Open Sans"/>
            </a:endParaRPr>
          </a:p>
        </p:txBody>
      </p:sp>
      <p:sp>
        <p:nvSpPr>
          <p:cNvPr id="538" name="Google Shape;538;p89"/>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539" name="Google Shape;539;p89"/>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Green One Column Grey">
  <p:cSld name="10_Title only_5">
    <p:spTree>
      <p:nvGrpSpPr>
        <p:cNvPr id="1" name="Shape 540"/>
        <p:cNvGrpSpPr/>
        <p:nvPr/>
      </p:nvGrpSpPr>
      <p:grpSpPr>
        <a:xfrm>
          <a:off x="0" y="0"/>
          <a:ext cx="0" cy="0"/>
          <a:chOff x="0" y="0"/>
          <a:chExt cx="0" cy="0"/>
        </a:xfrm>
      </p:grpSpPr>
      <p:pic>
        <p:nvPicPr>
          <p:cNvPr id="541" name="Google Shape;541;p90"/>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542" name="Google Shape;542;p90"/>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543" name="Google Shape;543;p90"/>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544" name="Google Shape;544;p90"/>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545" name="Google Shape;545;p90"/>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Green Two Column Grey">
  <p:cSld name="10_Title only_4_2">
    <p:spTree>
      <p:nvGrpSpPr>
        <p:cNvPr id="1" name="Shape 546"/>
        <p:cNvGrpSpPr/>
        <p:nvPr/>
      </p:nvGrpSpPr>
      <p:grpSpPr>
        <a:xfrm>
          <a:off x="0" y="0"/>
          <a:ext cx="0" cy="0"/>
          <a:chOff x="0" y="0"/>
          <a:chExt cx="0" cy="0"/>
        </a:xfrm>
      </p:grpSpPr>
      <p:pic>
        <p:nvPicPr>
          <p:cNvPr id="547" name="Google Shape;547;p91"/>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548" name="Google Shape;548;p91"/>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549" name="Google Shape;549;p91"/>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rtl="0">
              <a:lnSpc>
                <a:spcPct val="100000"/>
              </a:lnSpc>
              <a:spcBef>
                <a:spcPts val="0"/>
              </a:spcBef>
              <a:spcAft>
                <a:spcPts val="0"/>
              </a:spcAft>
              <a:buSzPts val="2100"/>
              <a:buNone/>
              <a:defRPr sz="2400">
                <a:solidFill>
                  <a:schemeClr val="dk2"/>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550" name="Google Shape;550;p91"/>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551" name="Google Shape;551;p91"/>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552" name="Google Shape;552;p91"/>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rey One Column Grey">
  <p:cSld name="10_Title only">
    <p:spTree>
      <p:nvGrpSpPr>
        <p:cNvPr id="1" name="Shape 59"/>
        <p:cNvGrpSpPr/>
        <p:nvPr/>
      </p:nvGrpSpPr>
      <p:grpSpPr>
        <a:xfrm>
          <a:off x="0" y="0"/>
          <a:ext cx="0" cy="0"/>
          <a:chOff x="0" y="0"/>
          <a:chExt cx="0" cy="0"/>
        </a:xfrm>
      </p:grpSpPr>
      <p:pic>
        <p:nvPicPr>
          <p:cNvPr id="60" name="Google Shape;60;p10"/>
          <p:cNvPicPr preferRelativeResize="0"/>
          <p:nvPr/>
        </p:nvPicPr>
        <p:blipFill rotWithShape="1">
          <a:blip r:embed="rId2">
            <a:alphaModFix/>
          </a:blip>
          <a:srcRect t="89" b="79"/>
          <a:stretch/>
        </p:blipFill>
        <p:spPr>
          <a:xfrm>
            <a:off x="-3975" y="0"/>
            <a:ext cx="9144003" cy="5143499"/>
          </a:xfrm>
          <a:prstGeom prst="rect">
            <a:avLst/>
          </a:prstGeom>
          <a:noFill/>
          <a:ln>
            <a:noFill/>
          </a:ln>
        </p:spPr>
      </p:pic>
      <p:sp>
        <p:nvSpPr>
          <p:cNvPr id="61" name="Google Shape;61;p10"/>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r>
              <a:rPr lang="en" sz="700">
                <a:solidFill>
                  <a:schemeClr val="dk2"/>
                </a:solidFill>
                <a:latin typeface="Open Sans"/>
                <a:ea typeface="Open Sans"/>
                <a:cs typeface="Open Sans"/>
                <a:sym typeface="Open Sans"/>
              </a:rPr>
              <a:t>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2" name="Google Shape;62;p10"/>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a:lnSpc>
                <a:spcPct val="95000"/>
              </a:lnSpc>
              <a:spcBef>
                <a:spcPts val="0"/>
              </a:spcBef>
              <a:spcAft>
                <a:spcPts val="0"/>
              </a:spcAft>
              <a:buSzPts val="2100"/>
              <a:buNone/>
              <a:defRPr/>
            </a:lvl1pPr>
            <a:lvl2pPr lvl="1" algn="l">
              <a:lnSpc>
                <a:spcPct val="95000"/>
              </a:lnSpc>
              <a:spcBef>
                <a:spcPts val="0"/>
              </a:spcBef>
              <a:spcAft>
                <a:spcPts val="0"/>
              </a:spcAft>
              <a:buSzPts val="2100"/>
              <a:buNone/>
              <a:defRPr/>
            </a:lvl2pPr>
            <a:lvl3pPr lvl="2" algn="l">
              <a:lnSpc>
                <a:spcPct val="95000"/>
              </a:lnSpc>
              <a:spcBef>
                <a:spcPts val="0"/>
              </a:spcBef>
              <a:spcAft>
                <a:spcPts val="0"/>
              </a:spcAft>
              <a:buSzPts val="2100"/>
              <a:buNone/>
              <a:defRPr/>
            </a:lvl3pPr>
            <a:lvl4pPr lvl="3" algn="l">
              <a:lnSpc>
                <a:spcPct val="95000"/>
              </a:lnSpc>
              <a:spcBef>
                <a:spcPts val="0"/>
              </a:spcBef>
              <a:spcAft>
                <a:spcPts val="0"/>
              </a:spcAft>
              <a:buSzPts val="2100"/>
              <a:buNone/>
              <a:defRPr/>
            </a:lvl4pPr>
            <a:lvl5pPr lvl="4" algn="l">
              <a:lnSpc>
                <a:spcPct val="95000"/>
              </a:lnSpc>
              <a:spcBef>
                <a:spcPts val="0"/>
              </a:spcBef>
              <a:spcAft>
                <a:spcPts val="0"/>
              </a:spcAft>
              <a:buSzPts val="2100"/>
              <a:buNone/>
              <a:defRPr/>
            </a:lvl5pPr>
            <a:lvl6pPr lvl="5" algn="l">
              <a:lnSpc>
                <a:spcPct val="95000"/>
              </a:lnSpc>
              <a:spcBef>
                <a:spcPts val="0"/>
              </a:spcBef>
              <a:spcAft>
                <a:spcPts val="0"/>
              </a:spcAft>
              <a:buSzPts val="2100"/>
              <a:buNone/>
              <a:defRPr/>
            </a:lvl6pPr>
            <a:lvl7pPr lvl="6" algn="l">
              <a:lnSpc>
                <a:spcPct val="95000"/>
              </a:lnSpc>
              <a:spcBef>
                <a:spcPts val="0"/>
              </a:spcBef>
              <a:spcAft>
                <a:spcPts val="0"/>
              </a:spcAft>
              <a:buSzPts val="2100"/>
              <a:buNone/>
              <a:defRPr/>
            </a:lvl7pPr>
            <a:lvl8pPr lvl="7" algn="l">
              <a:lnSpc>
                <a:spcPct val="95000"/>
              </a:lnSpc>
              <a:spcBef>
                <a:spcPts val="0"/>
              </a:spcBef>
              <a:spcAft>
                <a:spcPts val="0"/>
              </a:spcAft>
              <a:buSzPts val="2100"/>
              <a:buNone/>
              <a:defRPr/>
            </a:lvl8pPr>
            <a:lvl9pPr lvl="8" algn="l">
              <a:lnSpc>
                <a:spcPct val="95000"/>
              </a:lnSpc>
              <a:spcBef>
                <a:spcPts val="0"/>
              </a:spcBef>
              <a:spcAft>
                <a:spcPts val="0"/>
              </a:spcAft>
              <a:buSzPts val="2100"/>
              <a:buNone/>
              <a:defRPr/>
            </a:lvl9pPr>
          </a:lstStyle>
          <a:p>
            <a:endParaRPr/>
          </a:p>
        </p:txBody>
      </p:sp>
      <p:sp>
        <p:nvSpPr>
          <p:cNvPr id="63" name="Google Shape;63;p10"/>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a:lnSpc>
                <a:spcPct val="100000"/>
              </a:lnSpc>
              <a:spcBef>
                <a:spcPts val="400"/>
              </a:spcBef>
              <a:spcAft>
                <a:spcPts val="0"/>
              </a:spcAft>
              <a:buSzPts val="1400"/>
              <a:buNone/>
              <a:defRPr/>
            </a:lvl1pPr>
            <a:lvl2pPr marL="914400" lvl="1" indent="-320040" algn="l">
              <a:lnSpc>
                <a:spcPct val="100000"/>
              </a:lnSpc>
              <a:spcBef>
                <a:spcPts val="400"/>
              </a:spcBef>
              <a:spcAft>
                <a:spcPts val="0"/>
              </a:spcAft>
              <a:buSzPts val="1440"/>
              <a:buChar char="•"/>
              <a:defRPr/>
            </a:lvl2pPr>
            <a:lvl3pPr marL="1371600" lvl="2" indent="-320039" algn="l">
              <a:lnSpc>
                <a:spcPct val="100000"/>
              </a:lnSpc>
              <a:spcBef>
                <a:spcPts val="400"/>
              </a:spcBef>
              <a:spcAft>
                <a:spcPts val="0"/>
              </a:spcAft>
              <a:buSzPts val="1440"/>
              <a:buChar char="•"/>
              <a:defRPr/>
            </a:lvl3pPr>
            <a:lvl4pPr marL="1828800" lvl="3" indent="-320039" algn="l">
              <a:lnSpc>
                <a:spcPct val="100000"/>
              </a:lnSpc>
              <a:spcBef>
                <a:spcPts val="400"/>
              </a:spcBef>
              <a:spcAft>
                <a:spcPts val="0"/>
              </a:spcAft>
              <a:buSzPts val="1440"/>
              <a:buChar char="•"/>
              <a:defRPr/>
            </a:lvl4pPr>
            <a:lvl5pPr marL="2286000" lvl="4" indent="-320039" algn="l">
              <a:lnSpc>
                <a:spcPct val="100000"/>
              </a:lnSpc>
              <a:spcBef>
                <a:spcPts val="400"/>
              </a:spcBef>
              <a:spcAft>
                <a:spcPts val="0"/>
              </a:spcAft>
              <a:buSzPts val="1440"/>
              <a:buChar char="•"/>
              <a:defRPr/>
            </a:lvl5pPr>
            <a:lvl6pPr marL="2743200" lvl="5" indent="-342900" algn="l">
              <a:lnSpc>
                <a:spcPct val="100000"/>
              </a:lnSpc>
              <a:spcBef>
                <a:spcPts val="400"/>
              </a:spcBef>
              <a:spcAft>
                <a:spcPts val="0"/>
              </a:spcAft>
              <a:buSzPts val="1800"/>
              <a:buChar char="•"/>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64" name="Google Shape;64;p10"/>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Green Three Column Grey">
  <p:cSld name="10_Title only_4_1_1">
    <p:spTree>
      <p:nvGrpSpPr>
        <p:cNvPr id="1" name="Shape 553"/>
        <p:cNvGrpSpPr/>
        <p:nvPr/>
      </p:nvGrpSpPr>
      <p:grpSpPr>
        <a:xfrm>
          <a:off x="0" y="0"/>
          <a:ext cx="0" cy="0"/>
          <a:chOff x="0" y="0"/>
          <a:chExt cx="0" cy="0"/>
        </a:xfrm>
      </p:grpSpPr>
      <p:pic>
        <p:nvPicPr>
          <p:cNvPr id="554" name="Google Shape;554;p92"/>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555" name="Google Shape;555;p92"/>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556" name="Google Shape;556;p92"/>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557" name="Google Shape;557;p92"/>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558" name="Google Shape;558;p92"/>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559" name="Google Shape;559;p92"/>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560" name="Google Shape;560;p92"/>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Green One Column White">
  <p:cSld name="One Column White_1">
    <p:spTree>
      <p:nvGrpSpPr>
        <p:cNvPr id="1" name="Shape 561"/>
        <p:cNvGrpSpPr/>
        <p:nvPr/>
      </p:nvGrpSpPr>
      <p:grpSpPr>
        <a:xfrm>
          <a:off x="0" y="0"/>
          <a:ext cx="0" cy="0"/>
          <a:chOff x="0" y="0"/>
          <a:chExt cx="0" cy="0"/>
        </a:xfrm>
      </p:grpSpPr>
      <p:pic>
        <p:nvPicPr>
          <p:cNvPr id="562" name="Google Shape;562;p93"/>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563" name="Google Shape;563;p93"/>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564" name="Google Shape;564;p93"/>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565" name="Google Shape;565;p93"/>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566" name="Google Shape;566;p93"/>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Green Two Column White">
  <p:cSld name="Two Column White_1">
    <p:spTree>
      <p:nvGrpSpPr>
        <p:cNvPr id="1" name="Shape 567"/>
        <p:cNvGrpSpPr/>
        <p:nvPr/>
      </p:nvGrpSpPr>
      <p:grpSpPr>
        <a:xfrm>
          <a:off x="0" y="0"/>
          <a:ext cx="0" cy="0"/>
          <a:chOff x="0" y="0"/>
          <a:chExt cx="0" cy="0"/>
        </a:xfrm>
      </p:grpSpPr>
      <p:pic>
        <p:nvPicPr>
          <p:cNvPr id="568" name="Google Shape;568;p94"/>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569" name="Google Shape;569;p94"/>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570" name="Google Shape;570;p94"/>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rtl="0">
              <a:lnSpc>
                <a:spcPct val="100000"/>
              </a:lnSpc>
              <a:spcBef>
                <a:spcPts val="0"/>
              </a:spcBef>
              <a:spcAft>
                <a:spcPts val="0"/>
              </a:spcAft>
              <a:buSzPts val="2100"/>
              <a:buNone/>
              <a:defRPr sz="2400">
                <a:solidFill>
                  <a:schemeClr val="dk2"/>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571" name="Google Shape;571;p94"/>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572" name="Google Shape;572;p94"/>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573" name="Google Shape;573;p94"/>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Green Three Column White">
  <p:cSld name="Three Column White_1">
    <p:spTree>
      <p:nvGrpSpPr>
        <p:cNvPr id="1" name="Shape 574"/>
        <p:cNvGrpSpPr/>
        <p:nvPr/>
      </p:nvGrpSpPr>
      <p:grpSpPr>
        <a:xfrm>
          <a:off x="0" y="0"/>
          <a:ext cx="0" cy="0"/>
          <a:chOff x="0" y="0"/>
          <a:chExt cx="0" cy="0"/>
        </a:xfrm>
      </p:grpSpPr>
      <p:pic>
        <p:nvPicPr>
          <p:cNvPr id="575" name="Google Shape;575;p95"/>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576" name="Google Shape;576;p95"/>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577" name="Google Shape;577;p95"/>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578" name="Google Shape;578;p95"/>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579" name="Google Shape;579;p95"/>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580" name="Google Shape;580;p95"/>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581" name="Google Shape;581;p95"/>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Green Closing Slide">
  <p:cSld name="10_Title only 4_1_1_1">
    <p:spTree>
      <p:nvGrpSpPr>
        <p:cNvPr id="1" name="Shape 582"/>
        <p:cNvGrpSpPr/>
        <p:nvPr/>
      </p:nvGrpSpPr>
      <p:grpSpPr>
        <a:xfrm>
          <a:off x="0" y="0"/>
          <a:ext cx="0" cy="0"/>
          <a:chOff x="0" y="0"/>
          <a:chExt cx="0" cy="0"/>
        </a:xfrm>
      </p:grpSpPr>
      <p:pic>
        <p:nvPicPr>
          <p:cNvPr id="583" name="Google Shape;583;p96"/>
          <p:cNvPicPr preferRelativeResize="0"/>
          <p:nvPr/>
        </p:nvPicPr>
        <p:blipFill rotWithShape="1">
          <a:blip r:embed="rId2">
            <a:alphaModFix/>
          </a:blip>
          <a:srcRect l="514" r="524"/>
          <a:stretch/>
        </p:blipFill>
        <p:spPr>
          <a:xfrm>
            <a:off x="76200" y="-22025"/>
            <a:ext cx="9110876" cy="5187547"/>
          </a:xfrm>
          <a:prstGeom prst="rect">
            <a:avLst/>
          </a:prstGeom>
          <a:noFill/>
          <a:ln>
            <a:noFill/>
          </a:ln>
        </p:spPr>
      </p:pic>
      <p:sp>
        <p:nvSpPr>
          <p:cNvPr id="584" name="Google Shape;584;p96"/>
          <p:cNvSpPr txBox="1"/>
          <p:nvPr/>
        </p:nvSpPr>
        <p:spPr>
          <a:xfrm>
            <a:off x="4494625" y="4651950"/>
            <a:ext cx="45345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Open Sans"/>
                <a:ea typeface="Open Sans"/>
                <a:cs typeface="Open Sans"/>
                <a:sym typeface="Open Sans"/>
              </a:rPr>
              <a:t>Copyright © 2022 Equifax Inc. All Rights Reserved. Equifax and I-9 Anywhere are registered trademarks of Equifax Inc. </a:t>
            </a:r>
            <a:br>
              <a:rPr lang="en" sz="600" b="0" i="0" u="none" strike="noStrike" cap="none">
                <a:solidFill>
                  <a:schemeClr val="lt1"/>
                </a:solidFill>
                <a:latin typeface="Open Sans"/>
                <a:ea typeface="Open Sans"/>
                <a:cs typeface="Open Sans"/>
                <a:sym typeface="Open Sans"/>
              </a:rPr>
            </a:br>
            <a:r>
              <a:rPr lang="en" sz="600" b="0" i="0" u="none" strike="noStrike" cap="none">
                <a:solidFill>
                  <a:schemeClr val="lt1"/>
                </a:solidFill>
                <a:latin typeface="Open Sans"/>
                <a:ea typeface="Open Sans"/>
                <a:cs typeface="Open Sans"/>
                <a:sym typeface="Open Sans"/>
              </a:rPr>
              <a:t>The Work Number is a registered trademark of TALX Corporation, a wholly owned subsidiary of Equifax Inc. </a:t>
            </a:r>
            <a:endParaRPr sz="600" b="0" i="0" u="none" strike="noStrike" cap="none">
              <a:solidFill>
                <a:schemeClr val="lt1"/>
              </a:solidFill>
              <a:latin typeface="Open Sans"/>
              <a:ea typeface="Open Sans"/>
              <a:cs typeface="Open Sans"/>
              <a:sym typeface="Open Sans"/>
            </a:endParaRPr>
          </a:p>
        </p:txBody>
      </p:sp>
      <p:sp>
        <p:nvSpPr>
          <p:cNvPr id="585" name="Google Shape;585;p96"/>
          <p:cNvSpPr txBox="1">
            <a:spLocks noGrp="1"/>
          </p:cNvSpPr>
          <p:nvPr>
            <p:ph type="title"/>
          </p:nvPr>
        </p:nvSpPr>
        <p:spPr>
          <a:xfrm>
            <a:off x="4064350" y="2498775"/>
            <a:ext cx="4869600" cy="1041900"/>
          </a:xfrm>
          <a:prstGeom prst="rect">
            <a:avLst/>
          </a:prstGeom>
          <a:noFill/>
          <a:ln>
            <a:noFill/>
          </a:ln>
        </p:spPr>
        <p:txBody>
          <a:bodyPr spcFirstLastPara="1" wrap="square" lIns="0" tIns="68575" rIns="0" bIns="68575" anchor="ctr" anchorCtr="0">
            <a:noAutofit/>
          </a:bodyPr>
          <a:lstStyle>
            <a:lvl1pPr lvl="0" algn="l" rtl="0">
              <a:lnSpc>
                <a:spcPct val="95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pic>
        <p:nvPicPr>
          <p:cNvPr id="586" name="Google Shape;586;p96"/>
          <p:cNvPicPr preferRelativeResize="0"/>
          <p:nvPr/>
        </p:nvPicPr>
        <p:blipFill rotWithShape="1">
          <a:blip r:embed="rId3">
            <a:alphaModFix/>
          </a:blip>
          <a:srcRect t="337" b="347"/>
          <a:stretch/>
        </p:blipFill>
        <p:spPr>
          <a:xfrm>
            <a:off x="521199" y="1646098"/>
            <a:ext cx="2530176" cy="3066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ue Breaker Slide 2">
  <p:cSld name="SECTION_TITLE_AND_DESCRIPTION_2_1_1_1_3">
    <p:spTree>
      <p:nvGrpSpPr>
        <p:cNvPr id="1" name="Shape 587"/>
        <p:cNvGrpSpPr/>
        <p:nvPr/>
      </p:nvGrpSpPr>
      <p:grpSpPr>
        <a:xfrm>
          <a:off x="0" y="0"/>
          <a:ext cx="0" cy="0"/>
          <a:chOff x="0" y="0"/>
          <a:chExt cx="0" cy="0"/>
        </a:xfrm>
      </p:grpSpPr>
      <p:pic>
        <p:nvPicPr>
          <p:cNvPr id="588" name="Google Shape;588;p97"/>
          <p:cNvPicPr preferRelativeResize="0"/>
          <p:nvPr/>
        </p:nvPicPr>
        <p:blipFill rotWithShape="1">
          <a:blip r:embed="rId2">
            <a:alphaModFix/>
          </a:blip>
          <a:srcRect/>
          <a:stretch/>
        </p:blipFill>
        <p:spPr>
          <a:xfrm>
            <a:off x="3965" y="0"/>
            <a:ext cx="9136072" cy="5143501"/>
          </a:xfrm>
          <a:prstGeom prst="rect">
            <a:avLst/>
          </a:prstGeom>
          <a:noFill/>
          <a:ln>
            <a:noFill/>
          </a:ln>
        </p:spPr>
      </p:pic>
      <p:sp>
        <p:nvSpPr>
          <p:cNvPr id="589" name="Google Shape;589;p97"/>
          <p:cNvSpPr txBox="1">
            <a:spLocks noGrp="1"/>
          </p:cNvSpPr>
          <p:nvPr>
            <p:ph type="title"/>
          </p:nvPr>
        </p:nvSpPr>
        <p:spPr>
          <a:xfrm>
            <a:off x="448050" y="1107825"/>
            <a:ext cx="2677500" cy="2092500"/>
          </a:xfrm>
          <a:prstGeom prst="rect">
            <a:avLst/>
          </a:prstGeom>
          <a:noFill/>
          <a:ln>
            <a:noFill/>
          </a:ln>
        </p:spPr>
        <p:txBody>
          <a:bodyPr spcFirstLastPara="1" wrap="square" lIns="0" tIns="68575" rIns="0" bIns="68575" anchor="b" anchorCtr="0">
            <a:noAutofit/>
          </a:bodyPr>
          <a:lstStyle>
            <a:lvl1pPr lvl="0" algn="l" rtl="0">
              <a:lnSpc>
                <a:spcPct val="95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590" name="Google Shape;590;p97"/>
          <p:cNvSpPr txBox="1">
            <a:spLocks noGrp="1"/>
          </p:cNvSpPr>
          <p:nvPr>
            <p:ph type="subTitle" idx="1"/>
          </p:nvPr>
        </p:nvSpPr>
        <p:spPr>
          <a:xfrm>
            <a:off x="448050" y="3200399"/>
            <a:ext cx="2677500" cy="993600"/>
          </a:xfrm>
          <a:prstGeom prst="rect">
            <a:avLst/>
          </a:prstGeom>
          <a:noFill/>
          <a:ln>
            <a:noFill/>
          </a:ln>
        </p:spPr>
        <p:txBody>
          <a:bodyPr spcFirstLastPara="1" wrap="square" lIns="0" tIns="34275" rIns="91425" bIns="34275" anchor="t" anchorCtr="0">
            <a:noAutofit/>
          </a:bodyPr>
          <a:lstStyle>
            <a:lvl1pPr lvl="0" algn="l" rtl="0">
              <a:lnSpc>
                <a:spcPct val="100000"/>
              </a:lnSpc>
              <a:spcBef>
                <a:spcPts val="500"/>
              </a:spcBef>
              <a:spcAft>
                <a:spcPts val="0"/>
              </a:spcAft>
              <a:buClr>
                <a:schemeClr val="lt1"/>
              </a:buClr>
              <a:buSzPts val="900"/>
              <a:buNone/>
              <a:defRPr sz="1300">
                <a:solidFill>
                  <a:schemeClr val="lt1"/>
                </a:solidFill>
              </a:defRPr>
            </a:lvl1pPr>
            <a:lvl2pPr lvl="1" algn="l" rtl="0">
              <a:lnSpc>
                <a:spcPct val="100000"/>
              </a:lnSpc>
              <a:spcBef>
                <a:spcPts val="500"/>
              </a:spcBef>
              <a:spcAft>
                <a:spcPts val="0"/>
              </a:spcAft>
              <a:buClr>
                <a:schemeClr val="lt1"/>
              </a:buClr>
              <a:buSzPts val="1600"/>
              <a:buNone/>
              <a:defRPr sz="1600">
                <a:solidFill>
                  <a:schemeClr val="lt1"/>
                </a:solidFill>
              </a:defRPr>
            </a:lvl2pPr>
            <a:lvl3pPr lvl="2" algn="l" rtl="0">
              <a:lnSpc>
                <a:spcPct val="100000"/>
              </a:lnSpc>
              <a:spcBef>
                <a:spcPts val="500"/>
              </a:spcBef>
              <a:spcAft>
                <a:spcPts val="0"/>
              </a:spcAft>
              <a:buClr>
                <a:schemeClr val="lt1"/>
              </a:buClr>
              <a:buSzPts val="1600"/>
              <a:buNone/>
              <a:defRPr sz="1600">
                <a:solidFill>
                  <a:schemeClr val="lt1"/>
                </a:solidFill>
              </a:defRPr>
            </a:lvl3pPr>
            <a:lvl4pPr lvl="3" algn="l" rtl="0">
              <a:lnSpc>
                <a:spcPct val="100000"/>
              </a:lnSpc>
              <a:spcBef>
                <a:spcPts val="500"/>
              </a:spcBef>
              <a:spcAft>
                <a:spcPts val="0"/>
              </a:spcAft>
              <a:buClr>
                <a:schemeClr val="lt1"/>
              </a:buClr>
              <a:buSzPts val="1600"/>
              <a:buNone/>
              <a:defRPr sz="1600">
                <a:solidFill>
                  <a:schemeClr val="lt1"/>
                </a:solidFill>
              </a:defRPr>
            </a:lvl4pPr>
            <a:lvl5pPr lvl="4" algn="l" rtl="0">
              <a:lnSpc>
                <a:spcPct val="100000"/>
              </a:lnSpc>
              <a:spcBef>
                <a:spcPts val="500"/>
              </a:spcBef>
              <a:spcAft>
                <a:spcPts val="0"/>
              </a:spcAft>
              <a:buClr>
                <a:schemeClr val="lt1"/>
              </a:buClr>
              <a:buSzPts val="1600"/>
              <a:buNone/>
              <a:defRPr sz="1600">
                <a:solidFill>
                  <a:schemeClr val="lt1"/>
                </a:solidFill>
              </a:defRPr>
            </a:lvl5pPr>
            <a:lvl6pPr lvl="5" algn="l" rtl="0">
              <a:lnSpc>
                <a:spcPct val="100000"/>
              </a:lnSpc>
              <a:spcBef>
                <a:spcPts val="0"/>
              </a:spcBef>
              <a:spcAft>
                <a:spcPts val="0"/>
              </a:spcAft>
              <a:buClr>
                <a:schemeClr val="lt1"/>
              </a:buClr>
              <a:buSzPts val="1600"/>
              <a:buNone/>
              <a:defRPr sz="1600">
                <a:solidFill>
                  <a:schemeClr val="lt1"/>
                </a:solidFill>
              </a:defRPr>
            </a:lvl6pPr>
            <a:lvl7pPr lvl="6" algn="l" rtl="0">
              <a:lnSpc>
                <a:spcPct val="100000"/>
              </a:lnSpc>
              <a:spcBef>
                <a:spcPts val="0"/>
              </a:spcBef>
              <a:spcAft>
                <a:spcPts val="0"/>
              </a:spcAft>
              <a:buClr>
                <a:schemeClr val="lt1"/>
              </a:buClr>
              <a:buSzPts val="1600"/>
              <a:buNone/>
              <a:defRPr sz="1600">
                <a:solidFill>
                  <a:schemeClr val="lt1"/>
                </a:solidFill>
              </a:defRPr>
            </a:lvl7pPr>
            <a:lvl8pPr lvl="7" algn="l" rtl="0">
              <a:lnSpc>
                <a:spcPct val="100000"/>
              </a:lnSpc>
              <a:spcBef>
                <a:spcPts val="0"/>
              </a:spcBef>
              <a:spcAft>
                <a:spcPts val="0"/>
              </a:spcAft>
              <a:buClr>
                <a:schemeClr val="lt1"/>
              </a:buClr>
              <a:buSzPts val="1600"/>
              <a:buNone/>
              <a:defRPr sz="1600">
                <a:solidFill>
                  <a:schemeClr val="lt1"/>
                </a:solidFill>
              </a:defRPr>
            </a:lvl8pPr>
            <a:lvl9pPr lvl="8" algn="l"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591" name="Google Shape;591;p97"/>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592" name="Google Shape;592;p97"/>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 |</a:t>
            </a:r>
            <a:endParaRPr sz="700" b="0" i="0" u="none" strike="noStrike" cap="none">
              <a:solidFill>
                <a:schemeClr val="lt1"/>
              </a:solidFill>
              <a:latin typeface="Open Sans"/>
              <a:ea typeface="Open Sans"/>
              <a:cs typeface="Open Sans"/>
              <a:sym typeface="Open Sans"/>
            </a:endParaRPr>
          </a:p>
        </p:txBody>
      </p:sp>
      <p:sp>
        <p:nvSpPr>
          <p:cNvPr id="593" name="Google Shape;593;p97"/>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594" name="Google Shape;594;p97"/>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ue Product Intro">
  <p:cSld name="SECTION_TITLE_AND_DESCRIPTION_2_1_1_1_1_2">
    <p:spTree>
      <p:nvGrpSpPr>
        <p:cNvPr id="1" name="Shape 595"/>
        <p:cNvGrpSpPr/>
        <p:nvPr/>
      </p:nvGrpSpPr>
      <p:grpSpPr>
        <a:xfrm>
          <a:off x="0" y="0"/>
          <a:ext cx="0" cy="0"/>
          <a:chOff x="0" y="0"/>
          <a:chExt cx="0" cy="0"/>
        </a:xfrm>
      </p:grpSpPr>
      <p:pic>
        <p:nvPicPr>
          <p:cNvPr id="596" name="Google Shape;596;p98"/>
          <p:cNvPicPr preferRelativeResize="0"/>
          <p:nvPr/>
        </p:nvPicPr>
        <p:blipFill rotWithShape="1">
          <a:blip r:embed="rId2">
            <a:alphaModFix/>
          </a:blip>
          <a:srcRect t="39" b="49"/>
          <a:stretch/>
        </p:blipFill>
        <p:spPr>
          <a:xfrm>
            <a:off x="3965" y="0"/>
            <a:ext cx="9136072" cy="5143502"/>
          </a:xfrm>
          <a:prstGeom prst="rect">
            <a:avLst/>
          </a:prstGeom>
          <a:noFill/>
          <a:ln>
            <a:noFill/>
          </a:ln>
        </p:spPr>
      </p:pic>
      <p:sp>
        <p:nvSpPr>
          <p:cNvPr id="597" name="Google Shape;597;p98"/>
          <p:cNvSpPr txBox="1">
            <a:spLocks noGrp="1"/>
          </p:cNvSpPr>
          <p:nvPr>
            <p:ph type="title"/>
          </p:nvPr>
        </p:nvSpPr>
        <p:spPr>
          <a:xfrm>
            <a:off x="363500" y="917825"/>
            <a:ext cx="2989800" cy="3462300"/>
          </a:xfrm>
          <a:prstGeom prst="rect">
            <a:avLst/>
          </a:prstGeom>
          <a:noFill/>
          <a:ln>
            <a:noFill/>
          </a:ln>
        </p:spPr>
        <p:txBody>
          <a:bodyPr spcFirstLastPara="1" wrap="square" lIns="0" tIns="68575" rIns="0" bIns="68575" anchor="t" anchorCtr="0">
            <a:noAutofit/>
          </a:bodyPr>
          <a:lstStyle>
            <a:lvl1pPr lvl="0" algn="l" rtl="0">
              <a:lnSpc>
                <a:spcPct val="125000"/>
              </a:lnSpc>
              <a:spcBef>
                <a:spcPts val="600"/>
              </a:spcBef>
              <a:spcAft>
                <a:spcPts val="0"/>
              </a:spcAft>
              <a:buSzPts val="1500"/>
              <a:buNone/>
              <a:defRPr sz="1500"/>
            </a:lvl1pPr>
            <a:lvl2pPr lvl="1" algn="ctr" rtl="0">
              <a:lnSpc>
                <a:spcPct val="125000"/>
              </a:lnSpc>
              <a:spcBef>
                <a:spcPts val="600"/>
              </a:spcBef>
              <a:spcAft>
                <a:spcPts val="0"/>
              </a:spcAft>
              <a:buClr>
                <a:schemeClr val="dk2"/>
              </a:buClr>
              <a:buSzPts val="1900"/>
              <a:buNone/>
              <a:defRPr sz="1900">
                <a:solidFill>
                  <a:schemeClr val="dk2"/>
                </a:solidFill>
              </a:defRPr>
            </a:lvl2pPr>
            <a:lvl3pPr lvl="2" algn="ctr" rtl="0">
              <a:lnSpc>
                <a:spcPct val="125000"/>
              </a:lnSpc>
              <a:spcBef>
                <a:spcPts val="600"/>
              </a:spcBef>
              <a:spcAft>
                <a:spcPts val="0"/>
              </a:spcAft>
              <a:buClr>
                <a:schemeClr val="dk2"/>
              </a:buClr>
              <a:buSzPts val="1900"/>
              <a:buNone/>
              <a:defRPr sz="1900">
                <a:solidFill>
                  <a:schemeClr val="dk2"/>
                </a:solidFill>
              </a:defRPr>
            </a:lvl3pPr>
            <a:lvl4pPr lvl="3" algn="ctr" rtl="0">
              <a:lnSpc>
                <a:spcPct val="125000"/>
              </a:lnSpc>
              <a:spcBef>
                <a:spcPts val="600"/>
              </a:spcBef>
              <a:spcAft>
                <a:spcPts val="0"/>
              </a:spcAft>
              <a:buClr>
                <a:schemeClr val="dk2"/>
              </a:buClr>
              <a:buSzPts val="1900"/>
              <a:buNone/>
              <a:defRPr sz="1900">
                <a:solidFill>
                  <a:schemeClr val="dk2"/>
                </a:solidFill>
              </a:defRPr>
            </a:lvl4pPr>
            <a:lvl5pPr lvl="4" algn="ctr" rtl="0">
              <a:lnSpc>
                <a:spcPct val="125000"/>
              </a:lnSpc>
              <a:spcBef>
                <a:spcPts val="600"/>
              </a:spcBef>
              <a:spcAft>
                <a:spcPts val="0"/>
              </a:spcAft>
              <a:buClr>
                <a:schemeClr val="dk2"/>
              </a:buClr>
              <a:buSzPts val="1900"/>
              <a:buNone/>
              <a:defRPr sz="1900">
                <a:solidFill>
                  <a:schemeClr val="dk2"/>
                </a:solidFill>
              </a:defRPr>
            </a:lvl5pPr>
            <a:lvl6pPr lvl="5" algn="ctr" rtl="0">
              <a:lnSpc>
                <a:spcPct val="125000"/>
              </a:lnSpc>
              <a:spcBef>
                <a:spcPts val="600"/>
              </a:spcBef>
              <a:spcAft>
                <a:spcPts val="0"/>
              </a:spcAft>
              <a:buClr>
                <a:schemeClr val="dk2"/>
              </a:buClr>
              <a:buSzPts val="1900"/>
              <a:buNone/>
              <a:defRPr sz="1900">
                <a:solidFill>
                  <a:schemeClr val="dk2"/>
                </a:solidFill>
              </a:defRPr>
            </a:lvl6pPr>
            <a:lvl7pPr lvl="6" algn="ctr" rtl="0">
              <a:lnSpc>
                <a:spcPct val="125000"/>
              </a:lnSpc>
              <a:spcBef>
                <a:spcPts val="600"/>
              </a:spcBef>
              <a:spcAft>
                <a:spcPts val="0"/>
              </a:spcAft>
              <a:buClr>
                <a:schemeClr val="dk2"/>
              </a:buClr>
              <a:buSzPts val="1900"/>
              <a:buNone/>
              <a:defRPr sz="1900">
                <a:solidFill>
                  <a:schemeClr val="dk2"/>
                </a:solidFill>
              </a:defRPr>
            </a:lvl7pPr>
            <a:lvl8pPr lvl="7" algn="ctr" rtl="0">
              <a:lnSpc>
                <a:spcPct val="125000"/>
              </a:lnSpc>
              <a:spcBef>
                <a:spcPts val="600"/>
              </a:spcBef>
              <a:spcAft>
                <a:spcPts val="0"/>
              </a:spcAft>
              <a:buClr>
                <a:schemeClr val="dk2"/>
              </a:buClr>
              <a:buSzPts val="1900"/>
              <a:buNone/>
              <a:defRPr sz="1900">
                <a:solidFill>
                  <a:schemeClr val="dk2"/>
                </a:solidFill>
              </a:defRPr>
            </a:lvl8pPr>
            <a:lvl9pPr lvl="8" algn="ctr" rtl="0">
              <a:lnSpc>
                <a:spcPct val="125000"/>
              </a:lnSpc>
              <a:spcBef>
                <a:spcPts val="600"/>
              </a:spcBef>
              <a:spcAft>
                <a:spcPts val="600"/>
              </a:spcAft>
              <a:buClr>
                <a:schemeClr val="dk2"/>
              </a:buClr>
              <a:buSzPts val="1900"/>
              <a:buNone/>
              <a:defRPr sz="1900">
                <a:solidFill>
                  <a:schemeClr val="dk2"/>
                </a:solidFill>
              </a:defRPr>
            </a:lvl9pPr>
          </a:lstStyle>
          <a:p>
            <a:endParaRPr/>
          </a:p>
        </p:txBody>
      </p:sp>
      <p:sp>
        <p:nvSpPr>
          <p:cNvPr id="598" name="Google Shape;598;p98"/>
          <p:cNvSpPr txBox="1">
            <a:spLocks noGrp="1"/>
          </p:cNvSpPr>
          <p:nvPr>
            <p:ph type="subTitle" idx="1"/>
          </p:nvPr>
        </p:nvSpPr>
        <p:spPr>
          <a:xfrm>
            <a:off x="4005675" y="994025"/>
            <a:ext cx="2677500" cy="2862600"/>
          </a:xfrm>
          <a:prstGeom prst="rect">
            <a:avLst/>
          </a:prstGeom>
          <a:noFill/>
          <a:ln>
            <a:noFill/>
          </a:ln>
        </p:spPr>
        <p:txBody>
          <a:bodyPr spcFirstLastPara="1" wrap="square" lIns="0" tIns="34275" rIns="91425" bIns="34275" anchor="t" anchorCtr="0">
            <a:noAutofit/>
          </a:bodyPr>
          <a:lstStyle>
            <a:lvl1pPr lvl="0" algn="l" rtl="0">
              <a:lnSpc>
                <a:spcPct val="100000"/>
              </a:lnSpc>
              <a:spcBef>
                <a:spcPts val="1500"/>
              </a:spcBef>
              <a:spcAft>
                <a:spcPts val="0"/>
              </a:spcAft>
              <a:buClr>
                <a:schemeClr val="lt1"/>
              </a:buClr>
              <a:buSzPts val="900"/>
              <a:buNone/>
              <a:defRPr sz="1300">
                <a:solidFill>
                  <a:schemeClr val="lt1"/>
                </a:solidFill>
              </a:defRPr>
            </a:lvl1pPr>
            <a:lvl2pPr lvl="1" algn="l" rtl="0">
              <a:lnSpc>
                <a:spcPct val="100000"/>
              </a:lnSpc>
              <a:spcBef>
                <a:spcPts val="1500"/>
              </a:spcBef>
              <a:spcAft>
                <a:spcPts val="0"/>
              </a:spcAft>
              <a:buClr>
                <a:schemeClr val="lt1"/>
              </a:buClr>
              <a:buSzPts val="1800"/>
              <a:buNone/>
              <a:defRPr sz="1800">
                <a:solidFill>
                  <a:schemeClr val="lt1"/>
                </a:solidFill>
              </a:defRPr>
            </a:lvl2pPr>
            <a:lvl3pPr lvl="2" algn="l" rtl="0">
              <a:lnSpc>
                <a:spcPct val="100000"/>
              </a:lnSpc>
              <a:spcBef>
                <a:spcPts val="500"/>
              </a:spcBef>
              <a:spcAft>
                <a:spcPts val="0"/>
              </a:spcAft>
              <a:buClr>
                <a:schemeClr val="lt1"/>
              </a:buClr>
              <a:buSzPts val="1800"/>
              <a:buNone/>
              <a:defRPr sz="1800">
                <a:solidFill>
                  <a:schemeClr val="lt1"/>
                </a:solidFill>
              </a:defRPr>
            </a:lvl3pPr>
            <a:lvl4pPr lvl="3" algn="l" rtl="0">
              <a:lnSpc>
                <a:spcPct val="100000"/>
              </a:lnSpc>
              <a:spcBef>
                <a:spcPts val="500"/>
              </a:spcBef>
              <a:spcAft>
                <a:spcPts val="0"/>
              </a:spcAft>
              <a:buClr>
                <a:schemeClr val="lt1"/>
              </a:buClr>
              <a:buSzPts val="1800"/>
              <a:buNone/>
              <a:defRPr sz="1800">
                <a:solidFill>
                  <a:schemeClr val="lt1"/>
                </a:solidFill>
              </a:defRPr>
            </a:lvl4pPr>
            <a:lvl5pPr lvl="4" algn="l" rtl="0">
              <a:lnSpc>
                <a:spcPct val="100000"/>
              </a:lnSpc>
              <a:spcBef>
                <a:spcPts val="500"/>
              </a:spcBef>
              <a:spcAft>
                <a:spcPts val="0"/>
              </a:spcAft>
              <a:buClr>
                <a:schemeClr val="lt1"/>
              </a:buClr>
              <a:buSzPts val="1800"/>
              <a:buNone/>
              <a:defRPr sz="1800">
                <a:solidFill>
                  <a:schemeClr val="lt1"/>
                </a:solidFill>
              </a:defRPr>
            </a:lvl5pPr>
            <a:lvl6pPr lvl="5" algn="l" rtl="0">
              <a:lnSpc>
                <a:spcPct val="100000"/>
              </a:lnSpc>
              <a:spcBef>
                <a:spcPts val="0"/>
              </a:spcBef>
              <a:spcAft>
                <a:spcPts val="0"/>
              </a:spcAft>
              <a:buClr>
                <a:schemeClr val="lt1"/>
              </a:buClr>
              <a:buSzPts val="1800"/>
              <a:buNone/>
              <a:defRPr sz="1800">
                <a:solidFill>
                  <a:schemeClr val="lt1"/>
                </a:solidFill>
              </a:defRPr>
            </a:lvl6pPr>
            <a:lvl7pPr lvl="6" algn="l" rtl="0">
              <a:lnSpc>
                <a:spcPct val="100000"/>
              </a:lnSpc>
              <a:spcBef>
                <a:spcPts val="0"/>
              </a:spcBef>
              <a:spcAft>
                <a:spcPts val="0"/>
              </a:spcAft>
              <a:buClr>
                <a:schemeClr val="lt1"/>
              </a:buClr>
              <a:buSzPts val="1800"/>
              <a:buNone/>
              <a:defRPr sz="1800">
                <a:solidFill>
                  <a:schemeClr val="lt1"/>
                </a:solidFill>
              </a:defRPr>
            </a:lvl7pPr>
            <a:lvl8pPr lvl="7" algn="l" rtl="0">
              <a:lnSpc>
                <a:spcPct val="100000"/>
              </a:lnSpc>
              <a:spcBef>
                <a:spcPts val="0"/>
              </a:spcBef>
              <a:spcAft>
                <a:spcPts val="0"/>
              </a:spcAft>
              <a:buClr>
                <a:schemeClr val="lt1"/>
              </a:buClr>
              <a:buSzPts val="1800"/>
              <a:buNone/>
              <a:defRPr sz="1800">
                <a:solidFill>
                  <a:schemeClr val="lt1"/>
                </a:solidFill>
              </a:defRPr>
            </a:lvl8pPr>
            <a:lvl9pPr lvl="8" algn="l"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99" name="Google Shape;599;p98"/>
          <p:cNvSpPr txBox="1"/>
          <p:nvPr/>
        </p:nvSpPr>
        <p:spPr>
          <a:xfrm>
            <a:off x="843280" y="4739417"/>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fld id="{00000000-1234-1234-1234-123412341234}" type="slidenum">
              <a:rPr lang="en" sz="700" b="0" i="0" u="none" strike="noStrike" cap="none">
                <a:solidFill>
                  <a:schemeClr val="lt1"/>
                </a:solidFill>
                <a:latin typeface="Open Sans"/>
                <a:ea typeface="Open Sans"/>
                <a:cs typeface="Open Sans"/>
                <a:sym typeface="Open Sans"/>
              </a:rPr>
              <a:t>‹#›</a:t>
            </a:fld>
            <a:endParaRPr sz="700" b="0" i="0" u="none" strike="noStrike" cap="none">
              <a:solidFill>
                <a:schemeClr val="lt1"/>
              </a:solidFill>
              <a:latin typeface="Open Sans"/>
              <a:ea typeface="Open Sans"/>
              <a:cs typeface="Open Sans"/>
              <a:sym typeface="Open Sans"/>
            </a:endParaRPr>
          </a:p>
        </p:txBody>
      </p:sp>
      <p:sp>
        <p:nvSpPr>
          <p:cNvPr id="600" name="Google Shape;600;p98"/>
          <p:cNvSpPr txBox="1"/>
          <p:nvPr/>
        </p:nvSpPr>
        <p:spPr>
          <a:xfrm>
            <a:off x="-5" y="4739425"/>
            <a:ext cx="9489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700"/>
              <a:buFont typeface="Open Sans"/>
              <a:buNone/>
            </a:pPr>
            <a:r>
              <a:rPr lang="en" sz="700" b="0" i="0" u="none" strike="noStrike" cap="none">
                <a:solidFill>
                  <a:schemeClr val="lt1"/>
                </a:solidFill>
                <a:latin typeface="Open Sans"/>
                <a:ea typeface="Open Sans"/>
                <a:cs typeface="Open Sans"/>
                <a:sym typeface="Open Sans"/>
              </a:rPr>
              <a:t>PROPRIETARY |</a:t>
            </a:r>
            <a:endParaRPr sz="700" b="0" i="0" u="none" strike="noStrike" cap="none">
              <a:solidFill>
                <a:schemeClr val="lt1"/>
              </a:solidFill>
              <a:latin typeface="Open Sans"/>
              <a:ea typeface="Open Sans"/>
              <a:cs typeface="Open Sans"/>
              <a:sym typeface="Open Sans"/>
            </a:endParaRPr>
          </a:p>
        </p:txBody>
      </p:sp>
      <p:sp>
        <p:nvSpPr>
          <p:cNvPr id="601" name="Google Shape;601;p98"/>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pic>
        <p:nvPicPr>
          <p:cNvPr id="602" name="Google Shape;602;p98"/>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lue One Column Grey">
  <p:cSld name="10_Title only_6">
    <p:spTree>
      <p:nvGrpSpPr>
        <p:cNvPr id="1" name="Shape 603"/>
        <p:cNvGrpSpPr/>
        <p:nvPr/>
      </p:nvGrpSpPr>
      <p:grpSpPr>
        <a:xfrm>
          <a:off x="0" y="0"/>
          <a:ext cx="0" cy="0"/>
          <a:chOff x="0" y="0"/>
          <a:chExt cx="0" cy="0"/>
        </a:xfrm>
      </p:grpSpPr>
      <p:pic>
        <p:nvPicPr>
          <p:cNvPr id="604" name="Google Shape;604;p99"/>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605" name="Google Shape;605;p99"/>
          <p:cNvSpPr txBox="1"/>
          <p:nvPr/>
        </p:nvSpPr>
        <p:spPr>
          <a:xfrm>
            <a:off x="98925" y="49159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06" name="Google Shape;606;p99"/>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607" name="Google Shape;607;p99"/>
          <p:cNvSpPr txBox="1">
            <a:spLocks noGrp="1"/>
          </p:cNvSpPr>
          <p:nvPr>
            <p:ph type="body" idx="1"/>
          </p:nvPr>
        </p:nvSpPr>
        <p:spPr>
          <a:xfrm>
            <a:off x="311150" y="1196975"/>
            <a:ext cx="8504100" cy="33687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608" name="Google Shape;608;p99"/>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lue Two Column Grey">
  <p:cSld name="10_Title only_4_3">
    <p:spTree>
      <p:nvGrpSpPr>
        <p:cNvPr id="1" name="Shape 609"/>
        <p:cNvGrpSpPr/>
        <p:nvPr/>
      </p:nvGrpSpPr>
      <p:grpSpPr>
        <a:xfrm>
          <a:off x="0" y="0"/>
          <a:ext cx="0" cy="0"/>
          <a:chOff x="0" y="0"/>
          <a:chExt cx="0" cy="0"/>
        </a:xfrm>
      </p:grpSpPr>
      <p:pic>
        <p:nvPicPr>
          <p:cNvPr id="610" name="Google Shape;610;p100"/>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611" name="Google Shape;611;p100"/>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12" name="Google Shape;612;p100"/>
          <p:cNvSpPr txBox="1">
            <a:spLocks noGrp="1"/>
          </p:cNvSpPr>
          <p:nvPr>
            <p:ph type="title"/>
          </p:nvPr>
        </p:nvSpPr>
        <p:spPr>
          <a:xfrm>
            <a:off x="311700" y="241325"/>
            <a:ext cx="7150200" cy="689400"/>
          </a:xfrm>
          <a:prstGeom prst="rect">
            <a:avLst/>
          </a:prstGeom>
          <a:noFill/>
          <a:ln>
            <a:noFill/>
          </a:ln>
        </p:spPr>
        <p:txBody>
          <a:bodyPr spcFirstLastPara="1" wrap="square" lIns="0" tIns="68575" rIns="0" bIns="68575" anchor="b" anchorCtr="0">
            <a:noAutofit/>
          </a:bodyPr>
          <a:lstStyle>
            <a:lvl1pPr lvl="0" algn="l" rtl="0">
              <a:lnSpc>
                <a:spcPct val="100000"/>
              </a:lnSpc>
              <a:spcBef>
                <a:spcPts val="0"/>
              </a:spcBef>
              <a:spcAft>
                <a:spcPts val="0"/>
              </a:spcAft>
              <a:buSzPts val="2100"/>
              <a:buNone/>
              <a:defRPr sz="2400">
                <a:solidFill>
                  <a:schemeClr val="dk2"/>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613" name="Google Shape;613;p100"/>
          <p:cNvSpPr txBox="1">
            <a:spLocks noGrp="1"/>
          </p:cNvSpPr>
          <p:nvPr>
            <p:ph type="body" idx="1"/>
          </p:nvPr>
        </p:nvSpPr>
        <p:spPr>
          <a:xfrm>
            <a:off x="311150" y="1200148"/>
            <a:ext cx="3930600" cy="34290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614" name="Google Shape;614;p100"/>
          <p:cNvSpPr txBox="1">
            <a:spLocks noGrp="1"/>
          </p:cNvSpPr>
          <p:nvPr>
            <p:ph type="body" idx="2"/>
          </p:nvPr>
        </p:nvSpPr>
        <p:spPr>
          <a:xfrm>
            <a:off x="4915475" y="1200150"/>
            <a:ext cx="3932100" cy="34275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615" name="Google Shape;615;p100"/>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ue Three Column Grey">
  <p:cSld name="10_Title only_4_1_2">
    <p:spTree>
      <p:nvGrpSpPr>
        <p:cNvPr id="1" name="Shape 616"/>
        <p:cNvGrpSpPr/>
        <p:nvPr/>
      </p:nvGrpSpPr>
      <p:grpSpPr>
        <a:xfrm>
          <a:off x="0" y="0"/>
          <a:ext cx="0" cy="0"/>
          <a:chOff x="0" y="0"/>
          <a:chExt cx="0" cy="0"/>
        </a:xfrm>
      </p:grpSpPr>
      <p:pic>
        <p:nvPicPr>
          <p:cNvPr id="617" name="Google Shape;617;p101"/>
          <p:cNvPicPr preferRelativeResize="0"/>
          <p:nvPr/>
        </p:nvPicPr>
        <p:blipFill rotWithShape="1">
          <a:blip r:embed="rId2">
            <a:alphaModFix/>
          </a:blip>
          <a:srcRect t="39" b="49"/>
          <a:stretch/>
        </p:blipFill>
        <p:spPr>
          <a:xfrm>
            <a:off x="-3975" y="0"/>
            <a:ext cx="9144003" cy="5143499"/>
          </a:xfrm>
          <a:prstGeom prst="rect">
            <a:avLst/>
          </a:prstGeom>
          <a:noFill/>
          <a:ln>
            <a:noFill/>
          </a:ln>
        </p:spPr>
      </p:pic>
      <p:sp>
        <p:nvSpPr>
          <p:cNvPr id="618" name="Google Shape;618;p101"/>
          <p:cNvSpPr txBox="1"/>
          <p:nvPr/>
        </p:nvSpPr>
        <p:spPr>
          <a:xfrm>
            <a:off x="98925" y="4931400"/>
            <a:ext cx="1258200" cy="17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700"/>
              <a:buFont typeface="Open Sans"/>
              <a:buNone/>
            </a:pPr>
            <a:r>
              <a:rPr lang="en" sz="700" b="0" i="0" u="none" strike="noStrike" cap="none">
                <a:solidFill>
                  <a:schemeClr val="dk2"/>
                </a:solidFill>
                <a:latin typeface="Open Sans"/>
                <a:ea typeface="Open Sans"/>
                <a:cs typeface="Open Sans"/>
                <a:sym typeface="Open Sans"/>
              </a:rPr>
              <a:t>PROPRIETARY | </a:t>
            </a:r>
            <a:fld id="{00000000-1234-1234-1234-123412341234}" type="slidenum">
              <a:rPr lang="en" sz="700" b="0" i="0" u="none" strike="noStrike" cap="none">
                <a:solidFill>
                  <a:schemeClr val="dk2"/>
                </a:solidFill>
                <a:latin typeface="Open Sans"/>
                <a:ea typeface="Open Sans"/>
                <a:cs typeface="Open Sans"/>
                <a:sym typeface="Open Sans"/>
              </a:rPr>
              <a:t>‹#›</a:t>
            </a:fld>
            <a:endParaRPr sz="700" b="0" i="0" u="none" strike="noStrike" cap="none">
              <a:solidFill>
                <a:schemeClr val="dk2"/>
              </a:solidFill>
              <a:latin typeface="Open Sans"/>
              <a:ea typeface="Open Sans"/>
              <a:cs typeface="Open Sans"/>
              <a:sym typeface="Open Sans"/>
            </a:endParaRPr>
          </a:p>
        </p:txBody>
      </p:sp>
      <p:sp>
        <p:nvSpPr>
          <p:cNvPr id="619" name="Google Shape;619;p101"/>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noAutofit/>
          </a:bodyPr>
          <a:lstStyle>
            <a:lvl1pPr lvl="0" algn="l" rtl="0">
              <a:lnSpc>
                <a:spcPct val="95000"/>
              </a:lnSpc>
              <a:spcBef>
                <a:spcPts val="0"/>
              </a:spcBef>
              <a:spcAft>
                <a:spcPts val="0"/>
              </a:spcAft>
              <a:buSzPts val="2100"/>
              <a:buNone/>
              <a:defRPr/>
            </a:lvl1pPr>
            <a:lvl2pPr lvl="1" algn="l" rtl="0">
              <a:lnSpc>
                <a:spcPct val="95000"/>
              </a:lnSpc>
              <a:spcBef>
                <a:spcPts val="0"/>
              </a:spcBef>
              <a:spcAft>
                <a:spcPts val="0"/>
              </a:spcAft>
              <a:buSzPts val="2100"/>
              <a:buNone/>
              <a:defRPr/>
            </a:lvl2pPr>
            <a:lvl3pPr lvl="2" algn="l" rtl="0">
              <a:lnSpc>
                <a:spcPct val="95000"/>
              </a:lnSpc>
              <a:spcBef>
                <a:spcPts val="0"/>
              </a:spcBef>
              <a:spcAft>
                <a:spcPts val="0"/>
              </a:spcAft>
              <a:buSzPts val="2100"/>
              <a:buNone/>
              <a:defRPr/>
            </a:lvl3pPr>
            <a:lvl4pPr lvl="3" algn="l" rtl="0">
              <a:lnSpc>
                <a:spcPct val="95000"/>
              </a:lnSpc>
              <a:spcBef>
                <a:spcPts val="0"/>
              </a:spcBef>
              <a:spcAft>
                <a:spcPts val="0"/>
              </a:spcAft>
              <a:buSzPts val="2100"/>
              <a:buNone/>
              <a:defRPr/>
            </a:lvl4pPr>
            <a:lvl5pPr lvl="4" algn="l" rtl="0">
              <a:lnSpc>
                <a:spcPct val="95000"/>
              </a:lnSpc>
              <a:spcBef>
                <a:spcPts val="0"/>
              </a:spcBef>
              <a:spcAft>
                <a:spcPts val="0"/>
              </a:spcAft>
              <a:buSzPts val="2100"/>
              <a:buNone/>
              <a:defRPr/>
            </a:lvl5pPr>
            <a:lvl6pPr lvl="5" algn="l" rtl="0">
              <a:lnSpc>
                <a:spcPct val="95000"/>
              </a:lnSpc>
              <a:spcBef>
                <a:spcPts val="0"/>
              </a:spcBef>
              <a:spcAft>
                <a:spcPts val="0"/>
              </a:spcAft>
              <a:buSzPts val="2100"/>
              <a:buNone/>
              <a:defRPr/>
            </a:lvl6pPr>
            <a:lvl7pPr lvl="6" algn="l" rtl="0">
              <a:lnSpc>
                <a:spcPct val="95000"/>
              </a:lnSpc>
              <a:spcBef>
                <a:spcPts val="0"/>
              </a:spcBef>
              <a:spcAft>
                <a:spcPts val="0"/>
              </a:spcAft>
              <a:buSzPts val="2100"/>
              <a:buNone/>
              <a:defRPr/>
            </a:lvl7pPr>
            <a:lvl8pPr lvl="7" algn="l" rtl="0">
              <a:lnSpc>
                <a:spcPct val="95000"/>
              </a:lnSpc>
              <a:spcBef>
                <a:spcPts val="0"/>
              </a:spcBef>
              <a:spcAft>
                <a:spcPts val="0"/>
              </a:spcAft>
              <a:buSzPts val="2100"/>
              <a:buNone/>
              <a:defRPr/>
            </a:lvl8pPr>
            <a:lvl9pPr lvl="8" algn="l" rtl="0">
              <a:lnSpc>
                <a:spcPct val="95000"/>
              </a:lnSpc>
              <a:spcBef>
                <a:spcPts val="0"/>
              </a:spcBef>
              <a:spcAft>
                <a:spcPts val="0"/>
              </a:spcAft>
              <a:buSzPts val="2100"/>
              <a:buNone/>
              <a:defRPr/>
            </a:lvl9pPr>
          </a:lstStyle>
          <a:p>
            <a:endParaRPr/>
          </a:p>
        </p:txBody>
      </p:sp>
      <p:sp>
        <p:nvSpPr>
          <p:cNvPr id="620" name="Google Shape;620;p101"/>
          <p:cNvSpPr txBox="1">
            <a:spLocks noGrp="1"/>
          </p:cNvSpPr>
          <p:nvPr>
            <p:ph type="body" idx="1"/>
          </p:nvPr>
        </p:nvSpPr>
        <p:spPr>
          <a:xfrm>
            <a:off x="311150"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621" name="Google Shape;621;p101"/>
          <p:cNvSpPr txBox="1">
            <a:spLocks noGrp="1"/>
          </p:cNvSpPr>
          <p:nvPr>
            <p:ph type="body" idx="2"/>
          </p:nvPr>
        </p:nvSpPr>
        <p:spPr>
          <a:xfrm>
            <a:off x="3236543"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622" name="Google Shape;622;p101"/>
          <p:cNvSpPr txBox="1">
            <a:spLocks noGrp="1"/>
          </p:cNvSpPr>
          <p:nvPr>
            <p:ph type="body" idx="3"/>
          </p:nvPr>
        </p:nvSpPr>
        <p:spPr>
          <a:xfrm>
            <a:off x="6161935" y="1196975"/>
            <a:ext cx="2432100" cy="3451200"/>
          </a:xfrm>
          <a:prstGeom prst="rect">
            <a:avLst/>
          </a:prstGeom>
          <a:noFill/>
          <a:ln>
            <a:noFill/>
          </a:ln>
        </p:spPr>
        <p:txBody>
          <a:bodyPr spcFirstLastPara="1" wrap="square" lIns="0" tIns="73150" rIns="73150" bIns="45700" anchor="t" anchorCtr="0">
            <a:noAutofit/>
          </a:bodyPr>
          <a:lstStyle>
            <a:lvl1pPr marL="457200" lvl="0" indent="-228600" algn="l" rtl="0">
              <a:lnSpc>
                <a:spcPct val="100000"/>
              </a:lnSpc>
              <a:spcBef>
                <a:spcPts val="400"/>
              </a:spcBef>
              <a:spcAft>
                <a:spcPts val="0"/>
              </a:spcAft>
              <a:buSzPts val="1400"/>
              <a:buNone/>
              <a:defRPr/>
            </a:lvl1pPr>
            <a:lvl2pPr marL="914400" lvl="1" indent="-320040" algn="l" rtl="0">
              <a:lnSpc>
                <a:spcPct val="100000"/>
              </a:lnSpc>
              <a:spcBef>
                <a:spcPts val="400"/>
              </a:spcBef>
              <a:spcAft>
                <a:spcPts val="0"/>
              </a:spcAft>
              <a:buSzPts val="1440"/>
              <a:buChar char="•"/>
              <a:defRPr/>
            </a:lvl2pPr>
            <a:lvl3pPr marL="1371600" lvl="2" indent="-320039" algn="l" rtl="0">
              <a:lnSpc>
                <a:spcPct val="100000"/>
              </a:lnSpc>
              <a:spcBef>
                <a:spcPts val="400"/>
              </a:spcBef>
              <a:spcAft>
                <a:spcPts val="0"/>
              </a:spcAft>
              <a:buSzPts val="1440"/>
              <a:buChar char="•"/>
              <a:defRPr/>
            </a:lvl3pPr>
            <a:lvl4pPr marL="1828800" lvl="3" indent="-320039" algn="l" rtl="0">
              <a:lnSpc>
                <a:spcPct val="100000"/>
              </a:lnSpc>
              <a:spcBef>
                <a:spcPts val="400"/>
              </a:spcBef>
              <a:spcAft>
                <a:spcPts val="0"/>
              </a:spcAft>
              <a:buSzPts val="1440"/>
              <a:buChar char="•"/>
              <a:defRPr/>
            </a:lvl4pPr>
            <a:lvl5pPr marL="2286000" lvl="4" indent="-320039" algn="l" rtl="0">
              <a:lnSpc>
                <a:spcPct val="100000"/>
              </a:lnSpc>
              <a:spcBef>
                <a:spcPts val="400"/>
              </a:spcBef>
              <a:spcAft>
                <a:spcPts val="0"/>
              </a:spcAft>
              <a:buSzPts val="1440"/>
              <a:buChar char="•"/>
              <a:defRPr/>
            </a:lvl5pPr>
            <a:lvl6pPr marL="2743200" lvl="5" indent="-342900" algn="l" rtl="0">
              <a:lnSpc>
                <a:spcPct val="100000"/>
              </a:lnSpc>
              <a:spcBef>
                <a:spcPts val="400"/>
              </a:spcBef>
              <a:spcAft>
                <a:spcPts val="0"/>
              </a:spcAft>
              <a:buSzPts val="1800"/>
              <a:buChar char="•"/>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pic>
        <p:nvPicPr>
          <p:cNvPr id="623" name="Google Shape;623;p101"/>
          <p:cNvPicPr preferRelativeResize="0"/>
          <p:nvPr/>
        </p:nvPicPr>
        <p:blipFill rotWithShape="1">
          <a:blip r:embed="rId3">
            <a:alphaModFix/>
          </a:blip>
          <a:srcRect t="337" b="337"/>
          <a:stretch/>
        </p:blipFill>
        <p:spPr>
          <a:xfrm>
            <a:off x="7701874" y="204262"/>
            <a:ext cx="1189993" cy="14424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4.xml"/><Relationship Id="rId21" Type="http://schemas.openxmlformats.org/officeDocument/2006/relationships/slideLayout" Target="../slideLayouts/slideLayout89.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63" Type="http://schemas.openxmlformats.org/officeDocument/2006/relationships/slideLayout" Target="../slideLayouts/slideLayout131.xml"/><Relationship Id="rId68" Type="http://schemas.openxmlformats.org/officeDocument/2006/relationships/slideLayout" Target="../slideLayouts/slideLayout136.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66" Type="http://schemas.openxmlformats.org/officeDocument/2006/relationships/slideLayout" Target="../slideLayouts/slideLayout134.xml"/><Relationship Id="rId5" Type="http://schemas.openxmlformats.org/officeDocument/2006/relationships/slideLayout" Target="../slideLayouts/slideLayout73.xml"/><Relationship Id="rId61" Type="http://schemas.openxmlformats.org/officeDocument/2006/relationships/slideLayout" Target="../slideLayouts/slideLayout129.xml"/><Relationship Id="rId19" Type="http://schemas.openxmlformats.org/officeDocument/2006/relationships/slideLayout" Target="../slideLayouts/slideLayout8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64" Type="http://schemas.openxmlformats.org/officeDocument/2006/relationships/slideLayout" Target="../slideLayouts/slideLayout132.xml"/><Relationship Id="rId69" Type="http://schemas.openxmlformats.org/officeDocument/2006/relationships/theme" Target="../theme/theme2.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slideLayout" Target="../slideLayouts/slideLayout127.xml"/><Relationship Id="rId67" Type="http://schemas.openxmlformats.org/officeDocument/2006/relationships/slideLayout" Target="../slideLayouts/slideLayout135.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62" Type="http://schemas.openxmlformats.org/officeDocument/2006/relationships/slideLayout" Target="../slideLayouts/slideLayout13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slideLayout" Target="../slideLayouts/slideLayout128.xml"/><Relationship Id="rId65" Type="http://schemas.openxmlformats.org/officeDocument/2006/relationships/slideLayout" Target="../slideLayouts/slideLayout133.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9" Type="http://schemas.openxmlformats.org/officeDocument/2006/relationships/slideLayout" Target="../slideLayouts/slideLayout107.xml"/><Relationship Id="rId34" Type="http://schemas.openxmlformats.org/officeDocument/2006/relationships/slideLayout" Target="../slideLayouts/slideLayout102.xml"/><Relationship Id="rId50" Type="http://schemas.openxmlformats.org/officeDocument/2006/relationships/slideLayout" Target="../slideLayouts/slideLayout118.xml"/><Relationship Id="rId55"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spAutoFit/>
          </a:bodyPr>
          <a:lstStyle>
            <a:lvl1pPr marR="0" lvl="0" algn="l" rtl="0">
              <a:lnSpc>
                <a:spcPct val="100000"/>
              </a:lnSpc>
              <a:spcBef>
                <a:spcPts val="0"/>
              </a:spcBef>
              <a:spcAft>
                <a:spcPts val="0"/>
              </a:spcAft>
              <a:buClr>
                <a:schemeClr val="dk2"/>
              </a:buClr>
              <a:buSzPts val="2100"/>
              <a:buFont typeface="Open Sans"/>
              <a:buNone/>
              <a:defRPr sz="2400" b="0" i="0" u="none" strike="noStrike" cap="none">
                <a:solidFill>
                  <a:schemeClr val="dk2"/>
                </a:solidFill>
                <a:latin typeface="Open Sans"/>
                <a:ea typeface="Open Sans"/>
                <a:cs typeface="Open Sans"/>
                <a:sym typeface="Open Sans"/>
              </a:defRPr>
            </a:lvl1pPr>
            <a:lvl2pPr marR="0" lvl="1"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2pPr>
            <a:lvl3pPr marR="0" lvl="2"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3pPr>
            <a:lvl4pPr marR="0" lvl="3"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4pPr>
            <a:lvl5pPr marR="0" lvl="4"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5pPr>
            <a:lvl6pPr marR="0" lvl="5"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6pPr>
            <a:lvl7pPr marR="0" lvl="6"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7pPr>
            <a:lvl8pPr marR="0" lvl="7"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8pPr>
            <a:lvl9pPr marR="0" lvl="8"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74325" y="1093125"/>
            <a:ext cx="8595300" cy="3539100"/>
          </a:xfrm>
          <a:prstGeom prst="rect">
            <a:avLst/>
          </a:prstGeom>
          <a:noFill/>
          <a:ln>
            <a:noFill/>
          </a:ln>
        </p:spPr>
        <p:txBody>
          <a:bodyPr spcFirstLastPara="1" wrap="square" lIns="0" tIns="73150" rIns="73150" bIns="45700" anchor="t" anchorCtr="0">
            <a:noAutofit/>
          </a:bodyPr>
          <a:lstStyle>
            <a:lvl1pPr marL="457200" marR="0" lvl="0" indent="-228600" algn="l" rtl="0">
              <a:lnSpc>
                <a:spcPct val="100000"/>
              </a:lnSpc>
              <a:spcBef>
                <a:spcPts val="40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1pPr>
            <a:lvl2pPr marL="914400" marR="0" lvl="1"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2pPr>
            <a:lvl3pPr marL="1371600" marR="0" lvl="2"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3pPr>
            <a:lvl4pPr marL="1828800" marR="0" lvl="3"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5pPr>
            <a:lvl6pPr marL="2743200" marR="0" lvl="5" indent="-292100" algn="l" rtl="0">
              <a:lnSpc>
                <a:spcPct val="100000"/>
              </a:lnSpc>
              <a:spcBef>
                <a:spcPts val="400"/>
              </a:spcBef>
              <a:spcAft>
                <a:spcPts val="0"/>
              </a:spcAft>
              <a:buClr>
                <a:schemeClr val="dk2"/>
              </a:buClr>
              <a:buSzPts val="1000"/>
              <a:buFont typeface="Open Sans"/>
              <a:buChar char="•"/>
              <a:defRPr sz="1000" i="0" u="none" strike="noStrike" cap="none">
                <a:solidFill>
                  <a:schemeClr val="dk2"/>
                </a:solidFill>
                <a:latin typeface="Open Sans"/>
                <a:ea typeface="Open Sans"/>
                <a:cs typeface="Open Sans"/>
                <a:sym typeface="Open Sans"/>
              </a:defRPr>
            </a:lvl6pPr>
            <a:lvl7pPr marL="3200400" marR="0" lvl="6" indent="-228600" algn="l" rtl="0">
              <a:lnSpc>
                <a:spcPct val="100000"/>
              </a:lnSpc>
              <a:spcBef>
                <a:spcPts val="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7pPr>
            <a:lvl8pPr marL="3657600" marR="0" lvl="7" indent="-228600" algn="l" rtl="0">
              <a:lnSpc>
                <a:spcPct val="100000"/>
              </a:lnSpc>
              <a:spcBef>
                <a:spcPts val="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8pPr>
            <a:lvl9pPr marL="4114800" marR="0" lvl="8" indent="-228600" algn="l" rtl="0">
              <a:lnSpc>
                <a:spcPct val="100000"/>
              </a:lnSpc>
              <a:spcBef>
                <a:spcPts val="0"/>
              </a:spcBef>
              <a:spcAft>
                <a:spcPts val="0"/>
              </a:spcAft>
              <a:buClr>
                <a:schemeClr val="dk2"/>
              </a:buClr>
              <a:buSzPts val="1000"/>
              <a:buFont typeface="Open Sans"/>
              <a:buNone/>
              <a:defRPr sz="1000" i="0" u="none" strike="noStrike" cap="none">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73">
          <p15:clr>
            <a:srgbClr val="EA4335"/>
          </p15:clr>
        </p15:guide>
        <p15:guide id="2" orient="horz" pos="173">
          <p15:clr>
            <a:srgbClr val="EA4335"/>
          </p15:clr>
        </p15:guide>
        <p15:guide id="3" pos="5587">
          <p15:clr>
            <a:srgbClr val="EA4335"/>
          </p15:clr>
        </p15:guide>
        <p15:guide id="4" orient="horz" pos="3067">
          <p15:clr>
            <a:srgbClr val="EA4335"/>
          </p15:clr>
        </p15:guide>
        <p15:guide id="5" orient="horz" pos="602">
          <p15:clr>
            <a:srgbClr val="EA4335"/>
          </p15:clr>
        </p15:guide>
        <p15:guide id="6" orient="horz" pos="689">
          <p15:clr>
            <a:srgbClr val="EA4335"/>
          </p15:clr>
        </p15:guide>
        <p15:guide id="7" orient="horz" pos="3001">
          <p15:clr>
            <a:srgbClr val="EA4335"/>
          </p15:clr>
        </p15:guide>
        <p15:guide id="8" pos="2880">
          <p15:clr>
            <a:srgbClr val="EA4335"/>
          </p15:clr>
        </p15:guide>
        <p15:guide id="9" pos="2021">
          <p15:clr>
            <a:srgbClr val="EA4335"/>
          </p15:clr>
        </p15:guide>
        <p15:guide id="10" pos="3739">
          <p15:clr>
            <a:srgbClr val="EA4335"/>
          </p15:clr>
        </p15:guide>
        <p15:guide id="11" pos="3834">
          <p15:clr>
            <a:srgbClr val="EA4335"/>
          </p15:clr>
        </p15:guide>
        <p15:guide id="12" pos="1926">
          <p15:clr>
            <a:srgbClr val="EA4335"/>
          </p15:clr>
        </p15:guide>
        <p15:guide id="13" pos="2808">
          <p15:clr>
            <a:srgbClr val="EA4335"/>
          </p15:clr>
        </p15:guide>
        <p15:guide id="14" pos="2952">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4"/>
        <p:cNvGrpSpPr/>
        <p:nvPr/>
      </p:nvGrpSpPr>
      <p:grpSpPr>
        <a:xfrm>
          <a:off x="0" y="0"/>
          <a:ext cx="0" cy="0"/>
          <a:chOff x="0" y="0"/>
          <a:chExt cx="0" cy="0"/>
        </a:xfrm>
      </p:grpSpPr>
      <p:sp>
        <p:nvSpPr>
          <p:cNvPr id="415" name="Google Shape;415;p70"/>
          <p:cNvSpPr txBox="1">
            <a:spLocks noGrp="1"/>
          </p:cNvSpPr>
          <p:nvPr>
            <p:ph type="title"/>
          </p:nvPr>
        </p:nvSpPr>
        <p:spPr>
          <a:xfrm>
            <a:off x="274326" y="274325"/>
            <a:ext cx="8595300" cy="681600"/>
          </a:xfrm>
          <a:prstGeom prst="rect">
            <a:avLst/>
          </a:prstGeom>
          <a:noFill/>
          <a:ln>
            <a:noFill/>
          </a:ln>
        </p:spPr>
        <p:txBody>
          <a:bodyPr spcFirstLastPara="1" wrap="square" lIns="0" tIns="68575" rIns="73150" bIns="68575" anchor="b" anchorCtr="0">
            <a:spAutoFit/>
          </a:bodyPr>
          <a:lstStyle>
            <a:lvl1pPr marR="0" lvl="0" algn="l" rtl="0">
              <a:lnSpc>
                <a:spcPct val="100000"/>
              </a:lnSpc>
              <a:spcBef>
                <a:spcPts val="0"/>
              </a:spcBef>
              <a:spcAft>
                <a:spcPts val="0"/>
              </a:spcAft>
              <a:buClr>
                <a:schemeClr val="dk2"/>
              </a:buClr>
              <a:buSzPts val="2100"/>
              <a:buFont typeface="Open Sans"/>
              <a:buNone/>
              <a:defRPr sz="2400" b="0" i="0" u="none" strike="noStrike" cap="none">
                <a:solidFill>
                  <a:schemeClr val="dk2"/>
                </a:solidFill>
                <a:latin typeface="Open Sans"/>
                <a:ea typeface="Open Sans"/>
                <a:cs typeface="Open Sans"/>
                <a:sym typeface="Open Sans"/>
              </a:defRPr>
            </a:lvl1pPr>
            <a:lvl2pPr marR="0" lvl="1"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2pPr>
            <a:lvl3pPr marR="0" lvl="2"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3pPr>
            <a:lvl4pPr marR="0" lvl="3"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4pPr>
            <a:lvl5pPr marR="0" lvl="4"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5pPr>
            <a:lvl6pPr marR="0" lvl="5"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6pPr>
            <a:lvl7pPr marR="0" lvl="6"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7pPr>
            <a:lvl8pPr marR="0" lvl="7"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8pPr>
            <a:lvl9pPr marR="0" lvl="8" algn="l" rtl="0">
              <a:lnSpc>
                <a:spcPct val="95000"/>
              </a:lnSpc>
              <a:spcBef>
                <a:spcPts val="0"/>
              </a:spcBef>
              <a:spcAft>
                <a:spcPts val="0"/>
              </a:spcAft>
              <a:buClr>
                <a:srgbClr val="000000"/>
              </a:buClr>
              <a:buSzPts val="21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70"/>
          <p:cNvSpPr txBox="1">
            <a:spLocks noGrp="1"/>
          </p:cNvSpPr>
          <p:nvPr>
            <p:ph type="body" idx="1"/>
          </p:nvPr>
        </p:nvSpPr>
        <p:spPr>
          <a:xfrm>
            <a:off x="274325" y="1093125"/>
            <a:ext cx="8595300" cy="3539100"/>
          </a:xfrm>
          <a:prstGeom prst="rect">
            <a:avLst/>
          </a:prstGeom>
          <a:noFill/>
          <a:ln>
            <a:noFill/>
          </a:ln>
        </p:spPr>
        <p:txBody>
          <a:bodyPr spcFirstLastPara="1" wrap="square" lIns="0" tIns="73150" rIns="73150" bIns="45700" anchor="t" anchorCtr="0">
            <a:noAutofit/>
          </a:bodyPr>
          <a:lstStyle>
            <a:lvl1pPr marL="457200" marR="0" lvl="0" indent="-228600" algn="l" rtl="0">
              <a:lnSpc>
                <a:spcPct val="100000"/>
              </a:lnSpc>
              <a:spcBef>
                <a:spcPts val="40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1pPr>
            <a:lvl2pPr marL="914400" marR="0" lvl="1" indent="-292100" algn="l" rtl="0">
              <a:lnSpc>
                <a:spcPct val="100000"/>
              </a:lnSpc>
              <a:spcBef>
                <a:spcPts val="4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2pPr>
            <a:lvl3pPr marL="1371600" marR="0" lvl="2" indent="-292100" algn="l" rtl="0">
              <a:lnSpc>
                <a:spcPct val="100000"/>
              </a:lnSpc>
              <a:spcBef>
                <a:spcPts val="4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3pPr>
            <a:lvl4pPr marL="1828800" marR="0" lvl="3" indent="-292100" algn="l" rtl="0">
              <a:lnSpc>
                <a:spcPct val="100000"/>
              </a:lnSpc>
              <a:spcBef>
                <a:spcPts val="4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4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L="2743200" marR="0" lvl="5" indent="-292100" algn="l" rtl="0">
              <a:lnSpc>
                <a:spcPct val="100000"/>
              </a:lnSpc>
              <a:spcBef>
                <a:spcPts val="4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6pPr>
            <a:lvl7pPr marL="3200400" marR="0" lvl="6" indent="-228600" algn="l" rtl="0">
              <a:lnSpc>
                <a:spcPct val="100000"/>
              </a:lnSpc>
              <a:spcBef>
                <a:spcPts val="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7pPr>
            <a:lvl8pPr marL="3657600" marR="0" lvl="7" indent="-228600" algn="l" rtl="0">
              <a:lnSpc>
                <a:spcPct val="100000"/>
              </a:lnSpc>
              <a:spcBef>
                <a:spcPts val="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8pPr>
            <a:lvl9pPr marL="4114800" marR="0" lvl="8" indent="-228600" algn="l" rtl="0">
              <a:lnSpc>
                <a:spcPct val="100000"/>
              </a:lnSpc>
              <a:spcBef>
                <a:spcPts val="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 id="2147483769" r:id="rId54"/>
    <p:sldLayoutId id="2147483770" r:id="rId55"/>
    <p:sldLayoutId id="2147483771" r:id="rId56"/>
    <p:sldLayoutId id="2147483772" r:id="rId57"/>
    <p:sldLayoutId id="2147483773" r:id="rId58"/>
    <p:sldLayoutId id="2147483774" r:id="rId59"/>
    <p:sldLayoutId id="2147483775" r:id="rId60"/>
    <p:sldLayoutId id="2147483776" r:id="rId61"/>
    <p:sldLayoutId id="2147483777" r:id="rId62"/>
    <p:sldLayoutId id="2147483778" r:id="rId63"/>
    <p:sldLayoutId id="2147483779" r:id="rId64"/>
    <p:sldLayoutId id="2147483780" r:id="rId65"/>
    <p:sldLayoutId id="2147483781" r:id="rId66"/>
    <p:sldLayoutId id="2147483782" r:id="rId67"/>
    <p:sldLayoutId id="2147483783" r:id="rId6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73">
          <p15:clr>
            <a:srgbClr val="EA4335"/>
          </p15:clr>
        </p15:guide>
        <p15:guide id="2" orient="horz" pos="173">
          <p15:clr>
            <a:srgbClr val="EA4335"/>
          </p15:clr>
        </p15:guide>
        <p15:guide id="3" pos="5587">
          <p15:clr>
            <a:srgbClr val="EA4335"/>
          </p15:clr>
        </p15:guide>
        <p15:guide id="4" orient="horz" pos="3067">
          <p15:clr>
            <a:srgbClr val="EA4335"/>
          </p15:clr>
        </p15:guide>
        <p15:guide id="5" orient="horz" pos="602">
          <p15:clr>
            <a:srgbClr val="EA4335"/>
          </p15:clr>
        </p15:guide>
        <p15:guide id="6" orient="horz" pos="689">
          <p15:clr>
            <a:srgbClr val="EA4335"/>
          </p15:clr>
        </p15:guide>
        <p15:guide id="7" orient="horz" pos="3001">
          <p15:clr>
            <a:srgbClr val="EA4335"/>
          </p15:clr>
        </p15:guide>
        <p15:guide id="8" pos="2880">
          <p15:clr>
            <a:srgbClr val="EA4335"/>
          </p15:clr>
        </p15:guide>
        <p15:guide id="9" pos="2021">
          <p15:clr>
            <a:srgbClr val="EA4335"/>
          </p15:clr>
        </p15:guide>
        <p15:guide id="10" pos="3739">
          <p15:clr>
            <a:srgbClr val="EA4335"/>
          </p15:clr>
        </p15:guide>
        <p15:guide id="11" pos="3834">
          <p15:clr>
            <a:srgbClr val="EA4335"/>
          </p15:clr>
        </p15:guide>
        <p15:guide id="12" pos="1926">
          <p15:clr>
            <a:srgbClr val="EA4335"/>
          </p15:clr>
        </p15:guide>
        <p15:guide id="13" pos="2808">
          <p15:clr>
            <a:srgbClr val="EA4335"/>
          </p15:clr>
        </p15:guide>
        <p15:guide id="14" pos="2952">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0.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2.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1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0.xml"/></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136.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13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0.xml"/><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9.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50.wmf"/><Relationship Id="rId4" Type="http://schemas.openxmlformats.org/officeDocument/2006/relationships/package" Target="../embeddings/Microsoft_Excel_Worksheet.xlsx"/></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1.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2.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3.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4.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5.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9.png"/><Relationship Id="rId3" Type="http://schemas.openxmlformats.org/officeDocument/2006/relationships/image" Target="../media/image5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39"/>
          <p:cNvSpPr txBox="1">
            <a:spLocks noGrp="1"/>
          </p:cNvSpPr>
          <p:nvPr>
            <p:ph type="ctrTitle"/>
          </p:nvPr>
        </p:nvSpPr>
        <p:spPr>
          <a:xfrm>
            <a:off x="274325" y="1093125"/>
            <a:ext cx="3897000" cy="1654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sz="3000"/>
              <a:t>Project Accelerate - Employer Onboarding Strategy</a:t>
            </a:r>
            <a:endParaRPr sz="3000"/>
          </a:p>
        </p:txBody>
      </p:sp>
      <p:sp>
        <p:nvSpPr>
          <p:cNvPr id="825" name="Google Shape;825;p139"/>
          <p:cNvSpPr txBox="1">
            <a:spLocks noGrp="1"/>
          </p:cNvSpPr>
          <p:nvPr>
            <p:ph type="subTitle" idx="1"/>
          </p:nvPr>
        </p:nvSpPr>
        <p:spPr>
          <a:xfrm>
            <a:off x="274325" y="2747650"/>
            <a:ext cx="3755400" cy="369300"/>
          </a:xfrm>
          <a:prstGeom prst="rect">
            <a:avLst/>
          </a:prstGeom>
          <a:noFill/>
          <a:ln>
            <a:noFill/>
          </a:ln>
        </p:spPr>
        <p:txBody>
          <a:bodyPr spcFirstLastPara="1" wrap="square" lIns="0" tIns="91425" rIns="91425" bIns="91425" anchor="t" anchorCtr="0">
            <a:spAutoFit/>
          </a:bodyPr>
          <a:lstStyle/>
          <a:p>
            <a:pPr marL="0" lvl="0" indent="0" algn="l" rtl="0">
              <a:lnSpc>
                <a:spcPct val="100000"/>
              </a:lnSpc>
              <a:spcBef>
                <a:spcPts val="0"/>
              </a:spcBef>
              <a:spcAft>
                <a:spcPts val="0"/>
              </a:spcAft>
              <a:buSzPts val="2400"/>
              <a:buNone/>
            </a:pPr>
            <a:r>
              <a:rPr lang="en" sz="1200"/>
              <a:t>July 22, 2022</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graphicFrame>
        <p:nvGraphicFramePr>
          <p:cNvPr id="1047" name="Google Shape;1047;p148"/>
          <p:cNvGraphicFramePr/>
          <p:nvPr/>
        </p:nvGraphicFramePr>
        <p:xfrm>
          <a:off x="274313" y="407315"/>
          <a:ext cx="3000000" cy="3000000"/>
        </p:xfrm>
        <a:graphic>
          <a:graphicData uri="http://schemas.openxmlformats.org/drawingml/2006/table">
            <a:tbl>
              <a:tblPr>
                <a:noFill/>
                <a:tableStyleId>{CFF227E5-640B-45C7-9DC1-B26C7EE06C79}</a:tableStyleId>
              </a:tblPr>
              <a:tblGrid>
                <a:gridCol w="2752100">
                  <a:extLst>
                    <a:ext uri="{9D8B030D-6E8A-4147-A177-3AD203B41FA5}">
                      <a16:colId xmlns:a16="http://schemas.microsoft.com/office/drawing/2014/main" val="20000"/>
                    </a:ext>
                  </a:extLst>
                </a:gridCol>
                <a:gridCol w="2601650">
                  <a:extLst>
                    <a:ext uri="{9D8B030D-6E8A-4147-A177-3AD203B41FA5}">
                      <a16:colId xmlns:a16="http://schemas.microsoft.com/office/drawing/2014/main" val="20001"/>
                    </a:ext>
                  </a:extLst>
                </a:gridCol>
                <a:gridCol w="512925">
                  <a:extLst>
                    <a:ext uri="{9D8B030D-6E8A-4147-A177-3AD203B41FA5}">
                      <a16:colId xmlns:a16="http://schemas.microsoft.com/office/drawing/2014/main" val="20002"/>
                    </a:ext>
                  </a:extLst>
                </a:gridCol>
                <a:gridCol w="739350">
                  <a:extLst>
                    <a:ext uri="{9D8B030D-6E8A-4147-A177-3AD203B41FA5}">
                      <a16:colId xmlns:a16="http://schemas.microsoft.com/office/drawing/2014/main" val="20003"/>
                    </a:ext>
                  </a:extLst>
                </a:gridCol>
                <a:gridCol w="576975">
                  <a:extLst>
                    <a:ext uri="{9D8B030D-6E8A-4147-A177-3AD203B41FA5}">
                      <a16:colId xmlns:a16="http://schemas.microsoft.com/office/drawing/2014/main" val="20004"/>
                    </a:ext>
                  </a:extLst>
                </a:gridCol>
                <a:gridCol w="780275">
                  <a:extLst>
                    <a:ext uri="{9D8B030D-6E8A-4147-A177-3AD203B41FA5}">
                      <a16:colId xmlns:a16="http://schemas.microsoft.com/office/drawing/2014/main" val="20005"/>
                    </a:ext>
                  </a:extLst>
                </a:gridCol>
                <a:gridCol w="632025">
                  <a:extLst>
                    <a:ext uri="{9D8B030D-6E8A-4147-A177-3AD203B41FA5}">
                      <a16:colId xmlns:a16="http://schemas.microsoft.com/office/drawing/2014/main" val="20006"/>
                    </a:ext>
                  </a:extLst>
                </a:gridCol>
              </a:tblGrid>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gridSpan="4">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Business Impact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Effort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extLst>
                  <a:ext uri="{0D108BD9-81ED-4DB2-BD59-A6C34878D82A}">
                    <a16:rowId xmlns:a16="http://schemas.microsoft.com/office/drawing/2014/main" val="10000"/>
                  </a:ext>
                </a:extLst>
              </a:tr>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Cycle </a:t>
                      </a:r>
                      <a:endParaRPr sz="700" b="1"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Time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Operating Cost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Rework</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Customer Experience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Level of Effort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extLst>
                  <a:ext uri="{0D108BD9-81ED-4DB2-BD59-A6C34878D82A}">
                    <a16:rowId xmlns:a16="http://schemas.microsoft.com/office/drawing/2014/main" val="10001"/>
                  </a:ext>
                </a:extLst>
              </a:tr>
              <a:tr h="359250">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extLst>
                  <a:ext uri="{0D108BD9-81ED-4DB2-BD59-A6C34878D82A}">
                    <a16:rowId xmlns:a16="http://schemas.microsoft.com/office/drawing/2014/main" val="10002"/>
                  </a:ext>
                </a:extLst>
              </a:tr>
              <a:tr h="101475">
                <a:tc gridSpan="7">
                  <a:txBody>
                    <a:bodyPr/>
                    <a:lstStyle/>
                    <a:p>
                      <a:pPr marL="0" marR="0" lvl="0" indent="0" algn="l" rtl="0">
                        <a:lnSpc>
                          <a:spcPct val="100000"/>
                        </a:lnSpc>
                        <a:spcBef>
                          <a:spcPts val="0"/>
                        </a:spcBef>
                        <a:spcAft>
                          <a:spcPts val="0"/>
                        </a:spcAft>
                        <a:buClr>
                          <a:srgbClr val="000000"/>
                        </a:buClr>
                        <a:buSzPts val="900"/>
                        <a:buFont typeface="Arial"/>
                        <a:buNone/>
                      </a:pPr>
                      <a:r>
                        <a:rPr lang="en" sz="900" b="1" i="1" u="none" strike="noStrike" cap="none">
                          <a:solidFill>
                            <a:srgbClr val="FFFFFF"/>
                          </a:solidFill>
                          <a:latin typeface="Open Sans"/>
                          <a:ea typeface="Open Sans"/>
                          <a:cs typeface="Open Sans"/>
                          <a:sym typeface="Open Sans"/>
                        </a:rPr>
                        <a:t>Theme - </a:t>
                      </a:r>
                      <a:r>
                        <a:rPr lang="en" sz="900" b="1" i="1" u="none" strike="noStrike" cap="none">
                          <a:solidFill>
                            <a:schemeClr val="lt1"/>
                          </a:solidFill>
                          <a:latin typeface="Open Sans"/>
                          <a:ea typeface="Open Sans"/>
                          <a:cs typeface="Open Sans"/>
                          <a:sym typeface="Open Sans"/>
                        </a:rPr>
                        <a:t>Other Observations</a:t>
                      </a: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9E1B3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01475">
                <a:tc rowSpan="3">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Opportunities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a:txBody>
                    <a:bodyPr/>
                    <a:lstStyle/>
                    <a:p>
                      <a:pPr marL="22860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Solutions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gridSpan="5">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Benefits</a:t>
                      </a:r>
                      <a:endParaRPr sz="700" b="1" u="none" strike="noStrike" cap="none">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4"/>
                  </a:ext>
                </a:extLst>
              </a:tr>
              <a:tr h="1638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21975">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Increase reuse and standardization opportunities across products/channels by transitioning away from a current organization matrix</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Introduce a streamlined Interaction model with a cross product responsibility to replace current organization matrix</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rowSpan="4" gridSpan="5">
                  <a:txBody>
                    <a:bodyPr/>
                    <a:lstStyle/>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in Operating Cost</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in Rework</a:t>
                      </a:r>
                      <a:endParaRPr sz="900" b="1"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900"/>
                        <a:buFont typeface="Arial"/>
                        <a:buNone/>
                      </a:pPr>
                      <a:endParaRPr sz="900" u="none" strike="noStrike" cap="none">
                        <a:solidFill>
                          <a:schemeClr val="dk1"/>
                        </a:solidFill>
                        <a:latin typeface="Open Sans"/>
                        <a:ea typeface="Open Sans"/>
                        <a:cs typeface="Open Sans"/>
                        <a:sym typeface="Open Sans"/>
                      </a:endParaRPr>
                    </a:p>
                    <a:p>
                      <a:pPr marL="0" marR="0" lvl="0" indent="0" algn="l" rtl="0">
                        <a:lnSpc>
                          <a:spcPct val="115000"/>
                        </a:lnSpc>
                        <a:spcBef>
                          <a:spcPts val="300"/>
                        </a:spcBef>
                        <a:spcAft>
                          <a:spcPts val="0"/>
                        </a:spcAft>
                        <a:buClr>
                          <a:srgbClr val="000000"/>
                        </a:buClr>
                        <a:buSzPts val="900"/>
                        <a:buFont typeface="Arial"/>
                        <a:buNone/>
                      </a:pPr>
                      <a:r>
                        <a:rPr lang="en" sz="900" b="1" u="none" strike="noStrike" cap="none">
                          <a:solidFill>
                            <a:schemeClr val="dk1"/>
                          </a:solidFill>
                          <a:latin typeface="Open Sans"/>
                          <a:ea typeface="Open Sans"/>
                          <a:cs typeface="Open Sans"/>
                          <a:sym typeface="Open Sans"/>
                        </a:rPr>
                        <a:t>Initiative will enable:</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30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Ability for platform to grow along with our revenue growth than behind it</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Measure future areas do drive more efficiencies</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Success of this overall project</a:t>
                      </a:r>
                      <a:endParaRPr sz="900" b="1"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extLst>
                  <a:ext uri="{0D108BD9-81ED-4DB2-BD59-A6C34878D82A}">
                    <a16:rowId xmlns:a16="http://schemas.microsoft.com/office/drawing/2014/main" val="10007"/>
                  </a:ext>
                </a:extLst>
              </a:tr>
              <a:tr h="421975">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Improve the current ad-hoc process of capturing, storing, and updating process documentation</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Establish a centralized process documentation repository to maintain current state process documentation and implement versioning to track future iterations of it</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r h="421975">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Review the current approach to establish, track, report, and improve process metrics and SLAs (i.e. cycle time, root cause analysis)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Design a strategy to optimally establish, capture, and track process metrics and SLAs </a:t>
                      </a:r>
                      <a:endParaRPr sz="900" u="none" strike="noStrike" cap="none">
                        <a:solidFill>
                          <a:schemeClr val="dk1"/>
                        </a:solidFill>
                        <a:latin typeface="Open Sans"/>
                        <a:ea typeface="Open Sans"/>
                        <a:cs typeface="Open Sans"/>
                        <a:sym typeface="Open Sans"/>
                      </a:endParaRPr>
                    </a:p>
                    <a:p>
                      <a:pPr marL="91440" marR="0" lvl="0" indent="-91440" algn="l" rtl="0">
                        <a:lnSpc>
                          <a:spcPct val="100000"/>
                        </a:lnSpc>
                        <a:spcBef>
                          <a:spcPts val="30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Establish process controls to track adherence to Process SLAs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9"/>
                  </a:ext>
                </a:extLst>
              </a:tr>
              <a:tr h="421975">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Reduce potential errors resulting from manual replication of product setup configuration from Customer Acceptance to Production</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Evaluate options to automate the promotion of configurations from Customer Acceptance to Production</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0"/>
                  </a:ext>
                </a:extLst>
              </a:tr>
            </a:tbl>
          </a:graphicData>
        </a:graphic>
      </p:graphicFrame>
      <p:sp>
        <p:nvSpPr>
          <p:cNvPr id="1048" name="Google Shape;1048;p148"/>
          <p:cNvSpPr txBox="1">
            <a:spLocks noGrp="1"/>
          </p:cNvSpPr>
          <p:nvPr>
            <p:ph type="title"/>
          </p:nvPr>
        </p:nvSpPr>
        <p:spPr>
          <a:xfrm>
            <a:off x="274325" y="426725"/>
            <a:ext cx="53538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800"/>
              <a:buNone/>
            </a:pPr>
            <a:r>
              <a:rPr lang="en" sz="1400">
                <a:solidFill>
                  <a:schemeClr val="dk1"/>
                </a:solidFill>
              </a:rPr>
              <a:t>Key Opportunities and Solutions</a:t>
            </a:r>
            <a:endParaRPr sz="1400">
              <a:solidFill>
                <a:schemeClr val="dk1"/>
              </a:solidFill>
            </a:endParaRPr>
          </a:p>
          <a:p>
            <a:pPr marL="0" lvl="0" indent="0" algn="l" rtl="0">
              <a:lnSpc>
                <a:spcPct val="100000"/>
              </a:lnSpc>
              <a:spcBef>
                <a:spcPts val="0"/>
              </a:spcBef>
              <a:spcAft>
                <a:spcPts val="0"/>
              </a:spcAft>
              <a:buSzPts val="1800"/>
              <a:buNone/>
            </a:pPr>
            <a:r>
              <a:rPr lang="en" sz="1600" i="1">
                <a:solidFill>
                  <a:schemeClr val="dk1"/>
                </a:solidFill>
              </a:rPr>
              <a:t>Initiative: Establish Common Interaction Model For Employer Onboarding </a:t>
            </a:r>
            <a:endParaRPr sz="2000">
              <a:solidFill>
                <a:schemeClr val="dk1"/>
              </a:solidFill>
            </a:endParaRPr>
          </a:p>
        </p:txBody>
      </p:sp>
      <p:sp>
        <p:nvSpPr>
          <p:cNvPr id="1049" name="Google Shape;1049;p148"/>
          <p:cNvSpPr txBox="1"/>
          <p:nvPr/>
        </p:nvSpPr>
        <p:spPr>
          <a:xfrm rot="-5400000">
            <a:off x="11009521" y="4278700"/>
            <a:ext cx="6444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400"/>
              <a:buFont typeface="Arial"/>
              <a:buNone/>
            </a:pPr>
            <a:endParaRPr sz="900" b="1" i="0" u="none" strike="noStrike" cap="none">
              <a:solidFill>
                <a:schemeClr val="dk1"/>
              </a:solidFill>
              <a:latin typeface="Open Sans"/>
              <a:ea typeface="Open Sans"/>
              <a:cs typeface="Open Sans"/>
              <a:sym typeface="Open Sans"/>
            </a:endParaRPr>
          </a:p>
        </p:txBody>
      </p:sp>
      <p:sp>
        <p:nvSpPr>
          <p:cNvPr id="1050" name="Google Shape;1050;p148"/>
          <p:cNvSpPr/>
          <p:nvPr/>
        </p:nvSpPr>
        <p:spPr>
          <a:xfrm>
            <a:off x="2892725" y="1490472"/>
            <a:ext cx="274500" cy="2157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051" name="Google Shape;1051;p148"/>
          <p:cNvGrpSpPr/>
          <p:nvPr/>
        </p:nvGrpSpPr>
        <p:grpSpPr>
          <a:xfrm>
            <a:off x="6012686" y="755752"/>
            <a:ext cx="2202215" cy="137100"/>
            <a:chOff x="6012686" y="1517752"/>
            <a:chExt cx="2202215" cy="137100"/>
          </a:xfrm>
        </p:grpSpPr>
        <p:sp>
          <p:nvSpPr>
            <p:cNvPr id="1052" name="Google Shape;1052;p148"/>
            <p:cNvSpPr/>
            <p:nvPr/>
          </p:nvSpPr>
          <p:spPr>
            <a:xfrm rot="5400000">
              <a:off x="5999036"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53" name="Google Shape;1053;p148"/>
            <p:cNvSpPr/>
            <p:nvPr/>
          </p:nvSpPr>
          <p:spPr>
            <a:xfrm rot="5400000">
              <a:off x="6731477"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54" name="Google Shape;1054;p148"/>
            <p:cNvSpPr/>
            <p:nvPr/>
          </p:nvSpPr>
          <p:spPr>
            <a:xfrm rot="5400000">
              <a:off x="7307580"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55" name="Google Shape;1055;p148"/>
            <p:cNvSpPr/>
            <p:nvPr/>
          </p:nvSpPr>
          <p:spPr>
            <a:xfrm rot="5400000" flipH="1">
              <a:off x="8091451"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grpSp>
      <p:sp>
        <p:nvSpPr>
          <p:cNvPr id="1056" name="Google Shape;1056;p148"/>
          <p:cNvSpPr txBox="1"/>
          <p:nvPr/>
        </p:nvSpPr>
        <p:spPr>
          <a:xfrm>
            <a:off x="274325" y="4282091"/>
            <a:ext cx="51675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1 Selective high impact solutions and pain points. Please refer to Solutions Prioritization &amp; Current State sections for details</a:t>
            </a:r>
            <a:endParaRPr sz="700" b="0" i="0" u="none" strike="noStrike" cap="none">
              <a:solidFill>
                <a:schemeClr val="dk1"/>
              </a:solidFill>
              <a:latin typeface="Open Sans"/>
              <a:ea typeface="Open Sans"/>
              <a:cs typeface="Open Sans"/>
              <a:sym typeface="Open Sans"/>
            </a:endParaRPr>
          </a:p>
        </p:txBody>
      </p:sp>
      <p:sp>
        <p:nvSpPr>
          <p:cNvPr id="1057" name="Google Shape;1057;p148"/>
          <p:cNvSpPr/>
          <p:nvPr/>
        </p:nvSpPr>
        <p:spPr>
          <a:xfrm>
            <a:off x="618319" y="4487196"/>
            <a:ext cx="582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Significant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58" name="Google Shape;1058;p148"/>
          <p:cNvSpPr/>
          <p:nvPr/>
        </p:nvSpPr>
        <p:spPr>
          <a:xfrm>
            <a:off x="274320" y="4452860"/>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900" b="0" i="0" u="none" strike="noStrike" cap="none">
              <a:solidFill>
                <a:schemeClr val="dk1"/>
              </a:solidFill>
              <a:latin typeface="Open Sans"/>
              <a:ea typeface="Open Sans"/>
              <a:cs typeface="Open Sans"/>
              <a:sym typeface="Open Sans"/>
            </a:endParaRPr>
          </a:p>
        </p:txBody>
      </p:sp>
      <p:sp>
        <p:nvSpPr>
          <p:cNvPr id="1059" name="Google Shape;1059;p148"/>
          <p:cNvSpPr/>
          <p:nvPr/>
        </p:nvSpPr>
        <p:spPr>
          <a:xfrm>
            <a:off x="1413607" y="4452939"/>
            <a:ext cx="274479" cy="274479"/>
          </a:xfrm>
          <a:custGeom>
            <a:avLst/>
            <a:gdLst/>
            <a:ahLst/>
            <a:cxnLst/>
            <a:rect l="l" t="t" r="r" b="b"/>
            <a:pathLst>
              <a:path w="444500" h="444500" extrusionOk="0">
                <a:moveTo>
                  <a:pt x="2453" y="197917"/>
                </a:moveTo>
                <a:lnTo>
                  <a:pt x="4" y="222211"/>
                </a:lnTo>
                <a:lnTo>
                  <a:pt x="0" y="222211"/>
                </a:lnTo>
                <a:close/>
                <a:moveTo>
                  <a:pt x="4520" y="177443"/>
                </a:moveTo>
                <a:lnTo>
                  <a:pt x="2453" y="197917"/>
                </a:lnTo>
                <a:lnTo>
                  <a:pt x="4515" y="177459"/>
                </a:lnTo>
                <a:close/>
                <a:moveTo>
                  <a:pt x="11908" y="153645"/>
                </a:moveTo>
                <a:lnTo>
                  <a:pt x="4520" y="177443"/>
                </a:lnTo>
                <a:lnTo>
                  <a:pt x="4522" y="177426"/>
                </a:lnTo>
                <a:close/>
                <a:moveTo>
                  <a:pt x="17472" y="135729"/>
                </a:moveTo>
                <a:lnTo>
                  <a:pt x="11908" y="153645"/>
                </a:lnTo>
                <a:lnTo>
                  <a:pt x="17466" y="135741"/>
                </a:lnTo>
                <a:close/>
                <a:moveTo>
                  <a:pt x="29798" y="113021"/>
                </a:moveTo>
                <a:lnTo>
                  <a:pt x="17472" y="135729"/>
                </a:lnTo>
                <a:lnTo>
                  <a:pt x="17477" y="135714"/>
                </a:lnTo>
                <a:close/>
                <a:moveTo>
                  <a:pt x="37964" y="97980"/>
                </a:moveTo>
                <a:lnTo>
                  <a:pt x="29798" y="113021"/>
                </a:lnTo>
                <a:lnTo>
                  <a:pt x="37957" y="97988"/>
                </a:lnTo>
                <a:close/>
                <a:moveTo>
                  <a:pt x="54848" y="77517"/>
                </a:moveTo>
                <a:lnTo>
                  <a:pt x="37964" y="97980"/>
                </a:lnTo>
                <a:lnTo>
                  <a:pt x="37970" y="97968"/>
                </a:lnTo>
                <a:close/>
                <a:moveTo>
                  <a:pt x="65102" y="65090"/>
                </a:moveTo>
                <a:lnTo>
                  <a:pt x="54848" y="77517"/>
                </a:lnTo>
                <a:lnTo>
                  <a:pt x="65096" y="65096"/>
                </a:lnTo>
                <a:close/>
                <a:moveTo>
                  <a:pt x="85772" y="48036"/>
                </a:moveTo>
                <a:lnTo>
                  <a:pt x="65102" y="65090"/>
                </a:lnTo>
                <a:lnTo>
                  <a:pt x="65109" y="65082"/>
                </a:lnTo>
                <a:close/>
                <a:moveTo>
                  <a:pt x="97994" y="37954"/>
                </a:moveTo>
                <a:lnTo>
                  <a:pt x="85772" y="48036"/>
                </a:lnTo>
                <a:lnTo>
                  <a:pt x="97988" y="37957"/>
                </a:lnTo>
                <a:close/>
                <a:moveTo>
                  <a:pt x="121860" y="25000"/>
                </a:moveTo>
                <a:lnTo>
                  <a:pt x="97994" y="37954"/>
                </a:lnTo>
                <a:lnTo>
                  <a:pt x="98000" y="37949"/>
                </a:lnTo>
                <a:close/>
                <a:moveTo>
                  <a:pt x="135745" y="17464"/>
                </a:moveTo>
                <a:lnTo>
                  <a:pt x="121860" y="25000"/>
                </a:lnTo>
                <a:lnTo>
                  <a:pt x="135740" y="17466"/>
                </a:lnTo>
                <a:close/>
                <a:moveTo>
                  <a:pt x="163796" y="8757"/>
                </a:moveTo>
                <a:lnTo>
                  <a:pt x="135745" y="17464"/>
                </a:lnTo>
                <a:lnTo>
                  <a:pt x="135750" y="17462"/>
                </a:lnTo>
                <a:close/>
                <a:moveTo>
                  <a:pt x="177462" y="4515"/>
                </a:moveTo>
                <a:lnTo>
                  <a:pt x="163796" y="8757"/>
                </a:lnTo>
                <a:lnTo>
                  <a:pt x="177459" y="4515"/>
                </a:lnTo>
                <a:close/>
                <a:moveTo>
                  <a:pt x="222250" y="0"/>
                </a:moveTo>
                <a:lnTo>
                  <a:pt x="177462" y="4515"/>
                </a:lnTo>
                <a:lnTo>
                  <a:pt x="177464" y="4514"/>
                </a:lnTo>
                <a:cubicBezTo>
                  <a:pt x="191931" y="1555"/>
                  <a:pt x="206909" y="0"/>
                  <a:pt x="222250" y="0"/>
                </a:cubicBezTo>
                <a:close/>
                <a:moveTo>
                  <a:pt x="222250" y="0"/>
                </a:moveTo>
                <a:cubicBezTo>
                  <a:pt x="344995" y="0"/>
                  <a:pt x="444500" y="99505"/>
                  <a:pt x="444500" y="222250"/>
                </a:cubicBezTo>
                <a:cubicBezTo>
                  <a:pt x="444500" y="344995"/>
                  <a:pt x="344995" y="444500"/>
                  <a:pt x="222250" y="444500"/>
                </a:cubicBezTo>
                <a:cubicBezTo>
                  <a:pt x="99505" y="444500"/>
                  <a:pt x="0" y="344995"/>
                  <a:pt x="0" y="222250"/>
                </a:cubicBezTo>
                <a:lnTo>
                  <a:pt x="4" y="222211"/>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60" name="Google Shape;1060;p148"/>
          <p:cNvSpPr/>
          <p:nvPr/>
        </p:nvSpPr>
        <p:spPr>
          <a:xfrm>
            <a:off x="1745135"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High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61" name="Google Shape;1061;p148"/>
          <p:cNvSpPr/>
          <p:nvPr/>
        </p:nvSpPr>
        <p:spPr>
          <a:xfrm>
            <a:off x="2424303" y="4452939"/>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62" name="Google Shape;1062;p148"/>
          <p:cNvSpPr/>
          <p:nvPr/>
        </p:nvSpPr>
        <p:spPr>
          <a:xfrm>
            <a:off x="2762684"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Medium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63" name="Google Shape;1063;p148"/>
          <p:cNvSpPr/>
          <p:nvPr/>
        </p:nvSpPr>
        <p:spPr>
          <a:xfrm>
            <a:off x="3425036" y="4452939"/>
            <a:ext cx="274479" cy="274479"/>
          </a:xfrm>
          <a:custGeom>
            <a:avLst/>
            <a:gdLst/>
            <a:ahLst/>
            <a:cxnLst/>
            <a:rect l="l" t="t" r="r" b="b"/>
            <a:pathLst>
              <a:path w="444500" h="444500" extrusionOk="0">
                <a:moveTo>
                  <a:pt x="243386" y="442369"/>
                </a:moveTo>
                <a:lnTo>
                  <a:pt x="222250" y="444500"/>
                </a:lnTo>
                <a:lnTo>
                  <a:pt x="222122" y="444487"/>
                </a:lnTo>
                <a:close/>
                <a:moveTo>
                  <a:pt x="199130" y="442169"/>
                </a:moveTo>
                <a:lnTo>
                  <a:pt x="222122" y="444487"/>
                </a:lnTo>
                <a:lnTo>
                  <a:pt x="221992" y="444500"/>
                </a:lnTo>
                <a:close/>
                <a:moveTo>
                  <a:pt x="266907" y="439998"/>
                </a:moveTo>
                <a:lnTo>
                  <a:pt x="266771" y="440040"/>
                </a:lnTo>
                <a:lnTo>
                  <a:pt x="243386" y="442369"/>
                </a:lnTo>
                <a:close/>
                <a:moveTo>
                  <a:pt x="177341" y="439948"/>
                </a:moveTo>
                <a:lnTo>
                  <a:pt x="199130" y="442169"/>
                </a:lnTo>
                <a:lnTo>
                  <a:pt x="177459" y="439985"/>
                </a:lnTo>
                <a:close/>
                <a:moveTo>
                  <a:pt x="286885" y="433825"/>
                </a:moveTo>
                <a:lnTo>
                  <a:pt x="267041" y="439985"/>
                </a:lnTo>
                <a:lnTo>
                  <a:pt x="266907" y="439998"/>
                </a:lnTo>
                <a:close/>
                <a:moveTo>
                  <a:pt x="155926" y="433301"/>
                </a:moveTo>
                <a:lnTo>
                  <a:pt x="177341" y="439948"/>
                </a:lnTo>
                <a:lnTo>
                  <a:pt x="177224" y="439936"/>
                </a:lnTo>
                <a:close/>
                <a:moveTo>
                  <a:pt x="308622" y="427077"/>
                </a:moveTo>
                <a:lnTo>
                  <a:pt x="308490" y="427148"/>
                </a:lnTo>
                <a:lnTo>
                  <a:pt x="286885" y="433825"/>
                </a:lnTo>
                <a:close/>
                <a:moveTo>
                  <a:pt x="135640" y="426980"/>
                </a:moveTo>
                <a:lnTo>
                  <a:pt x="155926" y="433301"/>
                </a:lnTo>
                <a:lnTo>
                  <a:pt x="135740" y="427035"/>
                </a:lnTo>
                <a:close/>
                <a:moveTo>
                  <a:pt x="326901" y="417188"/>
                </a:moveTo>
                <a:lnTo>
                  <a:pt x="308760" y="427035"/>
                </a:lnTo>
                <a:lnTo>
                  <a:pt x="308622" y="427077"/>
                </a:lnTo>
                <a:close/>
                <a:moveTo>
                  <a:pt x="116004" y="416322"/>
                </a:moveTo>
                <a:lnTo>
                  <a:pt x="135640" y="426980"/>
                </a:lnTo>
                <a:lnTo>
                  <a:pt x="135534" y="426947"/>
                </a:lnTo>
                <a:close/>
                <a:moveTo>
                  <a:pt x="346378" y="406616"/>
                </a:moveTo>
                <a:lnTo>
                  <a:pt x="346257" y="406716"/>
                </a:lnTo>
                <a:lnTo>
                  <a:pt x="326901" y="417188"/>
                </a:lnTo>
                <a:close/>
                <a:moveTo>
                  <a:pt x="97907" y="406477"/>
                </a:moveTo>
                <a:lnTo>
                  <a:pt x="116004" y="416322"/>
                </a:lnTo>
                <a:lnTo>
                  <a:pt x="97988" y="406543"/>
                </a:lnTo>
                <a:close/>
                <a:moveTo>
                  <a:pt x="362233" y="393572"/>
                </a:moveTo>
                <a:lnTo>
                  <a:pt x="346512" y="406543"/>
                </a:lnTo>
                <a:lnTo>
                  <a:pt x="346378" y="406616"/>
                </a:lnTo>
                <a:close/>
                <a:moveTo>
                  <a:pt x="80764" y="392332"/>
                </a:moveTo>
                <a:lnTo>
                  <a:pt x="97907" y="406477"/>
                </a:lnTo>
                <a:lnTo>
                  <a:pt x="97815" y="406426"/>
                </a:lnTo>
                <a:close/>
                <a:moveTo>
                  <a:pt x="379282" y="379506"/>
                </a:moveTo>
                <a:lnTo>
                  <a:pt x="379176" y="379633"/>
                </a:lnTo>
                <a:lnTo>
                  <a:pt x="362233" y="393572"/>
                </a:lnTo>
                <a:close/>
                <a:moveTo>
                  <a:pt x="65034" y="379330"/>
                </a:moveTo>
                <a:lnTo>
                  <a:pt x="80764" y="392332"/>
                </a:lnTo>
                <a:lnTo>
                  <a:pt x="65096" y="379405"/>
                </a:lnTo>
                <a:close/>
                <a:moveTo>
                  <a:pt x="392242" y="363845"/>
                </a:moveTo>
                <a:lnTo>
                  <a:pt x="379404" y="379405"/>
                </a:lnTo>
                <a:lnTo>
                  <a:pt x="379282" y="379506"/>
                </a:lnTo>
                <a:close/>
                <a:moveTo>
                  <a:pt x="51053" y="362384"/>
                </a:moveTo>
                <a:lnTo>
                  <a:pt x="65034" y="379330"/>
                </a:lnTo>
                <a:lnTo>
                  <a:pt x="64959" y="379268"/>
                </a:lnTo>
                <a:close/>
                <a:moveTo>
                  <a:pt x="406437" y="346641"/>
                </a:moveTo>
                <a:lnTo>
                  <a:pt x="406354" y="346793"/>
                </a:lnTo>
                <a:lnTo>
                  <a:pt x="392242" y="363845"/>
                </a:lnTo>
                <a:close/>
                <a:moveTo>
                  <a:pt x="37914" y="346432"/>
                </a:moveTo>
                <a:lnTo>
                  <a:pt x="51053" y="362384"/>
                </a:lnTo>
                <a:lnTo>
                  <a:pt x="37957" y="346512"/>
                </a:lnTo>
                <a:close/>
                <a:moveTo>
                  <a:pt x="416250" y="328630"/>
                </a:moveTo>
                <a:lnTo>
                  <a:pt x="406543" y="346512"/>
                </a:lnTo>
                <a:lnTo>
                  <a:pt x="406437" y="346641"/>
                </a:lnTo>
                <a:close/>
                <a:moveTo>
                  <a:pt x="27492" y="327231"/>
                </a:moveTo>
                <a:lnTo>
                  <a:pt x="37914" y="346432"/>
                </a:lnTo>
                <a:lnTo>
                  <a:pt x="37858" y="346364"/>
                </a:lnTo>
                <a:close/>
                <a:moveTo>
                  <a:pt x="426950" y="308915"/>
                </a:moveTo>
                <a:lnTo>
                  <a:pt x="426897" y="309086"/>
                </a:lnTo>
                <a:lnTo>
                  <a:pt x="416250" y="328630"/>
                </a:lnTo>
                <a:close/>
                <a:moveTo>
                  <a:pt x="17441" y="308680"/>
                </a:moveTo>
                <a:lnTo>
                  <a:pt x="27492" y="327231"/>
                </a:lnTo>
                <a:lnTo>
                  <a:pt x="17466" y="308760"/>
                </a:lnTo>
                <a:close/>
                <a:moveTo>
                  <a:pt x="433266" y="288686"/>
                </a:moveTo>
                <a:lnTo>
                  <a:pt x="427035" y="308760"/>
                </a:lnTo>
                <a:lnTo>
                  <a:pt x="426950" y="308915"/>
                </a:lnTo>
                <a:close/>
                <a:moveTo>
                  <a:pt x="10867" y="287503"/>
                </a:moveTo>
                <a:lnTo>
                  <a:pt x="17441" y="308680"/>
                </a:lnTo>
                <a:lnTo>
                  <a:pt x="17403" y="308610"/>
                </a:lnTo>
                <a:close/>
                <a:moveTo>
                  <a:pt x="439929" y="267221"/>
                </a:moveTo>
                <a:lnTo>
                  <a:pt x="439910" y="267404"/>
                </a:lnTo>
                <a:lnTo>
                  <a:pt x="433266" y="288686"/>
                </a:lnTo>
                <a:close/>
                <a:moveTo>
                  <a:pt x="4508" y="266966"/>
                </a:moveTo>
                <a:lnTo>
                  <a:pt x="10867" y="287503"/>
                </a:lnTo>
                <a:lnTo>
                  <a:pt x="4515" y="267041"/>
                </a:lnTo>
                <a:close/>
                <a:moveTo>
                  <a:pt x="442173" y="245333"/>
                </a:moveTo>
                <a:lnTo>
                  <a:pt x="439985" y="267041"/>
                </a:lnTo>
                <a:lnTo>
                  <a:pt x="439929" y="267221"/>
                </a:lnTo>
                <a:close/>
                <a:moveTo>
                  <a:pt x="2223" y="244301"/>
                </a:moveTo>
                <a:lnTo>
                  <a:pt x="4508" y="266966"/>
                </a:lnTo>
                <a:lnTo>
                  <a:pt x="4487" y="266897"/>
                </a:lnTo>
                <a:close/>
                <a:moveTo>
                  <a:pt x="444461" y="222638"/>
                </a:moveTo>
                <a:lnTo>
                  <a:pt x="444500" y="222638"/>
                </a:lnTo>
                <a:lnTo>
                  <a:pt x="442173" y="245333"/>
                </a:lnTo>
                <a:close/>
                <a:moveTo>
                  <a:pt x="7" y="222181"/>
                </a:moveTo>
                <a:lnTo>
                  <a:pt x="2223" y="244301"/>
                </a:lnTo>
                <a:lnTo>
                  <a:pt x="0" y="222250"/>
                </a:lnTo>
                <a:close/>
                <a:moveTo>
                  <a:pt x="2230" y="200131"/>
                </a:moveTo>
                <a:lnTo>
                  <a:pt x="7" y="222181"/>
                </a:lnTo>
                <a:lnTo>
                  <a:pt x="1" y="222121"/>
                </a:lnTo>
                <a:close/>
                <a:moveTo>
                  <a:pt x="4534" y="177400"/>
                </a:moveTo>
                <a:lnTo>
                  <a:pt x="2230" y="200131"/>
                </a:lnTo>
                <a:lnTo>
                  <a:pt x="4515" y="177459"/>
                </a:lnTo>
                <a:close/>
                <a:moveTo>
                  <a:pt x="10925" y="156812"/>
                </a:moveTo>
                <a:lnTo>
                  <a:pt x="4534" y="177400"/>
                </a:lnTo>
                <a:lnTo>
                  <a:pt x="4539" y="177350"/>
                </a:lnTo>
                <a:close/>
                <a:moveTo>
                  <a:pt x="17491" y="135694"/>
                </a:moveTo>
                <a:lnTo>
                  <a:pt x="10925" y="156812"/>
                </a:lnTo>
                <a:lnTo>
                  <a:pt x="17466" y="135741"/>
                </a:lnTo>
                <a:close/>
                <a:moveTo>
                  <a:pt x="27854" y="116601"/>
                </a:moveTo>
                <a:lnTo>
                  <a:pt x="17491" y="135694"/>
                </a:lnTo>
                <a:lnTo>
                  <a:pt x="17504" y="135653"/>
                </a:lnTo>
                <a:close/>
                <a:moveTo>
                  <a:pt x="37985" y="97955"/>
                </a:moveTo>
                <a:lnTo>
                  <a:pt x="27854" y="116601"/>
                </a:lnTo>
                <a:lnTo>
                  <a:pt x="37957" y="97988"/>
                </a:lnTo>
                <a:close/>
                <a:moveTo>
                  <a:pt x="52031" y="80930"/>
                </a:moveTo>
                <a:lnTo>
                  <a:pt x="37985" y="97955"/>
                </a:lnTo>
                <a:lnTo>
                  <a:pt x="38002" y="97922"/>
                </a:lnTo>
                <a:close/>
                <a:moveTo>
                  <a:pt x="65123" y="65073"/>
                </a:moveTo>
                <a:lnTo>
                  <a:pt x="52031" y="80930"/>
                </a:lnTo>
                <a:lnTo>
                  <a:pt x="65096" y="65096"/>
                </a:lnTo>
                <a:close/>
                <a:moveTo>
                  <a:pt x="82403" y="50816"/>
                </a:moveTo>
                <a:lnTo>
                  <a:pt x="65123" y="65073"/>
                </a:lnTo>
                <a:lnTo>
                  <a:pt x="65142" y="65050"/>
                </a:lnTo>
                <a:close/>
                <a:moveTo>
                  <a:pt x="98012" y="37944"/>
                </a:moveTo>
                <a:lnTo>
                  <a:pt x="82403" y="50816"/>
                </a:lnTo>
                <a:lnTo>
                  <a:pt x="97988" y="37957"/>
                </a:lnTo>
                <a:close/>
                <a:moveTo>
                  <a:pt x="118349" y="26905"/>
                </a:moveTo>
                <a:lnTo>
                  <a:pt x="98012" y="37944"/>
                </a:lnTo>
                <a:lnTo>
                  <a:pt x="98030" y="37929"/>
                </a:lnTo>
                <a:close/>
                <a:moveTo>
                  <a:pt x="135759" y="17460"/>
                </a:moveTo>
                <a:lnTo>
                  <a:pt x="118349" y="26905"/>
                </a:lnTo>
                <a:lnTo>
                  <a:pt x="135740" y="17466"/>
                </a:lnTo>
                <a:close/>
                <a:moveTo>
                  <a:pt x="160484" y="9785"/>
                </a:moveTo>
                <a:lnTo>
                  <a:pt x="135759" y="17460"/>
                </a:lnTo>
                <a:lnTo>
                  <a:pt x="135773" y="17453"/>
                </a:lnTo>
                <a:close/>
                <a:moveTo>
                  <a:pt x="177469" y="4514"/>
                </a:moveTo>
                <a:lnTo>
                  <a:pt x="160484" y="9785"/>
                </a:lnTo>
                <a:lnTo>
                  <a:pt x="177459" y="4515"/>
                </a:lnTo>
                <a:close/>
                <a:moveTo>
                  <a:pt x="219671" y="260"/>
                </a:moveTo>
                <a:lnTo>
                  <a:pt x="177469" y="4514"/>
                </a:lnTo>
                <a:lnTo>
                  <a:pt x="177477" y="4512"/>
                </a:lnTo>
                <a:close/>
                <a:moveTo>
                  <a:pt x="222251" y="0"/>
                </a:moveTo>
                <a:lnTo>
                  <a:pt x="267041" y="4515"/>
                </a:lnTo>
                <a:cubicBezTo>
                  <a:pt x="368317" y="25240"/>
                  <a:pt x="444500" y="114848"/>
                  <a:pt x="444500" y="222250"/>
                </a:cubicBezTo>
                <a:lnTo>
                  <a:pt x="444461" y="222638"/>
                </a:lnTo>
                <a:lnTo>
                  <a:pt x="222250" y="222250"/>
                </a:lnTo>
                <a:close/>
                <a:moveTo>
                  <a:pt x="222251" y="0"/>
                </a:moveTo>
                <a:lnTo>
                  <a:pt x="222251" y="0"/>
                </a:lnTo>
                <a:lnTo>
                  <a:pt x="222251" y="0"/>
                </a:lnTo>
                <a:close/>
                <a:moveTo>
                  <a:pt x="222250" y="0"/>
                </a:moveTo>
                <a:lnTo>
                  <a:pt x="222251" y="0"/>
                </a:lnTo>
                <a:lnTo>
                  <a:pt x="219671" y="26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64" name="Google Shape;1064;p148"/>
          <p:cNvSpPr/>
          <p:nvPr/>
        </p:nvSpPr>
        <p:spPr>
          <a:xfrm>
            <a:off x="3750790"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Low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65" name="Google Shape;1065;p148"/>
          <p:cNvSpPr txBox="1"/>
          <p:nvPr/>
        </p:nvSpPr>
        <p:spPr>
          <a:xfrm>
            <a:off x="274325" y="4180143"/>
            <a:ext cx="51675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 May be out of scope for this initiative</a:t>
            </a:r>
            <a:endParaRPr sz="700" b="0" i="0" u="none" strike="noStrike" cap="none">
              <a:solidFill>
                <a:schemeClr val="dk1"/>
              </a:solidFill>
              <a:latin typeface="Open Sans"/>
              <a:ea typeface="Open Sans"/>
              <a:cs typeface="Open Sans"/>
              <a:sym typeface="Open Sans"/>
            </a:endParaRPr>
          </a:p>
        </p:txBody>
      </p:sp>
      <p:sp>
        <p:nvSpPr>
          <p:cNvPr id="1066" name="Google Shape;1066;p148"/>
          <p:cNvSpPr/>
          <p:nvPr/>
        </p:nvSpPr>
        <p:spPr>
          <a:xfrm flipH="1">
            <a:off x="8416188" y="941832"/>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67" name="Google Shape;1067;p148"/>
          <p:cNvSpPr/>
          <p:nvPr/>
        </p:nvSpPr>
        <p:spPr>
          <a:xfrm>
            <a:off x="6399393" y="941832"/>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68" name="Google Shape;1068;p148"/>
          <p:cNvSpPr/>
          <p:nvPr/>
        </p:nvSpPr>
        <p:spPr>
          <a:xfrm>
            <a:off x="7040880" y="941832"/>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69" name="Google Shape;1069;p148"/>
          <p:cNvSpPr/>
          <p:nvPr/>
        </p:nvSpPr>
        <p:spPr>
          <a:xfrm>
            <a:off x="5769864" y="941832"/>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70" name="Google Shape;1070;p148"/>
          <p:cNvSpPr/>
          <p:nvPr/>
        </p:nvSpPr>
        <p:spPr>
          <a:xfrm>
            <a:off x="7724914" y="941814"/>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384"/>
        <p:cNvGrpSpPr/>
        <p:nvPr/>
      </p:nvGrpSpPr>
      <p:grpSpPr>
        <a:xfrm>
          <a:off x="0" y="0"/>
          <a:ext cx="0" cy="0"/>
          <a:chOff x="0" y="0"/>
          <a:chExt cx="0" cy="0"/>
        </a:xfrm>
      </p:grpSpPr>
      <p:cxnSp>
        <p:nvCxnSpPr>
          <p:cNvPr id="4385" name="Google Shape;4385;p238"/>
          <p:cNvCxnSpPr>
            <a:stCxn id="4386" idx="2"/>
          </p:cNvCxnSpPr>
          <p:nvPr/>
        </p:nvCxnSpPr>
        <p:spPr>
          <a:xfrm rot="5400000">
            <a:off x="2489836" y="1848126"/>
            <a:ext cx="672900" cy="3900"/>
          </a:xfrm>
          <a:prstGeom prst="bentConnector3">
            <a:avLst>
              <a:gd name="adj1" fmla="val 51121"/>
            </a:avLst>
          </a:prstGeom>
          <a:noFill/>
          <a:ln w="9525" cap="flat" cmpd="sng">
            <a:solidFill>
              <a:schemeClr val="dk1"/>
            </a:solidFill>
            <a:prstDash val="solid"/>
            <a:round/>
            <a:headEnd type="none" w="med" len="med"/>
            <a:tailEnd type="triangle" w="med" len="med"/>
          </a:ln>
        </p:spPr>
      </p:cxnSp>
      <p:sp>
        <p:nvSpPr>
          <p:cNvPr id="4386" name="Google Shape;4386;p238"/>
          <p:cNvSpPr/>
          <p:nvPr/>
        </p:nvSpPr>
        <p:spPr>
          <a:xfrm>
            <a:off x="2542900" y="1249675"/>
            <a:ext cx="570672" cy="282636"/>
          </a:xfrm>
          <a:prstGeom prst="flowChartDocument">
            <a:avLst/>
          </a:prstGeom>
          <a:solidFill>
            <a:schemeClr val="lt2"/>
          </a:solidFill>
          <a:ln>
            <a:noFill/>
          </a:ln>
        </p:spPr>
        <p:txBody>
          <a:bodyPr spcFirstLastPara="1" wrap="square" lIns="91425"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700" i="1" u="none" strike="noStrike" cap="none">
              <a:solidFill>
                <a:schemeClr val="dk1"/>
              </a:solidFill>
              <a:latin typeface="Open Sans"/>
              <a:ea typeface="Open Sans"/>
              <a:cs typeface="Open Sans"/>
              <a:sym typeface="Open Sans"/>
            </a:endParaRPr>
          </a:p>
        </p:txBody>
      </p:sp>
      <p:sp>
        <p:nvSpPr>
          <p:cNvPr id="4387" name="Google Shape;4387;p238"/>
          <p:cNvSpPr txBox="1"/>
          <p:nvPr/>
        </p:nvSpPr>
        <p:spPr>
          <a:xfrm>
            <a:off x="2291075" y="1123750"/>
            <a:ext cx="11091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b="1">
                <a:solidFill>
                  <a:schemeClr val="dk1"/>
                </a:solidFill>
                <a:latin typeface="Open Sans"/>
                <a:ea typeface="Open Sans"/>
                <a:cs typeface="Open Sans"/>
                <a:sym typeface="Open Sans"/>
              </a:rPr>
              <a:t>API Gateway</a:t>
            </a:r>
            <a:endParaRPr sz="500" b="1">
              <a:solidFill>
                <a:schemeClr val="dk1"/>
              </a:solidFill>
              <a:latin typeface="Open Sans"/>
              <a:ea typeface="Open Sans"/>
              <a:cs typeface="Open Sans"/>
              <a:sym typeface="Open Sans"/>
            </a:endParaRPr>
          </a:p>
        </p:txBody>
      </p:sp>
      <p:sp>
        <p:nvSpPr>
          <p:cNvPr id="4388" name="Google Shape;4388;p238"/>
          <p:cNvSpPr txBox="1"/>
          <p:nvPr/>
        </p:nvSpPr>
        <p:spPr>
          <a:xfrm>
            <a:off x="355125" y="1123750"/>
            <a:ext cx="8190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b="1">
                <a:solidFill>
                  <a:schemeClr val="dk1"/>
                </a:solidFill>
                <a:latin typeface="Open Sans"/>
                <a:ea typeface="Open Sans"/>
                <a:cs typeface="Open Sans"/>
                <a:sym typeface="Open Sans"/>
              </a:rPr>
              <a:t>Web UI (EFX Operations*)</a:t>
            </a:r>
            <a:endParaRPr sz="500" b="1">
              <a:solidFill>
                <a:schemeClr val="dk1"/>
              </a:solidFill>
              <a:latin typeface="Open Sans"/>
              <a:ea typeface="Open Sans"/>
              <a:cs typeface="Open Sans"/>
              <a:sym typeface="Open Sans"/>
            </a:endParaRPr>
          </a:p>
        </p:txBody>
      </p:sp>
      <p:cxnSp>
        <p:nvCxnSpPr>
          <p:cNvPr id="4389" name="Google Shape;4389;p238"/>
          <p:cNvCxnSpPr>
            <a:stCxn id="4390" idx="0"/>
            <a:endCxn id="4391" idx="2"/>
          </p:cNvCxnSpPr>
          <p:nvPr/>
        </p:nvCxnSpPr>
        <p:spPr>
          <a:xfrm rot="10800000">
            <a:off x="630750" y="1427750"/>
            <a:ext cx="0" cy="300900"/>
          </a:xfrm>
          <a:prstGeom prst="straightConnector1">
            <a:avLst/>
          </a:prstGeom>
          <a:noFill/>
          <a:ln w="9525" cap="flat" cmpd="sng">
            <a:solidFill>
              <a:schemeClr val="dk2"/>
            </a:solidFill>
            <a:prstDash val="solid"/>
            <a:round/>
            <a:headEnd type="none" w="med" len="med"/>
            <a:tailEnd type="none" w="med" len="med"/>
          </a:ln>
        </p:spPr>
      </p:cxnSp>
      <p:grpSp>
        <p:nvGrpSpPr>
          <p:cNvPr id="4392" name="Google Shape;4392;p238"/>
          <p:cNvGrpSpPr/>
          <p:nvPr/>
        </p:nvGrpSpPr>
        <p:grpSpPr>
          <a:xfrm>
            <a:off x="533515" y="1254438"/>
            <a:ext cx="182887" cy="182860"/>
            <a:chOff x="533397" y="1635125"/>
            <a:chExt cx="601800" cy="603300"/>
          </a:xfrm>
        </p:grpSpPr>
        <p:sp>
          <p:nvSpPr>
            <p:cNvPr id="4393" name="Google Shape;4393;p238"/>
            <p:cNvSpPr/>
            <p:nvPr/>
          </p:nvSpPr>
          <p:spPr>
            <a:xfrm>
              <a:off x="533397" y="1635125"/>
              <a:ext cx="601800" cy="603300"/>
            </a:xfrm>
            <a:custGeom>
              <a:avLst/>
              <a:gdLst/>
              <a:ahLst/>
              <a:cxnLst/>
              <a:rect l="l" t="t" r="r" b="b"/>
              <a:pathLst>
                <a:path w="120000" h="120000" extrusionOk="0">
                  <a:moveTo>
                    <a:pt x="60000" y="0"/>
                  </a:moveTo>
                  <a:cubicBezTo>
                    <a:pt x="26625" y="0"/>
                    <a:pt x="0" y="26625"/>
                    <a:pt x="0" y="60000"/>
                  </a:cubicBezTo>
                  <a:cubicBezTo>
                    <a:pt x="0" y="93000"/>
                    <a:pt x="26625" y="120000"/>
                    <a:pt x="60000" y="120000"/>
                  </a:cubicBezTo>
                  <a:cubicBezTo>
                    <a:pt x="93000" y="120000"/>
                    <a:pt x="120000" y="93000"/>
                    <a:pt x="120000" y="60000"/>
                  </a:cubicBezTo>
                  <a:cubicBezTo>
                    <a:pt x="120000" y="26625"/>
                    <a:pt x="93000" y="0"/>
                    <a:pt x="60000" y="0"/>
                  </a:cubicBezTo>
                  <a:close/>
                  <a:moveTo>
                    <a:pt x="60000" y="4875"/>
                  </a:moveTo>
                  <a:cubicBezTo>
                    <a:pt x="90000" y="4875"/>
                    <a:pt x="115125" y="29625"/>
                    <a:pt x="115125" y="60000"/>
                  </a:cubicBezTo>
                  <a:cubicBezTo>
                    <a:pt x="115125" y="90375"/>
                    <a:pt x="90000" y="115125"/>
                    <a:pt x="60000" y="115125"/>
                  </a:cubicBezTo>
                  <a:cubicBezTo>
                    <a:pt x="29250" y="115125"/>
                    <a:pt x="4875" y="90375"/>
                    <a:pt x="4875" y="60000"/>
                  </a:cubicBezTo>
                  <a:cubicBezTo>
                    <a:pt x="4875" y="29625"/>
                    <a:pt x="29250" y="4875"/>
                    <a:pt x="60000" y="4875"/>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sp>
          <p:nvSpPr>
            <p:cNvPr id="4394" name="Google Shape;4394;p238"/>
            <p:cNvSpPr/>
            <p:nvPr/>
          </p:nvSpPr>
          <p:spPr>
            <a:xfrm>
              <a:off x="642937" y="1784350"/>
              <a:ext cx="382500" cy="354000"/>
            </a:xfrm>
            <a:custGeom>
              <a:avLst/>
              <a:gdLst/>
              <a:ahLst/>
              <a:cxnLst/>
              <a:rect l="l" t="t" r="r" b="b"/>
              <a:pathLst>
                <a:path w="120000" h="120000" extrusionOk="0">
                  <a:moveTo>
                    <a:pt x="111133" y="79787"/>
                  </a:moveTo>
                  <a:cubicBezTo>
                    <a:pt x="111133" y="77234"/>
                    <a:pt x="109359" y="75957"/>
                    <a:pt x="107586" y="75957"/>
                  </a:cubicBezTo>
                  <a:cubicBezTo>
                    <a:pt x="105221" y="75957"/>
                    <a:pt x="104039" y="77234"/>
                    <a:pt x="104039" y="79787"/>
                  </a:cubicBezTo>
                  <a:cubicBezTo>
                    <a:pt x="104039" y="81702"/>
                    <a:pt x="105221" y="82978"/>
                    <a:pt x="107586" y="82978"/>
                  </a:cubicBezTo>
                  <a:cubicBezTo>
                    <a:pt x="109359" y="82978"/>
                    <a:pt x="111133" y="81702"/>
                    <a:pt x="111133" y="79787"/>
                  </a:cubicBezTo>
                  <a:close/>
                  <a:moveTo>
                    <a:pt x="99310" y="79787"/>
                  </a:moveTo>
                  <a:cubicBezTo>
                    <a:pt x="99310" y="77234"/>
                    <a:pt x="98128" y="75957"/>
                    <a:pt x="95763" y="75957"/>
                  </a:cubicBezTo>
                  <a:cubicBezTo>
                    <a:pt x="93990" y="75957"/>
                    <a:pt x="92216" y="77234"/>
                    <a:pt x="92216" y="79787"/>
                  </a:cubicBezTo>
                  <a:cubicBezTo>
                    <a:pt x="92216" y="81702"/>
                    <a:pt x="93990" y="82978"/>
                    <a:pt x="95763" y="82978"/>
                  </a:cubicBezTo>
                  <a:cubicBezTo>
                    <a:pt x="98128" y="82978"/>
                    <a:pt x="99310" y="81702"/>
                    <a:pt x="99310" y="79787"/>
                  </a:cubicBezTo>
                  <a:close/>
                  <a:moveTo>
                    <a:pt x="88669" y="79787"/>
                  </a:moveTo>
                  <a:cubicBezTo>
                    <a:pt x="88669" y="77234"/>
                    <a:pt x="86896" y="75957"/>
                    <a:pt x="85123" y="75957"/>
                  </a:cubicBezTo>
                  <a:cubicBezTo>
                    <a:pt x="83349" y="75957"/>
                    <a:pt x="81576" y="77234"/>
                    <a:pt x="81576" y="79787"/>
                  </a:cubicBezTo>
                  <a:cubicBezTo>
                    <a:pt x="81576" y="81702"/>
                    <a:pt x="83349" y="82978"/>
                    <a:pt x="85123" y="82978"/>
                  </a:cubicBezTo>
                  <a:cubicBezTo>
                    <a:pt x="86896" y="82978"/>
                    <a:pt x="88669" y="81702"/>
                    <a:pt x="88669" y="79787"/>
                  </a:cubicBezTo>
                  <a:close/>
                  <a:moveTo>
                    <a:pt x="10049" y="69574"/>
                  </a:moveTo>
                  <a:cubicBezTo>
                    <a:pt x="109359" y="69574"/>
                    <a:pt x="109359" y="69574"/>
                    <a:pt x="109359" y="69574"/>
                  </a:cubicBezTo>
                  <a:cubicBezTo>
                    <a:pt x="109359" y="11489"/>
                    <a:pt x="109359" y="11489"/>
                    <a:pt x="109359" y="11489"/>
                  </a:cubicBezTo>
                  <a:cubicBezTo>
                    <a:pt x="10049" y="11489"/>
                    <a:pt x="10049" y="11489"/>
                    <a:pt x="10049" y="11489"/>
                  </a:cubicBezTo>
                  <a:lnTo>
                    <a:pt x="10049" y="69574"/>
                  </a:lnTo>
                  <a:close/>
                  <a:moveTo>
                    <a:pt x="120000" y="10212"/>
                  </a:moveTo>
                  <a:cubicBezTo>
                    <a:pt x="120000" y="79787"/>
                    <a:pt x="120000" y="79787"/>
                    <a:pt x="120000" y="79787"/>
                  </a:cubicBezTo>
                  <a:cubicBezTo>
                    <a:pt x="120000" y="85531"/>
                    <a:pt x="115862" y="90000"/>
                    <a:pt x="110541" y="90000"/>
                  </a:cubicBezTo>
                  <a:cubicBezTo>
                    <a:pt x="8866" y="90000"/>
                    <a:pt x="8866" y="90000"/>
                    <a:pt x="8866" y="90000"/>
                  </a:cubicBezTo>
                  <a:cubicBezTo>
                    <a:pt x="4137" y="90000"/>
                    <a:pt x="0" y="85531"/>
                    <a:pt x="0" y="79787"/>
                  </a:cubicBezTo>
                  <a:cubicBezTo>
                    <a:pt x="0" y="10212"/>
                    <a:pt x="0" y="10212"/>
                    <a:pt x="0" y="10212"/>
                  </a:cubicBezTo>
                  <a:cubicBezTo>
                    <a:pt x="0" y="4468"/>
                    <a:pt x="4137" y="0"/>
                    <a:pt x="8866" y="0"/>
                  </a:cubicBezTo>
                  <a:cubicBezTo>
                    <a:pt x="110541" y="0"/>
                    <a:pt x="110541" y="0"/>
                    <a:pt x="110541" y="0"/>
                  </a:cubicBezTo>
                  <a:cubicBezTo>
                    <a:pt x="115862" y="0"/>
                    <a:pt x="120000" y="4468"/>
                    <a:pt x="120000" y="10212"/>
                  </a:cubicBezTo>
                  <a:close/>
                  <a:moveTo>
                    <a:pt x="96945" y="115531"/>
                  </a:moveTo>
                  <a:cubicBezTo>
                    <a:pt x="96354" y="118085"/>
                    <a:pt x="94581" y="119361"/>
                    <a:pt x="92807" y="119361"/>
                  </a:cubicBezTo>
                  <a:cubicBezTo>
                    <a:pt x="92216" y="119361"/>
                    <a:pt x="92216" y="119361"/>
                    <a:pt x="91625" y="119361"/>
                  </a:cubicBezTo>
                  <a:cubicBezTo>
                    <a:pt x="60295" y="112978"/>
                    <a:pt x="60295" y="112978"/>
                    <a:pt x="60295" y="112978"/>
                  </a:cubicBezTo>
                  <a:cubicBezTo>
                    <a:pt x="27783" y="119361"/>
                    <a:pt x="27783" y="119361"/>
                    <a:pt x="27783" y="119361"/>
                  </a:cubicBezTo>
                  <a:cubicBezTo>
                    <a:pt x="25418" y="120000"/>
                    <a:pt x="23054" y="118085"/>
                    <a:pt x="23054" y="115531"/>
                  </a:cubicBezTo>
                  <a:cubicBezTo>
                    <a:pt x="22463" y="112978"/>
                    <a:pt x="24236" y="110425"/>
                    <a:pt x="26600" y="109787"/>
                  </a:cubicBezTo>
                  <a:cubicBezTo>
                    <a:pt x="43743" y="106595"/>
                    <a:pt x="43743" y="106595"/>
                    <a:pt x="43743" y="106595"/>
                  </a:cubicBezTo>
                  <a:cubicBezTo>
                    <a:pt x="45517" y="96382"/>
                    <a:pt x="45517" y="96382"/>
                    <a:pt x="45517" y="96382"/>
                  </a:cubicBezTo>
                  <a:cubicBezTo>
                    <a:pt x="75073" y="96382"/>
                    <a:pt x="75073" y="96382"/>
                    <a:pt x="75073" y="96382"/>
                  </a:cubicBezTo>
                  <a:cubicBezTo>
                    <a:pt x="76256" y="106595"/>
                    <a:pt x="76256" y="106595"/>
                    <a:pt x="76256" y="106595"/>
                  </a:cubicBezTo>
                  <a:cubicBezTo>
                    <a:pt x="93399" y="109787"/>
                    <a:pt x="93399" y="109787"/>
                    <a:pt x="93399" y="109787"/>
                  </a:cubicBezTo>
                  <a:cubicBezTo>
                    <a:pt x="95763" y="110425"/>
                    <a:pt x="97536" y="112978"/>
                    <a:pt x="96945" y="1155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grpSp>
      <p:sp>
        <p:nvSpPr>
          <p:cNvPr id="4395" name="Google Shape;4395;p238"/>
          <p:cNvSpPr txBox="1"/>
          <p:nvPr/>
        </p:nvSpPr>
        <p:spPr>
          <a:xfrm>
            <a:off x="794150" y="1219025"/>
            <a:ext cx="11739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i="1">
                <a:solidFill>
                  <a:schemeClr val="dk1"/>
                </a:solidFill>
                <a:latin typeface="Open Sans"/>
                <a:ea typeface="Open Sans"/>
                <a:cs typeface="Open Sans"/>
                <a:sym typeface="Open Sans"/>
              </a:rPr>
              <a:t>* Web UI enablement for Alliance for future consideration</a:t>
            </a:r>
            <a:endParaRPr sz="600" i="1">
              <a:solidFill>
                <a:schemeClr val="dk1"/>
              </a:solidFill>
              <a:latin typeface="Open Sans"/>
              <a:ea typeface="Open Sans"/>
              <a:cs typeface="Open Sans"/>
              <a:sym typeface="Open Sans"/>
            </a:endParaRPr>
          </a:p>
        </p:txBody>
      </p:sp>
      <p:sp>
        <p:nvSpPr>
          <p:cNvPr id="4396" name="Google Shape;4396;p238"/>
          <p:cNvSpPr/>
          <p:nvPr/>
        </p:nvSpPr>
        <p:spPr>
          <a:xfrm>
            <a:off x="2738248" y="1749849"/>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1</a:t>
            </a:r>
            <a:endParaRPr sz="800">
              <a:solidFill>
                <a:schemeClr val="dk1"/>
              </a:solidFill>
              <a:latin typeface="Open Sans"/>
              <a:ea typeface="Open Sans"/>
              <a:cs typeface="Open Sans"/>
              <a:sym typeface="Open Sans"/>
            </a:endParaRPr>
          </a:p>
        </p:txBody>
      </p:sp>
      <p:sp>
        <p:nvSpPr>
          <p:cNvPr id="4397" name="Google Shape;4397;p238"/>
          <p:cNvSpPr/>
          <p:nvPr/>
        </p:nvSpPr>
        <p:spPr>
          <a:xfrm>
            <a:off x="274325" y="2233050"/>
            <a:ext cx="3559500" cy="1774200"/>
          </a:xfrm>
          <a:prstGeom prst="roundRect">
            <a:avLst>
              <a:gd name="adj" fmla="val 8848"/>
            </a:avLst>
          </a:prstGeom>
          <a:solidFill>
            <a:srgbClr val="9E1B32"/>
          </a:solidFill>
          <a:ln>
            <a:noFill/>
          </a:ln>
        </p:spPr>
        <p:txBody>
          <a:bodyPr spcFirstLastPara="1" wrap="square" lIns="91425" tIns="45700"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700" b="1">
                <a:solidFill>
                  <a:srgbClr val="FFFFFF"/>
                </a:solidFill>
                <a:latin typeface="Open Sans"/>
                <a:ea typeface="Open Sans"/>
                <a:cs typeface="Open Sans"/>
                <a:sym typeface="Open Sans"/>
              </a:rPr>
              <a:t>Employer</a:t>
            </a:r>
            <a:endParaRPr sz="700" b="1">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000"/>
              <a:buFont typeface="Arial"/>
              <a:buNone/>
            </a:pPr>
            <a:r>
              <a:rPr lang="en" sz="700" b="1">
                <a:solidFill>
                  <a:srgbClr val="FFFFFF"/>
                </a:solidFill>
                <a:latin typeface="Open Sans"/>
                <a:ea typeface="Open Sans"/>
                <a:cs typeface="Open Sans"/>
                <a:sym typeface="Open Sans"/>
              </a:rPr>
              <a:t>Offboarding</a:t>
            </a:r>
            <a:endParaRPr sz="700" b="1">
              <a:solidFill>
                <a:srgbClr val="FFFFFF"/>
              </a:solidFill>
              <a:latin typeface="Open Sans"/>
              <a:ea typeface="Open Sans"/>
              <a:cs typeface="Open Sans"/>
              <a:sym typeface="Open Sans"/>
            </a:endParaRPr>
          </a:p>
        </p:txBody>
      </p:sp>
      <p:sp>
        <p:nvSpPr>
          <p:cNvPr id="4398" name="Google Shape;4398;p238"/>
          <p:cNvSpPr/>
          <p:nvPr/>
        </p:nvSpPr>
        <p:spPr>
          <a:xfrm>
            <a:off x="2066500" y="4235625"/>
            <a:ext cx="1554000" cy="528000"/>
          </a:xfrm>
          <a:prstGeom prst="roundRect">
            <a:avLst>
              <a:gd name="adj" fmla="val 16667"/>
            </a:avLst>
          </a:prstGeom>
          <a:solidFill>
            <a:srgbClr val="FFFFFF"/>
          </a:solidFill>
          <a:ln w="9525" cap="flat" cmpd="sng">
            <a:solidFill>
              <a:srgbClr val="9E1B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TWN/I9/UC Data/UCX Cancel Product</a:t>
            </a:r>
            <a:endParaRPr sz="600">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Product specific cancellation</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Secure Data Extract transfers (I9)</a:t>
            </a:r>
            <a:endParaRPr sz="600" b="1">
              <a:solidFill>
                <a:schemeClr val="dk1"/>
              </a:solidFill>
              <a:latin typeface="Open Sans"/>
              <a:ea typeface="Open Sans"/>
              <a:cs typeface="Open Sans"/>
              <a:sym typeface="Open Sans"/>
            </a:endParaRPr>
          </a:p>
        </p:txBody>
      </p:sp>
      <p:sp>
        <p:nvSpPr>
          <p:cNvPr id="4399" name="Google Shape;4399;p238"/>
          <p:cNvSpPr/>
          <p:nvPr/>
        </p:nvSpPr>
        <p:spPr>
          <a:xfrm>
            <a:off x="5183549" y="2887913"/>
            <a:ext cx="1405200" cy="512100"/>
          </a:xfrm>
          <a:prstGeom prst="roundRect">
            <a:avLst>
              <a:gd name="adj" fmla="val 16667"/>
            </a:avLst>
          </a:prstGeom>
          <a:solidFill>
            <a:srgbClr val="FFFFFF"/>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Create Project in Workfront for reporting only</a:t>
            </a:r>
            <a:endParaRPr sz="700">
              <a:solidFill>
                <a:schemeClr val="dk1"/>
              </a:solidFill>
              <a:latin typeface="Open Sans"/>
              <a:ea typeface="Open Sans"/>
              <a:cs typeface="Open Sans"/>
              <a:sym typeface="Open Sans"/>
            </a:endParaRPr>
          </a:p>
        </p:txBody>
      </p:sp>
      <p:cxnSp>
        <p:nvCxnSpPr>
          <p:cNvPr id="4400" name="Google Shape;4400;p238"/>
          <p:cNvCxnSpPr>
            <a:stCxn id="4401" idx="3"/>
            <a:endCxn id="4399" idx="1"/>
          </p:cNvCxnSpPr>
          <p:nvPr/>
        </p:nvCxnSpPr>
        <p:spPr>
          <a:xfrm>
            <a:off x="4519800" y="3142925"/>
            <a:ext cx="663600" cy="900"/>
          </a:xfrm>
          <a:prstGeom prst="straightConnector1">
            <a:avLst/>
          </a:prstGeom>
          <a:noFill/>
          <a:ln w="9525" cap="flat" cmpd="sng">
            <a:solidFill>
              <a:srgbClr val="5B6771"/>
            </a:solidFill>
            <a:prstDash val="solid"/>
            <a:round/>
            <a:headEnd type="none" w="med" len="med"/>
            <a:tailEnd type="triangle" w="med" len="med"/>
          </a:ln>
        </p:spPr>
      </p:cxnSp>
      <p:sp>
        <p:nvSpPr>
          <p:cNvPr id="4402" name="Google Shape;4402;p238"/>
          <p:cNvSpPr/>
          <p:nvPr/>
        </p:nvSpPr>
        <p:spPr>
          <a:xfrm>
            <a:off x="2268962" y="4015962"/>
            <a:ext cx="180000" cy="180000"/>
          </a:xfrm>
          <a:prstGeom prst="ellipse">
            <a:avLst/>
          </a:prstGeom>
          <a:solidFill>
            <a:srgbClr val="F4D46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5B6771"/>
                </a:solidFill>
                <a:latin typeface="Open Sans"/>
                <a:ea typeface="Open Sans"/>
                <a:cs typeface="Open Sans"/>
                <a:sym typeface="Open Sans"/>
              </a:rPr>
              <a:t>3</a:t>
            </a:r>
            <a:endParaRPr sz="800">
              <a:solidFill>
                <a:srgbClr val="5B6771"/>
              </a:solidFill>
              <a:latin typeface="Open Sans"/>
              <a:ea typeface="Open Sans"/>
              <a:cs typeface="Open Sans"/>
              <a:sym typeface="Open Sans"/>
            </a:endParaRPr>
          </a:p>
        </p:txBody>
      </p:sp>
      <p:sp>
        <p:nvSpPr>
          <p:cNvPr id="4401" name="Google Shape;4401;p238"/>
          <p:cNvSpPr/>
          <p:nvPr/>
        </p:nvSpPr>
        <p:spPr>
          <a:xfrm>
            <a:off x="4010100" y="2987675"/>
            <a:ext cx="509700" cy="310500"/>
          </a:xfrm>
          <a:prstGeom prst="roundRect">
            <a:avLst>
              <a:gd name="adj" fmla="val 16667"/>
            </a:avLst>
          </a:prstGeom>
          <a:solidFill>
            <a:srgbClr val="E7E7E7"/>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300"/>
              </a:spcAft>
              <a:buClr>
                <a:srgbClr val="000000"/>
              </a:buClr>
              <a:buSzPts val="700"/>
              <a:buFont typeface="Arial"/>
              <a:buNone/>
            </a:pPr>
            <a:r>
              <a:rPr lang="en" sz="600">
                <a:solidFill>
                  <a:srgbClr val="5B6771"/>
                </a:solidFill>
                <a:latin typeface="Open Sans"/>
                <a:ea typeface="Open Sans"/>
                <a:cs typeface="Open Sans"/>
                <a:sym typeface="Open Sans"/>
              </a:rPr>
              <a:t>Salesforce/</a:t>
            </a:r>
            <a:br>
              <a:rPr lang="en" sz="600">
                <a:solidFill>
                  <a:srgbClr val="5B6771"/>
                </a:solidFill>
                <a:latin typeface="Open Sans"/>
                <a:ea typeface="Open Sans"/>
                <a:cs typeface="Open Sans"/>
                <a:sym typeface="Open Sans"/>
              </a:rPr>
            </a:br>
            <a:r>
              <a:rPr lang="en" sz="600">
                <a:solidFill>
                  <a:srgbClr val="5B6771"/>
                </a:solidFill>
                <a:latin typeface="Open Sans"/>
                <a:ea typeface="Open Sans"/>
                <a:cs typeface="Open Sans"/>
                <a:sym typeface="Open Sans"/>
              </a:rPr>
              <a:t>Mulesoft</a:t>
            </a:r>
            <a:endParaRPr sz="600">
              <a:solidFill>
                <a:srgbClr val="5B6771"/>
              </a:solidFill>
              <a:latin typeface="Open Sans"/>
              <a:ea typeface="Open Sans"/>
              <a:cs typeface="Open Sans"/>
              <a:sym typeface="Open Sans"/>
            </a:endParaRPr>
          </a:p>
        </p:txBody>
      </p:sp>
      <p:cxnSp>
        <p:nvCxnSpPr>
          <p:cNvPr id="4403" name="Google Shape;4403;p238"/>
          <p:cNvCxnSpPr>
            <a:endCxn id="4401" idx="1"/>
          </p:cNvCxnSpPr>
          <p:nvPr/>
        </p:nvCxnSpPr>
        <p:spPr>
          <a:xfrm rot="-5400000">
            <a:off x="3126900" y="3349625"/>
            <a:ext cx="1089900" cy="676500"/>
          </a:xfrm>
          <a:prstGeom prst="bentConnector2">
            <a:avLst/>
          </a:prstGeom>
          <a:noFill/>
          <a:ln w="9525" cap="flat" cmpd="sng">
            <a:solidFill>
              <a:srgbClr val="5B6771"/>
            </a:solidFill>
            <a:prstDash val="solid"/>
            <a:round/>
            <a:headEnd type="none" w="med" len="med"/>
            <a:tailEnd type="triangle" w="med" len="med"/>
          </a:ln>
        </p:spPr>
      </p:cxnSp>
      <p:sp>
        <p:nvSpPr>
          <p:cNvPr id="4404" name="Google Shape;4404;p238"/>
          <p:cNvSpPr/>
          <p:nvPr/>
        </p:nvSpPr>
        <p:spPr>
          <a:xfrm>
            <a:off x="5137876" y="2784152"/>
            <a:ext cx="180000" cy="180000"/>
          </a:xfrm>
          <a:prstGeom prst="ellipse">
            <a:avLst/>
          </a:prstGeom>
          <a:solidFill>
            <a:srgbClr val="F4D46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5B6771"/>
                </a:solidFill>
                <a:latin typeface="Open Sans"/>
                <a:ea typeface="Open Sans"/>
                <a:cs typeface="Open Sans"/>
                <a:sym typeface="Open Sans"/>
              </a:rPr>
              <a:t>4</a:t>
            </a:r>
            <a:endParaRPr sz="800">
              <a:solidFill>
                <a:srgbClr val="5B6771"/>
              </a:solidFill>
              <a:latin typeface="Open Sans"/>
              <a:ea typeface="Open Sans"/>
              <a:cs typeface="Open Sans"/>
              <a:sym typeface="Open Sans"/>
            </a:endParaRPr>
          </a:p>
        </p:txBody>
      </p:sp>
      <p:sp>
        <p:nvSpPr>
          <p:cNvPr id="4405" name="Google Shape;4405;p238"/>
          <p:cNvSpPr/>
          <p:nvPr/>
        </p:nvSpPr>
        <p:spPr>
          <a:xfrm>
            <a:off x="1430762" y="2149062"/>
            <a:ext cx="180000" cy="180000"/>
          </a:xfrm>
          <a:prstGeom prst="ellipse">
            <a:avLst/>
          </a:prstGeom>
          <a:solidFill>
            <a:srgbClr val="F4D46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5B6771"/>
                </a:solidFill>
                <a:latin typeface="Open Sans"/>
                <a:ea typeface="Open Sans"/>
                <a:cs typeface="Open Sans"/>
                <a:sym typeface="Open Sans"/>
              </a:rPr>
              <a:t>2</a:t>
            </a:r>
            <a:endParaRPr sz="800">
              <a:solidFill>
                <a:srgbClr val="5B6771"/>
              </a:solidFill>
              <a:latin typeface="Open Sans"/>
              <a:ea typeface="Open Sans"/>
              <a:cs typeface="Open Sans"/>
              <a:sym typeface="Open Sans"/>
            </a:endParaRPr>
          </a:p>
        </p:txBody>
      </p:sp>
      <p:sp>
        <p:nvSpPr>
          <p:cNvPr id="4406" name="Google Shape;4406;p238"/>
          <p:cNvSpPr/>
          <p:nvPr/>
        </p:nvSpPr>
        <p:spPr>
          <a:xfrm>
            <a:off x="1754275" y="2301575"/>
            <a:ext cx="1463100" cy="932700"/>
          </a:xfrm>
          <a:prstGeom prst="roundRect">
            <a:avLst>
              <a:gd name="adj" fmla="val 16667"/>
            </a:avLst>
          </a:prstGeom>
          <a:solidFill>
            <a:srgbClr val="E7E7E7"/>
          </a:solidFill>
          <a:ln>
            <a:noFill/>
          </a:ln>
        </p:spPr>
        <p:txBody>
          <a:bodyPr spcFirstLastPara="1" wrap="square" lIns="9125" tIns="18275" rIns="0"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a:solidFill>
                  <a:schemeClr val="dk1"/>
                </a:solidFill>
                <a:latin typeface="Open Sans"/>
                <a:ea typeface="Open Sans"/>
                <a:cs typeface="Open Sans"/>
                <a:sym typeface="Open Sans"/>
              </a:rPr>
              <a:t>Product Cancellation - Common</a:t>
            </a:r>
            <a:endParaRPr sz="700" b="1" i="0" u="none" strike="noStrike" cap="none">
              <a:solidFill>
                <a:schemeClr val="dk1"/>
              </a:solidFill>
              <a:latin typeface="Open Sans"/>
              <a:ea typeface="Open Sans"/>
              <a:cs typeface="Open Sans"/>
              <a:sym typeface="Open Sans"/>
            </a:endParaRPr>
          </a:p>
          <a:p>
            <a:pPr marL="54864" marR="0" lvl="0" indent="-62357" algn="l" rtl="0">
              <a:lnSpc>
                <a:spcPct val="100000"/>
              </a:lnSpc>
              <a:spcBef>
                <a:spcPts val="300"/>
              </a:spcBef>
              <a:spcAft>
                <a:spcPts val="0"/>
              </a:spcAft>
              <a:buClr>
                <a:schemeClr val="dk1"/>
              </a:buClr>
              <a:buSzPts val="550"/>
              <a:buFont typeface="Open Sans"/>
              <a:buChar char="•"/>
            </a:pPr>
            <a:r>
              <a:rPr lang="en" sz="550" i="1">
                <a:solidFill>
                  <a:schemeClr val="dk1"/>
                </a:solidFill>
                <a:latin typeface="Open Sans"/>
                <a:ea typeface="Open Sans"/>
                <a:cs typeface="Open Sans"/>
                <a:sym typeface="Open Sans"/>
              </a:rPr>
              <a:t>Cancel Product (CDH)</a:t>
            </a:r>
            <a:endParaRPr sz="550" i="1">
              <a:solidFill>
                <a:schemeClr val="dk1"/>
              </a:solidFill>
              <a:latin typeface="Open Sans"/>
              <a:ea typeface="Open Sans"/>
              <a:cs typeface="Open Sans"/>
              <a:sym typeface="Open Sans"/>
            </a:endParaRPr>
          </a:p>
          <a:p>
            <a:pPr marL="54864" marR="0" lvl="0" indent="-62357" algn="l" rtl="0">
              <a:lnSpc>
                <a:spcPct val="100000"/>
              </a:lnSpc>
              <a:spcBef>
                <a:spcPts val="0"/>
              </a:spcBef>
              <a:spcAft>
                <a:spcPts val="0"/>
              </a:spcAft>
              <a:buClr>
                <a:schemeClr val="dk1"/>
              </a:buClr>
              <a:buSzPts val="550"/>
              <a:buFont typeface="Open Sans"/>
              <a:buChar char="•"/>
            </a:pPr>
            <a:r>
              <a:rPr lang="en" sz="550" i="1">
                <a:solidFill>
                  <a:schemeClr val="dk1"/>
                </a:solidFill>
                <a:latin typeface="Open Sans"/>
                <a:ea typeface="Open Sans"/>
                <a:cs typeface="Open Sans"/>
                <a:sym typeface="Open Sans"/>
              </a:rPr>
              <a:t>Cancel Product (Salesforce)</a:t>
            </a:r>
            <a:endParaRPr sz="550" i="1">
              <a:solidFill>
                <a:schemeClr val="dk1"/>
              </a:solidFill>
              <a:latin typeface="Open Sans"/>
              <a:ea typeface="Open Sans"/>
              <a:cs typeface="Open Sans"/>
              <a:sym typeface="Open Sans"/>
            </a:endParaRPr>
          </a:p>
        </p:txBody>
      </p:sp>
      <p:sp>
        <p:nvSpPr>
          <p:cNvPr id="4407" name="Google Shape;4407;p238"/>
          <p:cNvSpPr/>
          <p:nvPr/>
        </p:nvSpPr>
        <p:spPr>
          <a:xfrm>
            <a:off x="1754275" y="3346350"/>
            <a:ext cx="1463100" cy="399900"/>
          </a:xfrm>
          <a:prstGeom prst="roundRect">
            <a:avLst>
              <a:gd name="adj" fmla="val 16667"/>
            </a:avLst>
          </a:prstGeom>
          <a:solidFill>
            <a:srgbClr val="E7E7E7"/>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Product Cancellation -</a:t>
            </a:r>
            <a:r>
              <a:rPr lang="en" sz="700">
                <a:solidFill>
                  <a:schemeClr val="dk1"/>
                </a:solidFill>
                <a:latin typeface="Open Sans"/>
                <a:ea typeface="Open Sans"/>
                <a:cs typeface="Open Sans"/>
                <a:sym typeface="Open Sans"/>
              </a:rPr>
              <a:t> (TWN, I9, UC…..) </a:t>
            </a:r>
            <a:endParaRPr sz="700">
              <a:solidFill>
                <a:schemeClr val="dk1"/>
              </a:solidFill>
              <a:latin typeface="Open Sans"/>
              <a:ea typeface="Open Sans"/>
              <a:cs typeface="Open Sans"/>
              <a:sym typeface="Open Sans"/>
            </a:endParaRPr>
          </a:p>
          <a:p>
            <a:pPr marL="0" lvl="0" indent="0" algn="l" rtl="0">
              <a:spcBef>
                <a:spcPts val="300"/>
              </a:spcBef>
              <a:spcAft>
                <a:spcPts val="0"/>
              </a:spcAft>
              <a:buNone/>
            </a:pPr>
            <a:endParaRPr sz="700" b="1">
              <a:solidFill>
                <a:schemeClr val="dk1"/>
              </a:solidFill>
              <a:latin typeface="Open Sans"/>
              <a:ea typeface="Open Sans"/>
              <a:cs typeface="Open Sans"/>
              <a:sym typeface="Open Sans"/>
            </a:endParaRPr>
          </a:p>
          <a:p>
            <a:pPr marL="0" lvl="0" indent="0" algn="l" rtl="0">
              <a:spcBef>
                <a:spcPts val="300"/>
              </a:spcBef>
              <a:spcAft>
                <a:spcPts val="0"/>
              </a:spcAft>
              <a:buNone/>
            </a:pPr>
            <a:endParaRPr sz="700" b="1">
              <a:solidFill>
                <a:schemeClr val="dk1"/>
              </a:solidFill>
              <a:latin typeface="Open Sans"/>
              <a:ea typeface="Open Sans"/>
              <a:cs typeface="Open Sans"/>
              <a:sym typeface="Open Sans"/>
            </a:endParaRPr>
          </a:p>
          <a:p>
            <a:pPr marL="54864" marR="0" lvl="0" indent="0" algn="l" rtl="0">
              <a:lnSpc>
                <a:spcPct val="100000"/>
              </a:lnSpc>
              <a:spcBef>
                <a:spcPts val="300"/>
              </a:spcBef>
              <a:spcAft>
                <a:spcPts val="0"/>
              </a:spcAft>
              <a:buNone/>
            </a:pPr>
            <a:endParaRPr sz="600" i="1">
              <a:solidFill>
                <a:schemeClr val="dk1"/>
              </a:solidFill>
              <a:latin typeface="Open Sans"/>
              <a:ea typeface="Open Sans"/>
              <a:cs typeface="Open Sans"/>
              <a:sym typeface="Open Sans"/>
            </a:endParaRPr>
          </a:p>
        </p:txBody>
      </p:sp>
      <p:cxnSp>
        <p:nvCxnSpPr>
          <p:cNvPr id="4408" name="Google Shape;4408;p238"/>
          <p:cNvCxnSpPr/>
          <p:nvPr/>
        </p:nvCxnSpPr>
        <p:spPr>
          <a:xfrm flipH="1">
            <a:off x="2468850" y="3636200"/>
            <a:ext cx="3000" cy="599400"/>
          </a:xfrm>
          <a:prstGeom prst="straightConnector1">
            <a:avLst/>
          </a:prstGeom>
          <a:noFill/>
          <a:ln w="9525" cap="flat" cmpd="sng">
            <a:solidFill>
              <a:srgbClr val="5B6771"/>
            </a:solidFill>
            <a:prstDash val="solid"/>
            <a:round/>
            <a:headEnd type="oval" w="med" len="med"/>
            <a:tailEnd type="triangle" w="med" len="med"/>
          </a:ln>
        </p:spPr>
      </p:cxnSp>
      <p:sp>
        <p:nvSpPr>
          <p:cNvPr id="4409" name="Google Shape;4409;p238"/>
          <p:cNvSpPr/>
          <p:nvPr/>
        </p:nvSpPr>
        <p:spPr>
          <a:xfrm>
            <a:off x="441375" y="1737776"/>
            <a:ext cx="1939800" cy="276900"/>
          </a:xfrm>
          <a:prstGeom prst="rect">
            <a:avLst/>
          </a:prstGeom>
          <a:solidFill>
            <a:srgbClr val="FFFFFF"/>
          </a:solidFill>
          <a:ln w="9525" cap="flat" cmpd="sng">
            <a:solidFill>
              <a:srgbClr val="007298"/>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Salesforce Case</a:t>
            </a:r>
            <a:endParaRPr sz="800">
              <a:solidFill>
                <a:schemeClr val="dk1"/>
              </a:solidFill>
              <a:latin typeface="Open Sans"/>
              <a:ea typeface="Open Sans"/>
              <a:cs typeface="Open Sans"/>
              <a:sym typeface="Open Sans"/>
            </a:endParaRPr>
          </a:p>
        </p:txBody>
      </p:sp>
      <p:sp>
        <p:nvSpPr>
          <p:cNvPr id="4410" name="Google Shape;4410;p238"/>
          <p:cNvSpPr/>
          <p:nvPr/>
        </p:nvSpPr>
        <p:spPr>
          <a:xfrm>
            <a:off x="2038625" y="1786225"/>
            <a:ext cx="162600" cy="180000"/>
          </a:xfrm>
          <a:prstGeom prst="diamond">
            <a:avLst/>
          </a:prstGeom>
          <a:noFill/>
          <a:ln w="9525" cap="flat" cmpd="sng">
            <a:solidFill>
              <a:srgbClr val="0072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1" name="Google Shape;4411;p238"/>
          <p:cNvCxnSpPr>
            <a:stCxn id="4410" idx="2"/>
          </p:cNvCxnSpPr>
          <p:nvPr/>
        </p:nvCxnSpPr>
        <p:spPr>
          <a:xfrm>
            <a:off x="2119925" y="1966225"/>
            <a:ext cx="0" cy="271800"/>
          </a:xfrm>
          <a:prstGeom prst="straightConnector1">
            <a:avLst/>
          </a:prstGeom>
          <a:noFill/>
          <a:ln w="9525" cap="flat" cmpd="sng">
            <a:solidFill>
              <a:srgbClr val="5B6771"/>
            </a:solidFill>
            <a:prstDash val="solid"/>
            <a:round/>
            <a:headEnd type="none" w="med" len="med"/>
            <a:tailEnd type="triangle" w="med" len="med"/>
          </a:ln>
        </p:spPr>
      </p:cxnSp>
      <p:sp>
        <p:nvSpPr>
          <p:cNvPr id="4412" name="Google Shape;4412;p238"/>
          <p:cNvSpPr txBox="1"/>
          <p:nvPr/>
        </p:nvSpPr>
        <p:spPr>
          <a:xfrm>
            <a:off x="448934" y="1932452"/>
            <a:ext cx="1259400" cy="77100"/>
          </a:xfrm>
          <a:prstGeom prst="rect">
            <a:avLst/>
          </a:prstGeom>
          <a:solidFill>
            <a:srgbClr val="FFFF00"/>
          </a:solidFill>
          <a:ln>
            <a:noFill/>
          </a:ln>
        </p:spPr>
        <p:txBody>
          <a:bodyPr spcFirstLastPara="1" wrap="square" lIns="0" tIns="0" rIns="0" bIns="0" anchor="t" anchorCtr="0">
            <a:spAutoFit/>
          </a:bodyPr>
          <a:lstStyle/>
          <a:p>
            <a:pPr marL="0" lvl="0" indent="0" algn="l" rtl="0">
              <a:spcBef>
                <a:spcPts val="0"/>
              </a:spcBef>
              <a:spcAft>
                <a:spcPts val="0"/>
              </a:spcAft>
              <a:buNone/>
            </a:pPr>
            <a:r>
              <a:rPr lang="en" sz="500" i="1">
                <a:solidFill>
                  <a:schemeClr val="dk1"/>
                </a:solidFill>
                <a:latin typeface="Open Sans"/>
                <a:ea typeface="Open Sans"/>
                <a:cs typeface="Open Sans"/>
                <a:sym typeface="Open Sans"/>
              </a:rPr>
              <a:t>Implement an approval process</a:t>
            </a:r>
            <a:endParaRPr sz="500" i="1">
              <a:solidFill>
                <a:schemeClr val="dk1"/>
              </a:solidFill>
              <a:latin typeface="Open Sans"/>
              <a:ea typeface="Open Sans"/>
              <a:cs typeface="Open Sans"/>
              <a:sym typeface="Open Sans"/>
            </a:endParaRPr>
          </a:p>
        </p:txBody>
      </p:sp>
      <p:sp>
        <p:nvSpPr>
          <p:cNvPr id="4413" name="Google Shape;4413;p238"/>
          <p:cNvSpPr/>
          <p:nvPr/>
        </p:nvSpPr>
        <p:spPr>
          <a:xfrm>
            <a:off x="2029517" y="1973450"/>
            <a:ext cx="180000" cy="180000"/>
          </a:xfrm>
          <a:prstGeom prst="ellipse">
            <a:avLst/>
          </a:prstGeom>
          <a:solidFill>
            <a:srgbClr val="F4D46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5B6771"/>
                </a:solidFill>
                <a:latin typeface="Open Sans"/>
                <a:ea typeface="Open Sans"/>
                <a:cs typeface="Open Sans"/>
                <a:sym typeface="Open Sans"/>
              </a:rPr>
              <a:t>1</a:t>
            </a:r>
            <a:endParaRPr sz="800">
              <a:solidFill>
                <a:srgbClr val="5B6771"/>
              </a:solidFill>
              <a:latin typeface="Open Sans"/>
              <a:ea typeface="Open Sans"/>
              <a:cs typeface="Open Sans"/>
              <a:sym typeface="Open Sans"/>
            </a:endParaRPr>
          </a:p>
        </p:txBody>
      </p:sp>
      <p:sp>
        <p:nvSpPr>
          <p:cNvPr id="4391" name="Google Shape;4391;p238"/>
          <p:cNvSpPr/>
          <p:nvPr/>
        </p:nvSpPr>
        <p:spPr>
          <a:xfrm>
            <a:off x="611700" y="1407175"/>
            <a:ext cx="38100" cy="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38"/>
          <p:cNvSpPr/>
          <p:nvPr/>
        </p:nvSpPr>
        <p:spPr>
          <a:xfrm>
            <a:off x="611700" y="1728650"/>
            <a:ext cx="38100" cy="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38"/>
          <p:cNvSpPr/>
          <p:nvPr/>
        </p:nvSpPr>
        <p:spPr>
          <a:xfrm>
            <a:off x="6792350" y="1483975"/>
            <a:ext cx="2075700" cy="327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u="sng">
                <a:solidFill>
                  <a:schemeClr val="dk1"/>
                </a:solidFill>
                <a:latin typeface="Open Sans"/>
                <a:ea typeface="Open Sans"/>
                <a:cs typeface="Open Sans"/>
                <a:sym typeface="Open Sans"/>
              </a:rPr>
              <a:t>CRM (TWN)</a:t>
            </a:r>
            <a:r>
              <a:rPr lang="en" sz="800" b="1" i="1">
                <a:solidFill>
                  <a:schemeClr val="dk1"/>
                </a:solidFill>
                <a:latin typeface="Open Sans"/>
                <a:ea typeface="Open Sans"/>
                <a:cs typeface="Open Sans"/>
                <a:sym typeface="Open Sans"/>
              </a:rPr>
              <a:t> - </a:t>
            </a:r>
            <a:r>
              <a:rPr lang="en" sz="800" i="1">
                <a:solidFill>
                  <a:schemeClr val="dk1"/>
                </a:solidFill>
                <a:latin typeface="Open Sans"/>
                <a:ea typeface="Open Sans"/>
                <a:cs typeface="Open Sans"/>
                <a:sym typeface="Open Sans"/>
              </a:rPr>
              <a:t>Processing Cancellations</a:t>
            </a:r>
            <a:endParaRPr sz="800" i="1">
              <a:solidFill>
                <a:schemeClr val="dk1"/>
              </a:solidFill>
              <a:latin typeface="Open Sans"/>
              <a:ea typeface="Open Sans"/>
              <a:cs typeface="Open Sans"/>
              <a:sym typeface="Open Sans"/>
            </a:endParaRPr>
          </a:p>
          <a:p>
            <a:pPr marL="0" lvl="0" indent="0" algn="l" rtl="0">
              <a:spcBef>
                <a:spcPts val="600"/>
              </a:spcBef>
              <a:spcAft>
                <a:spcPts val="0"/>
              </a:spcAft>
              <a:buNone/>
            </a:pPr>
            <a:r>
              <a:rPr lang="en" sz="800">
                <a:solidFill>
                  <a:schemeClr val="dk1"/>
                </a:solidFill>
                <a:latin typeface="Open Sans"/>
                <a:ea typeface="Open Sans"/>
                <a:cs typeface="Open Sans"/>
                <a:sym typeface="Open Sans"/>
              </a:rPr>
              <a:t>Automatic identification of Employers who are candidates for “Save Procedures” </a:t>
            </a:r>
            <a:endParaRPr sz="800">
              <a:solidFill>
                <a:schemeClr val="dk1"/>
              </a:solidFill>
              <a:latin typeface="Open Sans"/>
              <a:ea typeface="Open Sans"/>
              <a:cs typeface="Open Sans"/>
              <a:sym typeface="Open Sans"/>
            </a:endParaRPr>
          </a:p>
          <a:p>
            <a:pPr marL="0" lvl="0" indent="0" algn="l" rtl="0">
              <a:spcBef>
                <a:spcPts val="600"/>
              </a:spcBef>
              <a:spcAft>
                <a:spcPts val="0"/>
              </a:spcAft>
              <a:buNone/>
            </a:pPr>
            <a:r>
              <a:rPr lang="en" sz="800">
                <a:solidFill>
                  <a:schemeClr val="dk1"/>
                </a:solidFill>
                <a:latin typeface="Open Sans"/>
                <a:ea typeface="Open Sans"/>
                <a:cs typeface="Open Sans"/>
                <a:sym typeface="Open Sans"/>
              </a:rPr>
              <a:t>Tracking of “Save Procedure Tasks” in Salesforce. Eliminate use of spreadsheets for tracking.</a:t>
            </a:r>
            <a:endParaRPr sz="800">
              <a:solidFill>
                <a:schemeClr val="dk1"/>
              </a:solidFill>
              <a:latin typeface="Open Sans"/>
              <a:ea typeface="Open Sans"/>
              <a:cs typeface="Open Sans"/>
              <a:sym typeface="Open Sans"/>
            </a:endParaRPr>
          </a:p>
          <a:p>
            <a:pPr marL="0" lvl="0" indent="0" algn="l" rtl="0">
              <a:spcBef>
                <a:spcPts val="600"/>
              </a:spcBef>
              <a:spcAft>
                <a:spcPts val="0"/>
              </a:spcAft>
              <a:buNone/>
            </a:pPr>
            <a:r>
              <a:rPr lang="en" sz="800">
                <a:solidFill>
                  <a:schemeClr val="dk1"/>
                </a:solidFill>
                <a:latin typeface="Open Sans"/>
                <a:ea typeface="Open Sans"/>
                <a:cs typeface="Open Sans"/>
                <a:sym typeface="Open Sans"/>
              </a:rPr>
              <a:t>Web UI - is available during transition from Email to API integration to request cancellations.</a:t>
            </a:r>
            <a:endParaRPr sz="800" b="1" i="1" u="sng">
              <a:solidFill>
                <a:schemeClr val="dk1"/>
              </a:solidFill>
              <a:latin typeface="Open Sans"/>
              <a:ea typeface="Open Sans"/>
              <a:cs typeface="Open Sans"/>
              <a:sym typeface="Open Sans"/>
            </a:endParaRPr>
          </a:p>
          <a:p>
            <a:pPr marL="0" lvl="0" indent="0" algn="l" rtl="0">
              <a:spcBef>
                <a:spcPts val="600"/>
              </a:spcBef>
              <a:spcAft>
                <a:spcPts val="0"/>
              </a:spcAft>
              <a:buNone/>
            </a:pPr>
            <a:r>
              <a:rPr lang="en" sz="800" b="1" i="1" u="sng">
                <a:solidFill>
                  <a:schemeClr val="dk1"/>
                </a:solidFill>
                <a:latin typeface="Open Sans"/>
                <a:ea typeface="Open Sans"/>
                <a:cs typeface="Open Sans"/>
                <a:sym typeface="Open Sans"/>
              </a:rPr>
              <a:t>WSS Team</a:t>
            </a:r>
            <a:endParaRPr sz="800" b="1" i="1" u="sng">
              <a:solidFill>
                <a:schemeClr val="dk1"/>
              </a:solidFill>
              <a:latin typeface="Open Sans"/>
              <a:ea typeface="Open Sans"/>
              <a:cs typeface="Open Sans"/>
              <a:sym typeface="Open Sans"/>
            </a:endParaRPr>
          </a:p>
          <a:p>
            <a:pPr marL="0" lvl="0" indent="0" algn="l" rtl="0">
              <a:spcBef>
                <a:spcPts val="600"/>
              </a:spcBef>
              <a:spcAft>
                <a:spcPts val="600"/>
              </a:spcAft>
              <a:buNone/>
            </a:pPr>
            <a:r>
              <a:rPr lang="en" sz="800">
                <a:solidFill>
                  <a:schemeClr val="dk1"/>
                </a:solidFill>
                <a:latin typeface="Open Sans"/>
                <a:ea typeface="Open Sans"/>
                <a:cs typeface="Open Sans"/>
                <a:sym typeface="Open Sans"/>
              </a:rPr>
              <a:t>Most manual activities have been automated. Manual checks will be limited to exceptions. For e.g. the Bad Data checks for TWN</a:t>
            </a:r>
            <a:endParaRPr sz="800" b="1" i="1" u="sng">
              <a:solidFill>
                <a:schemeClr val="dk1"/>
              </a:solidFill>
              <a:latin typeface="Open Sans"/>
              <a:ea typeface="Open Sans"/>
              <a:cs typeface="Open Sans"/>
              <a:sym typeface="Open Sans"/>
            </a:endParaRPr>
          </a:p>
        </p:txBody>
      </p:sp>
      <p:sp>
        <p:nvSpPr>
          <p:cNvPr id="4415" name="Google Shape;4415;p238"/>
          <p:cNvSpPr/>
          <p:nvPr/>
        </p:nvSpPr>
        <p:spPr>
          <a:xfrm>
            <a:off x="6792350" y="1173475"/>
            <a:ext cx="2077200" cy="310500"/>
          </a:xfrm>
          <a:prstGeom prst="rect">
            <a:avLst/>
          </a:prstGeom>
          <a:solidFill>
            <a:schemeClr val="dk2"/>
          </a:solidFill>
          <a:ln>
            <a:noFill/>
          </a:ln>
        </p:spPr>
        <p:txBody>
          <a:bodyPr spcFirstLastPara="1" wrap="square" lIns="45700" tIns="45700" rIns="45700" bIns="45700" anchor="ctr"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Process Improvements by Process Role</a:t>
            </a:r>
            <a:endParaRPr sz="800" b="1">
              <a:solidFill>
                <a:schemeClr val="lt1"/>
              </a:solidFill>
              <a:latin typeface="Open Sans"/>
              <a:ea typeface="Open Sans"/>
              <a:cs typeface="Open Sans"/>
              <a:sym typeface="Open Sans"/>
            </a:endParaRPr>
          </a:p>
        </p:txBody>
      </p:sp>
      <p:sp>
        <p:nvSpPr>
          <p:cNvPr id="4416" name="Google Shape;4416;p238"/>
          <p:cNvSpPr/>
          <p:nvPr/>
        </p:nvSpPr>
        <p:spPr>
          <a:xfrm>
            <a:off x="6689452" y="1097278"/>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4</a:t>
            </a:r>
            <a:endParaRPr sz="800">
              <a:solidFill>
                <a:schemeClr val="dk1"/>
              </a:solidFill>
              <a:latin typeface="Open Sans"/>
              <a:ea typeface="Open Sans"/>
              <a:cs typeface="Open Sans"/>
              <a:sym typeface="Open Sans"/>
            </a:endParaRPr>
          </a:p>
        </p:txBody>
      </p:sp>
      <p:sp>
        <p:nvSpPr>
          <p:cNvPr id="4417" name="Google Shape;4417;p238"/>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Logical Architecture - Information Flow Diagram for </a:t>
            </a:r>
            <a:r>
              <a:rPr lang="en" sz="1400" b="1" i="1"/>
              <a:t>Alliance Offboarding </a:t>
            </a:r>
            <a:endParaRPr sz="1400" b="1" i="1"/>
          </a:p>
        </p:txBody>
      </p:sp>
      <p:sp>
        <p:nvSpPr>
          <p:cNvPr id="4418" name="Google Shape;4418;p238"/>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419" name="Google Shape;4419;p238"/>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420" name="Google Shape;4420;p238"/>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4421" name="Google Shape;4421;p238"/>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422" name="Google Shape;4422;p238"/>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4423" name="Google Shape;4423;p238"/>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424" name="Google Shape;4424;p238"/>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425" name="Google Shape;4425;p238"/>
          <p:cNvSpPr txBox="1"/>
          <p:nvPr/>
        </p:nvSpPr>
        <p:spPr>
          <a:xfrm>
            <a:off x="13873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i="1">
                <a:solidFill>
                  <a:schemeClr val="lt1"/>
                </a:solidFill>
                <a:latin typeface="Open Sans"/>
                <a:ea typeface="Open Sans"/>
                <a:cs typeface="Open Sans"/>
                <a:sym typeface="Open Sans"/>
              </a:rPr>
              <a:t>Information Flow Diagram</a:t>
            </a:r>
            <a:endParaRPr sz="600" i="1">
              <a:solidFill>
                <a:schemeClr val="lt1"/>
              </a:solidFill>
              <a:latin typeface="Open Sans"/>
              <a:ea typeface="Open Sans"/>
              <a:cs typeface="Open Sans"/>
              <a:sym typeface="Open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pic>
        <p:nvPicPr>
          <p:cNvPr id="4430" name="Google Shape;4430;p239"/>
          <p:cNvPicPr preferRelativeResize="0"/>
          <p:nvPr/>
        </p:nvPicPr>
        <p:blipFill rotWithShape="1">
          <a:blip r:embed="rId3">
            <a:alphaModFix/>
          </a:blip>
          <a:srcRect l="556" t="1777"/>
          <a:stretch/>
        </p:blipFill>
        <p:spPr>
          <a:xfrm>
            <a:off x="274325" y="1093125"/>
            <a:ext cx="7142999" cy="3334550"/>
          </a:xfrm>
          <a:prstGeom prst="rect">
            <a:avLst/>
          </a:prstGeom>
          <a:noFill/>
          <a:ln w="9525" cap="flat" cmpd="sng">
            <a:solidFill>
              <a:schemeClr val="accent6"/>
            </a:solidFill>
            <a:prstDash val="solid"/>
            <a:round/>
            <a:headEnd type="none" w="sm" len="sm"/>
            <a:tailEnd type="none" w="sm" len="sm"/>
          </a:ln>
        </p:spPr>
      </p:pic>
      <p:sp>
        <p:nvSpPr>
          <p:cNvPr id="4431" name="Google Shape;4431;p239"/>
          <p:cNvSpPr/>
          <p:nvPr/>
        </p:nvSpPr>
        <p:spPr>
          <a:xfrm>
            <a:off x="6484347" y="2744480"/>
            <a:ext cx="537900" cy="888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b="1">
                <a:solidFill>
                  <a:schemeClr val="lt1"/>
                </a:solidFill>
              </a:rPr>
              <a:t>Salesforce</a:t>
            </a:r>
            <a:endParaRPr sz="500" b="1">
              <a:solidFill>
                <a:schemeClr val="lt1"/>
              </a:solidFill>
            </a:endParaRPr>
          </a:p>
        </p:txBody>
      </p:sp>
      <p:sp>
        <p:nvSpPr>
          <p:cNvPr id="4432" name="Google Shape;4432;p239"/>
          <p:cNvSpPr/>
          <p:nvPr/>
        </p:nvSpPr>
        <p:spPr>
          <a:xfrm>
            <a:off x="3670541" y="2730525"/>
            <a:ext cx="537900" cy="888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b="1">
                <a:solidFill>
                  <a:schemeClr val="lt1"/>
                </a:solidFill>
              </a:rPr>
              <a:t>CDH</a:t>
            </a:r>
            <a:endParaRPr sz="500" b="1">
              <a:solidFill>
                <a:schemeClr val="lt1"/>
              </a:solidFill>
            </a:endParaRPr>
          </a:p>
        </p:txBody>
      </p:sp>
      <p:sp>
        <p:nvSpPr>
          <p:cNvPr id="4433" name="Google Shape;4433;p239"/>
          <p:cNvSpPr/>
          <p:nvPr/>
        </p:nvSpPr>
        <p:spPr>
          <a:xfrm>
            <a:off x="3589962" y="2364024"/>
            <a:ext cx="142500" cy="1425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434" name="Google Shape;4434;p239"/>
          <p:cNvSpPr/>
          <p:nvPr/>
        </p:nvSpPr>
        <p:spPr>
          <a:xfrm>
            <a:off x="3632017" y="2970935"/>
            <a:ext cx="142500" cy="1425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435" name="Google Shape;4435;p239"/>
          <p:cNvSpPr/>
          <p:nvPr/>
        </p:nvSpPr>
        <p:spPr>
          <a:xfrm>
            <a:off x="6423645" y="2341773"/>
            <a:ext cx="142500" cy="1425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436" name="Google Shape;4436;p239"/>
          <p:cNvSpPr/>
          <p:nvPr/>
        </p:nvSpPr>
        <p:spPr>
          <a:xfrm>
            <a:off x="1498915" y="2061859"/>
            <a:ext cx="142500" cy="1425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437" name="Google Shape;4437;p239"/>
          <p:cNvSpPr/>
          <p:nvPr/>
        </p:nvSpPr>
        <p:spPr>
          <a:xfrm>
            <a:off x="2609822" y="3933780"/>
            <a:ext cx="142500" cy="1425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438" name="Google Shape;4438;p239"/>
          <p:cNvSpPr/>
          <p:nvPr/>
        </p:nvSpPr>
        <p:spPr>
          <a:xfrm>
            <a:off x="6888235" y="2824276"/>
            <a:ext cx="126000" cy="126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439" name="Google Shape;4439;p239"/>
          <p:cNvSpPr/>
          <p:nvPr/>
        </p:nvSpPr>
        <p:spPr>
          <a:xfrm>
            <a:off x="4676656" y="2851356"/>
            <a:ext cx="126000" cy="126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440" name="Google Shape;4440;p239"/>
          <p:cNvSpPr/>
          <p:nvPr/>
        </p:nvSpPr>
        <p:spPr>
          <a:xfrm>
            <a:off x="4074961" y="2765974"/>
            <a:ext cx="126000" cy="126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441" name="Google Shape;4441;p239"/>
          <p:cNvSpPr/>
          <p:nvPr/>
        </p:nvSpPr>
        <p:spPr>
          <a:xfrm>
            <a:off x="4074961" y="3421916"/>
            <a:ext cx="126000" cy="126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442" name="Google Shape;4442;p239"/>
          <p:cNvSpPr/>
          <p:nvPr/>
        </p:nvSpPr>
        <p:spPr>
          <a:xfrm>
            <a:off x="1553252" y="2525355"/>
            <a:ext cx="537900" cy="888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b="1">
                <a:solidFill>
                  <a:schemeClr val="lt1"/>
                </a:solidFill>
              </a:rPr>
              <a:t>TWN</a:t>
            </a:r>
            <a:endParaRPr sz="500" b="1">
              <a:solidFill>
                <a:schemeClr val="lt1"/>
              </a:solidFill>
            </a:endParaRPr>
          </a:p>
        </p:txBody>
      </p:sp>
      <p:sp>
        <p:nvSpPr>
          <p:cNvPr id="4443" name="Google Shape;4443;p239"/>
          <p:cNvSpPr/>
          <p:nvPr/>
        </p:nvSpPr>
        <p:spPr>
          <a:xfrm>
            <a:off x="2707611" y="2485277"/>
            <a:ext cx="537900" cy="888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b="1">
                <a:solidFill>
                  <a:schemeClr val="lt1"/>
                </a:solidFill>
              </a:rPr>
              <a:t>Salesforce</a:t>
            </a:r>
            <a:endParaRPr sz="500" b="1">
              <a:solidFill>
                <a:schemeClr val="lt1"/>
              </a:solidFill>
            </a:endParaRPr>
          </a:p>
        </p:txBody>
      </p:sp>
      <p:sp>
        <p:nvSpPr>
          <p:cNvPr id="4444" name="Google Shape;4444;p239"/>
          <p:cNvSpPr/>
          <p:nvPr/>
        </p:nvSpPr>
        <p:spPr>
          <a:xfrm>
            <a:off x="3671598" y="3333209"/>
            <a:ext cx="537600" cy="888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b="1">
                <a:solidFill>
                  <a:schemeClr val="lt1"/>
                </a:solidFill>
              </a:rPr>
              <a:t>Salesforce</a:t>
            </a:r>
            <a:endParaRPr sz="500" b="1">
              <a:solidFill>
                <a:schemeClr val="lt1"/>
              </a:solidFill>
            </a:endParaRPr>
          </a:p>
        </p:txBody>
      </p:sp>
      <p:sp>
        <p:nvSpPr>
          <p:cNvPr id="4445" name="Google Shape;4445;p239"/>
          <p:cNvSpPr/>
          <p:nvPr/>
        </p:nvSpPr>
        <p:spPr>
          <a:xfrm>
            <a:off x="3182736" y="2538440"/>
            <a:ext cx="126000" cy="126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446" name="Google Shape;4446;p239"/>
          <p:cNvSpPr/>
          <p:nvPr/>
        </p:nvSpPr>
        <p:spPr>
          <a:xfrm>
            <a:off x="1970925" y="2544363"/>
            <a:ext cx="126000" cy="126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447" name="Google Shape;4447;p239"/>
          <p:cNvSpPr/>
          <p:nvPr/>
        </p:nvSpPr>
        <p:spPr>
          <a:xfrm>
            <a:off x="4219768" y="2364024"/>
            <a:ext cx="142500" cy="1425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448" name="Google Shape;4448;p239"/>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4449" name="Google Shape;4449;p239"/>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4450" name="Google Shape;4450;p239"/>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4451" name="Google Shape;4451;p239"/>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452" name="Google Shape;4452;p239"/>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453" name="Google Shape;4453;p239"/>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4454" name="Google Shape;4454;p239"/>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455" name="Google Shape;4455;p239"/>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456" name="Google Shape;4456;p239"/>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457" name="Google Shape;4457;p239"/>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458" name="Google Shape;4458;p239"/>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459" name="Google Shape;4459;p239"/>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460" name="Google Shape;4460;p239"/>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461" name="Google Shape;4461;p239"/>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462" name="Google Shape;4462;p239"/>
          <p:cNvSpPr txBox="1"/>
          <p:nvPr/>
        </p:nvSpPr>
        <p:spPr>
          <a:xfrm>
            <a:off x="234763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Main Process</a:t>
            </a:r>
            <a:endParaRPr sz="600" b="1">
              <a:solidFill>
                <a:schemeClr val="lt1"/>
              </a:solidFill>
              <a:latin typeface="Open Sans"/>
              <a:ea typeface="Open Sans"/>
              <a:cs typeface="Open Sans"/>
              <a:sym typeface="Open Sans"/>
            </a:endParaRPr>
          </a:p>
        </p:txBody>
      </p:sp>
      <p:sp>
        <p:nvSpPr>
          <p:cNvPr id="4463" name="Google Shape;4463;p239"/>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4464" name="Google Shape;4464;p239"/>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Main Process</a:t>
            </a:r>
            <a:r>
              <a:rPr lang="en" sz="1400" b="1" i="1"/>
              <a:t> </a:t>
            </a:r>
            <a:endParaRPr sz="1400" b="1" i="1"/>
          </a:p>
        </p:txBody>
      </p:sp>
      <p:sp>
        <p:nvSpPr>
          <p:cNvPr id="4465" name="Google Shape;4465;p239"/>
          <p:cNvSpPr txBox="1"/>
          <p:nvPr/>
        </p:nvSpPr>
        <p:spPr>
          <a:xfrm>
            <a:off x="339193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TWN Subprocess</a:t>
            </a:r>
            <a:endParaRPr sz="600">
              <a:solidFill>
                <a:schemeClr val="lt1"/>
              </a:solidFill>
              <a:latin typeface="Open Sans"/>
              <a:ea typeface="Open Sans"/>
              <a:cs typeface="Open Sans"/>
              <a:sym typeface="Open Sans"/>
            </a:endParaRPr>
          </a:p>
        </p:txBody>
      </p:sp>
      <p:sp>
        <p:nvSpPr>
          <p:cNvPr id="4466" name="Google Shape;4466;p239"/>
          <p:cNvSpPr txBox="1"/>
          <p:nvPr/>
        </p:nvSpPr>
        <p:spPr>
          <a:xfrm>
            <a:off x="443623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I9 Subprocess</a:t>
            </a:r>
            <a:endParaRPr sz="600">
              <a:solidFill>
                <a:schemeClr val="lt1"/>
              </a:solidFill>
              <a:latin typeface="Open Sans"/>
              <a:ea typeface="Open Sans"/>
              <a:cs typeface="Open Sans"/>
              <a:sym typeface="Open Sans"/>
            </a:endParaRPr>
          </a:p>
        </p:txBody>
      </p:sp>
      <p:sp>
        <p:nvSpPr>
          <p:cNvPr id="4467" name="Google Shape;4467;p239"/>
          <p:cNvSpPr txBox="1"/>
          <p:nvPr/>
        </p:nvSpPr>
        <p:spPr>
          <a:xfrm>
            <a:off x="548053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Summary of</a:t>
            </a:r>
            <a:r>
              <a:rPr lang="en" sz="600">
                <a:solidFill>
                  <a:schemeClr val="lt1"/>
                </a:solidFill>
                <a:latin typeface="Open Sans"/>
                <a:ea typeface="Open Sans"/>
                <a:cs typeface="Open Sans"/>
                <a:sym typeface="Open Sans"/>
              </a:rPr>
              <a:t> Changes</a:t>
            </a:r>
            <a:endParaRPr sz="600">
              <a:solidFill>
                <a:schemeClr val="lt1"/>
              </a:solidFill>
              <a:latin typeface="Open Sans"/>
              <a:ea typeface="Open Sans"/>
              <a:cs typeface="Open Sans"/>
              <a:sym typeface="Open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471"/>
        <p:cNvGrpSpPr/>
        <p:nvPr/>
      </p:nvGrpSpPr>
      <p:grpSpPr>
        <a:xfrm>
          <a:off x="0" y="0"/>
          <a:ext cx="0" cy="0"/>
          <a:chOff x="0" y="0"/>
          <a:chExt cx="0" cy="0"/>
        </a:xfrm>
      </p:grpSpPr>
      <p:sp>
        <p:nvSpPr>
          <p:cNvPr id="4472" name="Google Shape;4472;p240"/>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4473" name="Google Shape;4473;p240"/>
          <p:cNvSpPr txBox="1"/>
          <p:nvPr/>
        </p:nvSpPr>
        <p:spPr>
          <a:xfrm>
            <a:off x="274320" y="4221947"/>
            <a:ext cx="75153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*Note - Alliances </a:t>
            </a:r>
            <a:r>
              <a:rPr lang="en" sz="800" i="1">
                <a:solidFill>
                  <a:schemeClr val="dk1"/>
                </a:solidFill>
                <a:latin typeface="Open Sans"/>
                <a:ea typeface="Open Sans"/>
                <a:cs typeface="Open Sans"/>
                <a:sym typeface="Open Sans"/>
              </a:rPr>
              <a:t>(ADP API specifically)</a:t>
            </a:r>
            <a:r>
              <a:rPr lang="en" sz="800">
                <a:solidFill>
                  <a:schemeClr val="dk1"/>
                </a:solidFill>
                <a:latin typeface="Open Sans"/>
                <a:ea typeface="Open Sans"/>
                <a:cs typeface="Open Sans"/>
                <a:sym typeface="Open Sans"/>
              </a:rPr>
              <a:t> will need to support additional product specified fields in process input to support a multi-product cancellation process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“Save Procedure” - refers to the process to contact client to save the business post cancellation.</a:t>
            </a:r>
            <a:endParaRPr sz="800">
              <a:solidFill>
                <a:schemeClr val="dk1"/>
              </a:solidFill>
              <a:latin typeface="Open Sans"/>
              <a:ea typeface="Open Sans"/>
              <a:cs typeface="Open Sans"/>
              <a:sym typeface="Open Sans"/>
            </a:endParaRPr>
          </a:p>
        </p:txBody>
      </p:sp>
      <p:graphicFrame>
        <p:nvGraphicFramePr>
          <p:cNvPr id="4474" name="Google Shape;4474;p240"/>
          <p:cNvGraphicFramePr/>
          <p:nvPr/>
        </p:nvGraphicFramePr>
        <p:xfrm>
          <a:off x="274320" y="1093130"/>
          <a:ext cx="3000000" cy="3000000"/>
        </p:xfrm>
        <a:graphic>
          <a:graphicData uri="http://schemas.openxmlformats.org/drawingml/2006/table">
            <a:tbl>
              <a:tblPr>
                <a:noFill/>
                <a:tableStyleId>{8A735C0E-AA7C-4758-AA04-D96A957C941B}</a:tableStyleId>
              </a:tblPr>
              <a:tblGrid>
                <a:gridCol w="1384575">
                  <a:extLst>
                    <a:ext uri="{9D8B030D-6E8A-4147-A177-3AD203B41FA5}">
                      <a16:colId xmlns:a16="http://schemas.microsoft.com/office/drawing/2014/main" val="20000"/>
                    </a:ext>
                  </a:extLst>
                </a:gridCol>
                <a:gridCol w="3905675">
                  <a:extLst>
                    <a:ext uri="{9D8B030D-6E8A-4147-A177-3AD203B41FA5}">
                      <a16:colId xmlns:a16="http://schemas.microsoft.com/office/drawing/2014/main" val="20001"/>
                    </a:ext>
                  </a:extLst>
                </a:gridCol>
                <a:gridCol w="2566850">
                  <a:extLst>
                    <a:ext uri="{9D8B030D-6E8A-4147-A177-3AD203B41FA5}">
                      <a16:colId xmlns:a16="http://schemas.microsoft.com/office/drawing/2014/main" val="20002"/>
                    </a:ext>
                  </a:extLst>
                </a:gridCol>
                <a:gridCol w="738175">
                  <a:extLst>
                    <a:ext uri="{9D8B030D-6E8A-4147-A177-3AD203B41FA5}">
                      <a16:colId xmlns:a16="http://schemas.microsoft.com/office/drawing/2014/main" val="20003"/>
                    </a:ext>
                  </a:extLst>
                </a:gridCol>
              </a:tblGrid>
              <a:tr h="0">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Step</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Implementation Details</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Component Mapping</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Systems</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Process Start</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For Direct - Trigger the process flow when the case is created by Account Exec in Salesforce</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For Alliance (API) - Called by Alliance</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For Alliance (Email) - Switch implementation to either use API or use the Web UI</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r>
                        <a:rPr lang="en" sz="700" b="1">
                          <a:solidFill>
                            <a:schemeClr val="dk1"/>
                          </a:solidFill>
                          <a:highlight>
                            <a:srgbClr val="FFFF00"/>
                          </a:highlight>
                          <a:latin typeface="Open Sans"/>
                          <a:ea typeface="Open Sans"/>
                          <a:cs typeface="Open Sans"/>
                          <a:sym typeface="Open Sans"/>
                        </a:rPr>
                        <a:t>New Service -</a:t>
                      </a:r>
                      <a:r>
                        <a:rPr lang="en" sz="700">
                          <a:solidFill>
                            <a:schemeClr val="dk1"/>
                          </a:solidFill>
                          <a:latin typeface="Open Sans"/>
                          <a:ea typeface="Open Sans"/>
                          <a:cs typeface="Open Sans"/>
                          <a:sym typeface="Open Sans"/>
                        </a:rPr>
                        <a:t> Cancel Product</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Employer Boarding</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Get Employees Count by EFX_ID</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Fetch a count of active employees for a EFX_ID from the TWN</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700" b="1">
                          <a:solidFill>
                            <a:schemeClr val="dk1"/>
                          </a:solidFill>
                          <a:highlight>
                            <a:srgbClr val="FFFF00"/>
                          </a:highlight>
                          <a:latin typeface="Open Sans"/>
                          <a:ea typeface="Open Sans"/>
                          <a:cs typeface="Open Sans"/>
                          <a:sym typeface="Open Sans"/>
                        </a:rPr>
                        <a:t>New Service -</a:t>
                      </a:r>
                      <a:r>
                        <a:rPr lang="en" sz="700">
                          <a:solidFill>
                            <a:schemeClr val="dk1"/>
                          </a:solidFill>
                          <a:latin typeface="Open Sans"/>
                          <a:ea typeface="Open Sans"/>
                          <a:cs typeface="Open Sans"/>
                          <a:sym typeface="Open Sans"/>
                        </a:rPr>
                        <a:t> Get Employees Count by EFX_I</a:t>
                      </a:r>
                      <a:endParaRPr sz="700">
                        <a:solidFill>
                          <a:schemeClr val="dk1"/>
                        </a:solidFill>
                        <a:latin typeface="Open Sans"/>
                        <a:ea typeface="Open Sans"/>
                        <a:cs typeface="Open Sans"/>
                        <a:sym typeface="Open Sans"/>
                      </a:endParaRPr>
                    </a:p>
                    <a:p>
                      <a:pPr marL="0" marR="0" lvl="0" indent="0" algn="l" rtl="0">
                        <a:lnSpc>
                          <a:spcPct val="100000"/>
                        </a:lnSpc>
                        <a:spcBef>
                          <a:spcPts val="0"/>
                        </a:spcBef>
                        <a:spcAft>
                          <a:spcPts val="300"/>
                        </a:spcAft>
                        <a:buNone/>
                      </a:pP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TWN</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Check Alliance Switch</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Given an EFX_ID, Product and ERCode will determine if the cancellation request is due to a switch in Alliance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New Service -</a:t>
                      </a:r>
                      <a:r>
                        <a:rPr lang="en" sz="700">
                          <a:solidFill>
                            <a:schemeClr val="dk1"/>
                          </a:solidFill>
                          <a:latin typeface="Open Sans"/>
                          <a:ea typeface="Open Sans"/>
                          <a:cs typeface="Open Sans"/>
                          <a:sym typeface="Open Sans"/>
                        </a:rPr>
                        <a:t> Check Alliance Switch</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Salesforce</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Perform Save Procedures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Manual task to track and perform save procedures for the limited set of Employers identified by the process.</a:t>
                      </a:r>
                      <a:endParaRPr sz="700">
                        <a:solidFill>
                          <a:schemeClr val="dk1"/>
                        </a:solidFill>
                        <a:latin typeface="Open Sans"/>
                        <a:ea typeface="Open Sans"/>
                        <a:cs typeface="Open Sans"/>
                        <a:sym typeface="Open Sans"/>
                      </a:endParaRPr>
                    </a:p>
                    <a:p>
                      <a:pPr marL="0" lvl="0" indent="0" algn="l" rtl="0">
                        <a:spcBef>
                          <a:spcPts val="0"/>
                        </a:spcBef>
                        <a:spcAft>
                          <a:spcPts val="0"/>
                        </a:spcAft>
                        <a:buNone/>
                      </a:pPr>
                      <a:r>
                        <a:rPr lang="en" sz="700">
                          <a:solidFill>
                            <a:schemeClr val="dk1"/>
                          </a:solidFill>
                          <a:latin typeface="Open Sans"/>
                          <a:ea typeface="Open Sans"/>
                          <a:cs typeface="Open Sans"/>
                          <a:sym typeface="Open Sans"/>
                        </a:rPr>
                        <a:t>Employer Onboarding will call Salesforce to create the task</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New Service -</a:t>
                      </a:r>
                      <a:r>
                        <a:rPr lang="en" sz="700">
                          <a:solidFill>
                            <a:schemeClr val="dk1"/>
                          </a:solidFill>
                          <a:latin typeface="Open Sans"/>
                          <a:ea typeface="Open Sans"/>
                          <a:cs typeface="Open Sans"/>
                          <a:sym typeface="Open Sans"/>
                        </a:rPr>
                        <a:t> Create Task “Perform Save Procedures”</a:t>
                      </a:r>
                      <a:endParaRPr sz="700">
                        <a:solidFill>
                          <a:schemeClr val="dk1"/>
                        </a:solidFill>
                        <a:latin typeface="Open Sans"/>
                        <a:ea typeface="Open Sans"/>
                        <a:cs typeface="Open Sans"/>
                        <a:sym typeface="Open Sans"/>
                      </a:endParaRPr>
                    </a:p>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New UI:</a:t>
                      </a:r>
                      <a:r>
                        <a:rPr lang="en" sz="700">
                          <a:solidFill>
                            <a:schemeClr val="dk1"/>
                          </a:solidFill>
                          <a:highlight>
                            <a:schemeClr val="lt1"/>
                          </a:highlight>
                          <a:latin typeface="Open Sans"/>
                          <a:ea typeface="Open Sans"/>
                          <a:cs typeface="Open Sans"/>
                          <a:sym typeface="Open Sans"/>
                        </a:rPr>
                        <a:t>For Save Procedures Task</a:t>
                      </a:r>
                      <a:endParaRPr sz="700">
                        <a:solidFill>
                          <a:schemeClr val="dk1"/>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New Functionality: </a:t>
                      </a:r>
                      <a:r>
                        <a:rPr lang="en" sz="700">
                          <a:solidFill>
                            <a:schemeClr val="dk1"/>
                          </a:solidFill>
                          <a:highlight>
                            <a:schemeClr val="lt1"/>
                          </a:highlight>
                          <a:latin typeface="Open Sans"/>
                          <a:ea typeface="Open Sans"/>
                          <a:cs typeface="Open Sans"/>
                          <a:sym typeface="Open Sans"/>
                        </a:rPr>
                        <a:t>Send Save Procedure Decision to Employer Onboarding</a:t>
                      </a:r>
                      <a:endParaRPr sz="700">
                        <a:solidFill>
                          <a:schemeClr val="dk1"/>
                        </a:solidFill>
                        <a:highlight>
                          <a:schemeClr val="lt1"/>
                        </a:highlight>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Salesforce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Cancel Product [Salesforce]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300"/>
                        </a:spcAft>
                        <a:buNone/>
                      </a:pPr>
                      <a:r>
                        <a:rPr lang="en" sz="700">
                          <a:solidFill>
                            <a:schemeClr val="dk1"/>
                          </a:solidFill>
                          <a:latin typeface="Open Sans"/>
                          <a:ea typeface="Open Sans"/>
                          <a:cs typeface="Open Sans"/>
                          <a:sym typeface="Open Sans"/>
                        </a:rPr>
                        <a:t>Cancel the product in Salesforce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b="1">
                          <a:solidFill>
                            <a:schemeClr val="dk1"/>
                          </a:solidFill>
                          <a:highlight>
                            <a:schemeClr val="lt1"/>
                          </a:highlight>
                          <a:latin typeface="Open Sans"/>
                          <a:ea typeface="Open Sans"/>
                          <a:cs typeface="Open Sans"/>
                          <a:sym typeface="Open Sans"/>
                        </a:rPr>
                        <a:t>Existing Service: </a:t>
                      </a:r>
                      <a:r>
                        <a:rPr lang="en" sz="700">
                          <a:solidFill>
                            <a:schemeClr val="dk1"/>
                          </a:solidFill>
                          <a:highlight>
                            <a:schemeClr val="lt1"/>
                          </a:highlight>
                          <a:latin typeface="Open Sans"/>
                          <a:ea typeface="Open Sans"/>
                          <a:cs typeface="Open Sans"/>
                          <a:sym typeface="Open Sans"/>
                        </a:rPr>
                        <a:t>Cancel Product</a:t>
                      </a:r>
                      <a:endParaRPr sz="700">
                        <a:solidFill>
                          <a:schemeClr val="dk1"/>
                        </a:solidFill>
                        <a:highlight>
                          <a:schemeClr val="lt1"/>
                        </a:highlight>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Salesforce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300"/>
                        </a:spcAft>
                        <a:buNone/>
                      </a:pPr>
                      <a:r>
                        <a:rPr lang="en" sz="700">
                          <a:solidFill>
                            <a:schemeClr val="dk1"/>
                          </a:solidFill>
                          <a:latin typeface="Open Sans"/>
                          <a:ea typeface="Open Sans"/>
                          <a:cs typeface="Open Sans"/>
                          <a:sym typeface="Open Sans"/>
                        </a:rPr>
                        <a:t>Cancel Product [CDH]</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None/>
                      </a:pPr>
                      <a:r>
                        <a:rPr lang="en" sz="700">
                          <a:solidFill>
                            <a:schemeClr val="dk1"/>
                          </a:solidFill>
                          <a:latin typeface="Open Sans"/>
                          <a:ea typeface="Open Sans"/>
                          <a:cs typeface="Open Sans"/>
                          <a:sym typeface="Open Sans"/>
                        </a:rPr>
                        <a:t>Currently CDH polls Employer Onboarding service for cancellation. Recommend moving to a generic approach of invoking a CDH service from Employer Offboarding for all products.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New Service: </a:t>
                      </a:r>
                      <a:r>
                        <a:rPr lang="en" sz="700">
                          <a:solidFill>
                            <a:schemeClr val="dk1"/>
                          </a:solidFill>
                          <a:latin typeface="Open Sans"/>
                          <a:ea typeface="Open Sans"/>
                          <a:cs typeface="Open Sans"/>
                          <a:sym typeface="Open Sans"/>
                        </a:rPr>
                        <a:t>Cancel Product </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CDH</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Lookup Direct/Alliance </a:t>
                      </a:r>
                      <a:endParaRPr sz="700">
                        <a:solidFill>
                          <a:schemeClr val="dk1"/>
                        </a:solidFill>
                        <a:latin typeface="Open Sans"/>
                        <a:ea typeface="Open Sans"/>
                        <a:cs typeface="Open Sans"/>
                        <a:sym typeface="Open Sans"/>
                      </a:endParaRPr>
                    </a:p>
                    <a:p>
                      <a:pPr marL="0" lvl="0" indent="0" algn="l" rtl="0">
                        <a:spcBef>
                          <a:spcPts val="0"/>
                        </a:spcBef>
                        <a:spcAft>
                          <a:spcPts val="0"/>
                        </a:spcAft>
                        <a:buNone/>
                      </a:pPr>
                      <a:r>
                        <a:rPr lang="en" sz="700">
                          <a:solidFill>
                            <a:schemeClr val="dk1"/>
                          </a:solidFill>
                          <a:latin typeface="Open Sans"/>
                          <a:ea typeface="Open Sans"/>
                          <a:cs typeface="Open Sans"/>
                          <a:sym typeface="Open Sans"/>
                        </a:rPr>
                        <a:t>Config</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None/>
                      </a:pPr>
                      <a:r>
                        <a:rPr lang="en" sz="700">
                          <a:solidFill>
                            <a:schemeClr val="dk1"/>
                          </a:solidFill>
                          <a:latin typeface="Open Sans"/>
                          <a:ea typeface="Open Sans"/>
                          <a:cs typeface="Open Sans"/>
                          <a:sym typeface="Open Sans"/>
                        </a:rPr>
                        <a:t>Maintain a config of the cancellation flags for Alliance/Direct. Use these defaults if not specified in the cancellation request. Extend the service built for Employer Onboarding</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Service Enhancement:</a:t>
                      </a:r>
                      <a:r>
                        <a:rPr lang="en" sz="700">
                          <a:solidFill>
                            <a:schemeClr val="dk1"/>
                          </a:solidFill>
                          <a:highlight>
                            <a:srgbClr val="FFFF00"/>
                          </a:highlight>
                          <a:latin typeface="Open Sans"/>
                          <a:ea typeface="Open Sans"/>
                          <a:cs typeface="Open Sans"/>
                          <a:sym typeface="Open Sans"/>
                        </a:rPr>
                        <a:t> </a:t>
                      </a:r>
                      <a:r>
                        <a:rPr lang="en" sz="700">
                          <a:solidFill>
                            <a:schemeClr val="dk1"/>
                          </a:solidFill>
                          <a:latin typeface="Open Sans"/>
                          <a:ea typeface="Open Sans"/>
                          <a:cs typeface="Open Sans"/>
                          <a:sym typeface="Open Sans"/>
                        </a:rPr>
                        <a:t>Alliance/Product Config Service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Employer Boarding</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Product Specific Cancellation Subprocess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None/>
                      </a:pPr>
                      <a:r>
                        <a:rPr lang="en" sz="700">
                          <a:solidFill>
                            <a:schemeClr val="dk1"/>
                          </a:solidFill>
                          <a:latin typeface="Open Sans"/>
                          <a:ea typeface="Open Sans"/>
                          <a:cs typeface="Open Sans"/>
                          <a:sym typeface="Open Sans"/>
                        </a:rPr>
                        <a:t>Trigger the cancellation sub process specific to each product.</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New Subprocess - </a:t>
                      </a:r>
                      <a:r>
                        <a:rPr lang="en" sz="700">
                          <a:solidFill>
                            <a:schemeClr val="dk1"/>
                          </a:solidFill>
                          <a:latin typeface="Open Sans"/>
                          <a:ea typeface="Open Sans"/>
                          <a:cs typeface="Open Sans"/>
                          <a:sym typeface="Open Sans"/>
                        </a:rPr>
                        <a:t>Dynamic triggering of product specific subprocess </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Employer Boarding</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Notify Cancellation</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a:solidFill>
                            <a:srgbClr val="FF0000"/>
                          </a:solidFill>
                          <a:latin typeface="Open Sans"/>
                          <a:ea typeface="Open Sans"/>
                          <a:cs typeface="Open Sans"/>
                          <a:sym typeface="Open Sans"/>
                        </a:rPr>
                        <a:t>?? Need clarity on why Finance receives the email today and impact for all products??</a:t>
                      </a:r>
                      <a:endParaRPr sz="700">
                        <a:solidFill>
                          <a:srgbClr val="FF0000"/>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9"/>
                  </a:ext>
                </a:extLst>
              </a:tr>
              <a:tr h="0">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Close Case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Clr>
                          <a:schemeClr val="dk1"/>
                        </a:buClr>
                        <a:buSzPts val="1100"/>
                        <a:buFont typeface="Arial"/>
                        <a:buNone/>
                      </a:pPr>
                      <a:r>
                        <a:rPr lang="en" sz="700">
                          <a:solidFill>
                            <a:schemeClr val="dk1"/>
                          </a:solidFill>
                          <a:latin typeface="Open Sans"/>
                          <a:ea typeface="Open Sans"/>
                          <a:cs typeface="Open Sans"/>
                          <a:sym typeface="Open Sans"/>
                        </a:rPr>
                        <a:t>Auto close the case in Salesforce on completion of cancellation activities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New Service: </a:t>
                      </a:r>
                      <a:r>
                        <a:rPr lang="en" sz="700">
                          <a:solidFill>
                            <a:schemeClr val="dk1"/>
                          </a:solidFill>
                          <a:latin typeface="Open Sans"/>
                          <a:ea typeface="Open Sans"/>
                          <a:cs typeface="Open Sans"/>
                          <a:sym typeface="Open Sans"/>
                        </a:rPr>
                        <a:t>Close Case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Salesforce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10"/>
                  </a:ext>
                </a:extLst>
              </a:tr>
            </a:tbl>
          </a:graphicData>
        </a:graphic>
      </p:graphicFrame>
      <p:sp>
        <p:nvSpPr>
          <p:cNvPr id="4475" name="Google Shape;4475;p240"/>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476" name="Google Shape;4476;p240"/>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477" name="Google Shape;4477;p240"/>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478" name="Google Shape;4478;p240"/>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479" name="Google Shape;4479;p240"/>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480" name="Google Shape;4480;p240"/>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481" name="Google Shape;4481;p240"/>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482" name="Google Shape;4482;p240"/>
          <p:cNvSpPr txBox="1"/>
          <p:nvPr/>
        </p:nvSpPr>
        <p:spPr>
          <a:xfrm>
            <a:off x="13873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Main Process</a:t>
            </a:r>
            <a:endParaRPr sz="600" b="1">
              <a:solidFill>
                <a:schemeClr val="lt1"/>
              </a:solidFill>
              <a:latin typeface="Open Sans"/>
              <a:ea typeface="Open Sans"/>
              <a:cs typeface="Open Sans"/>
              <a:sym typeface="Open Sans"/>
            </a:endParaRPr>
          </a:p>
        </p:txBody>
      </p:sp>
      <p:sp>
        <p:nvSpPr>
          <p:cNvPr id="4483" name="Google Shape;4483;p240"/>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Main Process - Implementation Details</a:t>
            </a:r>
            <a:endParaRPr sz="1400" i="1"/>
          </a:p>
        </p:txBody>
      </p:sp>
      <p:sp>
        <p:nvSpPr>
          <p:cNvPr id="4484" name="Google Shape;4484;p240"/>
          <p:cNvSpPr txBox="1"/>
          <p:nvPr/>
        </p:nvSpPr>
        <p:spPr>
          <a:xfrm>
            <a:off x="24316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TWN Subprocess</a:t>
            </a:r>
            <a:endParaRPr sz="600">
              <a:solidFill>
                <a:schemeClr val="lt1"/>
              </a:solidFill>
              <a:latin typeface="Open Sans"/>
              <a:ea typeface="Open Sans"/>
              <a:cs typeface="Open Sans"/>
              <a:sym typeface="Open Sans"/>
            </a:endParaRPr>
          </a:p>
        </p:txBody>
      </p:sp>
      <p:sp>
        <p:nvSpPr>
          <p:cNvPr id="4485" name="Google Shape;4485;p240"/>
          <p:cNvSpPr txBox="1"/>
          <p:nvPr/>
        </p:nvSpPr>
        <p:spPr>
          <a:xfrm>
            <a:off x="34759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I9 Subprocess</a:t>
            </a:r>
            <a:endParaRPr sz="600">
              <a:solidFill>
                <a:schemeClr val="lt1"/>
              </a:solidFill>
              <a:latin typeface="Open Sans"/>
              <a:ea typeface="Open Sans"/>
              <a:cs typeface="Open Sans"/>
              <a:sym typeface="Open Sans"/>
            </a:endParaRPr>
          </a:p>
        </p:txBody>
      </p:sp>
      <p:sp>
        <p:nvSpPr>
          <p:cNvPr id="4486" name="Google Shape;4486;p240"/>
          <p:cNvSpPr txBox="1"/>
          <p:nvPr/>
        </p:nvSpPr>
        <p:spPr>
          <a:xfrm>
            <a:off x="45202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Summary of</a:t>
            </a:r>
            <a:r>
              <a:rPr lang="en" sz="600">
                <a:solidFill>
                  <a:schemeClr val="lt1"/>
                </a:solidFill>
                <a:latin typeface="Open Sans"/>
                <a:ea typeface="Open Sans"/>
                <a:cs typeface="Open Sans"/>
                <a:sym typeface="Open Sans"/>
              </a:rPr>
              <a:t> Changes</a:t>
            </a:r>
            <a:endParaRPr sz="600">
              <a:solidFill>
                <a:schemeClr val="lt1"/>
              </a:solidFill>
              <a:latin typeface="Open Sans"/>
              <a:ea typeface="Open Sans"/>
              <a:cs typeface="Open Sans"/>
              <a:sym typeface="Open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490"/>
        <p:cNvGrpSpPr/>
        <p:nvPr/>
      </p:nvGrpSpPr>
      <p:grpSpPr>
        <a:xfrm>
          <a:off x="0" y="0"/>
          <a:ext cx="0" cy="0"/>
          <a:chOff x="0" y="0"/>
          <a:chExt cx="0" cy="0"/>
        </a:xfrm>
      </p:grpSpPr>
      <p:sp>
        <p:nvSpPr>
          <p:cNvPr id="4491" name="Google Shape;4491;p241"/>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4492" name="Google Shape;4492;p241"/>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493" name="Google Shape;4493;p241"/>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494" name="Google Shape;4494;p241"/>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495" name="Google Shape;4495;p241"/>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496" name="Google Shape;4496;p241"/>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497" name="Google Shape;4497;p241"/>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498" name="Google Shape;4498;p241"/>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499" name="Google Shape;4499;p241"/>
          <p:cNvSpPr txBox="1"/>
          <p:nvPr/>
        </p:nvSpPr>
        <p:spPr>
          <a:xfrm>
            <a:off x="13873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Main Process</a:t>
            </a:r>
            <a:endParaRPr sz="600" b="1">
              <a:solidFill>
                <a:schemeClr val="lt1"/>
              </a:solidFill>
              <a:latin typeface="Open Sans"/>
              <a:ea typeface="Open Sans"/>
              <a:cs typeface="Open Sans"/>
              <a:sym typeface="Open Sans"/>
            </a:endParaRPr>
          </a:p>
        </p:txBody>
      </p:sp>
      <p:sp>
        <p:nvSpPr>
          <p:cNvPr id="4500" name="Google Shape;4500;p241"/>
          <p:cNvSpPr txBox="1">
            <a:spLocks noGrp="1"/>
          </p:cNvSpPr>
          <p:nvPr>
            <p:ph type="title"/>
          </p:nvPr>
        </p:nvSpPr>
        <p:spPr>
          <a:xfrm>
            <a:off x="274325" y="490527"/>
            <a:ext cx="8595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Main Process - Implementation Details (Open Items)</a:t>
            </a:r>
            <a:endParaRPr sz="1400" i="1"/>
          </a:p>
        </p:txBody>
      </p:sp>
      <p:sp>
        <p:nvSpPr>
          <p:cNvPr id="4501" name="Google Shape;4501;p241"/>
          <p:cNvSpPr txBox="1"/>
          <p:nvPr/>
        </p:nvSpPr>
        <p:spPr>
          <a:xfrm>
            <a:off x="24316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TWN Subprocess</a:t>
            </a:r>
            <a:endParaRPr sz="600">
              <a:solidFill>
                <a:schemeClr val="lt1"/>
              </a:solidFill>
              <a:latin typeface="Open Sans"/>
              <a:ea typeface="Open Sans"/>
              <a:cs typeface="Open Sans"/>
              <a:sym typeface="Open Sans"/>
            </a:endParaRPr>
          </a:p>
        </p:txBody>
      </p:sp>
      <p:sp>
        <p:nvSpPr>
          <p:cNvPr id="4502" name="Google Shape;4502;p241"/>
          <p:cNvSpPr txBox="1"/>
          <p:nvPr/>
        </p:nvSpPr>
        <p:spPr>
          <a:xfrm>
            <a:off x="34759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I9 Subprocess</a:t>
            </a:r>
            <a:endParaRPr sz="600">
              <a:solidFill>
                <a:schemeClr val="lt1"/>
              </a:solidFill>
              <a:latin typeface="Open Sans"/>
              <a:ea typeface="Open Sans"/>
              <a:cs typeface="Open Sans"/>
              <a:sym typeface="Open Sans"/>
            </a:endParaRPr>
          </a:p>
        </p:txBody>
      </p:sp>
      <p:sp>
        <p:nvSpPr>
          <p:cNvPr id="4503" name="Google Shape;4503;p241"/>
          <p:cNvSpPr txBox="1"/>
          <p:nvPr/>
        </p:nvSpPr>
        <p:spPr>
          <a:xfrm>
            <a:off x="45202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Summary of</a:t>
            </a:r>
            <a:r>
              <a:rPr lang="en" sz="600">
                <a:solidFill>
                  <a:schemeClr val="lt1"/>
                </a:solidFill>
                <a:latin typeface="Open Sans"/>
                <a:ea typeface="Open Sans"/>
                <a:cs typeface="Open Sans"/>
                <a:sym typeface="Open Sans"/>
              </a:rPr>
              <a:t> Changes</a:t>
            </a:r>
            <a:endParaRPr sz="600">
              <a:solidFill>
                <a:schemeClr val="lt1"/>
              </a:solidFill>
              <a:latin typeface="Open Sans"/>
              <a:ea typeface="Open Sans"/>
              <a:cs typeface="Open Sans"/>
              <a:sym typeface="Open Sans"/>
            </a:endParaRPr>
          </a:p>
        </p:txBody>
      </p:sp>
      <p:sp>
        <p:nvSpPr>
          <p:cNvPr id="4504" name="Google Shape;4504;p241"/>
          <p:cNvSpPr txBox="1">
            <a:spLocks noGrp="1"/>
          </p:cNvSpPr>
          <p:nvPr>
            <p:ph type="body" idx="4294967295"/>
          </p:nvPr>
        </p:nvSpPr>
        <p:spPr>
          <a:xfrm>
            <a:off x="274325" y="1060704"/>
            <a:ext cx="8595300" cy="153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200"/>
              <a:buFont typeface="Arial"/>
              <a:buNone/>
            </a:pPr>
            <a:r>
              <a:rPr lang="en" i="1">
                <a:solidFill>
                  <a:schemeClr val="dk1"/>
                </a:solidFill>
              </a:rPr>
              <a:t>Additional follow up items for Equifax team</a:t>
            </a:r>
            <a:endParaRPr i="1">
              <a:solidFill>
                <a:schemeClr val="dk1"/>
              </a:solidFill>
            </a:endParaRPr>
          </a:p>
        </p:txBody>
      </p:sp>
      <p:graphicFrame>
        <p:nvGraphicFramePr>
          <p:cNvPr id="4505" name="Google Shape;4505;p241"/>
          <p:cNvGraphicFramePr/>
          <p:nvPr/>
        </p:nvGraphicFramePr>
        <p:xfrm>
          <a:off x="274320" y="1277855"/>
          <a:ext cx="3000000" cy="3000000"/>
        </p:xfrm>
        <a:graphic>
          <a:graphicData uri="http://schemas.openxmlformats.org/drawingml/2006/table">
            <a:tbl>
              <a:tblPr>
                <a:noFill/>
                <a:tableStyleId>{8A735C0E-AA7C-4758-AA04-D96A957C941B}</a:tableStyleId>
              </a:tblPr>
              <a:tblGrid>
                <a:gridCol w="1384575">
                  <a:extLst>
                    <a:ext uri="{9D8B030D-6E8A-4147-A177-3AD203B41FA5}">
                      <a16:colId xmlns:a16="http://schemas.microsoft.com/office/drawing/2014/main" val="20000"/>
                    </a:ext>
                  </a:extLst>
                </a:gridCol>
                <a:gridCol w="6016150">
                  <a:extLst>
                    <a:ext uri="{9D8B030D-6E8A-4147-A177-3AD203B41FA5}">
                      <a16:colId xmlns:a16="http://schemas.microsoft.com/office/drawing/2014/main" val="20001"/>
                    </a:ext>
                  </a:extLst>
                </a:gridCol>
                <a:gridCol w="1194575">
                  <a:extLst>
                    <a:ext uri="{9D8B030D-6E8A-4147-A177-3AD203B41FA5}">
                      <a16:colId xmlns:a16="http://schemas.microsoft.com/office/drawing/2014/main" val="20002"/>
                    </a:ext>
                  </a:extLst>
                </a:gridCol>
              </a:tblGrid>
              <a:tr h="86575">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Step</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Open Item</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Contact</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80525">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Perform Save Procedures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Check if “Cancellation Save Procedures” are performed, by Nathan’s team, for TWN Cancellations processed through the ADP API</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Nathan Lavin</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17890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Notify Cancellation</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Currently this is a manual activity for TWN performed weekly due to manual effort. Follow up to understand the impact of automation on the Rev Share report</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Terry Hunt</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Jeremy Novak </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Nathan Levin</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14660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Cancel Product [CDH]</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Clr>
                          <a:schemeClr val="dk1"/>
                        </a:buClr>
                        <a:buSzPts val="1100"/>
                        <a:buFont typeface="Arial"/>
                        <a:buNone/>
                      </a:pPr>
                      <a:r>
                        <a:rPr lang="en" sz="800">
                          <a:solidFill>
                            <a:schemeClr val="dk1"/>
                          </a:solidFill>
                          <a:latin typeface="Open Sans"/>
                          <a:ea typeface="Open Sans"/>
                          <a:cs typeface="Open Sans"/>
                          <a:sym typeface="Open Sans"/>
                        </a:rPr>
                        <a:t>CDH polls an existing service exposed by Employer Onboarding team to get the list of cancellations. Discuss with CDH the impact for supporting product cancellations for all products]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CDH Team &amp; </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Sarah</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509"/>
        <p:cNvGrpSpPr/>
        <p:nvPr/>
      </p:nvGrpSpPr>
      <p:grpSpPr>
        <a:xfrm>
          <a:off x="0" y="0"/>
          <a:ext cx="0" cy="0"/>
          <a:chOff x="0" y="0"/>
          <a:chExt cx="0" cy="0"/>
        </a:xfrm>
      </p:grpSpPr>
      <p:sp>
        <p:nvSpPr>
          <p:cNvPr id="4510" name="Google Shape;4510;p242"/>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pic>
        <p:nvPicPr>
          <p:cNvPr id="4511" name="Google Shape;4511;p242"/>
          <p:cNvPicPr preferRelativeResize="0"/>
          <p:nvPr/>
        </p:nvPicPr>
        <p:blipFill rotWithShape="1">
          <a:blip r:embed="rId3">
            <a:alphaModFix/>
          </a:blip>
          <a:srcRect l="698" t="1613" r="914"/>
          <a:stretch/>
        </p:blipFill>
        <p:spPr>
          <a:xfrm>
            <a:off x="274331" y="1093922"/>
            <a:ext cx="6915387" cy="3654227"/>
          </a:xfrm>
          <a:prstGeom prst="rect">
            <a:avLst/>
          </a:prstGeom>
          <a:noFill/>
          <a:ln w="9525" cap="flat" cmpd="sng">
            <a:solidFill>
              <a:schemeClr val="accent6"/>
            </a:solidFill>
            <a:prstDash val="solid"/>
            <a:round/>
            <a:headEnd type="none" w="sm" len="sm"/>
            <a:tailEnd type="none" w="sm" len="sm"/>
          </a:ln>
        </p:spPr>
      </p:pic>
      <p:sp>
        <p:nvSpPr>
          <p:cNvPr id="4512" name="Google Shape;4512;p242"/>
          <p:cNvSpPr/>
          <p:nvPr/>
        </p:nvSpPr>
        <p:spPr>
          <a:xfrm>
            <a:off x="1701022" y="1809620"/>
            <a:ext cx="718500" cy="13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1"/>
                </a:solidFill>
              </a:rPr>
              <a:t>TWN</a:t>
            </a:r>
            <a:endParaRPr sz="600" b="1">
              <a:solidFill>
                <a:schemeClr val="lt1"/>
              </a:solidFill>
            </a:endParaRPr>
          </a:p>
        </p:txBody>
      </p:sp>
      <p:sp>
        <p:nvSpPr>
          <p:cNvPr id="4513" name="Google Shape;4513;p242"/>
          <p:cNvSpPr/>
          <p:nvPr/>
        </p:nvSpPr>
        <p:spPr>
          <a:xfrm>
            <a:off x="5645605" y="1809620"/>
            <a:ext cx="718500" cy="13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1"/>
                </a:solidFill>
              </a:rPr>
              <a:t>V5 Conflig</a:t>
            </a:r>
            <a:endParaRPr sz="600" b="1">
              <a:solidFill>
                <a:schemeClr val="lt1"/>
              </a:solidFill>
            </a:endParaRPr>
          </a:p>
        </p:txBody>
      </p:sp>
      <p:sp>
        <p:nvSpPr>
          <p:cNvPr id="4514" name="Google Shape;4514;p242"/>
          <p:cNvSpPr/>
          <p:nvPr/>
        </p:nvSpPr>
        <p:spPr>
          <a:xfrm>
            <a:off x="4645694" y="1809620"/>
            <a:ext cx="718500" cy="13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1"/>
                </a:solidFill>
              </a:rPr>
              <a:t>TWN</a:t>
            </a:r>
            <a:endParaRPr sz="600" b="1">
              <a:solidFill>
                <a:schemeClr val="lt1"/>
              </a:solidFill>
            </a:endParaRPr>
          </a:p>
        </p:txBody>
      </p:sp>
      <p:sp>
        <p:nvSpPr>
          <p:cNvPr id="4515" name="Google Shape;4515;p242"/>
          <p:cNvSpPr/>
          <p:nvPr/>
        </p:nvSpPr>
        <p:spPr>
          <a:xfrm>
            <a:off x="5654506" y="2903113"/>
            <a:ext cx="718500" cy="13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1"/>
                </a:solidFill>
              </a:rPr>
              <a:t>TWN</a:t>
            </a:r>
            <a:endParaRPr sz="600" b="1">
              <a:solidFill>
                <a:schemeClr val="lt1"/>
              </a:solidFill>
            </a:endParaRPr>
          </a:p>
        </p:txBody>
      </p:sp>
      <p:sp>
        <p:nvSpPr>
          <p:cNvPr id="4516" name="Google Shape;4516;p242"/>
          <p:cNvSpPr/>
          <p:nvPr/>
        </p:nvSpPr>
        <p:spPr>
          <a:xfrm>
            <a:off x="1493346" y="1395090"/>
            <a:ext cx="152230" cy="152230"/>
          </a:xfrm>
          <a:prstGeom prst="star5">
            <a:avLst>
              <a:gd name="adj" fmla="val 19098"/>
              <a:gd name="hf" fmla="val 105146"/>
              <a:gd name="vf" fmla="val 110557"/>
            </a:avLst>
          </a:pr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517" name="Google Shape;4517;p242"/>
          <p:cNvSpPr/>
          <p:nvPr/>
        </p:nvSpPr>
        <p:spPr>
          <a:xfrm>
            <a:off x="2285266" y="1810070"/>
            <a:ext cx="134400" cy="134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518" name="Google Shape;4518;p242"/>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519" name="Google Shape;4519;p242"/>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520" name="Google Shape;4520;p242"/>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521" name="Google Shape;4521;p242"/>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522" name="Google Shape;4522;p242"/>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523" name="Google Shape;4523;p242"/>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524" name="Google Shape;4524;p242"/>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525" name="Google Shape;4525;p242"/>
          <p:cNvSpPr txBox="1"/>
          <p:nvPr/>
        </p:nvSpPr>
        <p:spPr>
          <a:xfrm>
            <a:off x="13873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Main Process</a:t>
            </a:r>
            <a:endParaRPr sz="600">
              <a:solidFill>
                <a:schemeClr val="lt1"/>
              </a:solidFill>
              <a:latin typeface="Open Sans"/>
              <a:ea typeface="Open Sans"/>
              <a:cs typeface="Open Sans"/>
              <a:sym typeface="Open Sans"/>
            </a:endParaRPr>
          </a:p>
        </p:txBody>
      </p:sp>
      <p:sp>
        <p:nvSpPr>
          <p:cNvPr id="4526" name="Google Shape;4526;p242"/>
          <p:cNvSpPr txBox="1">
            <a:spLocks noGrp="1"/>
          </p:cNvSpPr>
          <p:nvPr>
            <p:ph type="title"/>
          </p:nvPr>
        </p:nvSpPr>
        <p:spPr>
          <a:xfrm>
            <a:off x="274325" y="490527"/>
            <a:ext cx="8595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TWN Cancellation Subprocess</a:t>
            </a:r>
            <a:endParaRPr sz="1400" i="1"/>
          </a:p>
        </p:txBody>
      </p:sp>
      <p:sp>
        <p:nvSpPr>
          <p:cNvPr id="4527" name="Google Shape;4527;p242"/>
          <p:cNvSpPr txBox="1"/>
          <p:nvPr/>
        </p:nvSpPr>
        <p:spPr>
          <a:xfrm>
            <a:off x="24316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TWN Subprocess</a:t>
            </a:r>
            <a:endParaRPr sz="600" b="1">
              <a:solidFill>
                <a:schemeClr val="lt1"/>
              </a:solidFill>
              <a:latin typeface="Open Sans"/>
              <a:ea typeface="Open Sans"/>
              <a:cs typeface="Open Sans"/>
              <a:sym typeface="Open Sans"/>
            </a:endParaRPr>
          </a:p>
        </p:txBody>
      </p:sp>
      <p:sp>
        <p:nvSpPr>
          <p:cNvPr id="4528" name="Google Shape;4528;p242"/>
          <p:cNvSpPr txBox="1"/>
          <p:nvPr/>
        </p:nvSpPr>
        <p:spPr>
          <a:xfrm>
            <a:off x="34759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I9 Subprocess</a:t>
            </a:r>
            <a:endParaRPr sz="600">
              <a:solidFill>
                <a:schemeClr val="lt1"/>
              </a:solidFill>
              <a:latin typeface="Open Sans"/>
              <a:ea typeface="Open Sans"/>
              <a:cs typeface="Open Sans"/>
              <a:sym typeface="Open Sans"/>
            </a:endParaRPr>
          </a:p>
        </p:txBody>
      </p:sp>
      <p:sp>
        <p:nvSpPr>
          <p:cNvPr id="4529" name="Google Shape;4529;p242"/>
          <p:cNvSpPr txBox="1"/>
          <p:nvPr/>
        </p:nvSpPr>
        <p:spPr>
          <a:xfrm>
            <a:off x="45202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Summary of</a:t>
            </a:r>
            <a:r>
              <a:rPr lang="en" sz="600">
                <a:solidFill>
                  <a:schemeClr val="lt1"/>
                </a:solidFill>
                <a:latin typeface="Open Sans"/>
                <a:ea typeface="Open Sans"/>
                <a:cs typeface="Open Sans"/>
                <a:sym typeface="Open Sans"/>
              </a:rPr>
              <a:t> Changes</a:t>
            </a:r>
            <a:endParaRPr sz="600">
              <a:solidFill>
                <a:schemeClr val="lt1"/>
              </a:solidFill>
              <a:latin typeface="Open Sans"/>
              <a:ea typeface="Open Sans"/>
              <a:cs typeface="Open Sans"/>
              <a:sym typeface="Open Sans"/>
            </a:endParaRPr>
          </a:p>
        </p:txBody>
      </p:sp>
      <p:sp>
        <p:nvSpPr>
          <p:cNvPr id="4530" name="Google Shape;4530;p242"/>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4531" name="Google Shape;4531;p242"/>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4532" name="Google Shape;4532;p242"/>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4533" name="Google Shape;4533;p242"/>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534" name="Google Shape;4534;p242"/>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535" name="Google Shape;4535;p242"/>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4536" name="Google Shape;4536;p242"/>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537" name="Google Shape;4537;p242"/>
          <p:cNvSpPr/>
          <p:nvPr/>
        </p:nvSpPr>
        <p:spPr>
          <a:xfrm>
            <a:off x="4409149" y="1395090"/>
            <a:ext cx="152100" cy="1521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538" name="Google Shape;4538;p242"/>
          <p:cNvSpPr/>
          <p:nvPr/>
        </p:nvSpPr>
        <p:spPr>
          <a:xfrm>
            <a:off x="5403171" y="1395090"/>
            <a:ext cx="152100" cy="1521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539" name="Google Shape;4539;p242"/>
          <p:cNvSpPr/>
          <p:nvPr/>
        </p:nvSpPr>
        <p:spPr>
          <a:xfrm>
            <a:off x="6268949" y="1810070"/>
            <a:ext cx="134400" cy="134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540" name="Google Shape;4540;p242"/>
          <p:cNvSpPr/>
          <p:nvPr/>
        </p:nvSpPr>
        <p:spPr>
          <a:xfrm>
            <a:off x="5243225" y="1810070"/>
            <a:ext cx="134400" cy="134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541" name="Google Shape;4541;p242"/>
          <p:cNvSpPr/>
          <p:nvPr/>
        </p:nvSpPr>
        <p:spPr>
          <a:xfrm>
            <a:off x="5403171" y="2448040"/>
            <a:ext cx="152100" cy="1521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542" name="Google Shape;4542;p242"/>
          <p:cNvSpPr/>
          <p:nvPr/>
        </p:nvSpPr>
        <p:spPr>
          <a:xfrm>
            <a:off x="6303165" y="2903113"/>
            <a:ext cx="134400" cy="134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543" name="Google Shape;4543;p242"/>
          <p:cNvSpPr/>
          <p:nvPr/>
        </p:nvSpPr>
        <p:spPr>
          <a:xfrm>
            <a:off x="3429871" y="3397865"/>
            <a:ext cx="152100" cy="1521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547"/>
        <p:cNvGrpSpPr/>
        <p:nvPr/>
      </p:nvGrpSpPr>
      <p:grpSpPr>
        <a:xfrm>
          <a:off x="0" y="0"/>
          <a:ext cx="0" cy="0"/>
          <a:chOff x="0" y="0"/>
          <a:chExt cx="0" cy="0"/>
        </a:xfrm>
      </p:grpSpPr>
      <p:sp>
        <p:nvSpPr>
          <p:cNvPr id="4548" name="Google Shape;4548;p243"/>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4549" name="Google Shape;4549;p243"/>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550" name="Google Shape;4550;p243"/>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551" name="Google Shape;4551;p243"/>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552" name="Google Shape;4552;p243"/>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553" name="Google Shape;4553;p243"/>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554" name="Google Shape;4554;p243"/>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555" name="Google Shape;4555;p243"/>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556" name="Google Shape;4556;p243"/>
          <p:cNvSpPr txBox="1"/>
          <p:nvPr/>
        </p:nvSpPr>
        <p:spPr>
          <a:xfrm>
            <a:off x="13873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Main Process</a:t>
            </a:r>
            <a:endParaRPr sz="600">
              <a:solidFill>
                <a:schemeClr val="lt1"/>
              </a:solidFill>
              <a:latin typeface="Open Sans"/>
              <a:ea typeface="Open Sans"/>
              <a:cs typeface="Open Sans"/>
              <a:sym typeface="Open Sans"/>
            </a:endParaRPr>
          </a:p>
        </p:txBody>
      </p:sp>
      <p:sp>
        <p:nvSpPr>
          <p:cNvPr id="4557" name="Google Shape;4557;p243"/>
          <p:cNvSpPr txBox="1">
            <a:spLocks noGrp="1"/>
          </p:cNvSpPr>
          <p:nvPr>
            <p:ph type="title"/>
          </p:nvPr>
        </p:nvSpPr>
        <p:spPr>
          <a:xfrm>
            <a:off x="274325" y="490527"/>
            <a:ext cx="8595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TWN Cancellation Subprocess - Implementation Details</a:t>
            </a:r>
            <a:endParaRPr sz="1400" i="1"/>
          </a:p>
        </p:txBody>
      </p:sp>
      <p:sp>
        <p:nvSpPr>
          <p:cNvPr id="4558" name="Google Shape;4558;p243"/>
          <p:cNvSpPr txBox="1"/>
          <p:nvPr/>
        </p:nvSpPr>
        <p:spPr>
          <a:xfrm>
            <a:off x="24316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TWN Subprocess</a:t>
            </a:r>
            <a:endParaRPr sz="600" b="1">
              <a:solidFill>
                <a:schemeClr val="lt1"/>
              </a:solidFill>
              <a:latin typeface="Open Sans"/>
              <a:ea typeface="Open Sans"/>
              <a:cs typeface="Open Sans"/>
              <a:sym typeface="Open Sans"/>
            </a:endParaRPr>
          </a:p>
        </p:txBody>
      </p:sp>
      <p:sp>
        <p:nvSpPr>
          <p:cNvPr id="4559" name="Google Shape;4559;p243"/>
          <p:cNvSpPr txBox="1"/>
          <p:nvPr/>
        </p:nvSpPr>
        <p:spPr>
          <a:xfrm>
            <a:off x="34759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I9 Subprocess</a:t>
            </a:r>
            <a:endParaRPr sz="600">
              <a:solidFill>
                <a:schemeClr val="lt1"/>
              </a:solidFill>
              <a:latin typeface="Open Sans"/>
              <a:ea typeface="Open Sans"/>
              <a:cs typeface="Open Sans"/>
              <a:sym typeface="Open Sans"/>
            </a:endParaRPr>
          </a:p>
        </p:txBody>
      </p:sp>
      <p:sp>
        <p:nvSpPr>
          <p:cNvPr id="4560" name="Google Shape;4560;p243"/>
          <p:cNvSpPr txBox="1"/>
          <p:nvPr/>
        </p:nvSpPr>
        <p:spPr>
          <a:xfrm>
            <a:off x="45202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Summary of</a:t>
            </a:r>
            <a:r>
              <a:rPr lang="en" sz="600">
                <a:solidFill>
                  <a:schemeClr val="lt1"/>
                </a:solidFill>
                <a:latin typeface="Open Sans"/>
                <a:ea typeface="Open Sans"/>
                <a:cs typeface="Open Sans"/>
                <a:sym typeface="Open Sans"/>
              </a:rPr>
              <a:t> Changes</a:t>
            </a:r>
            <a:endParaRPr sz="600">
              <a:solidFill>
                <a:schemeClr val="lt1"/>
              </a:solidFill>
              <a:latin typeface="Open Sans"/>
              <a:ea typeface="Open Sans"/>
              <a:cs typeface="Open Sans"/>
              <a:sym typeface="Open Sans"/>
            </a:endParaRPr>
          </a:p>
        </p:txBody>
      </p:sp>
      <p:graphicFrame>
        <p:nvGraphicFramePr>
          <p:cNvPr id="4561" name="Google Shape;4561;p243"/>
          <p:cNvGraphicFramePr/>
          <p:nvPr/>
        </p:nvGraphicFramePr>
        <p:xfrm>
          <a:off x="274320" y="1093130"/>
          <a:ext cx="3000000" cy="3000000"/>
        </p:xfrm>
        <a:graphic>
          <a:graphicData uri="http://schemas.openxmlformats.org/drawingml/2006/table">
            <a:tbl>
              <a:tblPr>
                <a:noFill/>
                <a:tableStyleId>{8A735C0E-AA7C-4758-AA04-D96A957C941B}</a:tableStyleId>
              </a:tblPr>
              <a:tblGrid>
                <a:gridCol w="1384575">
                  <a:extLst>
                    <a:ext uri="{9D8B030D-6E8A-4147-A177-3AD203B41FA5}">
                      <a16:colId xmlns:a16="http://schemas.microsoft.com/office/drawing/2014/main" val="20000"/>
                    </a:ext>
                  </a:extLst>
                </a:gridCol>
                <a:gridCol w="3905675">
                  <a:extLst>
                    <a:ext uri="{9D8B030D-6E8A-4147-A177-3AD203B41FA5}">
                      <a16:colId xmlns:a16="http://schemas.microsoft.com/office/drawing/2014/main" val="20001"/>
                    </a:ext>
                  </a:extLst>
                </a:gridCol>
                <a:gridCol w="2566850">
                  <a:extLst>
                    <a:ext uri="{9D8B030D-6E8A-4147-A177-3AD203B41FA5}">
                      <a16:colId xmlns:a16="http://schemas.microsoft.com/office/drawing/2014/main" val="20002"/>
                    </a:ext>
                  </a:extLst>
                </a:gridCol>
                <a:gridCol w="738175">
                  <a:extLst>
                    <a:ext uri="{9D8B030D-6E8A-4147-A177-3AD203B41FA5}">
                      <a16:colId xmlns:a16="http://schemas.microsoft.com/office/drawing/2014/main" val="20003"/>
                    </a:ext>
                  </a:extLst>
                </a:gridCol>
              </a:tblGrid>
              <a:tr h="0">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Step</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Implementation Details</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Component Mapping</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Systems</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Process Start</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Start of a subprocess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8975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Perform Cancellation Checks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Review TWN Flags to determine if “Bad Data Review” is required.</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300"/>
                        </a:spcAft>
                        <a:buNone/>
                      </a:pPr>
                      <a:r>
                        <a:rPr lang="en" sz="800" b="1">
                          <a:solidFill>
                            <a:schemeClr val="dk1"/>
                          </a:solidFill>
                          <a:latin typeface="Open Sans"/>
                          <a:ea typeface="Open Sans"/>
                          <a:cs typeface="Open Sans"/>
                          <a:sym typeface="Open Sans"/>
                        </a:rPr>
                        <a:t>New Service: </a:t>
                      </a:r>
                      <a:r>
                        <a:rPr lang="en" sz="800">
                          <a:solidFill>
                            <a:schemeClr val="dk1"/>
                          </a:solidFill>
                          <a:latin typeface="Open Sans"/>
                          <a:ea typeface="Open Sans"/>
                          <a:cs typeface="Open Sans"/>
                          <a:sym typeface="Open Sans"/>
                        </a:rPr>
                        <a:t>Perform Cancellation Checks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TWN</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Bad Data Review</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A manual task to complete bad data review. The task will be hosted in 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New UI: </a:t>
                      </a:r>
                      <a:r>
                        <a:rPr lang="en" sz="800">
                          <a:solidFill>
                            <a:schemeClr val="dk1"/>
                          </a:solidFill>
                          <a:latin typeface="Open Sans"/>
                          <a:ea typeface="Open Sans"/>
                          <a:cs typeface="Open Sans"/>
                          <a:sym typeface="Open Sans"/>
                        </a:rPr>
                        <a:t>Bad Data Review</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8975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Keep Data Available Remove User Access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None/>
                      </a:pPr>
                      <a:r>
                        <a:rPr lang="en" sz="800">
                          <a:solidFill>
                            <a:schemeClr val="dk1"/>
                          </a:solidFill>
                          <a:latin typeface="Open Sans"/>
                          <a:ea typeface="Open Sans"/>
                          <a:cs typeface="Open Sans"/>
                          <a:sym typeface="Open Sans"/>
                        </a:rPr>
                        <a:t>Reuse the existing service called from the Offboarding API</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TWN</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r h="8975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Block Data/Unavailable </a:t>
                      </a:r>
                      <a:br>
                        <a:rPr lang="en" sz="800">
                          <a:solidFill>
                            <a:schemeClr val="dk1"/>
                          </a:solidFill>
                          <a:latin typeface="Open Sans"/>
                          <a:ea typeface="Open Sans"/>
                          <a:cs typeface="Open Sans"/>
                          <a:sym typeface="Open Sans"/>
                        </a:rPr>
                      </a:br>
                      <a:r>
                        <a:rPr lang="en" sz="800">
                          <a:solidFill>
                            <a:schemeClr val="dk1"/>
                          </a:solidFill>
                          <a:latin typeface="Open Sans"/>
                          <a:ea typeface="Open Sans"/>
                          <a:cs typeface="Open Sans"/>
                          <a:sym typeface="Open Sans"/>
                        </a:rPr>
                        <a:t>for Use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None/>
                      </a:pPr>
                      <a:r>
                        <a:rPr lang="en" sz="800">
                          <a:solidFill>
                            <a:schemeClr val="dk1"/>
                          </a:solidFill>
                          <a:latin typeface="Open Sans"/>
                          <a:ea typeface="Open Sans"/>
                          <a:cs typeface="Open Sans"/>
                          <a:sym typeface="Open Sans"/>
                        </a:rPr>
                        <a:t>Service to block access and use of data by verifiers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TWN</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Cancel Loaders/Sweepers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Service to disable existing TWN sweeper jobs for the Employer. Send a notification to Data Load team to disable sweeper rules</a:t>
                      </a:r>
                      <a:endParaRPr sz="800">
                        <a:solidFill>
                          <a:schemeClr val="dk1"/>
                        </a:solidFill>
                        <a:latin typeface="Open Sans"/>
                        <a:ea typeface="Open Sans"/>
                        <a:cs typeface="Open Sans"/>
                        <a:sym typeface="Open Sans"/>
                      </a:endParaRPr>
                    </a:p>
                    <a:p>
                      <a:pPr marL="0" lvl="0" indent="0" algn="l" rtl="0">
                        <a:spcBef>
                          <a:spcPts val="300"/>
                        </a:spcBef>
                        <a:spcAft>
                          <a:spcPts val="300"/>
                        </a:spcAft>
                        <a:buClr>
                          <a:schemeClr val="dk1"/>
                        </a:buClr>
                        <a:buSzPts val="1100"/>
                        <a:buFont typeface="Arial"/>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rPr>
                        <a:t>Future State - Send notification to Data Load team. The turning of sweeper rule will be manual</a:t>
                      </a:r>
                      <a:endParaRPr sz="800">
                        <a:solidFill>
                          <a:schemeClr val="dk1"/>
                        </a:solidFill>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Data Load team</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565"/>
        <p:cNvGrpSpPr/>
        <p:nvPr/>
      </p:nvGrpSpPr>
      <p:grpSpPr>
        <a:xfrm>
          <a:off x="0" y="0"/>
          <a:ext cx="0" cy="0"/>
          <a:chOff x="0" y="0"/>
          <a:chExt cx="0" cy="0"/>
        </a:xfrm>
      </p:grpSpPr>
      <p:pic>
        <p:nvPicPr>
          <p:cNvPr id="4566" name="Google Shape;4566;p244"/>
          <p:cNvPicPr preferRelativeResize="0"/>
          <p:nvPr/>
        </p:nvPicPr>
        <p:blipFill rotWithShape="1">
          <a:blip r:embed="rId3">
            <a:alphaModFix/>
          </a:blip>
          <a:srcRect l="367" t="734" r="367"/>
          <a:stretch/>
        </p:blipFill>
        <p:spPr>
          <a:xfrm>
            <a:off x="274325" y="1086574"/>
            <a:ext cx="5220525" cy="3660600"/>
          </a:xfrm>
          <a:prstGeom prst="rect">
            <a:avLst/>
          </a:prstGeom>
          <a:noFill/>
          <a:ln w="9525" cap="flat" cmpd="sng">
            <a:solidFill>
              <a:schemeClr val="accent6"/>
            </a:solidFill>
            <a:prstDash val="solid"/>
            <a:round/>
            <a:headEnd type="none" w="sm" len="sm"/>
            <a:tailEnd type="none" w="sm" len="sm"/>
          </a:ln>
        </p:spPr>
      </p:pic>
      <p:sp>
        <p:nvSpPr>
          <p:cNvPr id="4567" name="Google Shape;4567;p244"/>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4568" name="Google Shape;4568;p244"/>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569" name="Google Shape;4569;p244"/>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570" name="Google Shape;4570;p244"/>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571" name="Google Shape;4571;p244"/>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572" name="Google Shape;4572;p244"/>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573" name="Google Shape;4573;p244"/>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574" name="Google Shape;4574;p244"/>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575" name="Google Shape;4575;p244"/>
          <p:cNvSpPr txBox="1"/>
          <p:nvPr/>
        </p:nvSpPr>
        <p:spPr>
          <a:xfrm>
            <a:off x="13873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Main Process</a:t>
            </a:r>
            <a:endParaRPr sz="600">
              <a:solidFill>
                <a:schemeClr val="lt1"/>
              </a:solidFill>
              <a:latin typeface="Open Sans"/>
              <a:ea typeface="Open Sans"/>
              <a:cs typeface="Open Sans"/>
              <a:sym typeface="Open Sans"/>
            </a:endParaRPr>
          </a:p>
        </p:txBody>
      </p:sp>
      <p:sp>
        <p:nvSpPr>
          <p:cNvPr id="4576" name="Google Shape;4576;p244"/>
          <p:cNvSpPr txBox="1">
            <a:spLocks noGrp="1"/>
          </p:cNvSpPr>
          <p:nvPr>
            <p:ph type="title"/>
          </p:nvPr>
        </p:nvSpPr>
        <p:spPr>
          <a:xfrm>
            <a:off x="274325" y="490527"/>
            <a:ext cx="8595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I9 Cloud Cancellation Subprocess</a:t>
            </a:r>
            <a:endParaRPr sz="1400" i="1"/>
          </a:p>
        </p:txBody>
      </p:sp>
      <p:sp>
        <p:nvSpPr>
          <p:cNvPr id="4577" name="Google Shape;4577;p244"/>
          <p:cNvSpPr txBox="1"/>
          <p:nvPr/>
        </p:nvSpPr>
        <p:spPr>
          <a:xfrm>
            <a:off x="24316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TWN Subprocess</a:t>
            </a:r>
            <a:endParaRPr sz="600">
              <a:solidFill>
                <a:schemeClr val="lt1"/>
              </a:solidFill>
              <a:latin typeface="Open Sans"/>
              <a:ea typeface="Open Sans"/>
              <a:cs typeface="Open Sans"/>
              <a:sym typeface="Open Sans"/>
            </a:endParaRPr>
          </a:p>
        </p:txBody>
      </p:sp>
      <p:sp>
        <p:nvSpPr>
          <p:cNvPr id="4578" name="Google Shape;4578;p244"/>
          <p:cNvSpPr txBox="1"/>
          <p:nvPr/>
        </p:nvSpPr>
        <p:spPr>
          <a:xfrm>
            <a:off x="34759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I9 Subprocess</a:t>
            </a:r>
            <a:endParaRPr sz="600" b="1">
              <a:solidFill>
                <a:schemeClr val="lt1"/>
              </a:solidFill>
              <a:latin typeface="Open Sans"/>
              <a:ea typeface="Open Sans"/>
              <a:cs typeface="Open Sans"/>
              <a:sym typeface="Open Sans"/>
            </a:endParaRPr>
          </a:p>
        </p:txBody>
      </p:sp>
      <p:sp>
        <p:nvSpPr>
          <p:cNvPr id="4579" name="Google Shape;4579;p244"/>
          <p:cNvSpPr txBox="1"/>
          <p:nvPr/>
        </p:nvSpPr>
        <p:spPr>
          <a:xfrm>
            <a:off x="45202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Summary of</a:t>
            </a:r>
            <a:r>
              <a:rPr lang="en" sz="600">
                <a:solidFill>
                  <a:schemeClr val="lt1"/>
                </a:solidFill>
                <a:latin typeface="Open Sans"/>
                <a:ea typeface="Open Sans"/>
                <a:cs typeface="Open Sans"/>
                <a:sym typeface="Open Sans"/>
              </a:rPr>
              <a:t> Changes</a:t>
            </a:r>
            <a:endParaRPr sz="600">
              <a:solidFill>
                <a:schemeClr val="lt1"/>
              </a:solidFill>
              <a:latin typeface="Open Sans"/>
              <a:ea typeface="Open Sans"/>
              <a:cs typeface="Open Sans"/>
              <a:sym typeface="Open Sans"/>
            </a:endParaRPr>
          </a:p>
        </p:txBody>
      </p:sp>
      <p:sp>
        <p:nvSpPr>
          <p:cNvPr id="4580" name="Google Shape;4580;p244"/>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4581" name="Google Shape;4581;p244"/>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4582" name="Google Shape;4582;p244"/>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4583" name="Google Shape;4583;p244"/>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584" name="Google Shape;4584;p244"/>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585" name="Google Shape;4585;p244"/>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4586" name="Google Shape;4586;p244"/>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587" name="Google Shape;4587;p244"/>
          <p:cNvSpPr/>
          <p:nvPr/>
        </p:nvSpPr>
        <p:spPr>
          <a:xfrm>
            <a:off x="937423" y="1395090"/>
            <a:ext cx="152100" cy="1521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588" name="Google Shape;4588;p244"/>
          <p:cNvSpPr/>
          <p:nvPr/>
        </p:nvSpPr>
        <p:spPr>
          <a:xfrm>
            <a:off x="937423" y="2844165"/>
            <a:ext cx="152100" cy="1521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589" name="Google Shape;4589;p244"/>
          <p:cNvSpPr/>
          <p:nvPr/>
        </p:nvSpPr>
        <p:spPr>
          <a:xfrm>
            <a:off x="1138500" y="1738225"/>
            <a:ext cx="570600" cy="99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1"/>
                </a:solidFill>
              </a:rPr>
              <a:t>eVerify</a:t>
            </a:r>
            <a:endParaRPr sz="600" b="1">
              <a:solidFill>
                <a:schemeClr val="lt1"/>
              </a:solidFill>
            </a:endParaRPr>
          </a:p>
        </p:txBody>
      </p:sp>
      <p:sp>
        <p:nvSpPr>
          <p:cNvPr id="4590" name="Google Shape;4590;p244"/>
          <p:cNvSpPr/>
          <p:nvPr/>
        </p:nvSpPr>
        <p:spPr>
          <a:xfrm>
            <a:off x="1138500" y="3201700"/>
            <a:ext cx="570600" cy="99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1"/>
                </a:solidFill>
              </a:rPr>
              <a:t>I9</a:t>
            </a:r>
            <a:endParaRPr sz="600" b="1">
              <a:solidFill>
                <a:schemeClr val="lt1"/>
              </a:solidFill>
            </a:endParaRPr>
          </a:p>
        </p:txBody>
      </p:sp>
      <p:sp>
        <p:nvSpPr>
          <p:cNvPr id="4591" name="Google Shape;4591;p244"/>
          <p:cNvSpPr/>
          <p:nvPr/>
        </p:nvSpPr>
        <p:spPr>
          <a:xfrm>
            <a:off x="1893008" y="3681922"/>
            <a:ext cx="570600" cy="99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1"/>
                </a:solidFill>
              </a:rPr>
              <a:t>I9</a:t>
            </a:r>
            <a:endParaRPr sz="600" b="1">
              <a:solidFill>
                <a:schemeClr val="lt1"/>
              </a:solidFill>
            </a:endParaRPr>
          </a:p>
        </p:txBody>
      </p:sp>
      <p:sp>
        <p:nvSpPr>
          <p:cNvPr id="4592" name="Google Shape;4592;p244"/>
          <p:cNvSpPr/>
          <p:nvPr/>
        </p:nvSpPr>
        <p:spPr>
          <a:xfrm>
            <a:off x="3475983" y="4301447"/>
            <a:ext cx="570600" cy="99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1"/>
                </a:solidFill>
              </a:rPr>
              <a:t>I9</a:t>
            </a:r>
            <a:endParaRPr sz="600" b="1">
              <a:solidFill>
                <a:schemeClr val="lt1"/>
              </a:solidFill>
            </a:endParaRPr>
          </a:p>
        </p:txBody>
      </p:sp>
      <p:sp>
        <p:nvSpPr>
          <p:cNvPr id="4593" name="Google Shape;4593;p244"/>
          <p:cNvSpPr/>
          <p:nvPr/>
        </p:nvSpPr>
        <p:spPr>
          <a:xfrm>
            <a:off x="1572000" y="3221869"/>
            <a:ext cx="137100" cy="137100"/>
          </a:xfrm>
          <a:prstGeom prst="roundRect">
            <a:avLst>
              <a:gd name="adj" fmla="val 16667"/>
            </a:avLst>
          </a:prstGeom>
          <a:solidFill>
            <a:srgbClr val="8FCA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594" name="Google Shape;4594;p244"/>
          <p:cNvSpPr/>
          <p:nvPr/>
        </p:nvSpPr>
        <p:spPr>
          <a:xfrm>
            <a:off x="2319250" y="3706607"/>
            <a:ext cx="137100" cy="137100"/>
          </a:xfrm>
          <a:prstGeom prst="roundRect">
            <a:avLst>
              <a:gd name="adj" fmla="val 16667"/>
            </a:avLst>
          </a:prstGeom>
          <a:solidFill>
            <a:srgbClr val="8FCA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595" name="Google Shape;4595;p244"/>
          <p:cNvSpPr/>
          <p:nvPr/>
        </p:nvSpPr>
        <p:spPr>
          <a:xfrm>
            <a:off x="3909475" y="4330245"/>
            <a:ext cx="137100" cy="137100"/>
          </a:xfrm>
          <a:prstGeom prst="roundRect">
            <a:avLst>
              <a:gd name="adj" fmla="val 16667"/>
            </a:avLst>
          </a:prstGeom>
          <a:solidFill>
            <a:srgbClr val="8FCA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4596" name="Google Shape;4596;p244"/>
          <p:cNvSpPr/>
          <p:nvPr/>
        </p:nvSpPr>
        <p:spPr>
          <a:xfrm>
            <a:off x="1709098" y="3300690"/>
            <a:ext cx="152100" cy="1521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4597" name="Google Shape;4597;p244"/>
          <p:cNvSpPr/>
          <p:nvPr/>
        </p:nvSpPr>
        <p:spPr>
          <a:xfrm>
            <a:off x="3307219" y="3925215"/>
            <a:ext cx="152100" cy="1521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601"/>
        <p:cNvGrpSpPr/>
        <p:nvPr/>
      </p:nvGrpSpPr>
      <p:grpSpPr>
        <a:xfrm>
          <a:off x="0" y="0"/>
          <a:ext cx="0" cy="0"/>
          <a:chOff x="0" y="0"/>
          <a:chExt cx="0" cy="0"/>
        </a:xfrm>
      </p:grpSpPr>
      <p:sp>
        <p:nvSpPr>
          <p:cNvPr id="4602" name="Google Shape;4602;p245"/>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aphicFrame>
        <p:nvGraphicFramePr>
          <p:cNvPr id="4603" name="Google Shape;4603;p245"/>
          <p:cNvGraphicFramePr/>
          <p:nvPr/>
        </p:nvGraphicFramePr>
        <p:xfrm>
          <a:off x="274320" y="1093130"/>
          <a:ext cx="3000000" cy="3000000"/>
        </p:xfrm>
        <a:graphic>
          <a:graphicData uri="http://schemas.openxmlformats.org/drawingml/2006/table">
            <a:tbl>
              <a:tblPr>
                <a:noFill/>
                <a:tableStyleId>{8A735C0E-AA7C-4758-AA04-D96A957C941B}</a:tableStyleId>
              </a:tblPr>
              <a:tblGrid>
                <a:gridCol w="1384575">
                  <a:extLst>
                    <a:ext uri="{9D8B030D-6E8A-4147-A177-3AD203B41FA5}">
                      <a16:colId xmlns:a16="http://schemas.microsoft.com/office/drawing/2014/main" val="20000"/>
                    </a:ext>
                  </a:extLst>
                </a:gridCol>
                <a:gridCol w="3905675">
                  <a:extLst>
                    <a:ext uri="{9D8B030D-6E8A-4147-A177-3AD203B41FA5}">
                      <a16:colId xmlns:a16="http://schemas.microsoft.com/office/drawing/2014/main" val="20001"/>
                    </a:ext>
                  </a:extLst>
                </a:gridCol>
                <a:gridCol w="2566850">
                  <a:extLst>
                    <a:ext uri="{9D8B030D-6E8A-4147-A177-3AD203B41FA5}">
                      <a16:colId xmlns:a16="http://schemas.microsoft.com/office/drawing/2014/main" val="20002"/>
                    </a:ext>
                  </a:extLst>
                </a:gridCol>
                <a:gridCol w="738175">
                  <a:extLst>
                    <a:ext uri="{9D8B030D-6E8A-4147-A177-3AD203B41FA5}">
                      <a16:colId xmlns:a16="http://schemas.microsoft.com/office/drawing/2014/main" val="20003"/>
                    </a:ext>
                  </a:extLst>
                </a:gridCol>
              </a:tblGrid>
              <a:tr h="0">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Step</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Implementation Details</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Component Mapping</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Systems</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Process Start</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Start of a subprocess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Get List of eVerify Accounts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Given an EFX_ID get the list of active eVerify accounts for an Employer</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300"/>
                        </a:spcAft>
                        <a:buNone/>
                      </a:pPr>
                      <a:r>
                        <a:rPr lang="en" sz="800" b="1">
                          <a:solidFill>
                            <a:schemeClr val="dk1"/>
                          </a:solidFill>
                          <a:latin typeface="Open Sans"/>
                          <a:ea typeface="Open Sans"/>
                          <a:cs typeface="Open Sans"/>
                          <a:sym typeface="Open Sans"/>
                        </a:rPr>
                        <a:t>New Service: </a:t>
                      </a:r>
                      <a:r>
                        <a:rPr lang="en" sz="800">
                          <a:solidFill>
                            <a:schemeClr val="dk1"/>
                          </a:solidFill>
                          <a:latin typeface="Open Sans"/>
                          <a:ea typeface="Open Sans"/>
                          <a:cs typeface="Open Sans"/>
                          <a:sym typeface="Open Sans"/>
                        </a:rPr>
                        <a:t>Get List of eVerify Accounts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19</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13480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Cancel Accounts [eVerify]</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Create a manual task in Salesforce for WSS team to cancel eVerify accounts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b="1" i="1" u="sng">
                          <a:solidFill>
                            <a:schemeClr val="dk1"/>
                          </a:solidFill>
                          <a:latin typeface="Open Sans"/>
                          <a:ea typeface="Open Sans"/>
                          <a:cs typeface="Open Sans"/>
                          <a:sym typeface="Open Sans"/>
                        </a:rPr>
                        <a:t>Future Recommendation</a:t>
                      </a:r>
                      <a:endParaRPr sz="800" b="1" i="1" u="sng">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Review options to integration with eVerify to eliminate manual task</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New UI: </a:t>
                      </a:r>
                      <a:r>
                        <a:rPr lang="en" sz="800">
                          <a:solidFill>
                            <a:schemeClr val="dk1"/>
                          </a:solidFill>
                          <a:latin typeface="Open Sans"/>
                          <a:ea typeface="Open Sans"/>
                          <a:cs typeface="Open Sans"/>
                          <a:sym typeface="Open Sans"/>
                        </a:rPr>
                        <a:t>Cancel Accounts eVerify</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Cancel Account I9</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None/>
                      </a:pPr>
                      <a:r>
                        <a:rPr lang="en" sz="800">
                          <a:solidFill>
                            <a:schemeClr val="dk1"/>
                          </a:solidFill>
                          <a:latin typeface="Open Sans"/>
                          <a:ea typeface="Open Sans"/>
                          <a:cs typeface="Open Sans"/>
                          <a:sym typeface="Open Sans"/>
                        </a:rPr>
                        <a:t>Cancels the account in I9</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rPr>
                        <a:t>New Service:</a:t>
                      </a:r>
                      <a:r>
                        <a:rPr lang="en" sz="800">
                          <a:solidFill>
                            <a:schemeClr val="dk1"/>
                          </a:solidFill>
                        </a:rPr>
                        <a:t> Cancel Accounts</a:t>
                      </a:r>
                      <a:endParaRPr sz="800">
                        <a:solidFill>
                          <a:schemeClr val="dk1"/>
                        </a:solidFill>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19</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r h="10770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Generate a Full Extract [I9]</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 Future state service </a:t>
                      </a:r>
                      <a:endParaRPr sz="800">
                        <a:solidFill>
                          <a:schemeClr val="dk1"/>
                        </a:solidFill>
                        <a:latin typeface="Open Sans"/>
                        <a:ea typeface="Open Sans"/>
                        <a:cs typeface="Open Sans"/>
                        <a:sym typeface="Open Sans"/>
                      </a:endParaRPr>
                    </a:p>
                    <a:p>
                      <a:pPr marL="0" lvl="0" indent="0" algn="l" rtl="0">
                        <a:spcBef>
                          <a:spcPts val="200"/>
                        </a:spcBef>
                        <a:spcAft>
                          <a:spcPts val="200"/>
                        </a:spcAft>
                        <a:buClr>
                          <a:schemeClr val="dk1"/>
                        </a:buClr>
                        <a:buSzPts val="1100"/>
                        <a:buFont typeface="Arial"/>
                        <a:buNone/>
                      </a:pPr>
                      <a:r>
                        <a:rPr lang="en" sz="800">
                          <a:solidFill>
                            <a:schemeClr val="dk1"/>
                          </a:solidFill>
                          <a:latin typeface="Open Sans"/>
                          <a:ea typeface="Open Sans"/>
                          <a:cs typeface="Open Sans"/>
                          <a:sym typeface="Open Sans"/>
                        </a:rPr>
                        <a:t>To generate an extract of Employer data when it is requested by Employer</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19</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
        <p:nvSpPr>
          <p:cNvPr id="4604" name="Google Shape;4604;p245"/>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605" name="Google Shape;4605;p245"/>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606" name="Google Shape;4606;p245"/>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607" name="Google Shape;4607;p245"/>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608" name="Google Shape;4608;p245"/>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609" name="Google Shape;4609;p245"/>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610" name="Google Shape;4610;p245"/>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611" name="Google Shape;4611;p245"/>
          <p:cNvSpPr txBox="1"/>
          <p:nvPr/>
        </p:nvSpPr>
        <p:spPr>
          <a:xfrm>
            <a:off x="13873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Main Process</a:t>
            </a:r>
            <a:endParaRPr sz="600">
              <a:solidFill>
                <a:schemeClr val="lt1"/>
              </a:solidFill>
              <a:latin typeface="Open Sans"/>
              <a:ea typeface="Open Sans"/>
              <a:cs typeface="Open Sans"/>
              <a:sym typeface="Open Sans"/>
            </a:endParaRPr>
          </a:p>
        </p:txBody>
      </p:sp>
      <p:sp>
        <p:nvSpPr>
          <p:cNvPr id="4612" name="Google Shape;4612;p245"/>
          <p:cNvSpPr txBox="1">
            <a:spLocks noGrp="1"/>
          </p:cNvSpPr>
          <p:nvPr>
            <p:ph type="title"/>
          </p:nvPr>
        </p:nvSpPr>
        <p:spPr>
          <a:xfrm>
            <a:off x="274325" y="490527"/>
            <a:ext cx="8595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TWN Cancellation Subprocess - Implementation Details</a:t>
            </a:r>
            <a:endParaRPr sz="1400" i="1"/>
          </a:p>
        </p:txBody>
      </p:sp>
      <p:sp>
        <p:nvSpPr>
          <p:cNvPr id="4613" name="Google Shape;4613;p245"/>
          <p:cNvSpPr txBox="1"/>
          <p:nvPr/>
        </p:nvSpPr>
        <p:spPr>
          <a:xfrm>
            <a:off x="24316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TWN Subprocess</a:t>
            </a:r>
            <a:endParaRPr sz="600">
              <a:solidFill>
                <a:schemeClr val="lt1"/>
              </a:solidFill>
              <a:latin typeface="Open Sans"/>
              <a:ea typeface="Open Sans"/>
              <a:cs typeface="Open Sans"/>
              <a:sym typeface="Open Sans"/>
            </a:endParaRPr>
          </a:p>
        </p:txBody>
      </p:sp>
      <p:sp>
        <p:nvSpPr>
          <p:cNvPr id="4614" name="Google Shape;4614;p245"/>
          <p:cNvSpPr txBox="1"/>
          <p:nvPr/>
        </p:nvSpPr>
        <p:spPr>
          <a:xfrm>
            <a:off x="34759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I9 Subprocess</a:t>
            </a:r>
            <a:endParaRPr sz="600" b="1">
              <a:solidFill>
                <a:schemeClr val="lt1"/>
              </a:solidFill>
              <a:latin typeface="Open Sans"/>
              <a:ea typeface="Open Sans"/>
              <a:cs typeface="Open Sans"/>
              <a:sym typeface="Open Sans"/>
            </a:endParaRPr>
          </a:p>
        </p:txBody>
      </p:sp>
      <p:sp>
        <p:nvSpPr>
          <p:cNvPr id="4615" name="Google Shape;4615;p245"/>
          <p:cNvSpPr txBox="1"/>
          <p:nvPr/>
        </p:nvSpPr>
        <p:spPr>
          <a:xfrm>
            <a:off x="45202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Summary of</a:t>
            </a:r>
            <a:r>
              <a:rPr lang="en" sz="600">
                <a:solidFill>
                  <a:schemeClr val="lt1"/>
                </a:solidFill>
                <a:latin typeface="Open Sans"/>
                <a:ea typeface="Open Sans"/>
                <a:cs typeface="Open Sans"/>
                <a:sym typeface="Open Sans"/>
              </a:rPr>
              <a:t> Changes</a:t>
            </a:r>
            <a:endParaRPr sz="600">
              <a:solidFill>
                <a:schemeClr val="lt1"/>
              </a:solidFill>
              <a:latin typeface="Open Sans"/>
              <a:ea typeface="Open Sans"/>
              <a:cs typeface="Open Sans"/>
              <a:sym typeface="Open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619"/>
        <p:cNvGrpSpPr/>
        <p:nvPr/>
      </p:nvGrpSpPr>
      <p:grpSpPr>
        <a:xfrm>
          <a:off x="0" y="0"/>
          <a:ext cx="0" cy="0"/>
          <a:chOff x="0" y="0"/>
          <a:chExt cx="0" cy="0"/>
        </a:xfrm>
      </p:grpSpPr>
      <p:sp>
        <p:nvSpPr>
          <p:cNvPr id="4620" name="Google Shape;4620;p246"/>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621" name="Google Shape;4621;p246"/>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622" name="Google Shape;4622;p246"/>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623" name="Google Shape;4623;p246"/>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624" name="Google Shape;4624;p246"/>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625" name="Google Shape;4625;p246"/>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626" name="Google Shape;4626;p246"/>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627" name="Google Shape;4627;p246"/>
          <p:cNvSpPr txBox="1"/>
          <p:nvPr/>
        </p:nvSpPr>
        <p:spPr>
          <a:xfrm>
            <a:off x="13873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Main Process</a:t>
            </a:r>
            <a:endParaRPr sz="600">
              <a:solidFill>
                <a:schemeClr val="lt1"/>
              </a:solidFill>
              <a:latin typeface="Open Sans"/>
              <a:ea typeface="Open Sans"/>
              <a:cs typeface="Open Sans"/>
              <a:sym typeface="Open Sans"/>
            </a:endParaRPr>
          </a:p>
        </p:txBody>
      </p:sp>
      <p:sp>
        <p:nvSpPr>
          <p:cNvPr id="4628" name="Google Shape;4628;p246"/>
          <p:cNvSpPr txBox="1">
            <a:spLocks noGrp="1"/>
          </p:cNvSpPr>
          <p:nvPr>
            <p:ph type="title"/>
          </p:nvPr>
        </p:nvSpPr>
        <p:spPr>
          <a:xfrm>
            <a:off x="274325" y="490527"/>
            <a:ext cx="8595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Summary of changes/enhancements</a:t>
            </a:r>
            <a:endParaRPr sz="1400" i="1"/>
          </a:p>
        </p:txBody>
      </p:sp>
      <p:sp>
        <p:nvSpPr>
          <p:cNvPr id="4629" name="Google Shape;4629;p246"/>
          <p:cNvSpPr txBox="1"/>
          <p:nvPr/>
        </p:nvSpPr>
        <p:spPr>
          <a:xfrm>
            <a:off x="24316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TWN Subprocess</a:t>
            </a:r>
            <a:endParaRPr sz="600">
              <a:solidFill>
                <a:schemeClr val="lt1"/>
              </a:solidFill>
              <a:latin typeface="Open Sans"/>
              <a:ea typeface="Open Sans"/>
              <a:cs typeface="Open Sans"/>
              <a:sym typeface="Open Sans"/>
            </a:endParaRPr>
          </a:p>
        </p:txBody>
      </p:sp>
      <p:sp>
        <p:nvSpPr>
          <p:cNvPr id="4630" name="Google Shape;4630;p246"/>
          <p:cNvSpPr txBox="1"/>
          <p:nvPr/>
        </p:nvSpPr>
        <p:spPr>
          <a:xfrm>
            <a:off x="3475970" y="252350"/>
            <a:ext cx="1044300" cy="1218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I9 Subprocess</a:t>
            </a:r>
            <a:endParaRPr sz="600">
              <a:solidFill>
                <a:schemeClr val="lt1"/>
              </a:solidFill>
              <a:latin typeface="Open Sans"/>
              <a:ea typeface="Open Sans"/>
              <a:cs typeface="Open Sans"/>
              <a:sym typeface="Open Sans"/>
            </a:endParaRPr>
          </a:p>
        </p:txBody>
      </p:sp>
      <p:sp>
        <p:nvSpPr>
          <p:cNvPr id="4631" name="Google Shape;4631;p246"/>
          <p:cNvSpPr txBox="1"/>
          <p:nvPr/>
        </p:nvSpPr>
        <p:spPr>
          <a:xfrm>
            <a:off x="45202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Summary of Changes</a:t>
            </a:r>
            <a:endParaRPr sz="600" b="1">
              <a:solidFill>
                <a:schemeClr val="lt1"/>
              </a:solidFill>
              <a:latin typeface="Open Sans"/>
              <a:ea typeface="Open Sans"/>
              <a:cs typeface="Open Sans"/>
              <a:sym typeface="Open Sans"/>
            </a:endParaRPr>
          </a:p>
        </p:txBody>
      </p:sp>
      <p:graphicFrame>
        <p:nvGraphicFramePr>
          <p:cNvPr id="4632" name="Google Shape;4632;p246"/>
          <p:cNvGraphicFramePr/>
          <p:nvPr/>
        </p:nvGraphicFramePr>
        <p:xfrm>
          <a:off x="274320" y="1093130"/>
          <a:ext cx="3000000" cy="3000000"/>
        </p:xfrm>
        <a:graphic>
          <a:graphicData uri="http://schemas.openxmlformats.org/drawingml/2006/table">
            <a:tbl>
              <a:tblPr>
                <a:noFill/>
                <a:tableStyleId>{8A735C0E-AA7C-4758-AA04-D96A957C941B}</a:tableStyleId>
              </a:tblPr>
              <a:tblGrid>
                <a:gridCol w="5135975">
                  <a:extLst>
                    <a:ext uri="{9D8B030D-6E8A-4147-A177-3AD203B41FA5}">
                      <a16:colId xmlns:a16="http://schemas.microsoft.com/office/drawing/2014/main" val="20000"/>
                    </a:ext>
                  </a:extLst>
                </a:gridCol>
                <a:gridCol w="1153075">
                  <a:extLst>
                    <a:ext uri="{9D8B030D-6E8A-4147-A177-3AD203B41FA5}">
                      <a16:colId xmlns:a16="http://schemas.microsoft.com/office/drawing/2014/main" val="20001"/>
                    </a:ext>
                  </a:extLst>
                </a:gridCol>
                <a:gridCol w="1153075">
                  <a:extLst>
                    <a:ext uri="{9D8B030D-6E8A-4147-A177-3AD203B41FA5}">
                      <a16:colId xmlns:a16="http://schemas.microsoft.com/office/drawing/2014/main" val="20002"/>
                    </a:ext>
                  </a:extLst>
                </a:gridCol>
                <a:gridCol w="1153075">
                  <a:extLst>
                    <a:ext uri="{9D8B030D-6E8A-4147-A177-3AD203B41FA5}">
                      <a16:colId xmlns:a16="http://schemas.microsoft.com/office/drawing/2014/main" val="20003"/>
                    </a:ext>
                  </a:extLst>
                </a:gridCol>
              </a:tblGrid>
              <a:tr h="117725">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Change Details</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Change Owner</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Effort Estimate</a:t>
                      </a:r>
                      <a:endParaRPr sz="800" b="1">
                        <a:solidFill>
                          <a:schemeClr val="lt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i="1">
                          <a:solidFill>
                            <a:schemeClr val="lt1"/>
                          </a:solidFill>
                          <a:latin typeface="Open Sans"/>
                          <a:ea typeface="Open Sans"/>
                          <a:cs typeface="Open Sans"/>
                          <a:sym typeface="Open Sans"/>
                        </a:rPr>
                        <a:t>(High/Medium/Low)</a:t>
                      </a:r>
                      <a:endParaRPr sz="800" i="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Estimate in Months</a:t>
                      </a:r>
                      <a:endParaRPr sz="8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Process Start - Cancel Product</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Process Start - Trigger this process from 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Service: Get Employees Count by EFX_ID</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TWN</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Service: Check Alliance Switch</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Functionality: Create Task “Perform Save Procedures”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UI:For Save Procedures Task</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Functionality: Cancel Product</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Functionality: Send Save Procedure Decision to Employer Offboarding</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Service: Close Case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9"/>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Service: Cancel Product </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200"/>
                        </a:spcAft>
                        <a:buNone/>
                      </a:pPr>
                      <a:r>
                        <a:rPr lang="en" sz="800">
                          <a:solidFill>
                            <a:schemeClr val="dk1"/>
                          </a:solidFill>
                          <a:latin typeface="Open Sans"/>
                          <a:ea typeface="Open Sans"/>
                          <a:cs typeface="Open Sans"/>
                          <a:sym typeface="Open Sans"/>
                        </a:rPr>
                        <a:t>CDH</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10"/>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Service Enhancement: Alliance Config Service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20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11"/>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Subprocess - TWN Cancellation (consolidated all TWN related cancellation activities - subprocess “TWN Cloud Cancellation Process)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200"/>
                        </a:spcAft>
                        <a:buNone/>
                      </a:pPr>
                      <a:r>
                        <a:rPr lang="en" sz="800">
                          <a:solidFill>
                            <a:schemeClr val="dk1"/>
                          </a:solidFill>
                          <a:latin typeface="Open Sans"/>
                          <a:ea typeface="Open Sans"/>
                          <a:cs typeface="Open Sans"/>
                          <a:sym typeface="Open Sans"/>
                        </a:rPr>
                        <a:t>TWN</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12"/>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Subprocess - TWN Cancellation</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20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13"/>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Subprocess - I9 Cancellation (consolidated all I9 related cancellation activities - subprocess “I9 Cloud Cancellation Process”)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200"/>
                        </a:spcAft>
                        <a:buNone/>
                      </a:pPr>
                      <a:r>
                        <a:rPr lang="en" sz="800">
                          <a:solidFill>
                            <a:schemeClr val="dk1"/>
                          </a:solidFill>
                          <a:latin typeface="Open Sans"/>
                          <a:ea typeface="Open Sans"/>
                          <a:cs typeface="Open Sans"/>
                          <a:sym typeface="Open Sans"/>
                        </a:rPr>
                        <a:t>I9</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14"/>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Subprocess - I9 Cancellation</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20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15"/>
                  </a:ext>
                </a:extLst>
              </a:tr>
              <a:tr h="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New Functionality- Close Case in 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20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4637" name="Google Shape;4637;p247"/>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638" name="Google Shape;4638;p247"/>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639" name="Google Shape;4639;p247"/>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640" name="Google Shape;4640;p247"/>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641" name="Google Shape;4641;p247"/>
          <p:cNvSpPr txBox="1"/>
          <p:nvPr/>
        </p:nvSpPr>
        <p:spPr>
          <a:xfrm>
            <a:off x="2800620" y="126175"/>
            <a:ext cx="88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4642" name="Google Shape;4642;p247"/>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Plan</a:t>
            </a:r>
            <a:endParaRPr sz="600" b="1">
              <a:solidFill>
                <a:schemeClr val="lt1"/>
              </a:solidFill>
              <a:latin typeface="Open Sans"/>
              <a:ea typeface="Open Sans"/>
              <a:cs typeface="Open Sans"/>
              <a:sym typeface="Open Sans"/>
            </a:endParaRPr>
          </a:p>
        </p:txBody>
      </p:sp>
      <p:sp>
        <p:nvSpPr>
          <p:cNvPr id="4643" name="Google Shape;4643;p247"/>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644" name="Google Shape;4644;p247"/>
          <p:cNvSpPr txBox="1">
            <a:spLocks noGrp="1"/>
          </p:cNvSpPr>
          <p:nvPr>
            <p:ph type="title"/>
          </p:nvPr>
        </p:nvSpPr>
        <p:spPr>
          <a:xfrm>
            <a:off x="274325" y="490527"/>
            <a:ext cx="8595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Plan</a:t>
            </a:r>
            <a:endParaRPr sz="1400" i="1"/>
          </a:p>
        </p:txBody>
      </p:sp>
      <p:cxnSp>
        <p:nvCxnSpPr>
          <p:cNvPr id="4645" name="Google Shape;4645;p247"/>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sp>
        <p:nvSpPr>
          <p:cNvPr id="4646" name="Google Shape;4646;p247"/>
          <p:cNvSpPr/>
          <p:nvPr/>
        </p:nvSpPr>
        <p:spPr>
          <a:xfrm>
            <a:off x="7337655" y="1097325"/>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Dependencies</a:t>
            </a:r>
            <a:endParaRPr sz="700" b="1">
              <a:solidFill>
                <a:schemeClr val="dk1"/>
              </a:solidFill>
              <a:latin typeface="Open Sans"/>
              <a:ea typeface="Open Sans"/>
              <a:cs typeface="Open Sans"/>
              <a:sym typeface="Open Sans"/>
            </a:endParaRPr>
          </a:p>
        </p:txBody>
      </p:sp>
      <p:grpSp>
        <p:nvGrpSpPr>
          <p:cNvPr id="4647" name="Google Shape;4647;p247"/>
          <p:cNvGrpSpPr/>
          <p:nvPr/>
        </p:nvGrpSpPr>
        <p:grpSpPr>
          <a:xfrm>
            <a:off x="7386198" y="1429973"/>
            <a:ext cx="1463426" cy="188352"/>
            <a:chOff x="7224213" y="2084648"/>
            <a:chExt cx="1627295" cy="188352"/>
          </a:xfrm>
        </p:grpSpPr>
        <p:sp>
          <p:nvSpPr>
            <p:cNvPr id="4648" name="Google Shape;4648;p247"/>
            <p:cNvSpPr/>
            <p:nvPr/>
          </p:nvSpPr>
          <p:spPr>
            <a:xfrm>
              <a:off x="7224213" y="2084648"/>
              <a:ext cx="1635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600" b="1">
                  <a:solidFill>
                    <a:schemeClr val="dk1"/>
                  </a:solidFill>
                  <a:latin typeface="Open Sans"/>
                  <a:ea typeface="Open Sans"/>
                  <a:cs typeface="Open Sans"/>
                  <a:sym typeface="Open Sans"/>
                </a:rPr>
                <a:t>1</a:t>
              </a:r>
              <a:endParaRPr sz="600">
                <a:solidFill>
                  <a:schemeClr val="dk1"/>
                </a:solidFill>
                <a:latin typeface="Open Sans"/>
                <a:ea typeface="Open Sans"/>
                <a:cs typeface="Open Sans"/>
                <a:sym typeface="Open Sans"/>
              </a:endParaRPr>
            </a:p>
          </p:txBody>
        </p:sp>
        <p:sp>
          <p:nvSpPr>
            <p:cNvPr id="4649" name="Google Shape;4649;p247"/>
            <p:cNvSpPr txBox="1"/>
            <p:nvPr/>
          </p:nvSpPr>
          <p:spPr>
            <a:xfrm>
              <a:off x="7413308" y="2088200"/>
              <a:ext cx="14382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Dependent on availability of Salesforce, CDH and TWN Services</a:t>
              </a:r>
              <a:endParaRPr sz="600">
                <a:solidFill>
                  <a:schemeClr val="dk1"/>
                </a:solidFill>
                <a:latin typeface="Open Sans"/>
                <a:ea typeface="Open Sans"/>
                <a:cs typeface="Open Sans"/>
                <a:sym typeface="Open Sans"/>
              </a:endParaRPr>
            </a:p>
          </p:txBody>
        </p:sp>
      </p:grpSp>
      <p:sp>
        <p:nvSpPr>
          <p:cNvPr id="4650" name="Google Shape;4650;p247"/>
          <p:cNvSpPr txBox="1"/>
          <p:nvPr/>
        </p:nvSpPr>
        <p:spPr>
          <a:xfrm rot="-5400000">
            <a:off x="-1466725" y="2838375"/>
            <a:ext cx="3669600" cy="187500"/>
          </a:xfrm>
          <a:prstGeom prst="rect">
            <a:avLst/>
          </a:prstGeom>
          <a:solidFill>
            <a:schemeClr val="accent2"/>
          </a:solidFill>
          <a:ln>
            <a:noFill/>
          </a:ln>
        </p:spPr>
        <p:txBody>
          <a:bodyPr spcFirstLastPara="1" wrap="square" lIns="23300" tIns="23300" rIns="23300" bIns="23300" anchor="ctr" anchorCtr="1">
            <a:noAutofit/>
          </a:bodyPr>
          <a:lstStyle/>
          <a:p>
            <a:pPr marL="0" marR="0" lvl="0" indent="0" algn="ctr" rtl="0">
              <a:spcBef>
                <a:spcPts val="0"/>
              </a:spcBef>
              <a:spcAft>
                <a:spcPts val="0"/>
              </a:spcAft>
              <a:buNone/>
            </a:pPr>
            <a:r>
              <a:rPr lang="en" sz="700" b="1">
                <a:solidFill>
                  <a:schemeClr val="lt1"/>
                </a:solidFill>
                <a:latin typeface="Open Sans"/>
                <a:ea typeface="Open Sans"/>
                <a:cs typeface="Open Sans"/>
                <a:sym typeface="Open Sans"/>
              </a:rPr>
              <a:t>Enhanced Employer Onboarding Process</a:t>
            </a:r>
            <a:endParaRPr sz="700" b="1">
              <a:latin typeface="Open Sans"/>
              <a:ea typeface="Open Sans"/>
              <a:cs typeface="Open Sans"/>
              <a:sym typeface="Open Sans"/>
            </a:endParaRPr>
          </a:p>
        </p:txBody>
      </p:sp>
      <p:graphicFrame>
        <p:nvGraphicFramePr>
          <p:cNvPr id="4651" name="Google Shape;4651;p247"/>
          <p:cNvGraphicFramePr/>
          <p:nvPr/>
        </p:nvGraphicFramePr>
        <p:xfrm>
          <a:off x="461825" y="1097280"/>
          <a:ext cx="3000000" cy="3000000"/>
        </p:xfrm>
        <a:graphic>
          <a:graphicData uri="http://schemas.openxmlformats.org/drawingml/2006/table">
            <a:tbl>
              <a:tblPr>
                <a:noFill/>
                <a:tableStyleId>{A88B2428-0C41-4B1A-9D4E-B0885BF94441}</a:tableStyleId>
              </a:tblPr>
              <a:tblGrid>
                <a:gridCol w="700500">
                  <a:extLst>
                    <a:ext uri="{9D8B030D-6E8A-4147-A177-3AD203B41FA5}">
                      <a16:colId xmlns:a16="http://schemas.microsoft.com/office/drawing/2014/main" val="20000"/>
                    </a:ext>
                  </a:extLst>
                </a:gridCol>
                <a:gridCol w="1309800">
                  <a:extLst>
                    <a:ext uri="{9D8B030D-6E8A-4147-A177-3AD203B41FA5}">
                      <a16:colId xmlns:a16="http://schemas.microsoft.com/office/drawing/2014/main" val="20001"/>
                    </a:ext>
                  </a:extLst>
                </a:gridCol>
                <a:gridCol w="1554875">
                  <a:extLst>
                    <a:ext uri="{9D8B030D-6E8A-4147-A177-3AD203B41FA5}">
                      <a16:colId xmlns:a16="http://schemas.microsoft.com/office/drawing/2014/main" val="20002"/>
                    </a:ext>
                  </a:extLst>
                </a:gridCol>
                <a:gridCol w="1606425">
                  <a:extLst>
                    <a:ext uri="{9D8B030D-6E8A-4147-A177-3AD203B41FA5}">
                      <a16:colId xmlns:a16="http://schemas.microsoft.com/office/drawing/2014/main" val="20003"/>
                    </a:ext>
                  </a:extLst>
                </a:gridCol>
                <a:gridCol w="1467125">
                  <a:extLst>
                    <a:ext uri="{9D8B030D-6E8A-4147-A177-3AD203B41FA5}">
                      <a16:colId xmlns:a16="http://schemas.microsoft.com/office/drawing/2014/main" val="20004"/>
                    </a:ext>
                  </a:extLst>
                </a:gridCol>
              </a:tblGrid>
              <a:tr h="175875">
                <a:tc>
                  <a:txBody>
                    <a:bodyPr/>
                    <a:lstStyle/>
                    <a:p>
                      <a:pPr marL="0" lvl="0" indent="0" algn="l" rtl="0">
                        <a:spcBef>
                          <a:spcPts val="0"/>
                        </a:spcBef>
                        <a:spcAft>
                          <a:spcPts val="0"/>
                        </a:spcAft>
                        <a:buNone/>
                      </a:pPr>
                      <a:endParaRPr sz="700" b="1">
                        <a:solidFill>
                          <a:schemeClr val="lt1"/>
                        </a:solidFill>
                        <a:latin typeface="Open Sans"/>
                        <a:ea typeface="Open Sans"/>
                        <a:cs typeface="Open Sans"/>
                        <a:sym typeface="Open Sans"/>
                      </a:endParaRPr>
                    </a:p>
                  </a:txBody>
                  <a:tcPr marL="45700" marR="45700" marT="18275" marB="18275">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Q1</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Q2</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Q3</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Q4</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2340300">
                <a:tc rowSpan="3">
                  <a:txBody>
                    <a:bodyPr/>
                    <a:lstStyle/>
                    <a:p>
                      <a:pPr marL="0" lvl="0" indent="0" algn="l" rtl="0">
                        <a:spcBef>
                          <a:spcPts val="0"/>
                        </a:spcBef>
                        <a:spcAft>
                          <a:spcPts val="0"/>
                        </a:spcAft>
                        <a:buNone/>
                      </a:pPr>
                      <a:r>
                        <a:rPr lang="en" sz="500" b="1">
                          <a:solidFill>
                            <a:schemeClr val="dk1"/>
                          </a:solidFill>
                          <a:latin typeface="Open Sans"/>
                          <a:ea typeface="Open Sans"/>
                          <a:cs typeface="Open Sans"/>
                          <a:sym typeface="Open Sans"/>
                        </a:rPr>
                        <a:t>Enable Cancellation for TWN </a:t>
                      </a:r>
                      <a:endParaRPr sz="500" b="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432850">
                <a:tc vMerge="1">
                  <a:txBody>
                    <a:bodyPr/>
                    <a:lstStyle/>
                    <a:p>
                      <a:endParaRPr lang="en-US"/>
                    </a:p>
                  </a:txBody>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extLst>
                  <a:ext uri="{0D108BD9-81ED-4DB2-BD59-A6C34878D82A}">
                    <a16:rowId xmlns:a16="http://schemas.microsoft.com/office/drawing/2014/main" val="10002"/>
                  </a:ext>
                </a:extLst>
              </a:tr>
              <a:tr h="720600">
                <a:tc vMerge="1">
                  <a:txBody>
                    <a:bodyPr/>
                    <a:lstStyle/>
                    <a:p>
                      <a:endParaRPr lang="en-US"/>
                    </a:p>
                  </a:txBody>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652" name="Google Shape;4652;p247"/>
          <p:cNvSpPr/>
          <p:nvPr/>
        </p:nvSpPr>
        <p:spPr>
          <a:xfrm>
            <a:off x="7337655" y="2567970"/>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Activity Owned by </a:t>
            </a:r>
            <a:endParaRPr sz="700" b="1">
              <a:solidFill>
                <a:schemeClr val="dk1"/>
              </a:solidFill>
              <a:latin typeface="Open Sans"/>
              <a:ea typeface="Open Sans"/>
              <a:cs typeface="Open Sans"/>
              <a:sym typeface="Open Sans"/>
            </a:endParaRPr>
          </a:p>
        </p:txBody>
      </p:sp>
      <p:sp>
        <p:nvSpPr>
          <p:cNvPr id="4653" name="Google Shape;4653;p247"/>
          <p:cNvSpPr/>
          <p:nvPr/>
        </p:nvSpPr>
        <p:spPr>
          <a:xfrm>
            <a:off x="7452805" y="2831862"/>
            <a:ext cx="215700" cy="108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4654" name="Google Shape;4654;p247"/>
          <p:cNvSpPr txBox="1"/>
          <p:nvPr/>
        </p:nvSpPr>
        <p:spPr>
          <a:xfrm>
            <a:off x="7695299" y="2846725"/>
            <a:ext cx="7374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Employer Boarding</a:t>
            </a:r>
            <a:endParaRPr sz="600">
              <a:solidFill>
                <a:schemeClr val="dk1"/>
              </a:solidFill>
              <a:latin typeface="Open Sans"/>
              <a:ea typeface="Open Sans"/>
              <a:cs typeface="Open Sans"/>
              <a:sym typeface="Open Sans"/>
            </a:endParaRPr>
          </a:p>
        </p:txBody>
      </p:sp>
      <p:sp>
        <p:nvSpPr>
          <p:cNvPr id="4655" name="Google Shape;4655;p247"/>
          <p:cNvSpPr/>
          <p:nvPr/>
        </p:nvSpPr>
        <p:spPr>
          <a:xfrm>
            <a:off x="7452805" y="2984262"/>
            <a:ext cx="215700" cy="108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p:txBody>
      </p:sp>
      <p:sp>
        <p:nvSpPr>
          <p:cNvPr id="4656" name="Google Shape;4656;p247"/>
          <p:cNvSpPr txBox="1"/>
          <p:nvPr/>
        </p:nvSpPr>
        <p:spPr>
          <a:xfrm>
            <a:off x="7695306" y="2984720"/>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Salesforce</a:t>
            </a:r>
            <a:endParaRPr sz="700">
              <a:solidFill>
                <a:schemeClr val="dk1"/>
              </a:solidFill>
              <a:latin typeface="Open Sans"/>
              <a:ea typeface="Open Sans"/>
              <a:cs typeface="Open Sans"/>
              <a:sym typeface="Open Sans"/>
            </a:endParaRPr>
          </a:p>
        </p:txBody>
      </p:sp>
      <p:sp>
        <p:nvSpPr>
          <p:cNvPr id="4657" name="Google Shape;4657;p247"/>
          <p:cNvSpPr/>
          <p:nvPr/>
        </p:nvSpPr>
        <p:spPr>
          <a:xfrm>
            <a:off x="7452805" y="3127137"/>
            <a:ext cx="215700" cy="108600"/>
          </a:xfrm>
          <a:prstGeom prst="homePlate">
            <a:avLst>
              <a:gd name="adj" fmla="val 74357"/>
            </a:avLst>
          </a:prstGeom>
          <a:noFill/>
          <a:ln w="9525" cap="flat" cmpd="sng">
            <a:solidFill>
              <a:schemeClr val="accent2"/>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4658" name="Google Shape;4658;p247"/>
          <p:cNvSpPr txBox="1"/>
          <p:nvPr/>
        </p:nvSpPr>
        <p:spPr>
          <a:xfrm>
            <a:off x="7695306" y="3122832"/>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CDH</a:t>
            </a:r>
            <a:endParaRPr sz="700">
              <a:solidFill>
                <a:schemeClr val="dk1"/>
              </a:solidFill>
              <a:latin typeface="Open Sans"/>
              <a:ea typeface="Open Sans"/>
              <a:cs typeface="Open Sans"/>
              <a:sym typeface="Open Sans"/>
            </a:endParaRPr>
          </a:p>
        </p:txBody>
      </p:sp>
      <p:sp>
        <p:nvSpPr>
          <p:cNvPr id="4659" name="Google Shape;4659;p247"/>
          <p:cNvSpPr/>
          <p:nvPr/>
        </p:nvSpPr>
        <p:spPr>
          <a:xfrm>
            <a:off x="7473268" y="3618857"/>
            <a:ext cx="147000" cy="108600"/>
          </a:xfrm>
          <a:prstGeom prst="star4">
            <a:avLst>
              <a:gd name="adj" fmla="val 1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p:txBody>
      </p:sp>
      <p:sp>
        <p:nvSpPr>
          <p:cNvPr id="4660" name="Google Shape;4660;p247"/>
          <p:cNvSpPr txBox="1"/>
          <p:nvPr/>
        </p:nvSpPr>
        <p:spPr>
          <a:xfrm>
            <a:off x="7695306" y="3603845"/>
            <a:ext cx="10794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Ongoing activity with no specific end date</a:t>
            </a:r>
            <a:endParaRPr sz="700">
              <a:solidFill>
                <a:schemeClr val="dk1"/>
              </a:solidFill>
              <a:latin typeface="Open Sans"/>
              <a:ea typeface="Open Sans"/>
              <a:cs typeface="Open Sans"/>
              <a:sym typeface="Open Sans"/>
            </a:endParaRPr>
          </a:p>
        </p:txBody>
      </p:sp>
      <p:sp>
        <p:nvSpPr>
          <p:cNvPr id="4661" name="Google Shape;4661;p247"/>
          <p:cNvSpPr/>
          <p:nvPr/>
        </p:nvSpPr>
        <p:spPr>
          <a:xfrm>
            <a:off x="7452805" y="3260487"/>
            <a:ext cx="215700" cy="108600"/>
          </a:xfrm>
          <a:prstGeom prst="homePlate">
            <a:avLst>
              <a:gd name="adj" fmla="val 74357"/>
            </a:avLst>
          </a:prstGeom>
          <a:noFill/>
          <a:ln w="9525" cap="flat" cmpd="sng">
            <a:solidFill>
              <a:schemeClr val="accent5"/>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4662" name="Google Shape;4662;p247"/>
          <p:cNvSpPr txBox="1"/>
          <p:nvPr/>
        </p:nvSpPr>
        <p:spPr>
          <a:xfrm>
            <a:off x="7714356" y="3260945"/>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I9 Cloud</a:t>
            </a:r>
            <a:endParaRPr sz="700">
              <a:solidFill>
                <a:schemeClr val="dk1"/>
              </a:solidFill>
              <a:latin typeface="Open Sans"/>
              <a:ea typeface="Open Sans"/>
              <a:cs typeface="Open Sans"/>
              <a:sym typeface="Open Sans"/>
            </a:endParaRPr>
          </a:p>
        </p:txBody>
      </p:sp>
      <p:sp>
        <p:nvSpPr>
          <p:cNvPr id="4663" name="Google Shape;4663;p247"/>
          <p:cNvSpPr/>
          <p:nvPr/>
        </p:nvSpPr>
        <p:spPr>
          <a:xfrm>
            <a:off x="1178225" y="1296000"/>
            <a:ext cx="1293300" cy="147600"/>
          </a:xfrm>
          <a:prstGeom prst="homePlate">
            <a:avLst>
              <a:gd name="adj" fmla="val 74357"/>
            </a:avLst>
          </a:prstGeom>
          <a:noFill/>
          <a:ln w="9525" cap="flat" cmpd="sng">
            <a:solidFill>
              <a:schemeClr val="accent6"/>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Service: Get Employees Count by EFX_ID</a:t>
            </a:r>
            <a:endParaRPr sz="400">
              <a:solidFill>
                <a:schemeClr val="dk1"/>
              </a:solidFill>
              <a:latin typeface="Open Sans"/>
              <a:ea typeface="Open Sans"/>
              <a:cs typeface="Open Sans"/>
              <a:sym typeface="Open Sans"/>
            </a:endParaRPr>
          </a:p>
        </p:txBody>
      </p:sp>
      <p:sp>
        <p:nvSpPr>
          <p:cNvPr id="4664" name="Google Shape;4664;p247"/>
          <p:cNvSpPr/>
          <p:nvPr/>
        </p:nvSpPr>
        <p:spPr>
          <a:xfrm>
            <a:off x="7452805" y="3402562"/>
            <a:ext cx="215700" cy="108600"/>
          </a:xfrm>
          <a:prstGeom prst="homePlate">
            <a:avLst>
              <a:gd name="adj" fmla="val 74357"/>
            </a:avLst>
          </a:prstGeom>
          <a:noFill/>
          <a:ln w="9525" cap="flat" cmpd="sng">
            <a:solidFill>
              <a:schemeClr val="accent6"/>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4665" name="Google Shape;4665;p247"/>
          <p:cNvSpPr txBox="1"/>
          <p:nvPr/>
        </p:nvSpPr>
        <p:spPr>
          <a:xfrm>
            <a:off x="7714356" y="3403020"/>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TWN</a:t>
            </a:r>
            <a:endParaRPr sz="700">
              <a:solidFill>
                <a:schemeClr val="dk1"/>
              </a:solidFill>
              <a:latin typeface="Open Sans"/>
              <a:ea typeface="Open Sans"/>
              <a:cs typeface="Open Sans"/>
              <a:sym typeface="Open Sans"/>
            </a:endParaRPr>
          </a:p>
        </p:txBody>
      </p:sp>
      <p:sp>
        <p:nvSpPr>
          <p:cNvPr id="4666" name="Google Shape;4666;p247"/>
          <p:cNvSpPr/>
          <p:nvPr/>
        </p:nvSpPr>
        <p:spPr>
          <a:xfrm>
            <a:off x="1178225" y="1583577"/>
            <a:ext cx="1293300" cy="147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Service: Check Alliance Switch</a:t>
            </a:r>
            <a:endParaRPr sz="400">
              <a:solidFill>
                <a:schemeClr val="dk1"/>
              </a:solidFill>
              <a:latin typeface="Open Sans"/>
              <a:ea typeface="Open Sans"/>
              <a:cs typeface="Open Sans"/>
              <a:sym typeface="Open Sans"/>
            </a:endParaRPr>
          </a:p>
        </p:txBody>
      </p:sp>
      <p:sp>
        <p:nvSpPr>
          <p:cNvPr id="4667" name="Google Shape;4667;p247"/>
          <p:cNvSpPr/>
          <p:nvPr/>
        </p:nvSpPr>
        <p:spPr>
          <a:xfrm>
            <a:off x="1178225" y="1766772"/>
            <a:ext cx="1293300" cy="1845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Functionality: Create Task “Perform Save Procedures”</a:t>
            </a:r>
            <a:endParaRPr sz="400">
              <a:solidFill>
                <a:schemeClr val="dk1"/>
              </a:solidFill>
              <a:latin typeface="Open Sans"/>
              <a:ea typeface="Open Sans"/>
              <a:cs typeface="Open Sans"/>
              <a:sym typeface="Open Sans"/>
            </a:endParaRPr>
          </a:p>
        </p:txBody>
      </p:sp>
      <p:sp>
        <p:nvSpPr>
          <p:cNvPr id="4668" name="Google Shape;4668;p247"/>
          <p:cNvSpPr/>
          <p:nvPr/>
        </p:nvSpPr>
        <p:spPr>
          <a:xfrm>
            <a:off x="1178225" y="1985012"/>
            <a:ext cx="1293300" cy="147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UI:For Save Procedures Task</a:t>
            </a:r>
            <a:endParaRPr sz="400">
              <a:solidFill>
                <a:schemeClr val="dk1"/>
              </a:solidFill>
              <a:latin typeface="Open Sans"/>
              <a:ea typeface="Open Sans"/>
              <a:cs typeface="Open Sans"/>
              <a:sym typeface="Open Sans"/>
            </a:endParaRPr>
          </a:p>
        </p:txBody>
      </p:sp>
      <p:sp>
        <p:nvSpPr>
          <p:cNvPr id="4669" name="Google Shape;4669;p247"/>
          <p:cNvSpPr/>
          <p:nvPr/>
        </p:nvSpPr>
        <p:spPr>
          <a:xfrm>
            <a:off x="1178225" y="2168221"/>
            <a:ext cx="1293300" cy="147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Task:TWN Bad Data Checks</a:t>
            </a:r>
            <a:endParaRPr sz="400">
              <a:solidFill>
                <a:schemeClr val="dk1"/>
              </a:solidFill>
              <a:latin typeface="Open Sans"/>
              <a:ea typeface="Open Sans"/>
              <a:cs typeface="Open Sans"/>
              <a:sym typeface="Open Sans"/>
            </a:endParaRPr>
          </a:p>
        </p:txBody>
      </p:sp>
      <p:sp>
        <p:nvSpPr>
          <p:cNvPr id="4670" name="Google Shape;4670;p247"/>
          <p:cNvSpPr/>
          <p:nvPr/>
        </p:nvSpPr>
        <p:spPr>
          <a:xfrm>
            <a:off x="1178225" y="2351431"/>
            <a:ext cx="1293300" cy="147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Functionality: Cancel Product</a:t>
            </a:r>
            <a:endParaRPr sz="400">
              <a:solidFill>
                <a:schemeClr val="dk1"/>
              </a:solidFill>
              <a:latin typeface="Open Sans"/>
              <a:ea typeface="Open Sans"/>
              <a:cs typeface="Open Sans"/>
              <a:sym typeface="Open Sans"/>
            </a:endParaRPr>
          </a:p>
        </p:txBody>
      </p:sp>
      <p:sp>
        <p:nvSpPr>
          <p:cNvPr id="4671" name="Google Shape;4671;p247"/>
          <p:cNvSpPr/>
          <p:nvPr/>
        </p:nvSpPr>
        <p:spPr>
          <a:xfrm>
            <a:off x="1178225" y="2534640"/>
            <a:ext cx="1293300" cy="147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Service: Close Case</a:t>
            </a:r>
            <a:endParaRPr sz="400">
              <a:solidFill>
                <a:schemeClr val="dk1"/>
              </a:solidFill>
              <a:latin typeface="Open Sans"/>
              <a:ea typeface="Open Sans"/>
              <a:cs typeface="Open Sans"/>
              <a:sym typeface="Open Sans"/>
            </a:endParaRPr>
          </a:p>
        </p:txBody>
      </p:sp>
      <p:sp>
        <p:nvSpPr>
          <p:cNvPr id="4672" name="Google Shape;4672;p247"/>
          <p:cNvSpPr/>
          <p:nvPr/>
        </p:nvSpPr>
        <p:spPr>
          <a:xfrm>
            <a:off x="1178225" y="2888849"/>
            <a:ext cx="1293300" cy="147600"/>
          </a:xfrm>
          <a:prstGeom prst="homePlate">
            <a:avLst>
              <a:gd name="adj" fmla="val 74357"/>
            </a:avLst>
          </a:prstGeom>
          <a:noFill/>
          <a:ln w="9525" cap="flat" cmpd="sng">
            <a:solidFill>
              <a:schemeClr val="accent2"/>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Service: Cancel Product </a:t>
            </a:r>
            <a:endParaRPr sz="400">
              <a:solidFill>
                <a:schemeClr val="dk1"/>
              </a:solidFill>
              <a:latin typeface="Open Sans"/>
              <a:ea typeface="Open Sans"/>
              <a:cs typeface="Open Sans"/>
              <a:sym typeface="Open Sans"/>
            </a:endParaRPr>
          </a:p>
        </p:txBody>
      </p:sp>
      <p:sp>
        <p:nvSpPr>
          <p:cNvPr id="4673" name="Google Shape;4673;p247"/>
          <p:cNvSpPr/>
          <p:nvPr/>
        </p:nvSpPr>
        <p:spPr>
          <a:xfrm>
            <a:off x="1178225" y="3132128"/>
            <a:ext cx="1293300" cy="147600"/>
          </a:xfrm>
          <a:prstGeom prst="homePlate">
            <a:avLst>
              <a:gd name="adj" fmla="val 74357"/>
            </a:avLst>
          </a:prstGeom>
          <a:noFill/>
          <a:ln w="9525" cap="flat" cmpd="sng">
            <a:solidFill>
              <a:schemeClr val="accent6"/>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Subprocess - TWN Cancellation</a:t>
            </a:r>
            <a:endParaRPr sz="400">
              <a:solidFill>
                <a:schemeClr val="dk1"/>
              </a:solidFill>
              <a:latin typeface="Open Sans"/>
              <a:ea typeface="Open Sans"/>
              <a:cs typeface="Open Sans"/>
              <a:sym typeface="Open Sans"/>
            </a:endParaRPr>
          </a:p>
        </p:txBody>
      </p:sp>
      <p:sp>
        <p:nvSpPr>
          <p:cNvPr id="4674" name="Google Shape;4674;p247"/>
          <p:cNvSpPr/>
          <p:nvPr/>
        </p:nvSpPr>
        <p:spPr>
          <a:xfrm>
            <a:off x="1178225" y="3570022"/>
            <a:ext cx="1293300" cy="147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Process Start - Develop Cancel Product service</a:t>
            </a:r>
            <a:endParaRPr sz="400">
              <a:solidFill>
                <a:schemeClr val="dk1"/>
              </a:solidFill>
              <a:latin typeface="Open Sans"/>
              <a:ea typeface="Open Sans"/>
              <a:cs typeface="Open Sans"/>
              <a:sym typeface="Open Sans"/>
            </a:endParaRPr>
          </a:p>
        </p:txBody>
      </p:sp>
      <p:sp>
        <p:nvSpPr>
          <p:cNvPr id="4675" name="Google Shape;4675;p247"/>
          <p:cNvSpPr/>
          <p:nvPr/>
        </p:nvSpPr>
        <p:spPr>
          <a:xfrm>
            <a:off x="1392125" y="3751321"/>
            <a:ext cx="1079400" cy="1845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Service Enhancement: Alliance Config Service</a:t>
            </a:r>
            <a:endParaRPr sz="400">
              <a:solidFill>
                <a:schemeClr val="dk1"/>
              </a:solidFill>
              <a:latin typeface="Open Sans"/>
              <a:ea typeface="Open Sans"/>
              <a:cs typeface="Open Sans"/>
              <a:sym typeface="Open Sans"/>
            </a:endParaRPr>
          </a:p>
        </p:txBody>
      </p:sp>
      <p:sp>
        <p:nvSpPr>
          <p:cNvPr id="4676" name="Google Shape;4676;p247"/>
          <p:cNvSpPr/>
          <p:nvPr/>
        </p:nvSpPr>
        <p:spPr>
          <a:xfrm>
            <a:off x="1392125" y="3969521"/>
            <a:ext cx="1079400" cy="1830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Subprocess - Dynamic triggering of product specific subprocess </a:t>
            </a:r>
            <a:endParaRPr sz="400">
              <a:solidFill>
                <a:schemeClr val="dk1"/>
              </a:solidFill>
              <a:latin typeface="Open Sans"/>
              <a:ea typeface="Open Sans"/>
              <a:cs typeface="Open Sans"/>
              <a:sym typeface="Open Sans"/>
            </a:endParaRPr>
          </a:p>
        </p:txBody>
      </p:sp>
      <p:sp>
        <p:nvSpPr>
          <p:cNvPr id="4677" name="Google Shape;4677;p247"/>
          <p:cNvSpPr/>
          <p:nvPr/>
        </p:nvSpPr>
        <p:spPr>
          <a:xfrm>
            <a:off x="1392125" y="4186220"/>
            <a:ext cx="1079400" cy="1845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Subprocess - TWN Cancellation subprocess orchestration </a:t>
            </a:r>
            <a:endParaRPr sz="400">
              <a:solidFill>
                <a:schemeClr val="dk1"/>
              </a:solidFill>
              <a:latin typeface="Open Sans"/>
              <a:ea typeface="Open Sans"/>
              <a:cs typeface="Open Sans"/>
              <a:sym typeface="Open Sans"/>
            </a:endParaRPr>
          </a:p>
        </p:txBody>
      </p:sp>
      <p:sp>
        <p:nvSpPr>
          <p:cNvPr id="4678" name="Google Shape;4678;p247"/>
          <p:cNvSpPr/>
          <p:nvPr/>
        </p:nvSpPr>
        <p:spPr>
          <a:xfrm>
            <a:off x="1392125" y="4404420"/>
            <a:ext cx="1079400" cy="147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Process - End to End Setup</a:t>
            </a:r>
            <a:endParaRPr sz="400">
              <a:solidFill>
                <a:schemeClr val="dk1"/>
              </a:solidFill>
              <a:latin typeface="Open Sans"/>
              <a:ea typeface="Open Sans"/>
              <a:cs typeface="Open Sans"/>
              <a:sym typeface="Open Sans"/>
            </a:endParaRPr>
          </a:p>
        </p:txBody>
      </p:sp>
      <p:sp>
        <p:nvSpPr>
          <p:cNvPr id="4679" name="Google Shape;4679;p247"/>
          <p:cNvSpPr/>
          <p:nvPr/>
        </p:nvSpPr>
        <p:spPr>
          <a:xfrm>
            <a:off x="2552700" y="3570025"/>
            <a:ext cx="1437000" cy="147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Process Start - Trigger process for Direct</a:t>
            </a:r>
            <a:endParaRPr sz="400">
              <a:solidFill>
                <a:schemeClr val="dk1"/>
              </a:solidFill>
              <a:latin typeface="Open Sans"/>
              <a:ea typeface="Open Sans"/>
              <a:cs typeface="Open Sans"/>
              <a:sym typeface="Open Sans"/>
            </a:endParaRPr>
          </a:p>
        </p:txBody>
      </p:sp>
      <p:sp>
        <p:nvSpPr>
          <p:cNvPr id="4680" name="Google Shape;4680;p247"/>
          <p:cNvSpPr/>
          <p:nvPr/>
        </p:nvSpPr>
        <p:spPr>
          <a:xfrm>
            <a:off x="2552450" y="3751321"/>
            <a:ext cx="1437000" cy="147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End to End testing for Alliance</a:t>
            </a:r>
            <a:endParaRPr sz="400">
              <a:solidFill>
                <a:schemeClr val="dk1"/>
              </a:solidFill>
              <a:latin typeface="Open Sans"/>
              <a:ea typeface="Open Sans"/>
              <a:cs typeface="Open Sans"/>
              <a:sym typeface="Open Sans"/>
            </a:endParaRPr>
          </a:p>
        </p:txBody>
      </p:sp>
      <p:sp>
        <p:nvSpPr>
          <p:cNvPr id="4681" name="Google Shape;4681;p247"/>
          <p:cNvSpPr/>
          <p:nvPr/>
        </p:nvSpPr>
        <p:spPr>
          <a:xfrm>
            <a:off x="2205596" y="4495510"/>
            <a:ext cx="117600" cy="960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500" b="1">
                <a:solidFill>
                  <a:schemeClr val="dk1"/>
                </a:solidFill>
                <a:latin typeface="Open Sans"/>
                <a:ea typeface="Open Sans"/>
                <a:cs typeface="Open Sans"/>
                <a:sym typeface="Open Sans"/>
              </a:rPr>
              <a:t>1</a:t>
            </a:r>
            <a:endParaRPr sz="5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graphicFrame>
        <p:nvGraphicFramePr>
          <p:cNvPr id="1075" name="Google Shape;1075;p149"/>
          <p:cNvGraphicFramePr/>
          <p:nvPr/>
        </p:nvGraphicFramePr>
        <p:xfrm>
          <a:off x="274313" y="407315"/>
          <a:ext cx="3000000" cy="3000000"/>
        </p:xfrm>
        <a:graphic>
          <a:graphicData uri="http://schemas.openxmlformats.org/drawingml/2006/table">
            <a:tbl>
              <a:tblPr>
                <a:noFill/>
                <a:tableStyleId>{CFF227E5-640B-45C7-9DC1-B26C7EE06C79}</a:tableStyleId>
              </a:tblPr>
              <a:tblGrid>
                <a:gridCol w="2752100">
                  <a:extLst>
                    <a:ext uri="{9D8B030D-6E8A-4147-A177-3AD203B41FA5}">
                      <a16:colId xmlns:a16="http://schemas.microsoft.com/office/drawing/2014/main" val="20000"/>
                    </a:ext>
                  </a:extLst>
                </a:gridCol>
                <a:gridCol w="2601650">
                  <a:extLst>
                    <a:ext uri="{9D8B030D-6E8A-4147-A177-3AD203B41FA5}">
                      <a16:colId xmlns:a16="http://schemas.microsoft.com/office/drawing/2014/main" val="20001"/>
                    </a:ext>
                  </a:extLst>
                </a:gridCol>
                <a:gridCol w="512925">
                  <a:extLst>
                    <a:ext uri="{9D8B030D-6E8A-4147-A177-3AD203B41FA5}">
                      <a16:colId xmlns:a16="http://schemas.microsoft.com/office/drawing/2014/main" val="20002"/>
                    </a:ext>
                  </a:extLst>
                </a:gridCol>
                <a:gridCol w="739350">
                  <a:extLst>
                    <a:ext uri="{9D8B030D-6E8A-4147-A177-3AD203B41FA5}">
                      <a16:colId xmlns:a16="http://schemas.microsoft.com/office/drawing/2014/main" val="20003"/>
                    </a:ext>
                  </a:extLst>
                </a:gridCol>
                <a:gridCol w="576975">
                  <a:extLst>
                    <a:ext uri="{9D8B030D-6E8A-4147-A177-3AD203B41FA5}">
                      <a16:colId xmlns:a16="http://schemas.microsoft.com/office/drawing/2014/main" val="20004"/>
                    </a:ext>
                  </a:extLst>
                </a:gridCol>
                <a:gridCol w="780275">
                  <a:extLst>
                    <a:ext uri="{9D8B030D-6E8A-4147-A177-3AD203B41FA5}">
                      <a16:colId xmlns:a16="http://schemas.microsoft.com/office/drawing/2014/main" val="20005"/>
                    </a:ext>
                  </a:extLst>
                </a:gridCol>
                <a:gridCol w="632025">
                  <a:extLst>
                    <a:ext uri="{9D8B030D-6E8A-4147-A177-3AD203B41FA5}">
                      <a16:colId xmlns:a16="http://schemas.microsoft.com/office/drawing/2014/main" val="20006"/>
                    </a:ext>
                  </a:extLst>
                </a:gridCol>
              </a:tblGrid>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gridSpan="4">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Business Impact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Effort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extLst>
                  <a:ext uri="{0D108BD9-81ED-4DB2-BD59-A6C34878D82A}">
                    <a16:rowId xmlns:a16="http://schemas.microsoft.com/office/drawing/2014/main" val="10000"/>
                  </a:ext>
                </a:extLst>
              </a:tr>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Cycle </a:t>
                      </a:r>
                      <a:endParaRPr sz="700" b="1"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Time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Operating Cost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Rework</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Customer Experience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Level of Effort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extLst>
                  <a:ext uri="{0D108BD9-81ED-4DB2-BD59-A6C34878D82A}">
                    <a16:rowId xmlns:a16="http://schemas.microsoft.com/office/drawing/2014/main" val="10001"/>
                  </a:ext>
                </a:extLst>
              </a:tr>
              <a:tr h="359250">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extLst>
                  <a:ext uri="{0D108BD9-81ED-4DB2-BD59-A6C34878D82A}">
                    <a16:rowId xmlns:a16="http://schemas.microsoft.com/office/drawing/2014/main" val="10002"/>
                  </a:ext>
                </a:extLst>
              </a:tr>
              <a:tr h="101475">
                <a:tc gridSpan="7">
                  <a:txBody>
                    <a:bodyPr/>
                    <a:lstStyle/>
                    <a:p>
                      <a:pPr marL="0" marR="0" lvl="0" indent="0" algn="l" rtl="0">
                        <a:lnSpc>
                          <a:spcPct val="100000"/>
                        </a:lnSpc>
                        <a:spcBef>
                          <a:spcPts val="0"/>
                        </a:spcBef>
                        <a:spcAft>
                          <a:spcPts val="0"/>
                        </a:spcAft>
                        <a:buClr>
                          <a:srgbClr val="000000"/>
                        </a:buClr>
                        <a:buSzPts val="900"/>
                        <a:buFont typeface="Arial"/>
                        <a:buNone/>
                      </a:pPr>
                      <a:r>
                        <a:rPr lang="en" sz="900" b="1" i="1" u="none" strike="noStrike" cap="none">
                          <a:solidFill>
                            <a:srgbClr val="FFFFFF"/>
                          </a:solidFill>
                          <a:latin typeface="Open Sans"/>
                          <a:ea typeface="Open Sans"/>
                          <a:cs typeface="Open Sans"/>
                          <a:sym typeface="Open Sans"/>
                        </a:rPr>
                        <a:t>Theme - Automation Efficiency</a:t>
                      </a: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9E1B3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01475">
                <a:tc rowSpan="3">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Opportunities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a:txBody>
                    <a:bodyPr/>
                    <a:lstStyle/>
                    <a:p>
                      <a:pPr marL="22860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Solutions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gridSpan="5">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Benefits</a:t>
                      </a:r>
                      <a:endParaRPr sz="700" b="1" u="none" strike="noStrike" cap="none">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4"/>
                  </a:ext>
                </a:extLst>
              </a:tr>
              <a:tr h="1638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21975">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Reduce 1+ week (s) delay caused in processing of bulk TWN cancellations, due to manual processes using spreadsheets for tracking and emails for coordination</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Automate the Cancellation process to support near real time cancellations. Leverage Workfront or Salesforce to track manual activities for exception processes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rowSpan="3" gridSpan="5">
                  <a:txBody>
                    <a:bodyPr/>
                    <a:lstStyle/>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in Data Leak Risk</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in Operating Cost</a:t>
                      </a:r>
                      <a:r>
                        <a:rPr lang="en" sz="900" u="none" strike="noStrike" cap="none">
                          <a:solidFill>
                            <a:schemeClr val="dk1"/>
                          </a:solidFill>
                          <a:latin typeface="Open Sans"/>
                          <a:ea typeface="Open Sans"/>
                          <a:cs typeface="Open Sans"/>
                          <a:sym typeface="Open Sans"/>
                        </a:rPr>
                        <a:t> </a:t>
                      </a:r>
                      <a:endParaRPr sz="900" u="none" strike="noStrike" cap="none">
                        <a:solidFill>
                          <a:schemeClr val="lt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in Cycle Time</a:t>
                      </a:r>
                      <a:endParaRPr sz="900" b="1"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900"/>
                        <a:buFont typeface="Arial"/>
                        <a:buNone/>
                      </a:pPr>
                      <a:endParaRPr sz="900" b="1"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900"/>
                        <a:buFont typeface="Arial"/>
                        <a:buNone/>
                      </a:pPr>
                      <a:r>
                        <a:rPr lang="en" sz="900" b="1" u="none" strike="noStrike" cap="none">
                          <a:solidFill>
                            <a:schemeClr val="dk1"/>
                          </a:solidFill>
                          <a:latin typeface="Open Sans"/>
                          <a:ea typeface="Open Sans"/>
                          <a:cs typeface="Open Sans"/>
                          <a:sym typeface="Open Sans"/>
                        </a:rPr>
                        <a:t>Initiative will enable:</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Address areas of potential sensitive data leaks</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Minimize focus cancellation process to allow for focus more on customer retention activities</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Replace legacy scripts with modern technology </a:t>
                      </a:r>
                      <a:endParaRPr sz="900" b="1" u="none" strike="noStrike" cap="none">
                        <a:solidFill>
                          <a:schemeClr val="dk1"/>
                        </a:solidFill>
                        <a:latin typeface="Open Sans"/>
                        <a:ea typeface="Open Sans"/>
                        <a:cs typeface="Open Sans"/>
                        <a:sym typeface="Open Sans"/>
                      </a:endParaRPr>
                    </a:p>
                    <a:p>
                      <a:pPr marL="457200" marR="0" lvl="0" indent="-228600" algn="l" rtl="0">
                        <a:lnSpc>
                          <a:spcPct val="115000"/>
                        </a:lnSpc>
                        <a:spcBef>
                          <a:spcPts val="0"/>
                        </a:spcBef>
                        <a:spcAft>
                          <a:spcPts val="0"/>
                        </a:spcAft>
                        <a:buClr>
                          <a:schemeClr val="lt1"/>
                        </a:buClr>
                        <a:buSzPts val="900"/>
                        <a:buFont typeface="Open Sans"/>
                        <a:buNone/>
                      </a:pP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7"/>
                  </a:ext>
                </a:extLst>
              </a:tr>
              <a:tr h="421975">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Reduce 1+ month delay caused in identifying Employers to initiate “Cancellation Save” procedures, caused by manual, repetitive low value-add monthly activities of collating cancellation requests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Provide near real time notification to “Customer Relationship Managers” for Employers who meet the criteria of “Cancellation Save” procedures. Track the activity in Workfront or Salesforce</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r h="421975">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Reduce the probability of the potential data leak risk in I9 cancellation processes due to manual handling of Employee data extracts requested by Employers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For I9 Cloud product, automate extraction and sending of Employee data requested by Employer during Cancellation*</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9"/>
                  </a:ext>
                </a:extLst>
              </a:tr>
            </a:tbl>
          </a:graphicData>
        </a:graphic>
      </p:graphicFrame>
      <p:sp>
        <p:nvSpPr>
          <p:cNvPr id="1076" name="Google Shape;1076;p149"/>
          <p:cNvSpPr txBox="1">
            <a:spLocks noGrp="1"/>
          </p:cNvSpPr>
          <p:nvPr>
            <p:ph type="title"/>
          </p:nvPr>
        </p:nvSpPr>
        <p:spPr>
          <a:xfrm>
            <a:off x="274325" y="426725"/>
            <a:ext cx="53538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800"/>
              <a:buNone/>
            </a:pPr>
            <a:r>
              <a:rPr lang="en" sz="1400">
                <a:solidFill>
                  <a:schemeClr val="dk1"/>
                </a:solidFill>
              </a:rPr>
              <a:t>Key Opportunities and Solutions</a:t>
            </a:r>
            <a:endParaRPr sz="1400">
              <a:solidFill>
                <a:schemeClr val="dk1"/>
              </a:solidFill>
            </a:endParaRPr>
          </a:p>
          <a:p>
            <a:pPr marL="0" lvl="0" indent="0" algn="l" rtl="0">
              <a:lnSpc>
                <a:spcPct val="100000"/>
              </a:lnSpc>
              <a:spcBef>
                <a:spcPts val="0"/>
              </a:spcBef>
              <a:spcAft>
                <a:spcPts val="0"/>
              </a:spcAft>
              <a:buSzPts val="1800"/>
              <a:buNone/>
            </a:pPr>
            <a:r>
              <a:rPr lang="en" sz="1600" i="1">
                <a:solidFill>
                  <a:schemeClr val="dk1"/>
                </a:solidFill>
              </a:rPr>
              <a:t>Initiative: Define Common Employer Offboarding Process - Multi-product/Multi-channel </a:t>
            </a:r>
            <a:endParaRPr sz="2000">
              <a:solidFill>
                <a:schemeClr val="dk1"/>
              </a:solidFill>
            </a:endParaRPr>
          </a:p>
        </p:txBody>
      </p:sp>
      <p:sp>
        <p:nvSpPr>
          <p:cNvPr id="1077" name="Google Shape;1077;p149"/>
          <p:cNvSpPr txBox="1"/>
          <p:nvPr/>
        </p:nvSpPr>
        <p:spPr>
          <a:xfrm rot="-5400000">
            <a:off x="11009521" y="4278700"/>
            <a:ext cx="6444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400"/>
              <a:buFont typeface="Arial"/>
              <a:buNone/>
            </a:pPr>
            <a:endParaRPr sz="900" b="1" i="0" u="none" strike="noStrike" cap="none">
              <a:solidFill>
                <a:schemeClr val="dk1"/>
              </a:solidFill>
              <a:latin typeface="Open Sans"/>
              <a:ea typeface="Open Sans"/>
              <a:cs typeface="Open Sans"/>
              <a:sym typeface="Open Sans"/>
            </a:endParaRPr>
          </a:p>
        </p:txBody>
      </p:sp>
      <p:sp>
        <p:nvSpPr>
          <p:cNvPr id="1078" name="Google Shape;1078;p149"/>
          <p:cNvSpPr/>
          <p:nvPr/>
        </p:nvSpPr>
        <p:spPr>
          <a:xfrm>
            <a:off x="2892725" y="1490472"/>
            <a:ext cx="274500" cy="2157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079" name="Google Shape;1079;p149"/>
          <p:cNvGrpSpPr/>
          <p:nvPr/>
        </p:nvGrpSpPr>
        <p:grpSpPr>
          <a:xfrm>
            <a:off x="6012686" y="755752"/>
            <a:ext cx="2202215" cy="137100"/>
            <a:chOff x="6012686" y="1517752"/>
            <a:chExt cx="2202215" cy="137100"/>
          </a:xfrm>
        </p:grpSpPr>
        <p:sp>
          <p:nvSpPr>
            <p:cNvPr id="1080" name="Google Shape;1080;p149"/>
            <p:cNvSpPr/>
            <p:nvPr/>
          </p:nvSpPr>
          <p:spPr>
            <a:xfrm rot="5400000">
              <a:off x="5999036"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81" name="Google Shape;1081;p149"/>
            <p:cNvSpPr/>
            <p:nvPr/>
          </p:nvSpPr>
          <p:spPr>
            <a:xfrm rot="5400000">
              <a:off x="6731477"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82" name="Google Shape;1082;p149"/>
            <p:cNvSpPr/>
            <p:nvPr/>
          </p:nvSpPr>
          <p:spPr>
            <a:xfrm rot="5400000">
              <a:off x="7307580"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83" name="Google Shape;1083;p149"/>
            <p:cNvSpPr/>
            <p:nvPr/>
          </p:nvSpPr>
          <p:spPr>
            <a:xfrm rot="5400000" flipH="1">
              <a:off x="8091451"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grpSp>
      <p:sp>
        <p:nvSpPr>
          <p:cNvPr id="1084" name="Google Shape;1084;p149"/>
          <p:cNvSpPr/>
          <p:nvPr/>
        </p:nvSpPr>
        <p:spPr>
          <a:xfrm flipH="1">
            <a:off x="8412480" y="941832"/>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85" name="Google Shape;1085;p149"/>
          <p:cNvSpPr/>
          <p:nvPr/>
        </p:nvSpPr>
        <p:spPr>
          <a:xfrm>
            <a:off x="6406614" y="941832"/>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86" name="Google Shape;1086;p149"/>
          <p:cNvSpPr/>
          <p:nvPr/>
        </p:nvSpPr>
        <p:spPr>
          <a:xfrm flipH="1">
            <a:off x="5765464" y="941832"/>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87" name="Google Shape;1087;p149"/>
          <p:cNvSpPr/>
          <p:nvPr/>
        </p:nvSpPr>
        <p:spPr>
          <a:xfrm>
            <a:off x="7730119" y="941832"/>
            <a:ext cx="274479" cy="274479"/>
          </a:xfrm>
          <a:custGeom>
            <a:avLst/>
            <a:gdLst/>
            <a:ahLst/>
            <a:cxnLst/>
            <a:rect l="l" t="t" r="r" b="b"/>
            <a:pathLst>
              <a:path w="444500" h="444500" extrusionOk="0">
                <a:moveTo>
                  <a:pt x="243386" y="442369"/>
                </a:moveTo>
                <a:lnTo>
                  <a:pt x="222250" y="444500"/>
                </a:lnTo>
                <a:lnTo>
                  <a:pt x="222122" y="444487"/>
                </a:lnTo>
                <a:close/>
                <a:moveTo>
                  <a:pt x="199130" y="442169"/>
                </a:moveTo>
                <a:lnTo>
                  <a:pt x="222122" y="444487"/>
                </a:lnTo>
                <a:lnTo>
                  <a:pt x="221992" y="444500"/>
                </a:lnTo>
                <a:close/>
                <a:moveTo>
                  <a:pt x="266907" y="439998"/>
                </a:moveTo>
                <a:lnTo>
                  <a:pt x="266771" y="440040"/>
                </a:lnTo>
                <a:lnTo>
                  <a:pt x="243386" y="442369"/>
                </a:lnTo>
                <a:close/>
                <a:moveTo>
                  <a:pt x="177341" y="439948"/>
                </a:moveTo>
                <a:lnTo>
                  <a:pt x="199130" y="442169"/>
                </a:lnTo>
                <a:lnTo>
                  <a:pt x="177459" y="439985"/>
                </a:lnTo>
                <a:close/>
                <a:moveTo>
                  <a:pt x="286885" y="433825"/>
                </a:moveTo>
                <a:lnTo>
                  <a:pt x="267041" y="439985"/>
                </a:lnTo>
                <a:lnTo>
                  <a:pt x="266907" y="439998"/>
                </a:lnTo>
                <a:close/>
                <a:moveTo>
                  <a:pt x="155926" y="433301"/>
                </a:moveTo>
                <a:lnTo>
                  <a:pt x="177341" y="439948"/>
                </a:lnTo>
                <a:lnTo>
                  <a:pt x="177224" y="439936"/>
                </a:lnTo>
                <a:close/>
                <a:moveTo>
                  <a:pt x="308622" y="427077"/>
                </a:moveTo>
                <a:lnTo>
                  <a:pt x="308490" y="427148"/>
                </a:lnTo>
                <a:lnTo>
                  <a:pt x="286885" y="433825"/>
                </a:lnTo>
                <a:close/>
                <a:moveTo>
                  <a:pt x="135640" y="426980"/>
                </a:moveTo>
                <a:lnTo>
                  <a:pt x="155926" y="433301"/>
                </a:lnTo>
                <a:lnTo>
                  <a:pt x="135740" y="427035"/>
                </a:lnTo>
                <a:close/>
                <a:moveTo>
                  <a:pt x="326901" y="417188"/>
                </a:moveTo>
                <a:lnTo>
                  <a:pt x="308760" y="427035"/>
                </a:lnTo>
                <a:lnTo>
                  <a:pt x="308622" y="427077"/>
                </a:lnTo>
                <a:close/>
                <a:moveTo>
                  <a:pt x="116004" y="416322"/>
                </a:moveTo>
                <a:lnTo>
                  <a:pt x="135640" y="426980"/>
                </a:lnTo>
                <a:lnTo>
                  <a:pt x="135534" y="426947"/>
                </a:lnTo>
                <a:close/>
                <a:moveTo>
                  <a:pt x="346378" y="406616"/>
                </a:moveTo>
                <a:lnTo>
                  <a:pt x="346257" y="406716"/>
                </a:lnTo>
                <a:lnTo>
                  <a:pt x="326901" y="417188"/>
                </a:lnTo>
                <a:close/>
                <a:moveTo>
                  <a:pt x="97907" y="406477"/>
                </a:moveTo>
                <a:lnTo>
                  <a:pt x="116004" y="416322"/>
                </a:lnTo>
                <a:lnTo>
                  <a:pt x="97988" y="406543"/>
                </a:lnTo>
                <a:close/>
                <a:moveTo>
                  <a:pt x="362233" y="393572"/>
                </a:moveTo>
                <a:lnTo>
                  <a:pt x="346512" y="406543"/>
                </a:lnTo>
                <a:lnTo>
                  <a:pt x="346378" y="406616"/>
                </a:lnTo>
                <a:close/>
                <a:moveTo>
                  <a:pt x="80764" y="392332"/>
                </a:moveTo>
                <a:lnTo>
                  <a:pt x="97907" y="406477"/>
                </a:lnTo>
                <a:lnTo>
                  <a:pt x="97815" y="406426"/>
                </a:lnTo>
                <a:close/>
                <a:moveTo>
                  <a:pt x="379282" y="379506"/>
                </a:moveTo>
                <a:lnTo>
                  <a:pt x="379176" y="379633"/>
                </a:lnTo>
                <a:lnTo>
                  <a:pt x="362233" y="393572"/>
                </a:lnTo>
                <a:close/>
                <a:moveTo>
                  <a:pt x="65034" y="379330"/>
                </a:moveTo>
                <a:lnTo>
                  <a:pt x="80764" y="392332"/>
                </a:lnTo>
                <a:lnTo>
                  <a:pt x="65096" y="379405"/>
                </a:lnTo>
                <a:close/>
                <a:moveTo>
                  <a:pt x="392242" y="363845"/>
                </a:moveTo>
                <a:lnTo>
                  <a:pt x="379404" y="379405"/>
                </a:lnTo>
                <a:lnTo>
                  <a:pt x="379282" y="379506"/>
                </a:lnTo>
                <a:close/>
                <a:moveTo>
                  <a:pt x="51053" y="362384"/>
                </a:moveTo>
                <a:lnTo>
                  <a:pt x="65034" y="379330"/>
                </a:lnTo>
                <a:lnTo>
                  <a:pt x="64959" y="379268"/>
                </a:lnTo>
                <a:close/>
                <a:moveTo>
                  <a:pt x="406437" y="346641"/>
                </a:moveTo>
                <a:lnTo>
                  <a:pt x="406354" y="346793"/>
                </a:lnTo>
                <a:lnTo>
                  <a:pt x="392242" y="363845"/>
                </a:lnTo>
                <a:close/>
                <a:moveTo>
                  <a:pt x="37914" y="346432"/>
                </a:moveTo>
                <a:lnTo>
                  <a:pt x="51053" y="362384"/>
                </a:lnTo>
                <a:lnTo>
                  <a:pt x="37957" y="346512"/>
                </a:lnTo>
                <a:close/>
                <a:moveTo>
                  <a:pt x="416250" y="328630"/>
                </a:moveTo>
                <a:lnTo>
                  <a:pt x="406543" y="346512"/>
                </a:lnTo>
                <a:lnTo>
                  <a:pt x="406437" y="346641"/>
                </a:lnTo>
                <a:close/>
                <a:moveTo>
                  <a:pt x="27492" y="327231"/>
                </a:moveTo>
                <a:lnTo>
                  <a:pt x="37914" y="346432"/>
                </a:lnTo>
                <a:lnTo>
                  <a:pt x="37858" y="346364"/>
                </a:lnTo>
                <a:close/>
                <a:moveTo>
                  <a:pt x="426950" y="308915"/>
                </a:moveTo>
                <a:lnTo>
                  <a:pt x="426897" y="309086"/>
                </a:lnTo>
                <a:lnTo>
                  <a:pt x="416250" y="328630"/>
                </a:lnTo>
                <a:close/>
                <a:moveTo>
                  <a:pt x="17441" y="308680"/>
                </a:moveTo>
                <a:lnTo>
                  <a:pt x="27492" y="327231"/>
                </a:lnTo>
                <a:lnTo>
                  <a:pt x="17466" y="308760"/>
                </a:lnTo>
                <a:close/>
                <a:moveTo>
                  <a:pt x="433266" y="288686"/>
                </a:moveTo>
                <a:lnTo>
                  <a:pt x="427035" y="308760"/>
                </a:lnTo>
                <a:lnTo>
                  <a:pt x="426950" y="308915"/>
                </a:lnTo>
                <a:close/>
                <a:moveTo>
                  <a:pt x="10867" y="287503"/>
                </a:moveTo>
                <a:lnTo>
                  <a:pt x="17441" y="308680"/>
                </a:lnTo>
                <a:lnTo>
                  <a:pt x="17403" y="308610"/>
                </a:lnTo>
                <a:close/>
                <a:moveTo>
                  <a:pt x="439929" y="267221"/>
                </a:moveTo>
                <a:lnTo>
                  <a:pt x="439910" y="267404"/>
                </a:lnTo>
                <a:lnTo>
                  <a:pt x="433266" y="288686"/>
                </a:lnTo>
                <a:close/>
                <a:moveTo>
                  <a:pt x="4508" y="266966"/>
                </a:moveTo>
                <a:lnTo>
                  <a:pt x="10867" y="287503"/>
                </a:lnTo>
                <a:lnTo>
                  <a:pt x="4515" y="267041"/>
                </a:lnTo>
                <a:close/>
                <a:moveTo>
                  <a:pt x="442173" y="245333"/>
                </a:moveTo>
                <a:lnTo>
                  <a:pt x="439985" y="267041"/>
                </a:lnTo>
                <a:lnTo>
                  <a:pt x="439929" y="267221"/>
                </a:lnTo>
                <a:close/>
                <a:moveTo>
                  <a:pt x="2223" y="244301"/>
                </a:moveTo>
                <a:lnTo>
                  <a:pt x="4508" y="266966"/>
                </a:lnTo>
                <a:lnTo>
                  <a:pt x="4487" y="266897"/>
                </a:lnTo>
                <a:close/>
                <a:moveTo>
                  <a:pt x="444461" y="222638"/>
                </a:moveTo>
                <a:lnTo>
                  <a:pt x="444500" y="222638"/>
                </a:lnTo>
                <a:lnTo>
                  <a:pt x="442173" y="245333"/>
                </a:lnTo>
                <a:close/>
                <a:moveTo>
                  <a:pt x="7" y="222181"/>
                </a:moveTo>
                <a:lnTo>
                  <a:pt x="2223" y="244301"/>
                </a:lnTo>
                <a:lnTo>
                  <a:pt x="0" y="222250"/>
                </a:lnTo>
                <a:close/>
                <a:moveTo>
                  <a:pt x="2230" y="200131"/>
                </a:moveTo>
                <a:lnTo>
                  <a:pt x="7" y="222181"/>
                </a:lnTo>
                <a:lnTo>
                  <a:pt x="1" y="222121"/>
                </a:lnTo>
                <a:close/>
                <a:moveTo>
                  <a:pt x="4534" y="177400"/>
                </a:moveTo>
                <a:lnTo>
                  <a:pt x="2230" y="200131"/>
                </a:lnTo>
                <a:lnTo>
                  <a:pt x="4515" y="177459"/>
                </a:lnTo>
                <a:close/>
                <a:moveTo>
                  <a:pt x="10925" y="156812"/>
                </a:moveTo>
                <a:lnTo>
                  <a:pt x="4534" y="177400"/>
                </a:lnTo>
                <a:lnTo>
                  <a:pt x="4539" y="177350"/>
                </a:lnTo>
                <a:close/>
                <a:moveTo>
                  <a:pt x="17491" y="135694"/>
                </a:moveTo>
                <a:lnTo>
                  <a:pt x="10925" y="156812"/>
                </a:lnTo>
                <a:lnTo>
                  <a:pt x="17466" y="135741"/>
                </a:lnTo>
                <a:close/>
                <a:moveTo>
                  <a:pt x="27854" y="116601"/>
                </a:moveTo>
                <a:lnTo>
                  <a:pt x="17491" y="135694"/>
                </a:lnTo>
                <a:lnTo>
                  <a:pt x="17504" y="135653"/>
                </a:lnTo>
                <a:close/>
                <a:moveTo>
                  <a:pt x="37985" y="97955"/>
                </a:moveTo>
                <a:lnTo>
                  <a:pt x="27854" y="116601"/>
                </a:lnTo>
                <a:lnTo>
                  <a:pt x="37957" y="97988"/>
                </a:lnTo>
                <a:close/>
                <a:moveTo>
                  <a:pt x="52031" y="80930"/>
                </a:moveTo>
                <a:lnTo>
                  <a:pt x="37985" y="97955"/>
                </a:lnTo>
                <a:lnTo>
                  <a:pt x="38002" y="97922"/>
                </a:lnTo>
                <a:close/>
                <a:moveTo>
                  <a:pt x="65123" y="65073"/>
                </a:moveTo>
                <a:lnTo>
                  <a:pt x="52031" y="80930"/>
                </a:lnTo>
                <a:lnTo>
                  <a:pt x="65096" y="65096"/>
                </a:lnTo>
                <a:close/>
                <a:moveTo>
                  <a:pt x="82403" y="50816"/>
                </a:moveTo>
                <a:lnTo>
                  <a:pt x="65123" y="65073"/>
                </a:lnTo>
                <a:lnTo>
                  <a:pt x="65142" y="65050"/>
                </a:lnTo>
                <a:close/>
                <a:moveTo>
                  <a:pt x="98012" y="37944"/>
                </a:moveTo>
                <a:lnTo>
                  <a:pt x="82403" y="50816"/>
                </a:lnTo>
                <a:lnTo>
                  <a:pt x="97988" y="37957"/>
                </a:lnTo>
                <a:close/>
                <a:moveTo>
                  <a:pt x="118349" y="26905"/>
                </a:moveTo>
                <a:lnTo>
                  <a:pt x="98012" y="37944"/>
                </a:lnTo>
                <a:lnTo>
                  <a:pt x="98030" y="37929"/>
                </a:lnTo>
                <a:close/>
                <a:moveTo>
                  <a:pt x="135759" y="17460"/>
                </a:moveTo>
                <a:lnTo>
                  <a:pt x="118349" y="26905"/>
                </a:lnTo>
                <a:lnTo>
                  <a:pt x="135740" y="17466"/>
                </a:lnTo>
                <a:close/>
                <a:moveTo>
                  <a:pt x="160484" y="9785"/>
                </a:moveTo>
                <a:lnTo>
                  <a:pt x="135759" y="17460"/>
                </a:lnTo>
                <a:lnTo>
                  <a:pt x="135773" y="17453"/>
                </a:lnTo>
                <a:close/>
                <a:moveTo>
                  <a:pt x="177469" y="4514"/>
                </a:moveTo>
                <a:lnTo>
                  <a:pt x="160484" y="9785"/>
                </a:lnTo>
                <a:lnTo>
                  <a:pt x="177459" y="4515"/>
                </a:lnTo>
                <a:close/>
                <a:moveTo>
                  <a:pt x="219671" y="260"/>
                </a:moveTo>
                <a:lnTo>
                  <a:pt x="177469" y="4514"/>
                </a:lnTo>
                <a:lnTo>
                  <a:pt x="177477" y="4512"/>
                </a:lnTo>
                <a:close/>
                <a:moveTo>
                  <a:pt x="222251" y="0"/>
                </a:moveTo>
                <a:lnTo>
                  <a:pt x="267041" y="4515"/>
                </a:lnTo>
                <a:cubicBezTo>
                  <a:pt x="368317" y="25240"/>
                  <a:pt x="444500" y="114848"/>
                  <a:pt x="444500" y="222250"/>
                </a:cubicBezTo>
                <a:lnTo>
                  <a:pt x="444461" y="222638"/>
                </a:lnTo>
                <a:lnTo>
                  <a:pt x="222250" y="222250"/>
                </a:lnTo>
                <a:close/>
                <a:moveTo>
                  <a:pt x="222251" y="0"/>
                </a:moveTo>
                <a:lnTo>
                  <a:pt x="222251" y="0"/>
                </a:lnTo>
                <a:lnTo>
                  <a:pt x="222251" y="0"/>
                </a:lnTo>
                <a:close/>
                <a:moveTo>
                  <a:pt x="222250" y="0"/>
                </a:moveTo>
                <a:lnTo>
                  <a:pt x="222251" y="0"/>
                </a:lnTo>
                <a:lnTo>
                  <a:pt x="219671" y="260"/>
                </a:lnTo>
                <a:close/>
              </a:path>
            </a:pathLst>
          </a:custGeom>
          <a:solidFill>
            <a:schemeClr val="accent1"/>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88" name="Google Shape;1088;p149"/>
          <p:cNvSpPr/>
          <p:nvPr/>
        </p:nvSpPr>
        <p:spPr>
          <a:xfrm>
            <a:off x="7044219" y="941832"/>
            <a:ext cx="274479" cy="274479"/>
          </a:xfrm>
          <a:custGeom>
            <a:avLst/>
            <a:gdLst/>
            <a:ahLst/>
            <a:cxnLst/>
            <a:rect l="l" t="t" r="r" b="b"/>
            <a:pathLst>
              <a:path w="444500" h="444500" extrusionOk="0">
                <a:moveTo>
                  <a:pt x="243386" y="442369"/>
                </a:moveTo>
                <a:lnTo>
                  <a:pt x="222250" y="444500"/>
                </a:lnTo>
                <a:lnTo>
                  <a:pt x="222122" y="444487"/>
                </a:lnTo>
                <a:close/>
                <a:moveTo>
                  <a:pt x="199130" y="442169"/>
                </a:moveTo>
                <a:lnTo>
                  <a:pt x="222122" y="444487"/>
                </a:lnTo>
                <a:lnTo>
                  <a:pt x="221992" y="444500"/>
                </a:lnTo>
                <a:close/>
                <a:moveTo>
                  <a:pt x="266907" y="439998"/>
                </a:moveTo>
                <a:lnTo>
                  <a:pt x="266771" y="440040"/>
                </a:lnTo>
                <a:lnTo>
                  <a:pt x="243386" y="442369"/>
                </a:lnTo>
                <a:close/>
                <a:moveTo>
                  <a:pt x="177341" y="439948"/>
                </a:moveTo>
                <a:lnTo>
                  <a:pt x="199130" y="442169"/>
                </a:lnTo>
                <a:lnTo>
                  <a:pt x="177459" y="439985"/>
                </a:lnTo>
                <a:close/>
                <a:moveTo>
                  <a:pt x="286885" y="433825"/>
                </a:moveTo>
                <a:lnTo>
                  <a:pt x="267041" y="439985"/>
                </a:lnTo>
                <a:lnTo>
                  <a:pt x="266907" y="439998"/>
                </a:lnTo>
                <a:close/>
                <a:moveTo>
                  <a:pt x="155926" y="433301"/>
                </a:moveTo>
                <a:lnTo>
                  <a:pt x="177341" y="439948"/>
                </a:lnTo>
                <a:lnTo>
                  <a:pt x="177224" y="439936"/>
                </a:lnTo>
                <a:close/>
                <a:moveTo>
                  <a:pt x="308622" y="427077"/>
                </a:moveTo>
                <a:lnTo>
                  <a:pt x="308490" y="427148"/>
                </a:lnTo>
                <a:lnTo>
                  <a:pt x="286885" y="433825"/>
                </a:lnTo>
                <a:close/>
                <a:moveTo>
                  <a:pt x="135640" y="426980"/>
                </a:moveTo>
                <a:lnTo>
                  <a:pt x="155926" y="433301"/>
                </a:lnTo>
                <a:lnTo>
                  <a:pt x="135740" y="427035"/>
                </a:lnTo>
                <a:close/>
                <a:moveTo>
                  <a:pt x="326901" y="417188"/>
                </a:moveTo>
                <a:lnTo>
                  <a:pt x="308760" y="427035"/>
                </a:lnTo>
                <a:lnTo>
                  <a:pt x="308622" y="427077"/>
                </a:lnTo>
                <a:close/>
                <a:moveTo>
                  <a:pt x="116004" y="416322"/>
                </a:moveTo>
                <a:lnTo>
                  <a:pt x="135640" y="426980"/>
                </a:lnTo>
                <a:lnTo>
                  <a:pt x="135534" y="426947"/>
                </a:lnTo>
                <a:close/>
                <a:moveTo>
                  <a:pt x="346378" y="406616"/>
                </a:moveTo>
                <a:lnTo>
                  <a:pt x="346257" y="406716"/>
                </a:lnTo>
                <a:lnTo>
                  <a:pt x="326901" y="417188"/>
                </a:lnTo>
                <a:close/>
                <a:moveTo>
                  <a:pt x="97907" y="406477"/>
                </a:moveTo>
                <a:lnTo>
                  <a:pt x="116004" y="416322"/>
                </a:lnTo>
                <a:lnTo>
                  <a:pt x="97988" y="406543"/>
                </a:lnTo>
                <a:close/>
                <a:moveTo>
                  <a:pt x="362233" y="393572"/>
                </a:moveTo>
                <a:lnTo>
                  <a:pt x="346512" y="406543"/>
                </a:lnTo>
                <a:lnTo>
                  <a:pt x="346378" y="406616"/>
                </a:lnTo>
                <a:close/>
                <a:moveTo>
                  <a:pt x="80764" y="392332"/>
                </a:moveTo>
                <a:lnTo>
                  <a:pt x="97907" y="406477"/>
                </a:lnTo>
                <a:lnTo>
                  <a:pt x="97815" y="406426"/>
                </a:lnTo>
                <a:close/>
                <a:moveTo>
                  <a:pt x="379282" y="379506"/>
                </a:moveTo>
                <a:lnTo>
                  <a:pt x="379176" y="379633"/>
                </a:lnTo>
                <a:lnTo>
                  <a:pt x="362233" y="393572"/>
                </a:lnTo>
                <a:close/>
                <a:moveTo>
                  <a:pt x="65034" y="379330"/>
                </a:moveTo>
                <a:lnTo>
                  <a:pt x="80764" y="392332"/>
                </a:lnTo>
                <a:lnTo>
                  <a:pt x="65096" y="379405"/>
                </a:lnTo>
                <a:close/>
                <a:moveTo>
                  <a:pt x="392242" y="363845"/>
                </a:moveTo>
                <a:lnTo>
                  <a:pt x="379404" y="379405"/>
                </a:lnTo>
                <a:lnTo>
                  <a:pt x="379282" y="379506"/>
                </a:lnTo>
                <a:close/>
                <a:moveTo>
                  <a:pt x="51053" y="362384"/>
                </a:moveTo>
                <a:lnTo>
                  <a:pt x="65034" y="379330"/>
                </a:lnTo>
                <a:lnTo>
                  <a:pt x="64959" y="379268"/>
                </a:lnTo>
                <a:close/>
                <a:moveTo>
                  <a:pt x="406437" y="346641"/>
                </a:moveTo>
                <a:lnTo>
                  <a:pt x="406354" y="346793"/>
                </a:lnTo>
                <a:lnTo>
                  <a:pt x="392242" y="363845"/>
                </a:lnTo>
                <a:close/>
                <a:moveTo>
                  <a:pt x="37914" y="346432"/>
                </a:moveTo>
                <a:lnTo>
                  <a:pt x="51053" y="362384"/>
                </a:lnTo>
                <a:lnTo>
                  <a:pt x="37957" y="346512"/>
                </a:lnTo>
                <a:close/>
                <a:moveTo>
                  <a:pt x="416250" y="328630"/>
                </a:moveTo>
                <a:lnTo>
                  <a:pt x="406543" y="346512"/>
                </a:lnTo>
                <a:lnTo>
                  <a:pt x="406437" y="346641"/>
                </a:lnTo>
                <a:close/>
                <a:moveTo>
                  <a:pt x="27492" y="327231"/>
                </a:moveTo>
                <a:lnTo>
                  <a:pt x="37914" y="346432"/>
                </a:lnTo>
                <a:lnTo>
                  <a:pt x="37858" y="346364"/>
                </a:lnTo>
                <a:close/>
                <a:moveTo>
                  <a:pt x="426950" y="308915"/>
                </a:moveTo>
                <a:lnTo>
                  <a:pt x="426897" y="309086"/>
                </a:lnTo>
                <a:lnTo>
                  <a:pt x="416250" y="328630"/>
                </a:lnTo>
                <a:close/>
                <a:moveTo>
                  <a:pt x="17441" y="308680"/>
                </a:moveTo>
                <a:lnTo>
                  <a:pt x="27492" y="327231"/>
                </a:lnTo>
                <a:lnTo>
                  <a:pt x="17466" y="308760"/>
                </a:lnTo>
                <a:close/>
                <a:moveTo>
                  <a:pt x="433266" y="288686"/>
                </a:moveTo>
                <a:lnTo>
                  <a:pt x="427035" y="308760"/>
                </a:lnTo>
                <a:lnTo>
                  <a:pt x="426950" y="308915"/>
                </a:lnTo>
                <a:close/>
                <a:moveTo>
                  <a:pt x="10867" y="287503"/>
                </a:moveTo>
                <a:lnTo>
                  <a:pt x="17441" y="308680"/>
                </a:lnTo>
                <a:lnTo>
                  <a:pt x="17403" y="308610"/>
                </a:lnTo>
                <a:close/>
                <a:moveTo>
                  <a:pt x="439929" y="267221"/>
                </a:moveTo>
                <a:lnTo>
                  <a:pt x="439910" y="267404"/>
                </a:lnTo>
                <a:lnTo>
                  <a:pt x="433266" y="288686"/>
                </a:lnTo>
                <a:close/>
                <a:moveTo>
                  <a:pt x="4508" y="266966"/>
                </a:moveTo>
                <a:lnTo>
                  <a:pt x="10867" y="287503"/>
                </a:lnTo>
                <a:lnTo>
                  <a:pt x="4515" y="267041"/>
                </a:lnTo>
                <a:close/>
                <a:moveTo>
                  <a:pt x="442173" y="245333"/>
                </a:moveTo>
                <a:lnTo>
                  <a:pt x="439985" y="267041"/>
                </a:lnTo>
                <a:lnTo>
                  <a:pt x="439929" y="267221"/>
                </a:lnTo>
                <a:close/>
                <a:moveTo>
                  <a:pt x="2223" y="244301"/>
                </a:moveTo>
                <a:lnTo>
                  <a:pt x="4508" y="266966"/>
                </a:lnTo>
                <a:lnTo>
                  <a:pt x="4487" y="266897"/>
                </a:lnTo>
                <a:close/>
                <a:moveTo>
                  <a:pt x="444461" y="222638"/>
                </a:moveTo>
                <a:lnTo>
                  <a:pt x="444500" y="222638"/>
                </a:lnTo>
                <a:lnTo>
                  <a:pt x="442173" y="245333"/>
                </a:lnTo>
                <a:close/>
                <a:moveTo>
                  <a:pt x="7" y="222181"/>
                </a:moveTo>
                <a:lnTo>
                  <a:pt x="2223" y="244301"/>
                </a:lnTo>
                <a:lnTo>
                  <a:pt x="0" y="222250"/>
                </a:lnTo>
                <a:close/>
                <a:moveTo>
                  <a:pt x="2230" y="200131"/>
                </a:moveTo>
                <a:lnTo>
                  <a:pt x="7" y="222181"/>
                </a:lnTo>
                <a:lnTo>
                  <a:pt x="1" y="222121"/>
                </a:lnTo>
                <a:close/>
                <a:moveTo>
                  <a:pt x="4534" y="177400"/>
                </a:moveTo>
                <a:lnTo>
                  <a:pt x="2230" y="200131"/>
                </a:lnTo>
                <a:lnTo>
                  <a:pt x="4515" y="177459"/>
                </a:lnTo>
                <a:close/>
                <a:moveTo>
                  <a:pt x="10925" y="156812"/>
                </a:moveTo>
                <a:lnTo>
                  <a:pt x="4534" y="177400"/>
                </a:lnTo>
                <a:lnTo>
                  <a:pt x="4539" y="177350"/>
                </a:lnTo>
                <a:close/>
                <a:moveTo>
                  <a:pt x="17491" y="135694"/>
                </a:moveTo>
                <a:lnTo>
                  <a:pt x="10925" y="156812"/>
                </a:lnTo>
                <a:lnTo>
                  <a:pt x="17466" y="135741"/>
                </a:lnTo>
                <a:close/>
                <a:moveTo>
                  <a:pt x="27854" y="116601"/>
                </a:moveTo>
                <a:lnTo>
                  <a:pt x="17491" y="135694"/>
                </a:lnTo>
                <a:lnTo>
                  <a:pt x="17504" y="135653"/>
                </a:lnTo>
                <a:close/>
                <a:moveTo>
                  <a:pt x="37985" y="97955"/>
                </a:moveTo>
                <a:lnTo>
                  <a:pt x="27854" y="116601"/>
                </a:lnTo>
                <a:lnTo>
                  <a:pt x="37957" y="97988"/>
                </a:lnTo>
                <a:close/>
                <a:moveTo>
                  <a:pt x="52031" y="80930"/>
                </a:moveTo>
                <a:lnTo>
                  <a:pt x="37985" y="97955"/>
                </a:lnTo>
                <a:lnTo>
                  <a:pt x="38002" y="97922"/>
                </a:lnTo>
                <a:close/>
                <a:moveTo>
                  <a:pt x="65123" y="65073"/>
                </a:moveTo>
                <a:lnTo>
                  <a:pt x="52031" y="80930"/>
                </a:lnTo>
                <a:lnTo>
                  <a:pt x="65096" y="65096"/>
                </a:lnTo>
                <a:close/>
                <a:moveTo>
                  <a:pt x="82403" y="50816"/>
                </a:moveTo>
                <a:lnTo>
                  <a:pt x="65123" y="65073"/>
                </a:lnTo>
                <a:lnTo>
                  <a:pt x="65142" y="65050"/>
                </a:lnTo>
                <a:close/>
                <a:moveTo>
                  <a:pt x="98012" y="37944"/>
                </a:moveTo>
                <a:lnTo>
                  <a:pt x="82403" y="50816"/>
                </a:lnTo>
                <a:lnTo>
                  <a:pt x="97988" y="37957"/>
                </a:lnTo>
                <a:close/>
                <a:moveTo>
                  <a:pt x="118349" y="26905"/>
                </a:moveTo>
                <a:lnTo>
                  <a:pt x="98012" y="37944"/>
                </a:lnTo>
                <a:lnTo>
                  <a:pt x="98030" y="37929"/>
                </a:lnTo>
                <a:close/>
                <a:moveTo>
                  <a:pt x="135759" y="17460"/>
                </a:moveTo>
                <a:lnTo>
                  <a:pt x="118349" y="26905"/>
                </a:lnTo>
                <a:lnTo>
                  <a:pt x="135740" y="17466"/>
                </a:lnTo>
                <a:close/>
                <a:moveTo>
                  <a:pt x="160484" y="9785"/>
                </a:moveTo>
                <a:lnTo>
                  <a:pt x="135759" y="17460"/>
                </a:lnTo>
                <a:lnTo>
                  <a:pt x="135773" y="17453"/>
                </a:lnTo>
                <a:close/>
                <a:moveTo>
                  <a:pt x="177469" y="4514"/>
                </a:moveTo>
                <a:lnTo>
                  <a:pt x="160484" y="9785"/>
                </a:lnTo>
                <a:lnTo>
                  <a:pt x="177459" y="4515"/>
                </a:lnTo>
                <a:close/>
                <a:moveTo>
                  <a:pt x="219671" y="260"/>
                </a:moveTo>
                <a:lnTo>
                  <a:pt x="177469" y="4514"/>
                </a:lnTo>
                <a:lnTo>
                  <a:pt x="177477" y="4512"/>
                </a:lnTo>
                <a:close/>
                <a:moveTo>
                  <a:pt x="222251" y="0"/>
                </a:moveTo>
                <a:lnTo>
                  <a:pt x="267041" y="4515"/>
                </a:lnTo>
                <a:cubicBezTo>
                  <a:pt x="368317" y="25240"/>
                  <a:pt x="444500" y="114848"/>
                  <a:pt x="444500" y="222250"/>
                </a:cubicBezTo>
                <a:lnTo>
                  <a:pt x="444461" y="222638"/>
                </a:lnTo>
                <a:lnTo>
                  <a:pt x="222250" y="222250"/>
                </a:lnTo>
                <a:close/>
                <a:moveTo>
                  <a:pt x="222251" y="0"/>
                </a:moveTo>
                <a:lnTo>
                  <a:pt x="222251" y="0"/>
                </a:lnTo>
                <a:lnTo>
                  <a:pt x="222251" y="0"/>
                </a:lnTo>
                <a:close/>
                <a:moveTo>
                  <a:pt x="222250" y="0"/>
                </a:moveTo>
                <a:lnTo>
                  <a:pt x="222251" y="0"/>
                </a:lnTo>
                <a:lnTo>
                  <a:pt x="219671" y="260"/>
                </a:lnTo>
                <a:close/>
              </a:path>
            </a:pathLst>
          </a:custGeom>
          <a:solidFill>
            <a:schemeClr val="accent1"/>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89" name="Google Shape;1089;p149"/>
          <p:cNvSpPr txBox="1"/>
          <p:nvPr/>
        </p:nvSpPr>
        <p:spPr>
          <a:xfrm>
            <a:off x="274325" y="4282091"/>
            <a:ext cx="51675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1 Selective high impact solutions and pain points. Please refer to Solutions Prioritization &amp; Current State sections for details</a:t>
            </a:r>
            <a:endParaRPr sz="700" b="0" i="0" u="none" strike="noStrike" cap="none">
              <a:solidFill>
                <a:schemeClr val="dk1"/>
              </a:solidFill>
              <a:latin typeface="Open Sans"/>
              <a:ea typeface="Open Sans"/>
              <a:cs typeface="Open Sans"/>
              <a:sym typeface="Open Sans"/>
            </a:endParaRPr>
          </a:p>
        </p:txBody>
      </p:sp>
      <p:sp>
        <p:nvSpPr>
          <p:cNvPr id="1090" name="Google Shape;1090;p149"/>
          <p:cNvSpPr/>
          <p:nvPr/>
        </p:nvSpPr>
        <p:spPr>
          <a:xfrm>
            <a:off x="618319" y="4487196"/>
            <a:ext cx="582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Significant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91" name="Google Shape;1091;p149"/>
          <p:cNvSpPr/>
          <p:nvPr/>
        </p:nvSpPr>
        <p:spPr>
          <a:xfrm>
            <a:off x="274320" y="4452860"/>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900" b="0" i="0" u="none" strike="noStrike" cap="none">
              <a:solidFill>
                <a:schemeClr val="dk1"/>
              </a:solidFill>
              <a:latin typeface="Open Sans"/>
              <a:ea typeface="Open Sans"/>
              <a:cs typeface="Open Sans"/>
              <a:sym typeface="Open Sans"/>
            </a:endParaRPr>
          </a:p>
        </p:txBody>
      </p:sp>
      <p:sp>
        <p:nvSpPr>
          <p:cNvPr id="1092" name="Google Shape;1092;p149"/>
          <p:cNvSpPr/>
          <p:nvPr/>
        </p:nvSpPr>
        <p:spPr>
          <a:xfrm>
            <a:off x="1413607" y="4452939"/>
            <a:ext cx="274479" cy="274479"/>
          </a:xfrm>
          <a:custGeom>
            <a:avLst/>
            <a:gdLst/>
            <a:ahLst/>
            <a:cxnLst/>
            <a:rect l="l" t="t" r="r" b="b"/>
            <a:pathLst>
              <a:path w="444500" h="444500" extrusionOk="0">
                <a:moveTo>
                  <a:pt x="2453" y="197917"/>
                </a:moveTo>
                <a:lnTo>
                  <a:pt x="4" y="222211"/>
                </a:lnTo>
                <a:lnTo>
                  <a:pt x="0" y="222211"/>
                </a:lnTo>
                <a:close/>
                <a:moveTo>
                  <a:pt x="4520" y="177443"/>
                </a:moveTo>
                <a:lnTo>
                  <a:pt x="2453" y="197917"/>
                </a:lnTo>
                <a:lnTo>
                  <a:pt x="4515" y="177459"/>
                </a:lnTo>
                <a:close/>
                <a:moveTo>
                  <a:pt x="11908" y="153645"/>
                </a:moveTo>
                <a:lnTo>
                  <a:pt x="4520" y="177443"/>
                </a:lnTo>
                <a:lnTo>
                  <a:pt x="4522" y="177426"/>
                </a:lnTo>
                <a:close/>
                <a:moveTo>
                  <a:pt x="17472" y="135729"/>
                </a:moveTo>
                <a:lnTo>
                  <a:pt x="11908" y="153645"/>
                </a:lnTo>
                <a:lnTo>
                  <a:pt x="17466" y="135741"/>
                </a:lnTo>
                <a:close/>
                <a:moveTo>
                  <a:pt x="29798" y="113021"/>
                </a:moveTo>
                <a:lnTo>
                  <a:pt x="17472" y="135729"/>
                </a:lnTo>
                <a:lnTo>
                  <a:pt x="17477" y="135714"/>
                </a:lnTo>
                <a:close/>
                <a:moveTo>
                  <a:pt x="37964" y="97980"/>
                </a:moveTo>
                <a:lnTo>
                  <a:pt x="29798" y="113021"/>
                </a:lnTo>
                <a:lnTo>
                  <a:pt x="37957" y="97988"/>
                </a:lnTo>
                <a:close/>
                <a:moveTo>
                  <a:pt x="54848" y="77517"/>
                </a:moveTo>
                <a:lnTo>
                  <a:pt x="37964" y="97980"/>
                </a:lnTo>
                <a:lnTo>
                  <a:pt x="37970" y="97968"/>
                </a:lnTo>
                <a:close/>
                <a:moveTo>
                  <a:pt x="65102" y="65090"/>
                </a:moveTo>
                <a:lnTo>
                  <a:pt x="54848" y="77517"/>
                </a:lnTo>
                <a:lnTo>
                  <a:pt x="65096" y="65096"/>
                </a:lnTo>
                <a:close/>
                <a:moveTo>
                  <a:pt x="85772" y="48036"/>
                </a:moveTo>
                <a:lnTo>
                  <a:pt x="65102" y="65090"/>
                </a:lnTo>
                <a:lnTo>
                  <a:pt x="65109" y="65082"/>
                </a:lnTo>
                <a:close/>
                <a:moveTo>
                  <a:pt x="97994" y="37954"/>
                </a:moveTo>
                <a:lnTo>
                  <a:pt x="85772" y="48036"/>
                </a:lnTo>
                <a:lnTo>
                  <a:pt x="97988" y="37957"/>
                </a:lnTo>
                <a:close/>
                <a:moveTo>
                  <a:pt x="121860" y="25000"/>
                </a:moveTo>
                <a:lnTo>
                  <a:pt x="97994" y="37954"/>
                </a:lnTo>
                <a:lnTo>
                  <a:pt x="98000" y="37949"/>
                </a:lnTo>
                <a:close/>
                <a:moveTo>
                  <a:pt x="135745" y="17464"/>
                </a:moveTo>
                <a:lnTo>
                  <a:pt x="121860" y="25000"/>
                </a:lnTo>
                <a:lnTo>
                  <a:pt x="135740" y="17466"/>
                </a:lnTo>
                <a:close/>
                <a:moveTo>
                  <a:pt x="163796" y="8757"/>
                </a:moveTo>
                <a:lnTo>
                  <a:pt x="135745" y="17464"/>
                </a:lnTo>
                <a:lnTo>
                  <a:pt x="135750" y="17462"/>
                </a:lnTo>
                <a:close/>
                <a:moveTo>
                  <a:pt x="177462" y="4515"/>
                </a:moveTo>
                <a:lnTo>
                  <a:pt x="163796" y="8757"/>
                </a:lnTo>
                <a:lnTo>
                  <a:pt x="177459" y="4515"/>
                </a:lnTo>
                <a:close/>
                <a:moveTo>
                  <a:pt x="222250" y="0"/>
                </a:moveTo>
                <a:lnTo>
                  <a:pt x="177462" y="4515"/>
                </a:lnTo>
                <a:lnTo>
                  <a:pt x="177464" y="4514"/>
                </a:lnTo>
                <a:cubicBezTo>
                  <a:pt x="191931" y="1555"/>
                  <a:pt x="206909" y="0"/>
                  <a:pt x="222250" y="0"/>
                </a:cubicBezTo>
                <a:close/>
                <a:moveTo>
                  <a:pt x="222250" y="0"/>
                </a:moveTo>
                <a:cubicBezTo>
                  <a:pt x="344995" y="0"/>
                  <a:pt x="444500" y="99505"/>
                  <a:pt x="444500" y="222250"/>
                </a:cubicBezTo>
                <a:cubicBezTo>
                  <a:pt x="444500" y="344995"/>
                  <a:pt x="344995" y="444500"/>
                  <a:pt x="222250" y="444500"/>
                </a:cubicBezTo>
                <a:cubicBezTo>
                  <a:pt x="99505" y="444500"/>
                  <a:pt x="0" y="344995"/>
                  <a:pt x="0" y="222250"/>
                </a:cubicBezTo>
                <a:lnTo>
                  <a:pt x="4" y="222211"/>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93" name="Google Shape;1093;p149"/>
          <p:cNvSpPr/>
          <p:nvPr/>
        </p:nvSpPr>
        <p:spPr>
          <a:xfrm>
            <a:off x="1745135"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High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94" name="Google Shape;1094;p149"/>
          <p:cNvSpPr/>
          <p:nvPr/>
        </p:nvSpPr>
        <p:spPr>
          <a:xfrm>
            <a:off x="2424303" y="4452939"/>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95" name="Google Shape;1095;p149"/>
          <p:cNvSpPr/>
          <p:nvPr/>
        </p:nvSpPr>
        <p:spPr>
          <a:xfrm>
            <a:off x="2762684"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Medium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96" name="Google Shape;1096;p149"/>
          <p:cNvSpPr/>
          <p:nvPr/>
        </p:nvSpPr>
        <p:spPr>
          <a:xfrm>
            <a:off x="3425036" y="4452939"/>
            <a:ext cx="274479" cy="274479"/>
          </a:xfrm>
          <a:custGeom>
            <a:avLst/>
            <a:gdLst/>
            <a:ahLst/>
            <a:cxnLst/>
            <a:rect l="l" t="t" r="r" b="b"/>
            <a:pathLst>
              <a:path w="444500" h="444500" extrusionOk="0">
                <a:moveTo>
                  <a:pt x="243386" y="442369"/>
                </a:moveTo>
                <a:lnTo>
                  <a:pt x="222250" y="444500"/>
                </a:lnTo>
                <a:lnTo>
                  <a:pt x="222122" y="444487"/>
                </a:lnTo>
                <a:close/>
                <a:moveTo>
                  <a:pt x="199130" y="442169"/>
                </a:moveTo>
                <a:lnTo>
                  <a:pt x="222122" y="444487"/>
                </a:lnTo>
                <a:lnTo>
                  <a:pt x="221992" y="444500"/>
                </a:lnTo>
                <a:close/>
                <a:moveTo>
                  <a:pt x="266907" y="439998"/>
                </a:moveTo>
                <a:lnTo>
                  <a:pt x="266771" y="440040"/>
                </a:lnTo>
                <a:lnTo>
                  <a:pt x="243386" y="442369"/>
                </a:lnTo>
                <a:close/>
                <a:moveTo>
                  <a:pt x="177341" y="439948"/>
                </a:moveTo>
                <a:lnTo>
                  <a:pt x="199130" y="442169"/>
                </a:lnTo>
                <a:lnTo>
                  <a:pt x="177459" y="439985"/>
                </a:lnTo>
                <a:close/>
                <a:moveTo>
                  <a:pt x="286885" y="433825"/>
                </a:moveTo>
                <a:lnTo>
                  <a:pt x="267041" y="439985"/>
                </a:lnTo>
                <a:lnTo>
                  <a:pt x="266907" y="439998"/>
                </a:lnTo>
                <a:close/>
                <a:moveTo>
                  <a:pt x="155926" y="433301"/>
                </a:moveTo>
                <a:lnTo>
                  <a:pt x="177341" y="439948"/>
                </a:lnTo>
                <a:lnTo>
                  <a:pt x="177224" y="439936"/>
                </a:lnTo>
                <a:close/>
                <a:moveTo>
                  <a:pt x="308622" y="427077"/>
                </a:moveTo>
                <a:lnTo>
                  <a:pt x="308490" y="427148"/>
                </a:lnTo>
                <a:lnTo>
                  <a:pt x="286885" y="433825"/>
                </a:lnTo>
                <a:close/>
                <a:moveTo>
                  <a:pt x="135640" y="426980"/>
                </a:moveTo>
                <a:lnTo>
                  <a:pt x="155926" y="433301"/>
                </a:lnTo>
                <a:lnTo>
                  <a:pt x="135740" y="427035"/>
                </a:lnTo>
                <a:close/>
                <a:moveTo>
                  <a:pt x="326901" y="417188"/>
                </a:moveTo>
                <a:lnTo>
                  <a:pt x="308760" y="427035"/>
                </a:lnTo>
                <a:lnTo>
                  <a:pt x="308622" y="427077"/>
                </a:lnTo>
                <a:close/>
                <a:moveTo>
                  <a:pt x="116004" y="416322"/>
                </a:moveTo>
                <a:lnTo>
                  <a:pt x="135640" y="426980"/>
                </a:lnTo>
                <a:lnTo>
                  <a:pt x="135534" y="426947"/>
                </a:lnTo>
                <a:close/>
                <a:moveTo>
                  <a:pt x="346378" y="406616"/>
                </a:moveTo>
                <a:lnTo>
                  <a:pt x="346257" y="406716"/>
                </a:lnTo>
                <a:lnTo>
                  <a:pt x="326901" y="417188"/>
                </a:lnTo>
                <a:close/>
                <a:moveTo>
                  <a:pt x="97907" y="406477"/>
                </a:moveTo>
                <a:lnTo>
                  <a:pt x="116004" y="416322"/>
                </a:lnTo>
                <a:lnTo>
                  <a:pt x="97988" y="406543"/>
                </a:lnTo>
                <a:close/>
                <a:moveTo>
                  <a:pt x="362233" y="393572"/>
                </a:moveTo>
                <a:lnTo>
                  <a:pt x="346512" y="406543"/>
                </a:lnTo>
                <a:lnTo>
                  <a:pt x="346378" y="406616"/>
                </a:lnTo>
                <a:close/>
                <a:moveTo>
                  <a:pt x="80764" y="392332"/>
                </a:moveTo>
                <a:lnTo>
                  <a:pt x="97907" y="406477"/>
                </a:lnTo>
                <a:lnTo>
                  <a:pt x="97815" y="406426"/>
                </a:lnTo>
                <a:close/>
                <a:moveTo>
                  <a:pt x="379282" y="379506"/>
                </a:moveTo>
                <a:lnTo>
                  <a:pt x="379176" y="379633"/>
                </a:lnTo>
                <a:lnTo>
                  <a:pt x="362233" y="393572"/>
                </a:lnTo>
                <a:close/>
                <a:moveTo>
                  <a:pt x="65034" y="379330"/>
                </a:moveTo>
                <a:lnTo>
                  <a:pt x="80764" y="392332"/>
                </a:lnTo>
                <a:lnTo>
                  <a:pt x="65096" y="379405"/>
                </a:lnTo>
                <a:close/>
                <a:moveTo>
                  <a:pt x="392242" y="363845"/>
                </a:moveTo>
                <a:lnTo>
                  <a:pt x="379404" y="379405"/>
                </a:lnTo>
                <a:lnTo>
                  <a:pt x="379282" y="379506"/>
                </a:lnTo>
                <a:close/>
                <a:moveTo>
                  <a:pt x="51053" y="362384"/>
                </a:moveTo>
                <a:lnTo>
                  <a:pt x="65034" y="379330"/>
                </a:lnTo>
                <a:lnTo>
                  <a:pt x="64959" y="379268"/>
                </a:lnTo>
                <a:close/>
                <a:moveTo>
                  <a:pt x="406437" y="346641"/>
                </a:moveTo>
                <a:lnTo>
                  <a:pt x="406354" y="346793"/>
                </a:lnTo>
                <a:lnTo>
                  <a:pt x="392242" y="363845"/>
                </a:lnTo>
                <a:close/>
                <a:moveTo>
                  <a:pt x="37914" y="346432"/>
                </a:moveTo>
                <a:lnTo>
                  <a:pt x="51053" y="362384"/>
                </a:lnTo>
                <a:lnTo>
                  <a:pt x="37957" y="346512"/>
                </a:lnTo>
                <a:close/>
                <a:moveTo>
                  <a:pt x="416250" y="328630"/>
                </a:moveTo>
                <a:lnTo>
                  <a:pt x="406543" y="346512"/>
                </a:lnTo>
                <a:lnTo>
                  <a:pt x="406437" y="346641"/>
                </a:lnTo>
                <a:close/>
                <a:moveTo>
                  <a:pt x="27492" y="327231"/>
                </a:moveTo>
                <a:lnTo>
                  <a:pt x="37914" y="346432"/>
                </a:lnTo>
                <a:lnTo>
                  <a:pt x="37858" y="346364"/>
                </a:lnTo>
                <a:close/>
                <a:moveTo>
                  <a:pt x="426950" y="308915"/>
                </a:moveTo>
                <a:lnTo>
                  <a:pt x="426897" y="309086"/>
                </a:lnTo>
                <a:lnTo>
                  <a:pt x="416250" y="328630"/>
                </a:lnTo>
                <a:close/>
                <a:moveTo>
                  <a:pt x="17441" y="308680"/>
                </a:moveTo>
                <a:lnTo>
                  <a:pt x="27492" y="327231"/>
                </a:lnTo>
                <a:lnTo>
                  <a:pt x="17466" y="308760"/>
                </a:lnTo>
                <a:close/>
                <a:moveTo>
                  <a:pt x="433266" y="288686"/>
                </a:moveTo>
                <a:lnTo>
                  <a:pt x="427035" y="308760"/>
                </a:lnTo>
                <a:lnTo>
                  <a:pt x="426950" y="308915"/>
                </a:lnTo>
                <a:close/>
                <a:moveTo>
                  <a:pt x="10867" y="287503"/>
                </a:moveTo>
                <a:lnTo>
                  <a:pt x="17441" y="308680"/>
                </a:lnTo>
                <a:lnTo>
                  <a:pt x="17403" y="308610"/>
                </a:lnTo>
                <a:close/>
                <a:moveTo>
                  <a:pt x="439929" y="267221"/>
                </a:moveTo>
                <a:lnTo>
                  <a:pt x="439910" y="267404"/>
                </a:lnTo>
                <a:lnTo>
                  <a:pt x="433266" y="288686"/>
                </a:lnTo>
                <a:close/>
                <a:moveTo>
                  <a:pt x="4508" y="266966"/>
                </a:moveTo>
                <a:lnTo>
                  <a:pt x="10867" y="287503"/>
                </a:lnTo>
                <a:lnTo>
                  <a:pt x="4515" y="267041"/>
                </a:lnTo>
                <a:close/>
                <a:moveTo>
                  <a:pt x="442173" y="245333"/>
                </a:moveTo>
                <a:lnTo>
                  <a:pt x="439985" y="267041"/>
                </a:lnTo>
                <a:lnTo>
                  <a:pt x="439929" y="267221"/>
                </a:lnTo>
                <a:close/>
                <a:moveTo>
                  <a:pt x="2223" y="244301"/>
                </a:moveTo>
                <a:lnTo>
                  <a:pt x="4508" y="266966"/>
                </a:lnTo>
                <a:lnTo>
                  <a:pt x="4487" y="266897"/>
                </a:lnTo>
                <a:close/>
                <a:moveTo>
                  <a:pt x="444461" y="222638"/>
                </a:moveTo>
                <a:lnTo>
                  <a:pt x="444500" y="222638"/>
                </a:lnTo>
                <a:lnTo>
                  <a:pt x="442173" y="245333"/>
                </a:lnTo>
                <a:close/>
                <a:moveTo>
                  <a:pt x="7" y="222181"/>
                </a:moveTo>
                <a:lnTo>
                  <a:pt x="2223" y="244301"/>
                </a:lnTo>
                <a:lnTo>
                  <a:pt x="0" y="222250"/>
                </a:lnTo>
                <a:close/>
                <a:moveTo>
                  <a:pt x="2230" y="200131"/>
                </a:moveTo>
                <a:lnTo>
                  <a:pt x="7" y="222181"/>
                </a:lnTo>
                <a:lnTo>
                  <a:pt x="1" y="222121"/>
                </a:lnTo>
                <a:close/>
                <a:moveTo>
                  <a:pt x="4534" y="177400"/>
                </a:moveTo>
                <a:lnTo>
                  <a:pt x="2230" y="200131"/>
                </a:lnTo>
                <a:lnTo>
                  <a:pt x="4515" y="177459"/>
                </a:lnTo>
                <a:close/>
                <a:moveTo>
                  <a:pt x="10925" y="156812"/>
                </a:moveTo>
                <a:lnTo>
                  <a:pt x="4534" y="177400"/>
                </a:lnTo>
                <a:lnTo>
                  <a:pt x="4539" y="177350"/>
                </a:lnTo>
                <a:close/>
                <a:moveTo>
                  <a:pt x="17491" y="135694"/>
                </a:moveTo>
                <a:lnTo>
                  <a:pt x="10925" y="156812"/>
                </a:lnTo>
                <a:lnTo>
                  <a:pt x="17466" y="135741"/>
                </a:lnTo>
                <a:close/>
                <a:moveTo>
                  <a:pt x="27854" y="116601"/>
                </a:moveTo>
                <a:lnTo>
                  <a:pt x="17491" y="135694"/>
                </a:lnTo>
                <a:lnTo>
                  <a:pt x="17504" y="135653"/>
                </a:lnTo>
                <a:close/>
                <a:moveTo>
                  <a:pt x="37985" y="97955"/>
                </a:moveTo>
                <a:lnTo>
                  <a:pt x="27854" y="116601"/>
                </a:lnTo>
                <a:lnTo>
                  <a:pt x="37957" y="97988"/>
                </a:lnTo>
                <a:close/>
                <a:moveTo>
                  <a:pt x="52031" y="80930"/>
                </a:moveTo>
                <a:lnTo>
                  <a:pt x="37985" y="97955"/>
                </a:lnTo>
                <a:lnTo>
                  <a:pt x="38002" y="97922"/>
                </a:lnTo>
                <a:close/>
                <a:moveTo>
                  <a:pt x="65123" y="65073"/>
                </a:moveTo>
                <a:lnTo>
                  <a:pt x="52031" y="80930"/>
                </a:lnTo>
                <a:lnTo>
                  <a:pt x="65096" y="65096"/>
                </a:lnTo>
                <a:close/>
                <a:moveTo>
                  <a:pt x="82403" y="50816"/>
                </a:moveTo>
                <a:lnTo>
                  <a:pt x="65123" y="65073"/>
                </a:lnTo>
                <a:lnTo>
                  <a:pt x="65142" y="65050"/>
                </a:lnTo>
                <a:close/>
                <a:moveTo>
                  <a:pt x="98012" y="37944"/>
                </a:moveTo>
                <a:lnTo>
                  <a:pt x="82403" y="50816"/>
                </a:lnTo>
                <a:lnTo>
                  <a:pt x="97988" y="37957"/>
                </a:lnTo>
                <a:close/>
                <a:moveTo>
                  <a:pt x="118349" y="26905"/>
                </a:moveTo>
                <a:lnTo>
                  <a:pt x="98012" y="37944"/>
                </a:lnTo>
                <a:lnTo>
                  <a:pt x="98030" y="37929"/>
                </a:lnTo>
                <a:close/>
                <a:moveTo>
                  <a:pt x="135759" y="17460"/>
                </a:moveTo>
                <a:lnTo>
                  <a:pt x="118349" y="26905"/>
                </a:lnTo>
                <a:lnTo>
                  <a:pt x="135740" y="17466"/>
                </a:lnTo>
                <a:close/>
                <a:moveTo>
                  <a:pt x="160484" y="9785"/>
                </a:moveTo>
                <a:lnTo>
                  <a:pt x="135759" y="17460"/>
                </a:lnTo>
                <a:lnTo>
                  <a:pt x="135773" y="17453"/>
                </a:lnTo>
                <a:close/>
                <a:moveTo>
                  <a:pt x="177469" y="4514"/>
                </a:moveTo>
                <a:lnTo>
                  <a:pt x="160484" y="9785"/>
                </a:lnTo>
                <a:lnTo>
                  <a:pt x="177459" y="4515"/>
                </a:lnTo>
                <a:close/>
                <a:moveTo>
                  <a:pt x="219671" y="260"/>
                </a:moveTo>
                <a:lnTo>
                  <a:pt x="177469" y="4514"/>
                </a:lnTo>
                <a:lnTo>
                  <a:pt x="177477" y="4512"/>
                </a:lnTo>
                <a:close/>
                <a:moveTo>
                  <a:pt x="222251" y="0"/>
                </a:moveTo>
                <a:lnTo>
                  <a:pt x="267041" y="4515"/>
                </a:lnTo>
                <a:cubicBezTo>
                  <a:pt x="368317" y="25240"/>
                  <a:pt x="444500" y="114848"/>
                  <a:pt x="444500" y="222250"/>
                </a:cubicBezTo>
                <a:lnTo>
                  <a:pt x="444461" y="222638"/>
                </a:lnTo>
                <a:lnTo>
                  <a:pt x="222250" y="222250"/>
                </a:lnTo>
                <a:close/>
                <a:moveTo>
                  <a:pt x="222251" y="0"/>
                </a:moveTo>
                <a:lnTo>
                  <a:pt x="222251" y="0"/>
                </a:lnTo>
                <a:lnTo>
                  <a:pt x="222251" y="0"/>
                </a:lnTo>
                <a:close/>
                <a:moveTo>
                  <a:pt x="222250" y="0"/>
                </a:moveTo>
                <a:lnTo>
                  <a:pt x="222251" y="0"/>
                </a:lnTo>
                <a:lnTo>
                  <a:pt x="219671" y="26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97" name="Google Shape;1097;p149"/>
          <p:cNvSpPr/>
          <p:nvPr/>
        </p:nvSpPr>
        <p:spPr>
          <a:xfrm>
            <a:off x="3750790"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Low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98" name="Google Shape;1098;p149"/>
          <p:cNvSpPr txBox="1"/>
          <p:nvPr/>
        </p:nvSpPr>
        <p:spPr>
          <a:xfrm>
            <a:off x="274325" y="4180143"/>
            <a:ext cx="51675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 May be out of scope for this initiative</a:t>
            </a:r>
            <a:endParaRPr sz="7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685"/>
        <p:cNvGrpSpPr/>
        <p:nvPr/>
      </p:nvGrpSpPr>
      <p:grpSpPr>
        <a:xfrm>
          <a:off x="0" y="0"/>
          <a:ext cx="0" cy="0"/>
          <a:chOff x="0" y="0"/>
          <a:chExt cx="0" cy="0"/>
        </a:xfrm>
      </p:grpSpPr>
      <p:cxnSp>
        <p:nvCxnSpPr>
          <p:cNvPr id="4686" name="Google Shape;4686;p248"/>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sp>
        <p:nvSpPr>
          <p:cNvPr id="4687" name="Google Shape;4687;p248"/>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688" name="Google Shape;4688;p248"/>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689" name="Google Shape;4689;p248"/>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690" name="Google Shape;4690;p248"/>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691" name="Google Shape;4691;p248"/>
          <p:cNvSpPr txBox="1"/>
          <p:nvPr/>
        </p:nvSpPr>
        <p:spPr>
          <a:xfrm>
            <a:off x="2800620" y="126175"/>
            <a:ext cx="88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4692" name="Google Shape;4692;p248"/>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Plan</a:t>
            </a:r>
            <a:endParaRPr sz="600" b="1">
              <a:solidFill>
                <a:schemeClr val="lt1"/>
              </a:solidFill>
              <a:latin typeface="Open Sans"/>
              <a:ea typeface="Open Sans"/>
              <a:cs typeface="Open Sans"/>
              <a:sym typeface="Open Sans"/>
            </a:endParaRPr>
          </a:p>
        </p:txBody>
      </p:sp>
      <p:sp>
        <p:nvSpPr>
          <p:cNvPr id="4693" name="Google Shape;4693;p248"/>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694" name="Google Shape;4694;p248"/>
          <p:cNvSpPr txBox="1">
            <a:spLocks noGrp="1"/>
          </p:cNvSpPr>
          <p:nvPr>
            <p:ph type="title"/>
          </p:nvPr>
        </p:nvSpPr>
        <p:spPr>
          <a:xfrm>
            <a:off x="274325" y="490527"/>
            <a:ext cx="8595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Plan</a:t>
            </a:r>
            <a:endParaRPr sz="1400" i="1"/>
          </a:p>
        </p:txBody>
      </p:sp>
      <p:cxnSp>
        <p:nvCxnSpPr>
          <p:cNvPr id="4695" name="Google Shape;4695;p248"/>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sp>
        <p:nvSpPr>
          <p:cNvPr id="4696" name="Google Shape;4696;p248"/>
          <p:cNvSpPr/>
          <p:nvPr/>
        </p:nvSpPr>
        <p:spPr>
          <a:xfrm>
            <a:off x="7337655" y="1097325"/>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Dependencies</a:t>
            </a:r>
            <a:endParaRPr sz="700" b="1">
              <a:solidFill>
                <a:schemeClr val="dk1"/>
              </a:solidFill>
              <a:latin typeface="Open Sans"/>
              <a:ea typeface="Open Sans"/>
              <a:cs typeface="Open Sans"/>
              <a:sym typeface="Open Sans"/>
            </a:endParaRPr>
          </a:p>
        </p:txBody>
      </p:sp>
      <p:grpSp>
        <p:nvGrpSpPr>
          <p:cNvPr id="4697" name="Google Shape;4697;p248"/>
          <p:cNvGrpSpPr/>
          <p:nvPr/>
        </p:nvGrpSpPr>
        <p:grpSpPr>
          <a:xfrm>
            <a:off x="7386198" y="1429973"/>
            <a:ext cx="1463426" cy="150900"/>
            <a:chOff x="7224213" y="2084648"/>
            <a:chExt cx="1627295" cy="150900"/>
          </a:xfrm>
        </p:grpSpPr>
        <p:sp>
          <p:nvSpPr>
            <p:cNvPr id="4698" name="Google Shape;4698;p248"/>
            <p:cNvSpPr/>
            <p:nvPr/>
          </p:nvSpPr>
          <p:spPr>
            <a:xfrm>
              <a:off x="7224213" y="2084648"/>
              <a:ext cx="1635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600" b="1">
                  <a:solidFill>
                    <a:schemeClr val="dk1"/>
                  </a:solidFill>
                  <a:latin typeface="Open Sans"/>
                  <a:ea typeface="Open Sans"/>
                  <a:cs typeface="Open Sans"/>
                  <a:sym typeface="Open Sans"/>
                </a:rPr>
                <a:t>2</a:t>
              </a:r>
              <a:endParaRPr sz="600">
                <a:solidFill>
                  <a:schemeClr val="dk1"/>
                </a:solidFill>
                <a:latin typeface="Open Sans"/>
                <a:ea typeface="Open Sans"/>
                <a:cs typeface="Open Sans"/>
                <a:sym typeface="Open Sans"/>
              </a:endParaRPr>
            </a:p>
          </p:txBody>
        </p:sp>
        <p:sp>
          <p:nvSpPr>
            <p:cNvPr id="4699" name="Google Shape;4699;p248"/>
            <p:cNvSpPr txBox="1"/>
            <p:nvPr/>
          </p:nvSpPr>
          <p:spPr>
            <a:xfrm>
              <a:off x="7413308" y="2113898"/>
              <a:ext cx="1438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Availability of an Analytics Platform</a:t>
              </a:r>
              <a:endParaRPr sz="600">
                <a:solidFill>
                  <a:schemeClr val="dk1"/>
                </a:solidFill>
                <a:latin typeface="Open Sans"/>
                <a:ea typeface="Open Sans"/>
                <a:cs typeface="Open Sans"/>
                <a:sym typeface="Open Sans"/>
              </a:endParaRPr>
            </a:p>
          </p:txBody>
        </p:sp>
      </p:grpSp>
      <p:sp>
        <p:nvSpPr>
          <p:cNvPr id="4700" name="Google Shape;4700;p248"/>
          <p:cNvSpPr txBox="1"/>
          <p:nvPr/>
        </p:nvSpPr>
        <p:spPr>
          <a:xfrm rot="-5400000">
            <a:off x="-1466725" y="2838375"/>
            <a:ext cx="3669600" cy="187500"/>
          </a:xfrm>
          <a:prstGeom prst="rect">
            <a:avLst/>
          </a:prstGeom>
          <a:solidFill>
            <a:schemeClr val="accent2"/>
          </a:solidFill>
          <a:ln>
            <a:noFill/>
          </a:ln>
        </p:spPr>
        <p:txBody>
          <a:bodyPr spcFirstLastPara="1" wrap="square" lIns="23300" tIns="23300" rIns="23300" bIns="23300" anchor="ctr" anchorCtr="1">
            <a:noAutofit/>
          </a:bodyPr>
          <a:lstStyle/>
          <a:p>
            <a:pPr marL="0" marR="0" lvl="0" indent="0" algn="ctr" rtl="0">
              <a:spcBef>
                <a:spcPts val="0"/>
              </a:spcBef>
              <a:spcAft>
                <a:spcPts val="0"/>
              </a:spcAft>
              <a:buNone/>
            </a:pPr>
            <a:r>
              <a:rPr lang="en" sz="700" b="1">
                <a:solidFill>
                  <a:schemeClr val="lt1"/>
                </a:solidFill>
                <a:latin typeface="Open Sans"/>
                <a:ea typeface="Open Sans"/>
                <a:cs typeface="Open Sans"/>
                <a:sym typeface="Open Sans"/>
              </a:rPr>
              <a:t>Enhanced Employer Onboarding Process</a:t>
            </a:r>
            <a:endParaRPr sz="700" b="1">
              <a:latin typeface="Open Sans"/>
              <a:ea typeface="Open Sans"/>
              <a:cs typeface="Open Sans"/>
              <a:sym typeface="Open Sans"/>
            </a:endParaRPr>
          </a:p>
        </p:txBody>
      </p:sp>
      <p:graphicFrame>
        <p:nvGraphicFramePr>
          <p:cNvPr id="4701" name="Google Shape;4701;p248"/>
          <p:cNvGraphicFramePr/>
          <p:nvPr/>
        </p:nvGraphicFramePr>
        <p:xfrm>
          <a:off x="461825" y="1097280"/>
          <a:ext cx="3000000" cy="3000000"/>
        </p:xfrm>
        <a:graphic>
          <a:graphicData uri="http://schemas.openxmlformats.org/drawingml/2006/table">
            <a:tbl>
              <a:tblPr>
                <a:noFill/>
                <a:tableStyleId>{A88B2428-0C41-4B1A-9D4E-B0885BF94441}</a:tableStyleId>
              </a:tblPr>
              <a:tblGrid>
                <a:gridCol w="700500">
                  <a:extLst>
                    <a:ext uri="{9D8B030D-6E8A-4147-A177-3AD203B41FA5}">
                      <a16:colId xmlns:a16="http://schemas.microsoft.com/office/drawing/2014/main" val="20000"/>
                    </a:ext>
                  </a:extLst>
                </a:gridCol>
                <a:gridCol w="1309800">
                  <a:extLst>
                    <a:ext uri="{9D8B030D-6E8A-4147-A177-3AD203B41FA5}">
                      <a16:colId xmlns:a16="http://schemas.microsoft.com/office/drawing/2014/main" val="20001"/>
                    </a:ext>
                  </a:extLst>
                </a:gridCol>
                <a:gridCol w="1554875">
                  <a:extLst>
                    <a:ext uri="{9D8B030D-6E8A-4147-A177-3AD203B41FA5}">
                      <a16:colId xmlns:a16="http://schemas.microsoft.com/office/drawing/2014/main" val="20002"/>
                    </a:ext>
                  </a:extLst>
                </a:gridCol>
                <a:gridCol w="1606425">
                  <a:extLst>
                    <a:ext uri="{9D8B030D-6E8A-4147-A177-3AD203B41FA5}">
                      <a16:colId xmlns:a16="http://schemas.microsoft.com/office/drawing/2014/main" val="20003"/>
                    </a:ext>
                  </a:extLst>
                </a:gridCol>
                <a:gridCol w="1467125">
                  <a:extLst>
                    <a:ext uri="{9D8B030D-6E8A-4147-A177-3AD203B41FA5}">
                      <a16:colId xmlns:a16="http://schemas.microsoft.com/office/drawing/2014/main" val="20004"/>
                    </a:ext>
                  </a:extLst>
                </a:gridCol>
              </a:tblGrid>
              <a:tr h="175875">
                <a:tc>
                  <a:txBody>
                    <a:bodyPr/>
                    <a:lstStyle/>
                    <a:p>
                      <a:pPr marL="0" lvl="0" indent="0" algn="l" rtl="0">
                        <a:spcBef>
                          <a:spcPts val="0"/>
                        </a:spcBef>
                        <a:spcAft>
                          <a:spcPts val="0"/>
                        </a:spcAft>
                        <a:buNone/>
                      </a:pPr>
                      <a:endParaRPr sz="700" b="1">
                        <a:solidFill>
                          <a:schemeClr val="lt1"/>
                        </a:solidFill>
                        <a:latin typeface="Open Sans"/>
                        <a:ea typeface="Open Sans"/>
                        <a:cs typeface="Open Sans"/>
                        <a:sym typeface="Open Sans"/>
                      </a:endParaRPr>
                    </a:p>
                  </a:txBody>
                  <a:tcPr marL="45700" marR="45700" marT="18275" marB="18275">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Q1</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Q2</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Q3</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Q4</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2340300">
                <a:tc rowSpan="2">
                  <a:txBody>
                    <a:bodyPr/>
                    <a:lstStyle/>
                    <a:p>
                      <a:pPr marL="0" lvl="0" indent="0" algn="l" rtl="0">
                        <a:spcBef>
                          <a:spcPts val="0"/>
                        </a:spcBef>
                        <a:spcAft>
                          <a:spcPts val="0"/>
                        </a:spcAft>
                        <a:buNone/>
                      </a:pPr>
                      <a:r>
                        <a:rPr lang="en" sz="500" b="1">
                          <a:solidFill>
                            <a:schemeClr val="dk1"/>
                          </a:solidFill>
                          <a:latin typeface="Open Sans"/>
                          <a:ea typeface="Open Sans"/>
                          <a:cs typeface="Open Sans"/>
                          <a:sym typeface="Open Sans"/>
                        </a:rPr>
                        <a:t>Extend to I9</a:t>
                      </a:r>
                      <a:endParaRPr sz="500" b="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lt1"/>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432850">
                <a:tc vMerge="1">
                  <a:txBody>
                    <a:bodyPr/>
                    <a:lstStyle/>
                    <a:p>
                      <a:endParaRPr lang="en-US"/>
                    </a:p>
                  </a:txBody>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lt1"/>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2"/>
                  </a:ext>
                </a:extLst>
              </a:tr>
              <a:tr h="720600">
                <a:tc>
                  <a:txBody>
                    <a:bodyPr/>
                    <a:lstStyle/>
                    <a:p>
                      <a:pPr marL="0" lvl="0" indent="0" algn="l" rtl="0">
                        <a:spcBef>
                          <a:spcPts val="0"/>
                        </a:spcBef>
                        <a:spcAft>
                          <a:spcPts val="0"/>
                        </a:spcAft>
                        <a:buNone/>
                      </a:pPr>
                      <a:r>
                        <a:rPr lang="en" sz="500" b="1">
                          <a:solidFill>
                            <a:schemeClr val="dk1"/>
                          </a:solidFill>
                        </a:rPr>
                        <a:t>Report</a:t>
                      </a:r>
                      <a:endParaRPr sz="500" b="1">
                        <a:solidFill>
                          <a:schemeClr val="dk1"/>
                        </a:solidFill>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702" name="Google Shape;4702;p248"/>
          <p:cNvSpPr/>
          <p:nvPr/>
        </p:nvSpPr>
        <p:spPr>
          <a:xfrm>
            <a:off x="7337655" y="2567970"/>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Activity Owned by </a:t>
            </a:r>
            <a:endParaRPr sz="700" b="1">
              <a:solidFill>
                <a:schemeClr val="dk1"/>
              </a:solidFill>
              <a:latin typeface="Open Sans"/>
              <a:ea typeface="Open Sans"/>
              <a:cs typeface="Open Sans"/>
              <a:sym typeface="Open Sans"/>
            </a:endParaRPr>
          </a:p>
        </p:txBody>
      </p:sp>
      <p:sp>
        <p:nvSpPr>
          <p:cNvPr id="4703" name="Google Shape;4703;p248"/>
          <p:cNvSpPr/>
          <p:nvPr/>
        </p:nvSpPr>
        <p:spPr>
          <a:xfrm>
            <a:off x="7452805" y="2831862"/>
            <a:ext cx="215700" cy="108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4704" name="Google Shape;4704;p248"/>
          <p:cNvSpPr txBox="1"/>
          <p:nvPr/>
        </p:nvSpPr>
        <p:spPr>
          <a:xfrm>
            <a:off x="7695299" y="2832325"/>
            <a:ext cx="7977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Employer Boarding</a:t>
            </a:r>
            <a:endParaRPr sz="700">
              <a:solidFill>
                <a:schemeClr val="dk1"/>
              </a:solidFill>
              <a:latin typeface="Open Sans"/>
              <a:ea typeface="Open Sans"/>
              <a:cs typeface="Open Sans"/>
              <a:sym typeface="Open Sans"/>
            </a:endParaRPr>
          </a:p>
        </p:txBody>
      </p:sp>
      <p:sp>
        <p:nvSpPr>
          <p:cNvPr id="4705" name="Google Shape;4705;p248"/>
          <p:cNvSpPr/>
          <p:nvPr/>
        </p:nvSpPr>
        <p:spPr>
          <a:xfrm>
            <a:off x="7452805" y="2984262"/>
            <a:ext cx="215700" cy="108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p:txBody>
      </p:sp>
      <p:sp>
        <p:nvSpPr>
          <p:cNvPr id="4706" name="Google Shape;4706;p248"/>
          <p:cNvSpPr txBox="1"/>
          <p:nvPr/>
        </p:nvSpPr>
        <p:spPr>
          <a:xfrm>
            <a:off x="7695306" y="2984720"/>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Salesforce</a:t>
            </a:r>
            <a:endParaRPr sz="700">
              <a:solidFill>
                <a:schemeClr val="dk1"/>
              </a:solidFill>
              <a:latin typeface="Open Sans"/>
              <a:ea typeface="Open Sans"/>
              <a:cs typeface="Open Sans"/>
              <a:sym typeface="Open Sans"/>
            </a:endParaRPr>
          </a:p>
        </p:txBody>
      </p:sp>
      <p:sp>
        <p:nvSpPr>
          <p:cNvPr id="4707" name="Google Shape;4707;p248"/>
          <p:cNvSpPr/>
          <p:nvPr/>
        </p:nvSpPr>
        <p:spPr>
          <a:xfrm>
            <a:off x="7452805" y="3127137"/>
            <a:ext cx="215700" cy="108600"/>
          </a:xfrm>
          <a:prstGeom prst="homePlate">
            <a:avLst>
              <a:gd name="adj" fmla="val 74357"/>
            </a:avLst>
          </a:prstGeom>
          <a:noFill/>
          <a:ln w="9525" cap="flat" cmpd="sng">
            <a:solidFill>
              <a:schemeClr val="accent2"/>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4708" name="Google Shape;4708;p248"/>
          <p:cNvSpPr txBox="1"/>
          <p:nvPr/>
        </p:nvSpPr>
        <p:spPr>
          <a:xfrm>
            <a:off x="7695306" y="3122832"/>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CDH</a:t>
            </a:r>
            <a:endParaRPr sz="700">
              <a:solidFill>
                <a:schemeClr val="dk1"/>
              </a:solidFill>
              <a:latin typeface="Open Sans"/>
              <a:ea typeface="Open Sans"/>
              <a:cs typeface="Open Sans"/>
              <a:sym typeface="Open Sans"/>
            </a:endParaRPr>
          </a:p>
        </p:txBody>
      </p:sp>
      <p:sp>
        <p:nvSpPr>
          <p:cNvPr id="4709" name="Google Shape;4709;p248"/>
          <p:cNvSpPr/>
          <p:nvPr/>
        </p:nvSpPr>
        <p:spPr>
          <a:xfrm>
            <a:off x="7473268" y="3618857"/>
            <a:ext cx="147000" cy="108600"/>
          </a:xfrm>
          <a:prstGeom prst="star4">
            <a:avLst>
              <a:gd name="adj" fmla="val 1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p:txBody>
      </p:sp>
      <p:sp>
        <p:nvSpPr>
          <p:cNvPr id="4710" name="Google Shape;4710;p248"/>
          <p:cNvSpPr txBox="1"/>
          <p:nvPr/>
        </p:nvSpPr>
        <p:spPr>
          <a:xfrm>
            <a:off x="7695306" y="3603845"/>
            <a:ext cx="10794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Ongoing activity with no specific end date</a:t>
            </a:r>
            <a:endParaRPr sz="700">
              <a:solidFill>
                <a:schemeClr val="dk1"/>
              </a:solidFill>
              <a:latin typeface="Open Sans"/>
              <a:ea typeface="Open Sans"/>
              <a:cs typeface="Open Sans"/>
              <a:sym typeface="Open Sans"/>
            </a:endParaRPr>
          </a:p>
        </p:txBody>
      </p:sp>
      <p:sp>
        <p:nvSpPr>
          <p:cNvPr id="4711" name="Google Shape;4711;p248"/>
          <p:cNvSpPr/>
          <p:nvPr/>
        </p:nvSpPr>
        <p:spPr>
          <a:xfrm>
            <a:off x="7452805" y="3260487"/>
            <a:ext cx="215700" cy="108600"/>
          </a:xfrm>
          <a:prstGeom prst="homePlate">
            <a:avLst>
              <a:gd name="adj" fmla="val 74357"/>
            </a:avLst>
          </a:prstGeom>
          <a:noFill/>
          <a:ln w="9525" cap="flat" cmpd="sng">
            <a:solidFill>
              <a:schemeClr val="accent5"/>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4712" name="Google Shape;4712;p248"/>
          <p:cNvSpPr txBox="1"/>
          <p:nvPr/>
        </p:nvSpPr>
        <p:spPr>
          <a:xfrm>
            <a:off x="7714356" y="3260945"/>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I9 Cloud</a:t>
            </a:r>
            <a:endParaRPr sz="700">
              <a:solidFill>
                <a:schemeClr val="dk1"/>
              </a:solidFill>
              <a:latin typeface="Open Sans"/>
              <a:ea typeface="Open Sans"/>
              <a:cs typeface="Open Sans"/>
              <a:sym typeface="Open Sans"/>
            </a:endParaRPr>
          </a:p>
        </p:txBody>
      </p:sp>
      <p:sp>
        <p:nvSpPr>
          <p:cNvPr id="4713" name="Google Shape;4713;p248"/>
          <p:cNvSpPr/>
          <p:nvPr/>
        </p:nvSpPr>
        <p:spPr>
          <a:xfrm>
            <a:off x="2523525" y="1296000"/>
            <a:ext cx="1463400" cy="147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Task: eVerify Cancellation</a:t>
            </a:r>
            <a:endParaRPr sz="400">
              <a:solidFill>
                <a:schemeClr val="dk1"/>
              </a:solidFill>
              <a:latin typeface="Open Sans"/>
              <a:ea typeface="Open Sans"/>
              <a:cs typeface="Open Sans"/>
              <a:sym typeface="Open Sans"/>
            </a:endParaRPr>
          </a:p>
        </p:txBody>
      </p:sp>
      <p:sp>
        <p:nvSpPr>
          <p:cNvPr id="4714" name="Google Shape;4714;p248"/>
          <p:cNvSpPr/>
          <p:nvPr/>
        </p:nvSpPr>
        <p:spPr>
          <a:xfrm>
            <a:off x="2523525" y="1583576"/>
            <a:ext cx="1463400" cy="147600"/>
          </a:xfrm>
          <a:prstGeom prst="homePlate">
            <a:avLst>
              <a:gd name="adj" fmla="val 74357"/>
            </a:avLst>
          </a:prstGeom>
          <a:noFill/>
          <a:ln w="9525" cap="flat" cmpd="sng">
            <a:solidFill>
              <a:schemeClr val="accent5"/>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Subprocess - I9 Cancellation</a:t>
            </a:r>
            <a:endParaRPr sz="400">
              <a:solidFill>
                <a:schemeClr val="dk1"/>
              </a:solidFill>
              <a:latin typeface="Open Sans"/>
              <a:ea typeface="Open Sans"/>
              <a:cs typeface="Open Sans"/>
              <a:sym typeface="Open Sans"/>
            </a:endParaRPr>
          </a:p>
        </p:txBody>
      </p:sp>
      <p:sp>
        <p:nvSpPr>
          <p:cNvPr id="4715" name="Google Shape;4715;p248"/>
          <p:cNvSpPr/>
          <p:nvPr/>
        </p:nvSpPr>
        <p:spPr>
          <a:xfrm>
            <a:off x="4072300" y="1766775"/>
            <a:ext cx="1463400" cy="1845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Enhancements Subprocess - Dynamic triggering of product specific subprocess </a:t>
            </a:r>
            <a:endParaRPr sz="400">
              <a:solidFill>
                <a:schemeClr val="dk1"/>
              </a:solidFill>
              <a:latin typeface="Open Sans"/>
              <a:ea typeface="Open Sans"/>
              <a:cs typeface="Open Sans"/>
              <a:sym typeface="Open Sans"/>
            </a:endParaRPr>
          </a:p>
        </p:txBody>
      </p:sp>
      <p:sp>
        <p:nvSpPr>
          <p:cNvPr id="4716" name="Google Shape;4716;p248"/>
          <p:cNvSpPr/>
          <p:nvPr/>
        </p:nvSpPr>
        <p:spPr>
          <a:xfrm>
            <a:off x="4072300" y="1978401"/>
            <a:ext cx="1463400" cy="1845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Subprocess - I9 Cancellation subprocess orchestration </a:t>
            </a:r>
            <a:endParaRPr sz="400">
              <a:solidFill>
                <a:schemeClr val="dk1"/>
              </a:solidFill>
              <a:latin typeface="Open Sans"/>
              <a:ea typeface="Open Sans"/>
              <a:cs typeface="Open Sans"/>
              <a:sym typeface="Open Sans"/>
            </a:endParaRPr>
          </a:p>
        </p:txBody>
      </p:sp>
      <p:sp>
        <p:nvSpPr>
          <p:cNvPr id="4717" name="Google Shape;4717;p248"/>
          <p:cNvSpPr/>
          <p:nvPr/>
        </p:nvSpPr>
        <p:spPr>
          <a:xfrm>
            <a:off x="4072300" y="2190026"/>
            <a:ext cx="1463400" cy="1845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End to End testing - I9 Cancellation integration for Alliance</a:t>
            </a:r>
            <a:endParaRPr sz="400">
              <a:solidFill>
                <a:schemeClr val="dk1"/>
              </a:solidFill>
              <a:latin typeface="Open Sans"/>
              <a:ea typeface="Open Sans"/>
              <a:cs typeface="Open Sans"/>
              <a:sym typeface="Open Sans"/>
            </a:endParaRPr>
          </a:p>
        </p:txBody>
      </p:sp>
      <p:sp>
        <p:nvSpPr>
          <p:cNvPr id="4718" name="Google Shape;4718;p248"/>
          <p:cNvSpPr/>
          <p:nvPr/>
        </p:nvSpPr>
        <p:spPr>
          <a:xfrm>
            <a:off x="4072300" y="2401652"/>
            <a:ext cx="1463400" cy="147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Process Start - Trigger process for Direct</a:t>
            </a:r>
            <a:endParaRPr sz="400">
              <a:solidFill>
                <a:schemeClr val="dk1"/>
              </a:solidFill>
              <a:latin typeface="Open Sans"/>
              <a:ea typeface="Open Sans"/>
              <a:cs typeface="Open Sans"/>
              <a:sym typeface="Open Sans"/>
            </a:endParaRPr>
          </a:p>
        </p:txBody>
      </p:sp>
      <p:sp>
        <p:nvSpPr>
          <p:cNvPr id="4719" name="Google Shape;4719;p248"/>
          <p:cNvSpPr/>
          <p:nvPr/>
        </p:nvSpPr>
        <p:spPr>
          <a:xfrm>
            <a:off x="1175700" y="4093875"/>
            <a:ext cx="1295700" cy="147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Define Metrics to capture</a:t>
            </a:r>
            <a:endParaRPr sz="400">
              <a:solidFill>
                <a:schemeClr val="dk1"/>
              </a:solidFill>
              <a:latin typeface="Open Sans"/>
              <a:ea typeface="Open Sans"/>
              <a:cs typeface="Open Sans"/>
              <a:sym typeface="Open Sans"/>
            </a:endParaRPr>
          </a:p>
        </p:txBody>
      </p:sp>
      <p:sp>
        <p:nvSpPr>
          <p:cNvPr id="4720" name="Google Shape;4720;p248"/>
          <p:cNvSpPr/>
          <p:nvPr/>
        </p:nvSpPr>
        <p:spPr>
          <a:xfrm>
            <a:off x="4072300" y="4093875"/>
            <a:ext cx="1463400" cy="147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a:solidFill>
                  <a:schemeClr val="dk1"/>
                </a:solidFill>
                <a:latin typeface="Open Sans"/>
                <a:ea typeface="Open Sans"/>
                <a:cs typeface="Open Sans"/>
                <a:sym typeface="Open Sans"/>
              </a:rPr>
              <a:t>New Service: Generate Cancellation Reports</a:t>
            </a:r>
            <a:endParaRPr sz="400">
              <a:solidFill>
                <a:schemeClr val="dk1"/>
              </a:solidFill>
              <a:latin typeface="Open Sans"/>
              <a:ea typeface="Open Sans"/>
              <a:cs typeface="Open Sans"/>
              <a:sym typeface="Open Sans"/>
            </a:endParaRPr>
          </a:p>
        </p:txBody>
      </p:sp>
      <p:sp>
        <p:nvSpPr>
          <p:cNvPr id="4721" name="Google Shape;4721;p248"/>
          <p:cNvSpPr/>
          <p:nvPr/>
        </p:nvSpPr>
        <p:spPr>
          <a:xfrm>
            <a:off x="5251371" y="4184339"/>
            <a:ext cx="117600" cy="960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500" b="1">
                <a:solidFill>
                  <a:schemeClr val="dk1"/>
                </a:solidFill>
                <a:latin typeface="Open Sans"/>
                <a:ea typeface="Open Sans"/>
                <a:cs typeface="Open Sans"/>
                <a:sym typeface="Open Sans"/>
              </a:rPr>
              <a:t>2</a:t>
            </a:r>
            <a:endParaRPr sz="500">
              <a:solidFill>
                <a:schemeClr val="dk1"/>
              </a:solidFill>
              <a:latin typeface="Open Sans"/>
              <a:ea typeface="Open Sans"/>
              <a:cs typeface="Open Sans"/>
              <a:sym typeface="Open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725"/>
        <p:cNvGrpSpPr/>
        <p:nvPr/>
      </p:nvGrpSpPr>
      <p:grpSpPr>
        <a:xfrm>
          <a:off x="0" y="0"/>
          <a:ext cx="0" cy="0"/>
          <a:chOff x="0" y="0"/>
          <a:chExt cx="0" cy="0"/>
        </a:xfrm>
      </p:grpSpPr>
      <p:sp>
        <p:nvSpPr>
          <p:cNvPr id="4726" name="Google Shape;4726;p249"/>
          <p:cNvSpPr txBox="1">
            <a:spLocks noGrp="1"/>
          </p:cNvSpPr>
          <p:nvPr>
            <p:ph type="ctrTitle"/>
          </p:nvPr>
        </p:nvSpPr>
        <p:spPr>
          <a:xfrm>
            <a:off x="3355050" y="1081400"/>
            <a:ext cx="4456200" cy="171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200" b="1"/>
              <a:t>Implementation Roadmap</a:t>
            </a:r>
            <a:endParaRPr sz="4200" b="1"/>
          </a:p>
        </p:txBody>
      </p:sp>
      <p:sp>
        <p:nvSpPr>
          <p:cNvPr id="4727" name="Google Shape;4727;p249"/>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732"/>
        <p:cNvGrpSpPr/>
        <p:nvPr/>
      </p:nvGrpSpPr>
      <p:grpSpPr>
        <a:xfrm>
          <a:off x="0" y="0"/>
          <a:ext cx="0" cy="0"/>
          <a:chOff x="0" y="0"/>
          <a:chExt cx="0" cy="0"/>
        </a:xfrm>
      </p:grpSpPr>
      <p:graphicFrame>
        <p:nvGraphicFramePr>
          <p:cNvPr id="4733" name="Google Shape;4733;p250"/>
          <p:cNvGraphicFramePr/>
          <p:nvPr/>
        </p:nvGraphicFramePr>
        <p:xfrm>
          <a:off x="350531" y="1353285"/>
          <a:ext cx="3000000" cy="3000000"/>
        </p:xfrm>
        <a:graphic>
          <a:graphicData uri="http://schemas.openxmlformats.org/drawingml/2006/table">
            <a:tbl>
              <a:tblPr firstRow="1" bandRow="1">
                <a:noFill/>
                <a:tableStyleId>{32930068-2073-4DC5-A047-6BCA067AAD53}</a:tableStyleId>
              </a:tblPr>
              <a:tblGrid>
                <a:gridCol w="2155250">
                  <a:extLst>
                    <a:ext uri="{9D8B030D-6E8A-4147-A177-3AD203B41FA5}">
                      <a16:colId xmlns:a16="http://schemas.microsoft.com/office/drawing/2014/main" val="20000"/>
                    </a:ext>
                  </a:extLst>
                </a:gridCol>
                <a:gridCol w="1095700">
                  <a:extLst>
                    <a:ext uri="{9D8B030D-6E8A-4147-A177-3AD203B41FA5}">
                      <a16:colId xmlns:a16="http://schemas.microsoft.com/office/drawing/2014/main" val="20001"/>
                    </a:ext>
                  </a:extLst>
                </a:gridCol>
                <a:gridCol w="985925">
                  <a:extLst>
                    <a:ext uri="{9D8B030D-6E8A-4147-A177-3AD203B41FA5}">
                      <a16:colId xmlns:a16="http://schemas.microsoft.com/office/drawing/2014/main" val="20002"/>
                    </a:ext>
                  </a:extLst>
                </a:gridCol>
                <a:gridCol w="983350">
                  <a:extLst>
                    <a:ext uri="{9D8B030D-6E8A-4147-A177-3AD203B41FA5}">
                      <a16:colId xmlns:a16="http://schemas.microsoft.com/office/drawing/2014/main" val="20003"/>
                    </a:ext>
                  </a:extLst>
                </a:gridCol>
                <a:gridCol w="1219250">
                  <a:extLst>
                    <a:ext uri="{9D8B030D-6E8A-4147-A177-3AD203B41FA5}">
                      <a16:colId xmlns:a16="http://schemas.microsoft.com/office/drawing/2014/main" val="20004"/>
                    </a:ext>
                  </a:extLst>
                </a:gridCol>
              </a:tblGrid>
              <a:tr h="220875">
                <a:tc>
                  <a:txBody>
                    <a:bodyPr/>
                    <a:lstStyle/>
                    <a:p>
                      <a:pPr marL="57150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FFFFFF"/>
                          </a:solidFill>
                          <a:latin typeface="Open Sans"/>
                          <a:ea typeface="Open Sans"/>
                          <a:cs typeface="Open Sans"/>
                          <a:sym typeface="Open Sans"/>
                        </a:rPr>
                        <a:t>Initiative</a:t>
                      </a:r>
                      <a:endParaRPr sz="900" b="1" u="none" strike="noStrike" cap="none">
                        <a:solidFill>
                          <a:srgbClr val="FFFFFF"/>
                        </a:solidFill>
                        <a:latin typeface="Open Sans"/>
                        <a:ea typeface="Open Sans"/>
                        <a:cs typeface="Open Sans"/>
                        <a:sym typeface="Open Sans"/>
                      </a:endParaRPr>
                    </a:p>
                  </a:txBody>
                  <a:tcPr marL="45700" marR="45700" marT="18275" marB="18275" anchor="b">
                    <a:lnL w="12700" cap="flat" cmpd="sng">
                      <a:solidFill>
                        <a:srgbClr val="404040"/>
                      </a:solidFill>
                      <a:prstDash val="solid"/>
                      <a:round/>
                      <a:headEnd type="none" w="sm" len="sm"/>
                      <a:tailEnd type="none" w="sm" len="sm"/>
                    </a:lnL>
                    <a:lnR w="12700"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Open Sans"/>
                          <a:ea typeface="Open Sans"/>
                          <a:cs typeface="Open Sans"/>
                          <a:sym typeface="Open Sans"/>
                        </a:rPr>
                        <a:t>Q1</a:t>
                      </a:r>
                      <a:endParaRPr sz="900" u="none" strike="noStrike" cap="none">
                        <a:solidFill>
                          <a:srgbClr val="FFFFFF"/>
                        </a:solidFill>
                        <a:latin typeface="Open Sans"/>
                        <a:ea typeface="Open Sans"/>
                        <a:cs typeface="Open Sans"/>
                        <a:sym typeface="Open Sans"/>
                      </a:endParaRPr>
                    </a:p>
                  </a:txBody>
                  <a:tcPr marL="45700" marR="45700" marT="18275" marB="18275" anchor="b">
                    <a:lnL w="12700" cap="flat" cmpd="sng">
                      <a:solidFill>
                        <a:srgbClr val="A3AAAD"/>
                      </a:solidFill>
                      <a:prstDash val="solid"/>
                      <a:round/>
                      <a:headEnd type="none" w="sm" len="sm"/>
                      <a:tailEnd type="none" w="sm" len="sm"/>
                    </a:lnL>
                    <a:lnR w="12700"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u="none" strike="noStrike" cap="none">
                          <a:solidFill>
                            <a:srgbClr val="FFFFFF"/>
                          </a:solidFill>
                          <a:latin typeface="Open Sans"/>
                          <a:ea typeface="Open Sans"/>
                          <a:cs typeface="Open Sans"/>
                          <a:sym typeface="Open Sans"/>
                        </a:rPr>
                        <a:t>Q2</a:t>
                      </a:r>
                      <a:endParaRPr sz="900" u="none" strike="noStrike" cap="none">
                        <a:solidFill>
                          <a:srgbClr val="FFFFFF"/>
                        </a:solidFill>
                        <a:latin typeface="Open Sans"/>
                        <a:ea typeface="Open Sans"/>
                        <a:cs typeface="Open Sans"/>
                        <a:sym typeface="Open Sans"/>
                      </a:endParaRPr>
                    </a:p>
                  </a:txBody>
                  <a:tcPr marL="45700" marR="45700" marT="18275" marB="18275" anchor="b">
                    <a:lnL w="12700" cap="flat" cmpd="sng">
                      <a:solidFill>
                        <a:srgbClr val="A3AAAD"/>
                      </a:solidFill>
                      <a:prstDash val="solid"/>
                      <a:round/>
                      <a:headEnd type="none" w="sm" len="sm"/>
                      <a:tailEnd type="none" w="sm" len="sm"/>
                    </a:lnL>
                    <a:lnR w="12700"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Open Sans"/>
                          <a:ea typeface="Open Sans"/>
                          <a:cs typeface="Open Sans"/>
                          <a:sym typeface="Open Sans"/>
                        </a:rPr>
                        <a:t>Q3</a:t>
                      </a:r>
                      <a:endParaRPr sz="900" u="none" strike="noStrike" cap="none">
                        <a:solidFill>
                          <a:srgbClr val="FFFFFF"/>
                        </a:solidFill>
                        <a:latin typeface="Open Sans"/>
                        <a:ea typeface="Open Sans"/>
                        <a:cs typeface="Open Sans"/>
                        <a:sym typeface="Open Sans"/>
                      </a:endParaRPr>
                    </a:p>
                  </a:txBody>
                  <a:tcPr marL="45700" marR="45700" marT="18275" marB="18275" anchor="b">
                    <a:lnL w="12700" cap="flat" cmpd="sng">
                      <a:solidFill>
                        <a:srgbClr val="A3AAAD"/>
                      </a:solidFill>
                      <a:prstDash val="solid"/>
                      <a:round/>
                      <a:headEnd type="none" w="sm" len="sm"/>
                      <a:tailEnd type="none" w="sm" len="sm"/>
                    </a:lnL>
                    <a:lnR w="12700"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u="none" strike="noStrike" cap="none">
                          <a:solidFill>
                            <a:srgbClr val="FFFFFF"/>
                          </a:solidFill>
                          <a:latin typeface="Open Sans"/>
                          <a:ea typeface="Open Sans"/>
                          <a:cs typeface="Open Sans"/>
                          <a:sym typeface="Open Sans"/>
                        </a:rPr>
                        <a:t>Q4</a:t>
                      </a:r>
                      <a:endParaRPr sz="900" u="none" strike="noStrike" cap="none">
                        <a:solidFill>
                          <a:srgbClr val="FFFFFF"/>
                        </a:solidFill>
                        <a:latin typeface="Open Sans"/>
                        <a:ea typeface="Open Sans"/>
                        <a:cs typeface="Open Sans"/>
                        <a:sym typeface="Open Sans"/>
                      </a:endParaRPr>
                    </a:p>
                  </a:txBody>
                  <a:tcPr marL="45700" marR="45700" marT="18275" marB="18275" anchor="b">
                    <a:lnL w="12700" cap="flat" cmpd="sng">
                      <a:solidFill>
                        <a:srgbClr val="A3AAAD"/>
                      </a:solidFill>
                      <a:prstDash val="solid"/>
                      <a:round/>
                      <a:headEnd type="none" w="sm" len="sm"/>
                      <a:tailEnd type="none" w="sm" len="sm"/>
                    </a:lnL>
                    <a:lnR w="12700" cap="flat" cmpd="sng">
                      <a:solidFill>
                        <a:srgbClr val="404040"/>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481325">
                <a:tc>
                  <a:txBody>
                    <a:bodyPr/>
                    <a:lstStyle/>
                    <a:p>
                      <a:pPr marL="0" marR="0" lvl="0" indent="0" algn="l" rtl="0">
                        <a:lnSpc>
                          <a:spcPct val="100000"/>
                        </a:lnSpc>
                        <a:spcBef>
                          <a:spcPts val="0"/>
                        </a:spcBef>
                        <a:spcAft>
                          <a:spcPts val="0"/>
                        </a:spcAft>
                        <a:buClr>
                          <a:srgbClr val="5B6771"/>
                        </a:buClr>
                        <a:buSzPts val="1100"/>
                        <a:buFont typeface="Arial"/>
                        <a:buNone/>
                      </a:pPr>
                      <a:r>
                        <a:rPr lang="en" sz="900" b="1" u="none" strike="noStrike" cap="none">
                          <a:solidFill>
                            <a:srgbClr val="5B6771"/>
                          </a:solidFill>
                          <a:latin typeface="Open Sans"/>
                          <a:ea typeface="Open Sans"/>
                          <a:cs typeface="Open Sans"/>
                          <a:sym typeface="Open Sans"/>
                        </a:rPr>
                        <a:t>Enhance Employer Onboarding Process</a:t>
                      </a:r>
                      <a:r>
                        <a:rPr lang="en" sz="900" b="1">
                          <a:solidFill>
                            <a:srgbClr val="5B6771"/>
                          </a:solidFill>
                          <a:latin typeface="Open Sans"/>
                          <a:ea typeface="Open Sans"/>
                          <a:cs typeface="Open Sans"/>
                          <a:sym typeface="Open Sans"/>
                        </a:rPr>
                        <a:t> - </a:t>
                      </a:r>
                      <a:r>
                        <a:rPr lang="en" sz="900" b="1" u="none" strike="noStrike" cap="none">
                          <a:solidFill>
                            <a:srgbClr val="5B6771"/>
                          </a:solidFill>
                          <a:latin typeface="Open Sans"/>
                          <a:ea typeface="Open Sans"/>
                          <a:cs typeface="Open Sans"/>
                          <a:sym typeface="Open Sans"/>
                        </a:rPr>
                        <a:t>Multi-product/Multi-channel</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rgbClr val="FFFFFF"/>
                    </a:solidFill>
                  </a:tcPr>
                </a:tc>
                <a:tc rowSpan="6">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txBody>
                  <a:tcPr marL="45700" marR="45700" marT="18275" marB="18275">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12700" cap="flat" cmpd="sng">
                      <a:solidFill>
                        <a:srgbClr val="A3AAAD">
                          <a:alpha val="0"/>
                        </a:srgbClr>
                      </a:solidFill>
                      <a:prstDash val="dash"/>
                      <a:round/>
                      <a:headEnd type="none" w="sm" len="sm"/>
                      <a:tailEnd type="none" w="sm" len="sm"/>
                    </a:lnB>
                    <a:solidFill>
                      <a:srgbClr val="FFFFFF"/>
                    </a:solidFill>
                  </a:tcPr>
                </a:tc>
                <a:tc rowSpan="6">
                  <a:txBody>
                    <a:bodyPr/>
                    <a:lstStyle/>
                    <a:p>
                      <a:pPr marL="0" marR="0" lvl="0" indent="0" algn="l" rtl="0">
                        <a:lnSpc>
                          <a:spcPct val="100000"/>
                        </a:lnSpc>
                        <a:spcBef>
                          <a:spcPts val="0"/>
                        </a:spcBef>
                        <a:spcAft>
                          <a:spcPts val="0"/>
                        </a:spcAft>
                        <a:buClr>
                          <a:srgbClr val="000000"/>
                        </a:buClr>
                        <a:buSzPts val="800"/>
                        <a:buFont typeface="Arial"/>
                        <a:buNone/>
                      </a:pPr>
                      <a:endParaRPr sz="700" u="none" strike="noStrike" cap="none">
                        <a:latin typeface="Open Sans"/>
                        <a:ea typeface="Open Sans"/>
                        <a:cs typeface="Open Sans"/>
                        <a:sym typeface="Open Sans"/>
                      </a:endParaRPr>
                    </a:p>
                  </a:txBody>
                  <a:tcPr marL="45700" marR="45700" marT="18275" marB="18275">
                    <a:lnL w="11325" cap="flat" cmpd="sng">
                      <a:solidFill>
                        <a:srgbClr val="A3AAAD"/>
                      </a:solidFill>
                      <a:prstDash val="dash"/>
                      <a:round/>
                      <a:headEnd type="none" w="sm" len="sm"/>
                      <a:tailEnd type="none" w="sm" len="sm"/>
                    </a:lnL>
                    <a:lnR w="12700"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12700" cap="flat" cmpd="sng">
                      <a:solidFill>
                        <a:srgbClr val="A3AAAD">
                          <a:alpha val="0"/>
                        </a:srgbClr>
                      </a:solidFill>
                      <a:prstDash val="dash"/>
                      <a:round/>
                      <a:headEnd type="none" w="sm" len="sm"/>
                      <a:tailEnd type="none" w="sm" len="sm"/>
                    </a:lnB>
                    <a:solidFill>
                      <a:srgbClr val="FFFFFF"/>
                    </a:solidFill>
                  </a:tcPr>
                </a:tc>
                <a:tc rowSpan="6">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txBody>
                  <a:tcPr marL="45700" marR="45700" marT="18275" marB="18275">
                    <a:lnL w="12700" cap="flat" cmpd="sng">
                      <a:solidFill>
                        <a:srgbClr val="A3AAAD"/>
                      </a:solidFill>
                      <a:prstDash val="dash"/>
                      <a:round/>
                      <a:headEnd type="none" w="sm" len="sm"/>
                      <a:tailEnd type="none" w="sm" len="sm"/>
                    </a:lnL>
                    <a:lnR w="12700"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12700" cap="flat" cmpd="sng">
                      <a:solidFill>
                        <a:srgbClr val="A3AAAD">
                          <a:alpha val="0"/>
                        </a:srgbClr>
                      </a:solidFill>
                      <a:prstDash val="dash"/>
                      <a:round/>
                      <a:headEnd type="none" w="sm" len="sm"/>
                      <a:tailEnd type="none" w="sm" len="sm"/>
                    </a:lnB>
                    <a:solidFill>
                      <a:srgbClr val="FFFFFF"/>
                    </a:solidFill>
                  </a:tcPr>
                </a:tc>
                <a:tc rowSpan="6">
                  <a:txBody>
                    <a:bodyPr/>
                    <a:lstStyle/>
                    <a:p>
                      <a:pPr marL="0" marR="0" lvl="0" indent="0" algn="l" rtl="0">
                        <a:lnSpc>
                          <a:spcPct val="100000"/>
                        </a:lnSpc>
                        <a:spcBef>
                          <a:spcPts val="0"/>
                        </a:spcBef>
                        <a:spcAft>
                          <a:spcPts val="0"/>
                        </a:spcAft>
                        <a:buClr>
                          <a:srgbClr val="000000"/>
                        </a:buClr>
                        <a:buSzPts val="800"/>
                        <a:buFont typeface="Arial"/>
                        <a:buNone/>
                      </a:pPr>
                      <a:endParaRPr sz="700" u="none" strike="noStrike" cap="none">
                        <a:latin typeface="Open Sans"/>
                        <a:ea typeface="Open Sans"/>
                        <a:cs typeface="Open Sans"/>
                        <a:sym typeface="Open Sans"/>
                      </a:endParaRPr>
                    </a:p>
                  </a:txBody>
                  <a:tcPr marL="45700" marR="45700" marT="18275" marB="18275">
                    <a:lnL w="12700" cap="flat" cmpd="sng">
                      <a:solidFill>
                        <a:srgbClr val="A3AAAD"/>
                      </a:solidFill>
                      <a:prstDash val="dash"/>
                      <a:round/>
                      <a:headEnd type="none" w="sm" len="sm"/>
                      <a:tailEnd type="none" w="sm" len="sm"/>
                    </a:lnL>
                    <a:lnR w="12700"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12700" cap="flat" cmpd="sng">
                      <a:solidFill>
                        <a:srgbClr val="A3AAAD">
                          <a:alpha val="0"/>
                        </a:srgbClr>
                      </a:solidFill>
                      <a:prstDash val="dash"/>
                      <a:round/>
                      <a:headEnd type="none" w="sm" len="sm"/>
                      <a:tailEnd type="none" w="sm" len="sm"/>
                    </a:lnB>
                    <a:solidFill>
                      <a:srgbClr val="FFFFFF"/>
                    </a:solidFill>
                  </a:tcPr>
                </a:tc>
                <a:extLst>
                  <a:ext uri="{0D108BD9-81ED-4DB2-BD59-A6C34878D82A}">
                    <a16:rowId xmlns:a16="http://schemas.microsoft.com/office/drawing/2014/main" val="10001"/>
                  </a:ext>
                </a:extLst>
              </a:tr>
              <a:tr h="481325">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5B6771"/>
                          </a:solidFill>
                          <a:latin typeface="Open Sans"/>
                          <a:ea typeface="Open Sans"/>
                          <a:cs typeface="Open Sans"/>
                          <a:sym typeface="Open Sans"/>
                        </a:rPr>
                        <a:t>Automate Employer Deduplication Procedures</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481325">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5B6771"/>
                          </a:solidFill>
                          <a:latin typeface="Open Sans"/>
                          <a:ea typeface="Open Sans"/>
                          <a:cs typeface="Open Sans"/>
                          <a:sym typeface="Open Sans"/>
                        </a:rPr>
                        <a:t>Improve quality of “Sales Opportunity Data”</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481325">
                <a:tc>
                  <a:txBody>
                    <a:bodyPr/>
                    <a:lstStyle/>
                    <a:p>
                      <a:pPr marL="0" marR="0" lvl="0" indent="0" algn="l" rtl="0">
                        <a:lnSpc>
                          <a:spcPct val="100000"/>
                        </a:lnSpc>
                        <a:spcBef>
                          <a:spcPts val="0"/>
                        </a:spcBef>
                        <a:spcAft>
                          <a:spcPts val="0"/>
                        </a:spcAft>
                        <a:buClr>
                          <a:srgbClr val="5B6771"/>
                        </a:buClr>
                        <a:buSzPts val="1100"/>
                        <a:buFont typeface="Arial"/>
                        <a:buNone/>
                      </a:pPr>
                      <a:r>
                        <a:rPr lang="en" sz="900" b="1" u="none" strike="noStrike" cap="none">
                          <a:solidFill>
                            <a:srgbClr val="5B6771"/>
                          </a:solidFill>
                          <a:latin typeface="Open Sans"/>
                          <a:ea typeface="Open Sans"/>
                          <a:cs typeface="Open Sans"/>
                          <a:sym typeface="Open Sans"/>
                        </a:rPr>
                        <a:t>Extend Rev Share Model for Alliances cross product </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481325">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5B6771"/>
                          </a:solidFill>
                          <a:latin typeface="Open Sans"/>
                          <a:ea typeface="Open Sans"/>
                          <a:cs typeface="Open Sans"/>
                          <a:sym typeface="Open Sans"/>
                        </a:rPr>
                        <a:t>Establish Common Interaction Model For Employer Onboarding</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481325">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5B6771"/>
                          </a:solidFill>
                          <a:latin typeface="Open Sans"/>
                          <a:ea typeface="Open Sans"/>
                          <a:cs typeface="Open Sans"/>
                          <a:sym typeface="Open Sans"/>
                        </a:rPr>
                        <a:t>Define Common Employer Offboarding Process</a:t>
                      </a:r>
                      <a:r>
                        <a:rPr lang="en" sz="900" b="1">
                          <a:solidFill>
                            <a:srgbClr val="5B6771"/>
                          </a:solidFill>
                          <a:latin typeface="Open Sans"/>
                          <a:ea typeface="Open Sans"/>
                          <a:cs typeface="Open Sans"/>
                          <a:sym typeface="Open Sans"/>
                        </a:rPr>
                        <a:t> - </a:t>
                      </a:r>
                      <a:r>
                        <a:rPr lang="en" sz="900" b="1" u="none" strike="noStrike" cap="none">
                          <a:solidFill>
                            <a:srgbClr val="5B6771"/>
                          </a:solidFill>
                          <a:latin typeface="Open Sans"/>
                          <a:ea typeface="Open Sans"/>
                          <a:cs typeface="Open Sans"/>
                          <a:sym typeface="Open Sans"/>
                        </a:rPr>
                        <a:t>Multi-product/Multi-channel</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bl>
          </a:graphicData>
        </a:graphic>
      </p:graphicFrame>
      <p:sp>
        <p:nvSpPr>
          <p:cNvPr id="4734" name="Google Shape;4734;p250"/>
          <p:cNvSpPr/>
          <p:nvPr/>
        </p:nvSpPr>
        <p:spPr>
          <a:xfrm>
            <a:off x="2579750" y="1740400"/>
            <a:ext cx="4165200" cy="80100"/>
          </a:xfrm>
          <a:prstGeom prst="homePlate">
            <a:avLst>
              <a:gd name="adj" fmla="val 50000"/>
            </a:avLst>
          </a:prstGeom>
          <a:solidFill>
            <a:srgbClr val="0072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4735" name="Google Shape;4735;p250"/>
          <p:cNvSpPr/>
          <p:nvPr/>
        </p:nvSpPr>
        <p:spPr>
          <a:xfrm>
            <a:off x="2579750" y="2240275"/>
            <a:ext cx="2987400" cy="80100"/>
          </a:xfrm>
          <a:prstGeom prst="homePlate">
            <a:avLst>
              <a:gd name="adj" fmla="val 50000"/>
            </a:avLst>
          </a:prstGeom>
          <a:solidFill>
            <a:srgbClr val="0072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4736" name="Google Shape;4736;p250"/>
          <p:cNvSpPr/>
          <p:nvPr/>
        </p:nvSpPr>
        <p:spPr>
          <a:xfrm>
            <a:off x="2579750" y="2761075"/>
            <a:ext cx="4165200" cy="80100"/>
          </a:xfrm>
          <a:prstGeom prst="homePlate">
            <a:avLst>
              <a:gd name="adj" fmla="val 50000"/>
            </a:avLst>
          </a:prstGeom>
          <a:solidFill>
            <a:srgbClr val="0072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4737" name="Google Shape;4737;p250"/>
          <p:cNvSpPr/>
          <p:nvPr/>
        </p:nvSpPr>
        <p:spPr>
          <a:xfrm>
            <a:off x="2579750" y="3200400"/>
            <a:ext cx="2972100" cy="80100"/>
          </a:xfrm>
          <a:prstGeom prst="homePlate">
            <a:avLst>
              <a:gd name="adj" fmla="val 50000"/>
            </a:avLst>
          </a:prstGeom>
          <a:solidFill>
            <a:srgbClr val="0072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4738" name="Google Shape;4738;p250"/>
          <p:cNvSpPr/>
          <p:nvPr/>
        </p:nvSpPr>
        <p:spPr>
          <a:xfrm>
            <a:off x="2579750" y="3694175"/>
            <a:ext cx="4125900" cy="80100"/>
          </a:xfrm>
          <a:prstGeom prst="homePlate">
            <a:avLst>
              <a:gd name="adj" fmla="val 50000"/>
            </a:avLst>
          </a:prstGeom>
          <a:solidFill>
            <a:srgbClr val="007298"/>
          </a:solidFill>
          <a:ln w="9525" cap="flat" cmpd="sng">
            <a:solidFill>
              <a:srgbClr val="5B67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4739" name="Google Shape;4739;p250"/>
          <p:cNvSpPr/>
          <p:nvPr/>
        </p:nvSpPr>
        <p:spPr>
          <a:xfrm>
            <a:off x="2579750" y="4178800"/>
            <a:ext cx="3049800" cy="80100"/>
          </a:xfrm>
          <a:prstGeom prst="homePlate">
            <a:avLst>
              <a:gd name="adj" fmla="val 50000"/>
            </a:avLst>
          </a:prstGeom>
          <a:solidFill>
            <a:srgbClr val="007298"/>
          </a:solidFill>
          <a:ln w="9525" cap="flat" cmpd="sng">
            <a:solidFill>
              <a:srgbClr val="5B67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4740" name="Google Shape;4740;p250"/>
          <p:cNvSpPr txBox="1"/>
          <p:nvPr/>
        </p:nvSpPr>
        <p:spPr>
          <a:xfrm>
            <a:off x="274326" y="274325"/>
            <a:ext cx="8595300" cy="681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Open Sans"/>
                <a:ea typeface="Open Sans"/>
                <a:cs typeface="Open Sans"/>
                <a:sym typeface="Open Sans"/>
              </a:rPr>
              <a:t>Initiative Roadmap</a:t>
            </a:r>
            <a:r>
              <a:rPr lang="en" sz="1400" b="0" i="0" u="none" strike="noStrike" cap="none">
                <a:solidFill>
                  <a:srgbClr val="5B6771"/>
                </a:solidFill>
                <a:latin typeface="Open Sans"/>
                <a:ea typeface="Open Sans"/>
                <a:cs typeface="Open Sans"/>
                <a:sym typeface="Open Sans"/>
              </a:rPr>
              <a:t> </a:t>
            </a:r>
            <a:endParaRPr sz="1400" b="0" i="0" u="none" strike="noStrike" cap="none">
              <a:solidFill>
                <a:srgbClr val="5B677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chemeClr val="dk2"/>
                </a:solidFill>
                <a:latin typeface="Open Sans"/>
                <a:ea typeface="Open Sans"/>
                <a:cs typeface="Open Sans"/>
                <a:sym typeface="Open Sans"/>
              </a:rPr>
              <a:t>From successful execution of similar engagements with other clients, our proposed timeline reflects our learnings to deliver on Equifax’s objectives</a:t>
            </a:r>
            <a:endParaRPr sz="1400" b="0" i="1" u="none" strike="noStrike" cap="none">
              <a:solidFill>
                <a:srgbClr val="5B6771"/>
              </a:solidFill>
              <a:latin typeface="Open Sans"/>
              <a:ea typeface="Open Sans"/>
              <a:cs typeface="Open Sans"/>
              <a:sym typeface="Open Sans"/>
            </a:endParaRPr>
          </a:p>
        </p:txBody>
      </p:sp>
      <p:sp>
        <p:nvSpPr>
          <p:cNvPr id="4741" name="Google Shape;4741;p250"/>
          <p:cNvSpPr/>
          <p:nvPr/>
        </p:nvSpPr>
        <p:spPr>
          <a:xfrm rot="5400000">
            <a:off x="2436942" y="1220658"/>
            <a:ext cx="137100" cy="109800"/>
          </a:xfrm>
          <a:prstGeom prst="rightArrow">
            <a:avLst>
              <a:gd name="adj1" fmla="val 50000"/>
              <a:gd name="adj2" fmla="val 50000"/>
            </a:avLst>
          </a:prstGeom>
          <a:solidFill>
            <a:srgbClr val="F5864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5B6771"/>
              </a:buClr>
              <a:buSzPts val="1400"/>
              <a:buFont typeface="Arial"/>
              <a:buNone/>
            </a:pPr>
            <a:endParaRPr sz="1400" b="0" i="0" u="none" strike="noStrike" cap="none">
              <a:solidFill>
                <a:srgbClr val="5B6771"/>
              </a:solidFill>
              <a:latin typeface="Calibri"/>
              <a:ea typeface="Calibri"/>
              <a:cs typeface="Calibri"/>
              <a:sym typeface="Calibri"/>
            </a:endParaRPr>
          </a:p>
        </p:txBody>
      </p:sp>
      <p:sp>
        <p:nvSpPr>
          <p:cNvPr id="4742" name="Google Shape;4742;p250"/>
          <p:cNvSpPr txBox="1"/>
          <p:nvPr/>
        </p:nvSpPr>
        <p:spPr>
          <a:xfrm>
            <a:off x="2148451" y="1060875"/>
            <a:ext cx="1038300" cy="137100"/>
          </a:xfrm>
          <a:prstGeom prst="rect">
            <a:avLst/>
          </a:prstGeom>
          <a:noFill/>
          <a:ln>
            <a:noFill/>
          </a:ln>
        </p:spPr>
        <p:txBody>
          <a:bodyPr spcFirstLastPara="1" wrap="square" lIns="9125" tIns="9125" rIns="9125" bIns="91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800" b="1" i="1" u="none" strike="noStrike" cap="none">
                <a:solidFill>
                  <a:srgbClr val="5B6771"/>
                </a:solidFill>
                <a:latin typeface="Open Sans"/>
                <a:ea typeface="Open Sans"/>
                <a:cs typeface="Open Sans"/>
                <a:sym typeface="Open Sans"/>
              </a:rPr>
              <a:t>Start of the program</a:t>
            </a:r>
            <a:endParaRPr sz="800" b="1" i="1" u="none" strike="noStrike" cap="none">
              <a:solidFill>
                <a:srgbClr val="5B6771"/>
              </a:solidFill>
              <a:latin typeface="Open Sans"/>
              <a:ea typeface="Open Sans"/>
              <a:cs typeface="Open Sans"/>
              <a:sym typeface="Open Sans"/>
            </a:endParaRPr>
          </a:p>
        </p:txBody>
      </p:sp>
      <p:sp>
        <p:nvSpPr>
          <p:cNvPr id="4743" name="Google Shape;4743;p250"/>
          <p:cNvSpPr/>
          <p:nvPr/>
        </p:nvSpPr>
        <p:spPr>
          <a:xfrm>
            <a:off x="274325" y="4629329"/>
            <a:ext cx="3155400" cy="1791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Open Sans"/>
                <a:ea typeface="Open Sans"/>
                <a:cs typeface="Open Sans"/>
                <a:sym typeface="Open Sans"/>
              </a:rPr>
              <a:t>Legend: </a:t>
            </a:r>
            <a:endParaRPr sz="700" b="0" i="0" u="none" strike="noStrike" cap="none">
              <a:solidFill>
                <a:srgbClr val="000000"/>
              </a:solidFill>
              <a:latin typeface="Open Sans"/>
              <a:ea typeface="Open Sans"/>
              <a:cs typeface="Open Sans"/>
              <a:sym typeface="Open Sans"/>
            </a:endParaRPr>
          </a:p>
        </p:txBody>
      </p:sp>
      <p:grpSp>
        <p:nvGrpSpPr>
          <p:cNvPr id="4744" name="Google Shape;4744;p250"/>
          <p:cNvGrpSpPr/>
          <p:nvPr/>
        </p:nvGrpSpPr>
        <p:grpSpPr>
          <a:xfrm>
            <a:off x="1585042" y="4665029"/>
            <a:ext cx="768230" cy="107700"/>
            <a:chOff x="1530692" y="4558775"/>
            <a:chExt cx="768230" cy="107700"/>
          </a:xfrm>
        </p:grpSpPr>
        <p:sp>
          <p:nvSpPr>
            <p:cNvPr id="4745" name="Google Shape;4745;p250"/>
            <p:cNvSpPr/>
            <p:nvPr/>
          </p:nvSpPr>
          <p:spPr>
            <a:xfrm>
              <a:off x="1530692" y="4581575"/>
              <a:ext cx="246900" cy="62100"/>
            </a:xfrm>
            <a:prstGeom prst="homePlate">
              <a:avLst>
                <a:gd name="adj" fmla="val 74357"/>
              </a:avLst>
            </a:prstGeom>
            <a:solidFill>
              <a:srgbClr val="007298"/>
            </a:solidFill>
            <a:ln>
              <a:noFill/>
            </a:ln>
          </p:spPr>
          <p:txBody>
            <a:bodyPr spcFirstLastPara="1" wrap="square" lIns="48550" tIns="24275" rIns="48550" bIns="24275" anchor="t"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rgbClr val="5B677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rgbClr val="5B677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rgbClr val="5B677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rgbClr val="5B6771"/>
                </a:solidFill>
                <a:latin typeface="Open Sans"/>
                <a:ea typeface="Open Sans"/>
                <a:cs typeface="Open Sans"/>
                <a:sym typeface="Open Sans"/>
              </a:endParaRPr>
            </a:p>
          </p:txBody>
        </p:sp>
        <p:sp>
          <p:nvSpPr>
            <p:cNvPr id="4746" name="Google Shape;4746;p250"/>
            <p:cNvSpPr txBox="1"/>
            <p:nvPr/>
          </p:nvSpPr>
          <p:spPr>
            <a:xfrm>
              <a:off x="1786522" y="4558775"/>
              <a:ext cx="5124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Open Sans"/>
                  <a:ea typeface="Open Sans"/>
                  <a:cs typeface="Open Sans"/>
                  <a:sym typeface="Open Sans"/>
                </a:rPr>
                <a:t>Duration</a:t>
              </a:r>
              <a:endParaRPr sz="700" b="0" i="0" u="none" strike="noStrike" cap="none">
                <a:solidFill>
                  <a:srgbClr val="000000"/>
                </a:solidFill>
                <a:latin typeface="Open Sans"/>
                <a:ea typeface="Open Sans"/>
                <a:cs typeface="Open Sans"/>
                <a:sym typeface="Open Sans"/>
              </a:endParaRPr>
            </a:p>
          </p:txBody>
        </p:sp>
      </p:grpSp>
      <p:grpSp>
        <p:nvGrpSpPr>
          <p:cNvPr id="4747" name="Google Shape;4747;p250"/>
          <p:cNvGrpSpPr/>
          <p:nvPr/>
        </p:nvGrpSpPr>
        <p:grpSpPr>
          <a:xfrm>
            <a:off x="757454" y="4665029"/>
            <a:ext cx="786839" cy="107700"/>
            <a:chOff x="666227" y="4558775"/>
            <a:chExt cx="786839" cy="107700"/>
          </a:xfrm>
        </p:grpSpPr>
        <p:sp>
          <p:nvSpPr>
            <p:cNvPr id="4748" name="Google Shape;4748;p250"/>
            <p:cNvSpPr txBox="1"/>
            <p:nvPr/>
          </p:nvSpPr>
          <p:spPr>
            <a:xfrm>
              <a:off x="812266" y="4558775"/>
              <a:ext cx="6408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Open Sans"/>
                  <a:ea typeface="Open Sans"/>
                  <a:cs typeface="Open Sans"/>
                  <a:sym typeface="Open Sans"/>
                </a:rPr>
                <a:t>Dependency</a:t>
              </a:r>
              <a:endParaRPr sz="700" b="0" i="0" u="none" strike="noStrike" cap="none">
                <a:solidFill>
                  <a:srgbClr val="000000"/>
                </a:solidFill>
                <a:latin typeface="Open Sans"/>
                <a:ea typeface="Open Sans"/>
                <a:cs typeface="Open Sans"/>
                <a:sym typeface="Open Sans"/>
              </a:endParaRPr>
            </a:p>
          </p:txBody>
        </p:sp>
        <p:sp>
          <p:nvSpPr>
            <p:cNvPr id="4749" name="Google Shape;4749;p250"/>
            <p:cNvSpPr/>
            <p:nvPr/>
          </p:nvSpPr>
          <p:spPr>
            <a:xfrm>
              <a:off x="666227" y="4566125"/>
              <a:ext cx="137100" cy="930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Open Sans"/>
                <a:ea typeface="Open Sans"/>
                <a:cs typeface="Open Sans"/>
                <a:sym typeface="Open Sans"/>
              </a:endParaRPr>
            </a:p>
          </p:txBody>
        </p:sp>
      </p:grpSp>
      <p:grpSp>
        <p:nvGrpSpPr>
          <p:cNvPr id="4750" name="Google Shape;4750;p250"/>
          <p:cNvGrpSpPr/>
          <p:nvPr/>
        </p:nvGrpSpPr>
        <p:grpSpPr>
          <a:xfrm>
            <a:off x="2394021" y="4650329"/>
            <a:ext cx="969160" cy="137100"/>
            <a:chOff x="2302794" y="4544075"/>
            <a:chExt cx="969160" cy="137100"/>
          </a:xfrm>
        </p:grpSpPr>
        <p:sp>
          <p:nvSpPr>
            <p:cNvPr id="4751" name="Google Shape;4751;p250"/>
            <p:cNvSpPr/>
            <p:nvPr/>
          </p:nvSpPr>
          <p:spPr>
            <a:xfrm>
              <a:off x="2302794" y="4544075"/>
              <a:ext cx="137100" cy="137100"/>
            </a:xfrm>
            <a:prstGeom prst="star4">
              <a:avLst>
                <a:gd name="adj" fmla="val 12500"/>
              </a:avLst>
            </a:prstGeom>
            <a:solidFill>
              <a:srgbClr val="9E1B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Open Sans"/>
                <a:ea typeface="Open Sans"/>
                <a:cs typeface="Open Sans"/>
                <a:sym typeface="Open Sans"/>
              </a:endParaRPr>
            </a:p>
          </p:txBody>
        </p:sp>
        <p:sp>
          <p:nvSpPr>
            <p:cNvPr id="4752" name="Google Shape;4752;p250"/>
            <p:cNvSpPr txBox="1"/>
            <p:nvPr/>
          </p:nvSpPr>
          <p:spPr>
            <a:xfrm>
              <a:off x="2461054" y="4558775"/>
              <a:ext cx="8109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Open Sans"/>
                  <a:ea typeface="Open Sans"/>
                  <a:cs typeface="Open Sans"/>
                  <a:sym typeface="Open Sans"/>
                </a:rPr>
                <a:t>Ongoing program</a:t>
              </a:r>
              <a:endParaRPr sz="700" b="0" i="0" u="none" strike="noStrike" cap="none">
                <a:solidFill>
                  <a:srgbClr val="000000"/>
                </a:solidFill>
                <a:latin typeface="Open Sans"/>
                <a:ea typeface="Open Sans"/>
                <a:cs typeface="Open Sans"/>
                <a:sym typeface="Open Sans"/>
              </a:endParaRPr>
            </a:p>
          </p:txBody>
        </p:sp>
      </p:grpSp>
      <p:sp>
        <p:nvSpPr>
          <p:cNvPr id="4753" name="Google Shape;4753;p250"/>
          <p:cNvSpPr/>
          <p:nvPr/>
        </p:nvSpPr>
        <p:spPr>
          <a:xfrm>
            <a:off x="2982561" y="3256047"/>
            <a:ext cx="1476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B6771"/>
              </a:solidFill>
              <a:latin typeface="Open Sans"/>
              <a:ea typeface="Open Sans"/>
              <a:cs typeface="Open Sans"/>
              <a:sym typeface="Open Sans"/>
            </a:endParaRPr>
          </a:p>
        </p:txBody>
      </p:sp>
      <p:sp>
        <p:nvSpPr>
          <p:cNvPr id="4754" name="Google Shape;4754;p250"/>
          <p:cNvSpPr txBox="1"/>
          <p:nvPr/>
        </p:nvSpPr>
        <p:spPr>
          <a:xfrm>
            <a:off x="2611983" y="3396636"/>
            <a:ext cx="18375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a:solidFill>
                  <a:srgbClr val="5B6771"/>
                </a:solidFill>
                <a:latin typeface="Open Sans"/>
                <a:ea typeface="Open Sans"/>
                <a:cs typeface="Open Sans"/>
                <a:sym typeface="Open Sans"/>
              </a:rPr>
              <a:t>Plan for cross product support</a:t>
            </a:r>
            <a:r>
              <a:rPr lang="en" sz="500" b="0" i="0" u="none" strike="noStrike" cap="none">
                <a:solidFill>
                  <a:srgbClr val="5B6771"/>
                </a:solidFill>
                <a:latin typeface="Open Sans"/>
                <a:ea typeface="Open Sans"/>
                <a:cs typeface="Open Sans"/>
                <a:sym typeface="Open Sans"/>
              </a:rPr>
              <a:t> </a:t>
            </a:r>
            <a:endParaRPr sz="500" b="0" i="0" u="none" strike="noStrike" cap="none">
              <a:solidFill>
                <a:srgbClr val="5B677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B6771"/>
                </a:solidFill>
                <a:latin typeface="Open Sans"/>
                <a:ea typeface="Open Sans"/>
                <a:cs typeface="Open Sans"/>
                <a:sym typeface="Open Sans"/>
              </a:rPr>
              <a:t>C2O/EWS/BRM/SUP</a:t>
            </a:r>
            <a:endParaRPr sz="500" b="0" i="0" u="none" strike="noStrike" cap="none">
              <a:solidFill>
                <a:srgbClr val="5B6771"/>
              </a:solidFill>
              <a:latin typeface="Open Sans"/>
              <a:ea typeface="Open Sans"/>
              <a:cs typeface="Open Sans"/>
              <a:sym typeface="Open Sans"/>
            </a:endParaRPr>
          </a:p>
        </p:txBody>
      </p:sp>
      <p:sp>
        <p:nvSpPr>
          <p:cNvPr id="4755" name="Google Shape;4755;p250"/>
          <p:cNvSpPr/>
          <p:nvPr/>
        </p:nvSpPr>
        <p:spPr>
          <a:xfrm>
            <a:off x="3791439" y="4259461"/>
            <a:ext cx="1476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B6771"/>
              </a:solidFill>
              <a:latin typeface="Open Sans"/>
              <a:ea typeface="Open Sans"/>
              <a:cs typeface="Open Sans"/>
              <a:sym typeface="Open Sans"/>
            </a:endParaRPr>
          </a:p>
        </p:txBody>
      </p:sp>
      <p:sp>
        <p:nvSpPr>
          <p:cNvPr id="4756" name="Google Shape;4756;p250"/>
          <p:cNvSpPr txBox="1"/>
          <p:nvPr/>
        </p:nvSpPr>
        <p:spPr>
          <a:xfrm>
            <a:off x="3420850" y="4416325"/>
            <a:ext cx="969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a:solidFill>
                  <a:srgbClr val="5B6771"/>
                </a:solidFill>
                <a:latin typeface="Open Sans"/>
                <a:ea typeface="Open Sans"/>
                <a:cs typeface="Open Sans"/>
                <a:sym typeface="Open Sans"/>
              </a:rPr>
              <a:t>Availability of Salesforce, CDH and product specific services</a:t>
            </a:r>
            <a:endParaRPr sz="500" b="0" i="0" u="none" strike="noStrike" cap="none">
              <a:solidFill>
                <a:srgbClr val="5B6771"/>
              </a:solidFill>
              <a:latin typeface="Open Sans"/>
              <a:ea typeface="Open Sans"/>
              <a:cs typeface="Open Sans"/>
              <a:sym typeface="Open Sans"/>
            </a:endParaRPr>
          </a:p>
        </p:txBody>
      </p:sp>
      <p:sp>
        <p:nvSpPr>
          <p:cNvPr id="4757" name="Google Shape;4757;p250"/>
          <p:cNvSpPr/>
          <p:nvPr/>
        </p:nvSpPr>
        <p:spPr>
          <a:xfrm>
            <a:off x="5673471" y="1773936"/>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758" name="Google Shape;4758;p250"/>
          <p:cNvSpPr txBox="1"/>
          <p:nvPr/>
        </p:nvSpPr>
        <p:spPr>
          <a:xfrm>
            <a:off x="5628530" y="1924400"/>
            <a:ext cx="555000" cy="231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B6771"/>
                </a:solidFill>
                <a:latin typeface="Open Sans"/>
                <a:ea typeface="Open Sans"/>
                <a:cs typeface="Open Sans"/>
                <a:sym typeface="Open Sans"/>
              </a:rPr>
              <a:t>UC</a:t>
            </a:r>
            <a:r>
              <a:rPr lang="en" sz="500">
                <a:solidFill>
                  <a:srgbClr val="5B6771"/>
                </a:solidFill>
                <a:latin typeface="Open Sans"/>
                <a:ea typeface="Open Sans"/>
                <a:cs typeface="Open Sans"/>
                <a:sym typeface="Open Sans"/>
              </a:rPr>
              <a:t> r</a:t>
            </a:r>
            <a:r>
              <a:rPr lang="en" sz="500" b="0" i="0" u="none" strike="noStrike" cap="none">
                <a:solidFill>
                  <a:srgbClr val="5B6771"/>
                </a:solidFill>
                <a:latin typeface="Open Sans"/>
                <a:ea typeface="Open Sans"/>
                <a:cs typeface="Open Sans"/>
                <a:sym typeface="Open Sans"/>
              </a:rPr>
              <a:t>emoved 5 digit ER Code constraint</a:t>
            </a:r>
            <a:endParaRPr sz="500" b="0" i="0" u="none" strike="noStrike" cap="none">
              <a:solidFill>
                <a:srgbClr val="5B6771"/>
              </a:solidFill>
              <a:latin typeface="Open Sans"/>
              <a:ea typeface="Open Sans"/>
              <a:cs typeface="Open Sans"/>
              <a:sym typeface="Open Sans"/>
            </a:endParaRPr>
          </a:p>
        </p:txBody>
      </p:sp>
      <p:sp>
        <p:nvSpPr>
          <p:cNvPr id="4759" name="Google Shape;4759;p250"/>
          <p:cNvSpPr/>
          <p:nvPr/>
        </p:nvSpPr>
        <p:spPr>
          <a:xfrm>
            <a:off x="3887343" y="1773936"/>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760" name="Google Shape;4760;p250"/>
          <p:cNvSpPr txBox="1"/>
          <p:nvPr/>
        </p:nvSpPr>
        <p:spPr>
          <a:xfrm>
            <a:off x="3677024" y="1924400"/>
            <a:ext cx="768300" cy="231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B6771"/>
                </a:solidFill>
                <a:latin typeface="Open Sans"/>
                <a:ea typeface="Open Sans"/>
                <a:cs typeface="Open Sans"/>
                <a:sym typeface="Open Sans"/>
              </a:rPr>
              <a:t>Availability of product (TWN, I9….) specific services</a:t>
            </a:r>
            <a:endParaRPr sz="500" b="0" i="0" u="none" strike="noStrike" cap="none">
              <a:solidFill>
                <a:srgbClr val="5B6771"/>
              </a:solidFill>
              <a:latin typeface="Open Sans"/>
              <a:ea typeface="Open Sans"/>
              <a:cs typeface="Open Sans"/>
              <a:sym typeface="Open Sans"/>
            </a:endParaRPr>
          </a:p>
        </p:txBody>
      </p:sp>
      <p:sp>
        <p:nvSpPr>
          <p:cNvPr id="4761" name="Google Shape;4761;p250"/>
          <p:cNvSpPr/>
          <p:nvPr/>
        </p:nvSpPr>
        <p:spPr>
          <a:xfrm>
            <a:off x="3140583" y="1773936"/>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762" name="Google Shape;4762;p250"/>
          <p:cNvSpPr txBox="1"/>
          <p:nvPr/>
        </p:nvSpPr>
        <p:spPr>
          <a:xfrm>
            <a:off x="2909299" y="1924400"/>
            <a:ext cx="6468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B6771"/>
                </a:solidFill>
                <a:latin typeface="Open Sans"/>
                <a:ea typeface="Open Sans"/>
                <a:cs typeface="Open Sans"/>
                <a:sym typeface="Open Sans"/>
              </a:rPr>
              <a:t>CDH Temp EFX ID, Salesforce Service </a:t>
            </a:r>
            <a:endParaRPr sz="500" b="0" i="0" u="none" strike="noStrike" cap="none">
              <a:solidFill>
                <a:srgbClr val="5B6771"/>
              </a:solidFill>
              <a:latin typeface="Open Sans"/>
              <a:ea typeface="Open Sans"/>
              <a:cs typeface="Open Sans"/>
              <a:sym typeface="Open Sans"/>
            </a:endParaRPr>
          </a:p>
        </p:txBody>
      </p:sp>
      <p:sp>
        <p:nvSpPr>
          <p:cNvPr id="4763" name="Google Shape;4763;p250"/>
          <p:cNvSpPr/>
          <p:nvPr/>
        </p:nvSpPr>
        <p:spPr>
          <a:xfrm>
            <a:off x="6529058" y="2665888"/>
            <a:ext cx="137100" cy="137100"/>
          </a:xfrm>
          <a:prstGeom prst="star4">
            <a:avLst>
              <a:gd name="adj" fmla="val 12500"/>
            </a:avLst>
          </a:prstGeom>
          <a:solidFill>
            <a:srgbClr val="9E1B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Open Sans"/>
              <a:ea typeface="Open Sans"/>
              <a:cs typeface="Open Sans"/>
              <a:sym typeface="Open Sans"/>
            </a:endParaRPr>
          </a:p>
        </p:txBody>
      </p:sp>
      <p:sp>
        <p:nvSpPr>
          <p:cNvPr id="4764" name="Google Shape;4764;p250"/>
          <p:cNvSpPr/>
          <p:nvPr/>
        </p:nvSpPr>
        <p:spPr>
          <a:xfrm>
            <a:off x="5414637" y="3113232"/>
            <a:ext cx="137100" cy="137100"/>
          </a:xfrm>
          <a:prstGeom prst="star4">
            <a:avLst>
              <a:gd name="adj" fmla="val 12500"/>
            </a:avLst>
          </a:prstGeom>
          <a:solidFill>
            <a:srgbClr val="9E1B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Open Sans"/>
              <a:ea typeface="Open Sans"/>
              <a:cs typeface="Open Sans"/>
              <a:sym typeface="Open Sans"/>
            </a:endParaRPr>
          </a:p>
        </p:txBody>
      </p:sp>
      <p:sp>
        <p:nvSpPr>
          <p:cNvPr id="4765" name="Google Shape;4765;p250"/>
          <p:cNvSpPr/>
          <p:nvPr/>
        </p:nvSpPr>
        <p:spPr>
          <a:xfrm>
            <a:off x="3417100" y="466545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1</a:t>
            </a:r>
            <a:endParaRPr sz="700"/>
          </a:p>
        </p:txBody>
      </p:sp>
      <p:sp>
        <p:nvSpPr>
          <p:cNvPr id="4766" name="Google Shape;4766;p250"/>
          <p:cNvSpPr txBox="1"/>
          <p:nvPr/>
        </p:nvSpPr>
        <p:spPr>
          <a:xfrm>
            <a:off x="3666706" y="4665029"/>
            <a:ext cx="8109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a:latin typeface="Open Sans"/>
                <a:ea typeface="Open Sans"/>
                <a:cs typeface="Open Sans"/>
                <a:sym typeface="Open Sans"/>
              </a:rPr>
              <a:t>Milestones</a:t>
            </a:r>
            <a:endParaRPr sz="700" b="0" i="0" u="none" strike="noStrike" cap="none">
              <a:solidFill>
                <a:srgbClr val="000000"/>
              </a:solidFill>
              <a:latin typeface="Open Sans"/>
              <a:ea typeface="Open Sans"/>
              <a:cs typeface="Open Sans"/>
              <a:sym typeface="Open Sans"/>
            </a:endParaRPr>
          </a:p>
        </p:txBody>
      </p:sp>
      <p:sp>
        <p:nvSpPr>
          <p:cNvPr id="4767" name="Google Shape;4767;p250"/>
          <p:cNvSpPr/>
          <p:nvPr/>
        </p:nvSpPr>
        <p:spPr>
          <a:xfrm>
            <a:off x="7382075" y="1218675"/>
            <a:ext cx="1686000" cy="32871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50"/>
          <p:cNvSpPr txBox="1"/>
          <p:nvPr/>
        </p:nvSpPr>
        <p:spPr>
          <a:xfrm>
            <a:off x="7372550" y="1171050"/>
            <a:ext cx="502800" cy="100500"/>
          </a:xfrm>
          <a:prstGeom prst="rect">
            <a:avLst/>
          </a:prstGeom>
          <a:solidFill>
            <a:schemeClr val="accent1"/>
          </a:solidFill>
          <a:ln>
            <a:noFill/>
          </a:ln>
        </p:spPr>
        <p:txBody>
          <a:bodyPr spcFirstLastPara="1" wrap="square" lIns="0" tIns="0" rIns="0" bIns="0" anchor="t" anchorCtr="0">
            <a:noAutofit/>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Milestones</a:t>
            </a:r>
            <a:endParaRPr sz="700" b="1">
              <a:solidFill>
                <a:schemeClr val="lt1"/>
              </a:solidFill>
              <a:latin typeface="Open Sans"/>
              <a:ea typeface="Open Sans"/>
              <a:cs typeface="Open Sans"/>
              <a:sym typeface="Open Sans"/>
            </a:endParaRPr>
          </a:p>
        </p:txBody>
      </p:sp>
      <p:sp>
        <p:nvSpPr>
          <p:cNvPr id="4769" name="Google Shape;4769;p250"/>
          <p:cNvSpPr/>
          <p:nvPr/>
        </p:nvSpPr>
        <p:spPr>
          <a:xfrm>
            <a:off x="3463975" y="1646025"/>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1</a:t>
            </a:r>
            <a:endParaRPr sz="700"/>
          </a:p>
        </p:txBody>
      </p:sp>
      <p:sp>
        <p:nvSpPr>
          <p:cNvPr id="4770" name="Google Shape;4770;p250"/>
          <p:cNvSpPr/>
          <p:nvPr/>
        </p:nvSpPr>
        <p:spPr>
          <a:xfrm>
            <a:off x="4464100" y="1646025"/>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l" rtl="0">
              <a:spcBef>
                <a:spcPts val="0"/>
              </a:spcBef>
              <a:spcAft>
                <a:spcPts val="0"/>
              </a:spcAft>
              <a:buNone/>
            </a:pPr>
            <a:r>
              <a:rPr lang="en" sz="700"/>
              <a:t>2</a:t>
            </a:r>
            <a:endParaRPr sz="700"/>
          </a:p>
        </p:txBody>
      </p:sp>
      <p:sp>
        <p:nvSpPr>
          <p:cNvPr id="4771" name="Google Shape;4771;p250"/>
          <p:cNvSpPr/>
          <p:nvPr/>
        </p:nvSpPr>
        <p:spPr>
          <a:xfrm>
            <a:off x="5454700" y="1646025"/>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l" rtl="0">
              <a:spcBef>
                <a:spcPts val="0"/>
              </a:spcBef>
              <a:spcAft>
                <a:spcPts val="0"/>
              </a:spcAft>
              <a:buNone/>
            </a:pPr>
            <a:r>
              <a:rPr lang="en" sz="700"/>
              <a:t>3</a:t>
            </a:r>
            <a:endParaRPr sz="700"/>
          </a:p>
        </p:txBody>
      </p:sp>
      <p:sp>
        <p:nvSpPr>
          <p:cNvPr id="4772" name="Google Shape;4772;p250"/>
          <p:cNvSpPr/>
          <p:nvPr/>
        </p:nvSpPr>
        <p:spPr>
          <a:xfrm>
            <a:off x="6607975" y="1646025"/>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l" rtl="0">
              <a:spcBef>
                <a:spcPts val="0"/>
              </a:spcBef>
              <a:spcAft>
                <a:spcPts val="0"/>
              </a:spcAft>
              <a:buNone/>
            </a:pPr>
            <a:r>
              <a:rPr lang="en" sz="700"/>
              <a:t>4</a:t>
            </a:r>
            <a:endParaRPr sz="700"/>
          </a:p>
        </p:txBody>
      </p:sp>
      <p:sp>
        <p:nvSpPr>
          <p:cNvPr id="4773" name="Google Shape;4773;p250"/>
          <p:cNvSpPr/>
          <p:nvPr/>
        </p:nvSpPr>
        <p:spPr>
          <a:xfrm>
            <a:off x="7312825" y="135075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1</a:t>
            </a:r>
            <a:endParaRPr sz="700"/>
          </a:p>
        </p:txBody>
      </p:sp>
      <p:sp>
        <p:nvSpPr>
          <p:cNvPr id="4774" name="Google Shape;4774;p250"/>
          <p:cNvSpPr txBox="1"/>
          <p:nvPr/>
        </p:nvSpPr>
        <p:spPr>
          <a:xfrm>
            <a:off x="7449925" y="1373100"/>
            <a:ext cx="14076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CDH &amp; Salesforce changes complete</a:t>
            </a:r>
            <a:endParaRPr sz="600">
              <a:latin typeface="Open Sans"/>
              <a:ea typeface="Open Sans"/>
              <a:cs typeface="Open Sans"/>
              <a:sym typeface="Open Sans"/>
            </a:endParaRPr>
          </a:p>
        </p:txBody>
      </p:sp>
      <p:sp>
        <p:nvSpPr>
          <p:cNvPr id="4775" name="Google Shape;4775;p250"/>
          <p:cNvSpPr/>
          <p:nvPr/>
        </p:nvSpPr>
        <p:spPr>
          <a:xfrm>
            <a:off x="7312825" y="148410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2</a:t>
            </a:r>
            <a:endParaRPr sz="700"/>
          </a:p>
        </p:txBody>
      </p:sp>
      <p:sp>
        <p:nvSpPr>
          <p:cNvPr id="4776" name="Google Shape;4776;p250"/>
          <p:cNvSpPr txBox="1"/>
          <p:nvPr/>
        </p:nvSpPr>
        <p:spPr>
          <a:xfrm>
            <a:off x="7449925" y="1506450"/>
            <a:ext cx="14076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TWN Onboarding enabled</a:t>
            </a:r>
            <a:endParaRPr sz="600">
              <a:latin typeface="Open Sans"/>
              <a:ea typeface="Open Sans"/>
              <a:cs typeface="Open Sans"/>
              <a:sym typeface="Open Sans"/>
            </a:endParaRPr>
          </a:p>
        </p:txBody>
      </p:sp>
      <p:sp>
        <p:nvSpPr>
          <p:cNvPr id="4777" name="Google Shape;4777;p250"/>
          <p:cNvSpPr/>
          <p:nvPr/>
        </p:nvSpPr>
        <p:spPr>
          <a:xfrm>
            <a:off x="7312825" y="161745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3</a:t>
            </a:r>
            <a:endParaRPr sz="700"/>
          </a:p>
        </p:txBody>
      </p:sp>
      <p:sp>
        <p:nvSpPr>
          <p:cNvPr id="4778" name="Google Shape;4778;p250"/>
          <p:cNvSpPr txBox="1"/>
          <p:nvPr/>
        </p:nvSpPr>
        <p:spPr>
          <a:xfrm>
            <a:off x="7449925" y="1639800"/>
            <a:ext cx="14076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I9 Cloud Onboarding enabled</a:t>
            </a:r>
            <a:endParaRPr sz="600">
              <a:latin typeface="Open Sans"/>
              <a:ea typeface="Open Sans"/>
              <a:cs typeface="Open Sans"/>
              <a:sym typeface="Open Sans"/>
            </a:endParaRPr>
          </a:p>
          <a:p>
            <a:pPr marL="0" lvl="0" indent="0" algn="l" rtl="0">
              <a:spcBef>
                <a:spcPts val="0"/>
              </a:spcBef>
              <a:spcAft>
                <a:spcPts val="0"/>
              </a:spcAft>
              <a:buNone/>
            </a:pPr>
            <a:r>
              <a:rPr lang="en" sz="600">
                <a:latin typeface="Open Sans"/>
                <a:ea typeface="Open Sans"/>
                <a:cs typeface="Open Sans"/>
                <a:sym typeface="Open Sans"/>
              </a:rPr>
              <a:t>Process Reporting enabled</a:t>
            </a:r>
            <a:endParaRPr sz="600">
              <a:latin typeface="Open Sans"/>
              <a:ea typeface="Open Sans"/>
              <a:cs typeface="Open Sans"/>
              <a:sym typeface="Open Sans"/>
            </a:endParaRPr>
          </a:p>
        </p:txBody>
      </p:sp>
      <p:sp>
        <p:nvSpPr>
          <p:cNvPr id="4779" name="Google Shape;4779;p250"/>
          <p:cNvSpPr/>
          <p:nvPr/>
        </p:nvSpPr>
        <p:spPr>
          <a:xfrm>
            <a:off x="7312825" y="182700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4</a:t>
            </a:r>
            <a:endParaRPr sz="700"/>
          </a:p>
        </p:txBody>
      </p:sp>
      <p:sp>
        <p:nvSpPr>
          <p:cNvPr id="4780" name="Google Shape;4780;p250"/>
          <p:cNvSpPr txBox="1"/>
          <p:nvPr/>
        </p:nvSpPr>
        <p:spPr>
          <a:xfrm>
            <a:off x="7449925" y="1849350"/>
            <a:ext cx="14076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UC Onboarding enabled</a:t>
            </a:r>
            <a:endParaRPr sz="600">
              <a:latin typeface="Open Sans"/>
              <a:ea typeface="Open Sans"/>
              <a:cs typeface="Open Sans"/>
              <a:sym typeface="Open Sans"/>
            </a:endParaRPr>
          </a:p>
        </p:txBody>
      </p:sp>
      <p:sp>
        <p:nvSpPr>
          <p:cNvPr id="4781" name="Google Shape;4781;p250"/>
          <p:cNvSpPr/>
          <p:nvPr/>
        </p:nvSpPr>
        <p:spPr>
          <a:xfrm>
            <a:off x="4464100" y="215085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l" rtl="0">
              <a:spcBef>
                <a:spcPts val="0"/>
              </a:spcBef>
              <a:spcAft>
                <a:spcPts val="0"/>
              </a:spcAft>
              <a:buNone/>
            </a:pPr>
            <a:r>
              <a:rPr lang="en" sz="700"/>
              <a:t>5</a:t>
            </a:r>
            <a:endParaRPr sz="700"/>
          </a:p>
        </p:txBody>
      </p:sp>
      <p:sp>
        <p:nvSpPr>
          <p:cNvPr id="4782" name="Google Shape;4782;p250"/>
          <p:cNvSpPr/>
          <p:nvPr/>
        </p:nvSpPr>
        <p:spPr>
          <a:xfrm>
            <a:off x="7312825" y="213180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5</a:t>
            </a:r>
            <a:endParaRPr sz="700"/>
          </a:p>
        </p:txBody>
      </p:sp>
      <p:sp>
        <p:nvSpPr>
          <p:cNvPr id="4783" name="Google Shape;4783;p250"/>
          <p:cNvSpPr txBox="1"/>
          <p:nvPr/>
        </p:nvSpPr>
        <p:spPr>
          <a:xfrm>
            <a:off x="7449925" y="2154150"/>
            <a:ext cx="1575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Duplicate check enablement for all products</a:t>
            </a:r>
            <a:endParaRPr sz="600">
              <a:latin typeface="Open Sans"/>
              <a:ea typeface="Open Sans"/>
              <a:cs typeface="Open Sans"/>
              <a:sym typeface="Open Sans"/>
            </a:endParaRPr>
          </a:p>
        </p:txBody>
      </p:sp>
      <p:sp>
        <p:nvSpPr>
          <p:cNvPr id="4784" name="Google Shape;4784;p250"/>
          <p:cNvSpPr/>
          <p:nvPr/>
        </p:nvSpPr>
        <p:spPr>
          <a:xfrm>
            <a:off x="5454700" y="215085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l" rtl="0">
              <a:spcBef>
                <a:spcPts val="0"/>
              </a:spcBef>
              <a:spcAft>
                <a:spcPts val="0"/>
              </a:spcAft>
              <a:buNone/>
            </a:pPr>
            <a:r>
              <a:rPr lang="en" sz="700"/>
              <a:t>6</a:t>
            </a:r>
            <a:endParaRPr sz="700"/>
          </a:p>
        </p:txBody>
      </p:sp>
      <p:sp>
        <p:nvSpPr>
          <p:cNvPr id="4785" name="Google Shape;4785;p250"/>
          <p:cNvSpPr/>
          <p:nvPr/>
        </p:nvSpPr>
        <p:spPr>
          <a:xfrm>
            <a:off x="7312825" y="2255625"/>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6</a:t>
            </a:r>
            <a:endParaRPr sz="700"/>
          </a:p>
        </p:txBody>
      </p:sp>
      <p:sp>
        <p:nvSpPr>
          <p:cNvPr id="4786" name="Google Shape;4786;p250"/>
          <p:cNvSpPr txBox="1"/>
          <p:nvPr/>
        </p:nvSpPr>
        <p:spPr>
          <a:xfrm>
            <a:off x="7449925" y="2277975"/>
            <a:ext cx="14076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Duplicate check enablement for CDH EFX_ID merges</a:t>
            </a:r>
            <a:endParaRPr sz="600">
              <a:latin typeface="Open Sans"/>
              <a:ea typeface="Open Sans"/>
              <a:cs typeface="Open Sans"/>
              <a:sym typeface="Open Sans"/>
            </a:endParaRPr>
          </a:p>
        </p:txBody>
      </p:sp>
      <p:sp>
        <p:nvSpPr>
          <p:cNvPr id="4787" name="Google Shape;4787;p250"/>
          <p:cNvSpPr/>
          <p:nvPr/>
        </p:nvSpPr>
        <p:spPr>
          <a:xfrm>
            <a:off x="3463975" y="260805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l" rtl="0">
              <a:spcBef>
                <a:spcPts val="0"/>
              </a:spcBef>
              <a:spcAft>
                <a:spcPts val="0"/>
              </a:spcAft>
              <a:buNone/>
            </a:pPr>
            <a:r>
              <a:rPr lang="en" sz="700"/>
              <a:t>7</a:t>
            </a:r>
            <a:endParaRPr sz="700"/>
          </a:p>
        </p:txBody>
      </p:sp>
      <p:sp>
        <p:nvSpPr>
          <p:cNvPr id="4788" name="Google Shape;4788;p250"/>
          <p:cNvSpPr/>
          <p:nvPr/>
        </p:nvSpPr>
        <p:spPr>
          <a:xfrm>
            <a:off x="7312825" y="260805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7</a:t>
            </a:r>
            <a:endParaRPr sz="700"/>
          </a:p>
        </p:txBody>
      </p:sp>
      <p:sp>
        <p:nvSpPr>
          <p:cNvPr id="4789" name="Google Shape;4789;p250"/>
          <p:cNvSpPr txBox="1"/>
          <p:nvPr/>
        </p:nvSpPr>
        <p:spPr>
          <a:xfrm>
            <a:off x="7449925" y="2630400"/>
            <a:ext cx="15759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Salesforce Triggering Employer jOnboarding with quick win data quality improvements</a:t>
            </a:r>
            <a:endParaRPr sz="600">
              <a:latin typeface="Open Sans"/>
              <a:ea typeface="Open Sans"/>
              <a:cs typeface="Open Sans"/>
              <a:sym typeface="Open Sans"/>
            </a:endParaRPr>
          </a:p>
        </p:txBody>
      </p:sp>
      <p:sp>
        <p:nvSpPr>
          <p:cNvPr id="4790" name="Google Shape;4790;p250"/>
          <p:cNvSpPr/>
          <p:nvPr/>
        </p:nvSpPr>
        <p:spPr>
          <a:xfrm>
            <a:off x="7312825" y="2808075"/>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8</a:t>
            </a:r>
            <a:endParaRPr sz="700"/>
          </a:p>
        </p:txBody>
      </p:sp>
      <p:sp>
        <p:nvSpPr>
          <p:cNvPr id="4791" name="Google Shape;4791;p250"/>
          <p:cNvSpPr txBox="1"/>
          <p:nvPr/>
        </p:nvSpPr>
        <p:spPr>
          <a:xfrm>
            <a:off x="7449925" y="2830425"/>
            <a:ext cx="15759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Salesforce &amp; AO Docs integration enabled</a:t>
            </a:r>
            <a:endParaRPr sz="600">
              <a:latin typeface="Open Sans"/>
              <a:ea typeface="Open Sans"/>
              <a:cs typeface="Open Sans"/>
              <a:sym typeface="Open Sans"/>
            </a:endParaRPr>
          </a:p>
          <a:p>
            <a:pPr marL="0" lvl="0" indent="0" algn="l" rtl="0">
              <a:spcBef>
                <a:spcPts val="0"/>
              </a:spcBef>
              <a:spcAft>
                <a:spcPts val="0"/>
              </a:spcAft>
              <a:buNone/>
            </a:pPr>
            <a:r>
              <a:rPr lang="en" sz="600">
                <a:latin typeface="Open Sans"/>
                <a:ea typeface="Open Sans"/>
                <a:cs typeface="Open Sans"/>
                <a:sym typeface="Open Sans"/>
              </a:rPr>
              <a:t>Additional data quality improvements</a:t>
            </a:r>
            <a:endParaRPr sz="600">
              <a:latin typeface="Open Sans"/>
              <a:ea typeface="Open Sans"/>
              <a:cs typeface="Open Sans"/>
              <a:sym typeface="Open Sans"/>
            </a:endParaRPr>
          </a:p>
        </p:txBody>
      </p:sp>
      <p:sp>
        <p:nvSpPr>
          <p:cNvPr id="4792" name="Google Shape;4792;p250"/>
          <p:cNvSpPr/>
          <p:nvPr/>
        </p:nvSpPr>
        <p:spPr>
          <a:xfrm>
            <a:off x="4464100" y="260805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8</a:t>
            </a:r>
            <a:endParaRPr sz="700"/>
          </a:p>
        </p:txBody>
      </p:sp>
      <p:sp>
        <p:nvSpPr>
          <p:cNvPr id="4793" name="Google Shape;4793;p250"/>
          <p:cNvSpPr/>
          <p:nvPr/>
        </p:nvSpPr>
        <p:spPr>
          <a:xfrm>
            <a:off x="7312825" y="3017625"/>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9</a:t>
            </a:r>
            <a:endParaRPr sz="700"/>
          </a:p>
        </p:txBody>
      </p:sp>
      <p:sp>
        <p:nvSpPr>
          <p:cNvPr id="4794" name="Google Shape;4794;p250"/>
          <p:cNvSpPr txBox="1"/>
          <p:nvPr/>
        </p:nvSpPr>
        <p:spPr>
          <a:xfrm>
            <a:off x="7449925" y="3039975"/>
            <a:ext cx="1575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CPQ &amp; CLM related ongoing improvements</a:t>
            </a:r>
            <a:endParaRPr sz="600">
              <a:latin typeface="Open Sans"/>
              <a:ea typeface="Open Sans"/>
              <a:cs typeface="Open Sans"/>
              <a:sym typeface="Open Sans"/>
            </a:endParaRPr>
          </a:p>
        </p:txBody>
      </p:sp>
      <p:sp>
        <p:nvSpPr>
          <p:cNvPr id="4795" name="Google Shape;4795;p250"/>
          <p:cNvSpPr/>
          <p:nvPr/>
        </p:nvSpPr>
        <p:spPr>
          <a:xfrm>
            <a:off x="6607975" y="2608050"/>
            <a:ext cx="137100" cy="1371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t>9</a:t>
            </a:r>
            <a:endParaRPr sz="700"/>
          </a:p>
        </p:txBody>
      </p:sp>
      <p:sp>
        <p:nvSpPr>
          <p:cNvPr id="4796" name="Google Shape;4796;p250"/>
          <p:cNvSpPr/>
          <p:nvPr/>
        </p:nvSpPr>
        <p:spPr>
          <a:xfrm>
            <a:off x="3430143" y="2805684"/>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797" name="Google Shape;4797;p250"/>
          <p:cNvSpPr txBox="1"/>
          <p:nvPr/>
        </p:nvSpPr>
        <p:spPr>
          <a:xfrm>
            <a:off x="3048371" y="2965700"/>
            <a:ext cx="9693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a:solidFill>
                  <a:srgbClr val="5B6771"/>
                </a:solidFill>
                <a:latin typeface="Open Sans"/>
                <a:ea typeface="Open Sans"/>
                <a:cs typeface="Open Sans"/>
                <a:sym typeface="Open Sans"/>
              </a:rPr>
              <a:t>CPQ &amp; CLM Program alignment</a:t>
            </a:r>
            <a:endParaRPr sz="500" b="0" i="0" u="none" strike="noStrike" cap="none">
              <a:solidFill>
                <a:srgbClr val="5B6771"/>
              </a:solidFill>
              <a:latin typeface="Open Sans"/>
              <a:ea typeface="Open Sans"/>
              <a:cs typeface="Open Sans"/>
              <a:sym typeface="Open Sans"/>
            </a:endParaRPr>
          </a:p>
        </p:txBody>
      </p:sp>
      <p:sp>
        <p:nvSpPr>
          <p:cNvPr id="4798" name="Google Shape;4798;p250"/>
          <p:cNvSpPr/>
          <p:nvPr/>
        </p:nvSpPr>
        <p:spPr>
          <a:xfrm>
            <a:off x="3445675" y="4055850"/>
            <a:ext cx="155400" cy="1554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t>10</a:t>
            </a:r>
            <a:endParaRPr sz="500" b="1"/>
          </a:p>
        </p:txBody>
      </p:sp>
      <p:sp>
        <p:nvSpPr>
          <p:cNvPr id="4799" name="Google Shape;4799;p250"/>
          <p:cNvSpPr/>
          <p:nvPr/>
        </p:nvSpPr>
        <p:spPr>
          <a:xfrm>
            <a:off x="7293775" y="3932025"/>
            <a:ext cx="155400" cy="1554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t>10</a:t>
            </a:r>
            <a:endParaRPr sz="500" b="1"/>
          </a:p>
        </p:txBody>
      </p:sp>
      <p:sp>
        <p:nvSpPr>
          <p:cNvPr id="4800" name="Google Shape;4800;p250"/>
          <p:cNvSpPr txBox="1"/>
          <p:nvPr/>
        </p:nvSpPr>
        <p:spPr>
          <a:xfrm>
            <a:off x="7449925" y="3963900"/>
            <a:ext cx="1575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CDH &amp; Salesforce changes complete</a:t>
            </a:r>
            <a:endParaRPr sz="600">
              <a:latin typeface="Open Sans"/>
              <a:ea typeface="Open Sans"/>
              <a:cs typeface="Open Sans"/>
              <a:sym typeface="Open Sans"/>
            </a:endParaRPr>
          </a:p>
        </p:txBody>
      </p:sp>
      <p:sp>
        <p:nvSpPr>
          <p:cNvPr id="4801" name="Google Shape;4801;p250"/>
          <p:cNvSpPr/>
          <p:nvPr/>
        </p:nvSpPr>
        <p:spPr>
          <a:xfrm>
            <a:off x="7303300" y="4093950"/>
            <a:ext cx="155400" cy="1554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t>11</a:t>
            </a:r>
            <a:endParaRPr sz="500" b="1"/>
          </a:p>
        </p:txBody>
      </p:sp>
      <p:sp>
        <p:nvSpPr>
          <p:cNvPr id="4802" name="Google Shape;4802;p250"/>
          <p:cNvSpPr txBox="1"/>
          <p:nvPr/>
        </p:nvSpPr>
        <p:spPr>
          <a:xfrm>
            <a:off x="7459450" y="4125825"/>
            <a:ext cx="1575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TWN Offboarding enabled</a:t>
            </a:r>
            <a:endParaRPr sz="600">
              <a:latin typeface="Open Sans"/>
              <a:ea typeface="Open Sans"/>
              <a:cs typeface="Open Sans"/>
              <a:sym typeface="Open Sans"/>
            </a:endParaRPr>
          </a:p>
        </p:txBody>
      </p:sp>
      <p:sp>
        <p:nvSpPr>
          <p:cNvPr id="4803" name="Google Shape;4803;p250"/>
          <p:cNvSpPr/>
          <p:nvPr/>
        </p:nvSpPr>
        <p:spPr>
          <a:xfrm>
            <a:off x="4445800" y="4065375"/>
            <a:ext cx="155400" cy="1554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t>11</a:t>
            </a:r>
            <a:endParaRPr sz="500" b="1"/>
          </a:p>
        </p:txBody>
      </p:sp>
      <p:sp>
        <p:nvSpPr>
          <p:cNvPr id="4804" name="Google Shape;4804;p250"/>
          <p:cNvSpPr/>
          <p:nvPr/>
        </p:nvSpPr>
        <p:spPr>
          <a:xfrm>
            <a:off x="5436400" y="4065375"/>
            <a:ext cx="155400" cy="1554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t>12</a:t>
            </a:r>
            <a:endParaRPr sz="500" b="1"/>
          </a:p>
        </p:txBody>
      </p:sp>
      <p:sp>
        <p:nvSpPr>
          <p:cNvPr id="4805" name="Google Shape;4805;p250"/>
          <p:cNvSpPr/>
          <p:nvPr/>
        </p:nvSpPr>
        <p:spPr>
          <a:xfrm>
            <a:off x="7303300" y="4246350"/>
            <a:ext cx="155400" cy="155400"/>
          </a:xfrm>
          <a:prstGeom prst="diamond">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t>12</a:t>
            </a:r>
            <a:endParaRPr sz="500" b="1"/>
          </a:p>
        </p:txBody>
      </p:sp>
      <p:sp>
        <p:nvSpPr>
          <p:cNvPr id="4806" name="Google Shape;4806;p250"/>
          <p:cNvSpPr txBox="1"/>
          <p:nvPr/>
        </p:nvSpPr>
        <p:spPr>
          <a:xfrm>
            <a:off x="7459450" y="4278225"/>
            <a:ext cx="15759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latin typeface="Open Sans"/>
                <a:ea typeface="Open Sans"/>
                <a:cs typeface="Open Sans"/>
                <a:sym typeface="Open Sans"/>
              </a:rPr>
              <a:t>I9 Cloud Offboarding enabled</a:t>
            </a:r>
            <a:endParaRPr sz="600">
              <a:latin typeface="Open Sans"/>
              <a:ea typeface="Open Sans"/>
              <a:cs typeface="Open Sans"/>
              <a:sym typeface="Open Sans"/>
            </a:endParaRPr>
          </a:p>
          <a:p>
            <a:pPr marL="0" lvl="0" indent="0" algn="l" rtl="0">
              <a:spcBef>
                <a:spcPts val="0"/>
              </a:spcBef>
              <a:spcAft>
                <a:spcPts val="0"/>
              </a:spcAft>
              <a:buNone/>
            </a:pPr>
            <a:r>
              <a:rPr lang="en" sz="600">
                <a:latin typeface="Open Sans"/>
                <a:ea typeface="Open Sans"/>
                <a:cs typeface="Open Sans"/>
                <a:sym typeface="Open Sans"/>
              </a:rPr>
              <a:t>Process reporting enabled</a:t>
            </a:r>
            <a:endParaRPr sz="600">
              <a:latin typeface="Open Sans"/>
              <a:ea typeface="Open Sans"/>
              <a:cs typeface="Open Sans"/>
              <a:sym typeface="Open Sans"/>
            </a:endParaRPr>
          </a:p>
        </p:txBody>
      </p:sp>
      <p:sp>
        <p:nvSpPr>
          <p:cNvPr id="4807" name="Google Shape;4807;p250"/>
          <p:cNvSpPr/>
          <p:nvPr/>
        </p:nvSpPr>
        <p:spPr>
          <a:xfrm>
            <a:off x="4759071" y="1773936"/>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808" name="Google Shape;4808;p250"/>
          <p:cNvSpPr txBox="1"/>
          <p:nvPr/>
        </p:nvSpPr>
        <p:spPr>
          <a:xfrm>
            <a:off x="4695063" y="1924400"/>
            <a:ext cx="396600" cy="231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a:solidFill>
                  <a:srgbClr val="5B6771"/>
                </a:solidFill>
                <a:latin typeface="Open Sans"/>
                <a:ea typeface="Open Sans"/>
                <a:cs typeface="Open Sans"/>
                <a:sym typeface="Open Sans"/>
              </a:rPr>
              <a:t>Analytics platform availability</a:t>
            </a:r>
            <a:endParaRPr sz="500" b="0" i="0" u="none" strike="noStrike" cap="none">
              <a:solidFill>
                <a:srgbClr val="5B6771"/>
              </a:solidFill>
              <a:latin typeface="Open Sans"/>
              <a:ea typeface="Open Sans"/>
              <a:cs typeface="Open Sans"/>
              <a:sym typeface="Open Sans"/>
            </a:endParaRPr>
          </a:p>
        </p:txBody>
      </p:sp>
      <p:sp>
        <p:nvSpPr>
          <p:cNvPr id="4809" name="Google Shape;4809;p250"/>
          <p:cNvSpPr/>
          <p:nvPr/>
        </p:nvSpPr>
        <p:spPr>
          <a:xfrm>
            <a:off x="5121021" y="1783461"/>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810" name="Google Shape;4810;p250"/>
          <p:cNvSpPr txBox="1"/>
          <p:nvPr/>
        </p:nvSpPr>
        <p:spPr>
          <a:xfrm>
            <a:off x="5057027" y="1924400"/>
            <a:ext cx="502800" cy="231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a:solidFill>
                  <a:srgbClr val="5B6771"/>
                </a:solidFill>
                <a:latin typeface="Open Sans"/>
                <a:ea typeface="Open Sans"/>
                <a:cs typeface="Open Sans"/>
                <a:sym typeface="Open Sans"/>
              </a:rPr>
              <a:t>Billing platform Rev share support for I9</a:t>
            </a:r>
            <a:endParaRPr sz="500" b="0" i="0" u="none" strike="noStrike" cap="none">
              <a:solidFill>
                <a:srgbClr val="5B6771"/>
              </a:solidFill>
              <a:latin typeface="Open Sans"/>
              <a:ea typeface="Open Sans"/>
              <a:cs typeface="Open Sans"/>
              <a:sym typeface="Open Sans"/>
            </a:endParaRPr>
          </a:p>
        </p:txBody>
      </p:sp>
      <p:sp>
        <p:nvSpPr>
          <p:cNvPr id="4811" name="Google Shape;4811;p250"/>
          <p:cNvSpPr/>
          <p:nvPr/>
        </p:nvSpPr>
        <p:spPr>
          <a:xfrm>
            <a:off x="6557637" y="3570432"/>
            <a:ext cx="137100" cy="137100"/>
          </a:xfrm>
          <a:prstGeom prst="star4">
            <a:avLst>
              <a:gd name="adj" fmla="val 12500"/>
            </a:avLst>
          </a:prstGeom>
          <a:solidFill>
            <a:srgbClr val="9E1B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Open Sans"/>
              <a:ea typeface="Open Sans"/>
              <a:cs typeface="Open Sans"/>
              <a:sym typeface="Open Sans"/>
            </a:endParaRPr>
          </a:p>
        </p:txBody>
      </p:sp>
      <p:sp>
        <p:nvSpPr>
          <p:cNvPr id="4812" name="Google Shape;4812;p250"/>
          <p:cNvSpPr/>
          <p:nvPr/>
        </p:nvSpPr>
        <p:spPr>
          <a:xfrm>
            <a:off x="4682871" y="4269486"/>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813" name="Google Shape;4813;p250"/>
          <p:cNvSpPr txBox="1"/>
          <p:nvPr/>
        </p:nvSpPr>
        <p:spPr>
          <a:xfrm>
            <a:off x="4618863" y="4416325"/>
            <a:ext cx="396600" cy="231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a:solidFill>
                  <a:srgbClr val="5B6771"/>
                </a:solidFill>
                <a:latin typeface="Open Sans"/>
                <a:ea typeface="Open Sans"/>
                <a:cs typeface="Open Sans"/>
                <a:sym typeface="Open Sans"/>
              </a:rPr>
              <a:t>Analytics platform availability</a:t>
            </a:r>
            <a:endParaRPr sz="500" b="0" i="0" u="none" strike="noStrike" cap="none">
              <a:solidFill>
                <a:srgbClr val="5B6771"/>
              </a:solidFill>
              <a:latin typeface="Open Sans"/>
              <a:ea typeface="Open Sans"/>
              <a:cs typeface="Open Sans"/>
              <a:sym typeface="Open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817"/>
        <p:cNvGrpSpPr/>
        <p:nvPr/>
      </p:nvGrpSpPr>
      <p:grpSpPr>
        <a:xfrm>
          <a:off x="0" y="0"/>
          <a:ext cx="0" cy="0"/>
          <a:chOff x="0" y="0"/>
          <a:chExt cx="0" cy="0"/>
        </a:xfrm>
      </p:grpSpPr>
      <p:sp>
        <p:nvSpPr>
          <p:cNvPr id="4818" name="Google Shape;4818;p251"/>
          <p:cNvSpPr txBox="1">
            <a:spLocks noGrp="1"/>
          </p:cNvSpPr>
          <p:nvPr>
            <p:ph type="subTitle" idx="1"/>
          </p:nvPr>
        </p:nvSpPr>
        <p:spPr>
          <a:xfrm>
            <a:off x="3355050" y="2909250"/>
            <a:ext cx="3198600" cy="928200"/>
          </a:xfrm>
          <a:prstGeom prst="rect">
            <a:avLst/>
          </a:prstGeom>
        </p:spPr>
        <p:txBody>
          <a:bodyPr spcFirstLastPara="1" wrap="square" lIns="0" tIns="0" rIns="0" bIns="0" anchor="t" anchorCtr="0">
            <a:noAutofit/>
          </a:bodyPr>
          <a:lstStyle/>
          <a:p>
            <a:pPr marL="91440" lvl="0" indent="-121920" algn="l" rtl="0">
              <a:lnSpc>
                <a:spcPct val="100000"/>
              </a:lnSpc>
              <a:spcBef>
                <a:spcPts val="0"/>
              </a:spcBef>
              <a:spcAft>
                <a:spcPts val="0"/>
              </a:spcAft>
              <a:buClr>
                <a:schemeClr val="accent1"/>
              </a:buClr>
              <a:buSzPts val="1200"/>
              <a:buChar char="•"/>
            </a:pPr>
            <a:r>
              <a:rPr lang="en" sz="1200"/>
              <a:t>Process Maps for I9, TWN and UC detailing sequential steps</a:t>
            </a:r>
            <a:endParaRPr sz="1200"/>
          </a:p>
          <a:p>
            <a:pPr marL="91440" lvl="0" indent="-121920" algn="l" rtl="0">
              <a:lnSpc>
                <a:spcPct val="100000"/>
              </a:lnSpc>
              <a:spcBef>
                <a:spcPts val="300"/>
              </a:spcBef>
              <a:spcAft>
                <a:spcPts val="0"/>
              </a:spcAft>
              <a:buClr>
                <a:schemeClr val="accent1"/>
              </a:buClr>
              <a:buSzPts val="1200"/>
              <a:buChar char="•"/>
            </a:pPr>
            <a:r>
              <a:rPr lang="en" sz="1200"/>
              <a:t>Pain points &amp; Opportunities</a:t>
            </a:r>
            <a:endParaRPr sz="1200"/>
          </a:p>
          <a:p>
            <a:pPr marL="91440" lvl="0" indent="-121920" algn="l" rtl="0">
              <a:lnSpc>
                <a:spcPct val="100000"/>
              </a:lnSpc>
              <a:spcBef>
                <a:spcPts val="300"/>
              </a:spcBef>
              <a:spcAft>
                <a:spcPts val="0"/>
              </a:spcAft>
              <a:buClr>
                <a:schemeClr val="accent1"/>
              </a:buClr>
              <a:buSzPts val="1200"/>
              <a:buChar char="•"/>
            </a:pPr>
            <a:r>
              <a:rPr lang="en" sz="1200"/>
              <a:t>Root Cause Analysis</a:t>
            </a:r>
            <a:endParaRPr sz="1200"/>
          </a:p>
          <a:p>
            <a:pPr marL="91440" lvl="0" indent="-121920" algn="l" rtl="0">
              <a:lnSpc>
                <a:spcPct val="100000"/>
              </a:lnSpc>
              <a:spcBef>
                <a:spcPts val="300"/>
              </a:spcBef>
              <a:spcAft>
                <a:spcPts val="0"/>
              </a:spcAft>
              <a:buClr>
                <a:schemeClr val="accent1"/>
              </a:buClr>
              <a:buSzPts val="1200"/>
              <a:buChar char="•"/>
            </a:pPr>
            <a:r>
              <a:rPr lang="en" sz="1200"/>
              <a:t>Potential Solutions</a:t>
            </a:r>
            <a:endParaRPr sz="1200"/>
          </a:p>
        </p:txBody>
      </p:sp>
      <p:sp>
        <p:nvSpPr>
          <p:cNvPr id="4819" name="Google Shape;4819;p251"/>
          <p:cNvSpPr txBox="1">
            <a:spLocks noGrp="1"/>
          </p:cNvSpPr>
          <p:nvPr>
            <p:ph type="ctrTitle"/>
          </p:nvPr>
        </p:nvSpPr>
        <p:spPr>
          <a:xfrm>
            <a:off x="3355050" y="824600"/>
            <a:ext cx="5255700" cy="197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900" b="1"/>
              <a:t>Appendix A:</a:t>
            </a:r>
            <a:endParaRPr sz="2900" b="1"/>
          </a:p>
          <a:p>
            <a:pPr marL="0" lvl="0" indent="0" algn="l" rtl="0">
              <a:spcBef>
                <a:spcPts val="0"/>
              </a:spcBef>
              <a:spcAft>
                <a:spcPts val="0"/>
              </a:spcAft>
              <a:buNone/>
            </a:pPr>
            <a:r>
              <a:rPr lang="en" sz="3700" b="1"/>
              <a:t>Current State Assessment</a:t>
            </a:r>
            <a:endParaRPr sz="3700" b="1"/>
          </a:p>
        </p:txBody>
      </p:sp>
      <p:sp>
        <p:nvSpPr>
          <p:cNvPr id="4820" name="Google Shape;4820;p251"/>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824"/>
        <p:cNvGrpSpPr/>
        <p:nvPr/>
      </p:nvGrpSpPr>
      <p:grpSpPr>
        <a:xfrm>
          <a:off x="0" y="0"/>
          <a:ext cx="0" cy="0"/>
          <a:chOff x="0" y="0"/>
          <a:chExt cx="0" cy="0"/>
        </a:xfrm>
      </p:grpSpPr>
      <p:graphicFrame>
        <p:nvGraphicFramePr>
          <p:cNvPr id="4825" name="Google Shape;4825;p252"/>
          <p:cNvGraphicFramePr/>
          <p:nvPr/>
        </p:nvGraphicFramePr>
        <p:xfrm>
          <a:off x="274320" y="1191582"/>
          <a:ext cx="3000000" cy="3000000"/>
        </p:xfrm>
        <a:graphic>
          <a:graphicData uri="http://schemas.openxmlformats.org/drawingml/2006/table">
            <a:tbl>
              <a:tblPr>
                <a:noFill/>
                <a:tableStyleId>{CFF227E5-640B-45C7-9DC1-B26C7EE06C79}</a:tableStyleId>
              </a:tblPr>
              <a:tblGrid>
                <a:gridCol w="859375">
                  <a:extLst>
                    <a:ext uri="{9D8B030D-6E8A-4147-A177-3AD203B41FA5}">
                      <a16:colId xmlns:a16="http://schemas.microsoft.com/office/drawing/2014/main" val="20000"/>
                    </a:ext>
                  </a:extLst>
                </a:gridCol>
                <a:gridCol w="2198975">
                  <a:extLst>
                    <a:ext uri="{9D8B030D-6E8A-4147-A177-3AD203B41FA5}">
                      <a16:colId xmlns:a16="http://schemas.microsoft.com/office/drawing/2014/main" val="20001"/>
                    </a:ext>
                  </a:extLst>
                </a:gridCol>
                <a:gridCol w="5536975">
                  <a:extLst>
                    <a:ext uri="{9D8B030D-6E8A-4147-A177-3AD203B41FA5}">
                      <a16:colId xmlns:a16="http://schemas.microsoft.com/office/drawing/2014/main" val="20002"/>
                    </a:ext>
                  </a:extLst>
                </a:gridCol>
              </a:tblGrid>
              <a:tr h="130800">
                <a:tc>
                  <a:txBody>
                    <a:bodyPr/>
                    <a:lstStyle/>
                    <a:p>
                      <a:pPr marL="0" marR="0" lvl="0" indent="0" algn="l" rtl="0">
                        <a:lnSpc>
                          <a:spcPct val="100000"/>
                        </a:lnSpc>
                        <a:spcBef>
                          <a:spcPts val="0"/>
                        </a:spcBef>
                        <a:spcAft>
                          <a:spcPts val="0"/>
                        </a:spcAft>
                        <a:buClr>
                          <a:srgbClr val="000000"/>
                        </a:buClr>
                        <a:buSzPts val="700"/>
                        <a:buFont typeface="Arial"/>
                        <a:buNone/>
                      </a:pPr>
                      <a:endParaRPr sz="700" b="1" u="none" strike="noStrike" cap="none">
                        <a:solidFill>
                          <a:schemeClr val="lt1"/>
                        </a:solidFill>
                        <a:latin typeface="Open Sans"/>
                        <a:ea typeface="Open Sans"/>
                        <a:cs typeface="Open Sans"/>
                        <a:sym typeface="Open Sans"/>
                      </a:endParaRPr>
                    </a:p>
                  </a:txBody>
                  <a:tcPr marL="45700" marR="45700" marT="18275" marB="18275">
                    <a:lnL w="9525" cap="flat" cmpd="sng">
                      <a:solidFill>
                        <a:srgbClr val="9E9E9E">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700" b="1" u="none" strike="noStrike" cap="none">
                          <a:solidFill>
                            <a:schemeClr val="lt1"/>
                          </a:solidFill>
                          <a:latin typeface="Open Sans"/>
                          <a:ea typeface="Open Sans"/>
                          <a:cs typeface="Open Sans"/>
                          <a:sym typeface="Open Sans"/>
                        </a:rPr>
                        <a:t>Data Acquisition</a:t>
                      </a:r>
                      <a:endParaRPr sz="700" b="1" u="none" strike="noStrike" cap="none">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700" b="1" u="none" strike="noStrike" cap="none">
                          <a:solidFill>
                            <a:schemeClr val="lt1"/>
                          </a:solidFill>
                          <a:latin typeface="Open Sans"/>
                          <a:ea typeface="Open Sans"/>
                          <a:cs typeface="Open Sans"/>
                          <a:sym typeface="Open Sans"/>
                        </a:rPr>
                        <a:t>Provisioning</a:t>
                      </a:r>
                      <a:endParaRPr sz="700" b="1" u="none" strike="noStrike" cap="none">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715375">
                <a:tc rowSpan="2">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Alliance</a:t>
                      </a:r>
                      <a:endParaRPr sz="700" b="1">
                        <a:solidFill>
                          <a:schemeClr val="accent1"/>
                        </a:solidFill>
                        <a:latin typeface="Open Sans"/>
                        <a:ea typeface="Open Sans"/>
                        <a:cs typeface="Open Sans"/>
                        <a:sym typeface="Open Sans"/>
                      </a:endParaRPr>
                    </a:p>
                    <a:p>
                      <a:pPr marL="0" lvl="0" indent="0" algn="l" rtl="0">
                        <a:spcBef>
                          <a:spcPts val="0"/>
                        </a:spcBef>
                        <a:spcAft>
                          <a:spcPts val="0"/>
                        </a:spcAft>
                        <a:buNone/>
                      </a:pPr>
                      <a:endParaRPr sz="700" b="1">
                        <a:solidFill>
                          <a:schemeClr val="accent1"/>
                        </a:solidFill>
                        <a:latin typeface="Open Sans"/>
                        <a:ea typeface="Open Sans"/>
                        <a:cs typeface="Open Sans"/>
                        <a:sym typeface="Open Sans"/>
                      </a:endParaRPr>
                    </a:p>
                  </a:txBody>
                  <a:tcPr marL="45700" marR="45700" marT="18275" marB="18275">
                    <a:lnL w="9525" cap="flat" cmpd="sng">
                      <a:solidFill>
                        <a:srgbClr val="9E9E9E">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rowSpan="2">
                  <a:txBody>
                    <a:bodyPr/>
                    <a:lstStyle/>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rowSpan="2">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09250">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1630100">
                <a:tc>
                  <a:txBody>
                    <a:bodyPr/>
                    <a:lstStyle/>
                    <a:p>
                      <a:pPr marL="0" marR="0" lvl="0" indent="0" algn="l" rtl="0">
                        <a:lnSpc>
                          <a:spcPct val="100000"/>
                        </a:lnSpc>
                        <a:spcBef>
                          <a:spcPts val="0"/>
                        </a:spcBef>
                        <a:spcAft>
                          <a:spcPts val="0"/>
                        </a:spcAft>
                        <a:buClr>
                          <a:srgbClr val="000000"/>
                        </a:buClr>
                        <a:buSzPts val="700"/>
                        <a:buFont typeface="Arial"/>
                        <a:buNone/>
                      </a:pPr>
                      <a:r>
                        <a:rPr lang="en" sz="700" b="1">
                          <a:solidFill>
                            <a:schemeClr val="accent1"/>
                          </a:solidFill>
                          <a:latin typeface="Open Sans"/>
                          <a:ea typeface="Open Sans"/>
                          <a:cs typeface="Open Sans"/>
                          <a:sym typeface="Open Sans"/>
                        </a:rPr>
                        <a:t>Employer Boarding</a:t>
                      </a:r>
                      <a:endParaRPr sz="700" b="1" u="none" strike="noStrike" cap="none">
                        <a:solidFill>
                          <a:schemeClr val="accent1"/>
                        </a:solidFill>
                        <a:latin typeface="Open Sans"/>
                        <a:ea typeface="Open Sans"/>
                        <a:cs typeface="Open Sans"/>
                        <a:sym typeface="Open Sans"/>
                      </a:endParaRPr>
                    </a:p>
                  </a:txBody>
                  <a:tcPr marL="45700" marR="45700" marT="18275" marB="18275">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700" u="none" strike="noStrike" cap="none">
                          <a:latin typeface="Open Sans"/>
                          <a:ea typeface="Open Sans"/>
                          <a:cs typeface="Open Sans"/>
                          <a:sym typeface="Open Sans"/>
                        </a:rPr>
                        <a:t> </a:t>
                      </a: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500"/>
                        <a:buFont typeface="Arial"/>
                        <a:buNone/>
                      </a:pPr>
                      <a:endParaRPr sz="7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alpha val="0"/>
                        </a:schemeClr>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745425">
                <a:tc>
                  <a:txBody>
                    <a:bodyPr/>
                    <a:lstStyle/>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Corporate Services</a:t>
                      </a:r>
                      <a:endParaRPr sz="700" b="1" u="none" strike="noStrike" cap="none">
                        <a:solidFill>
                          <a:schemeClr val="accent1"/>
                        </a:solidFill>
                        <a:latin typeface="Open Sans"/>
                        <a:ea typeface="Open Sans"/>
                        <a:cs typeface="Open Sans"/>
                        <a:sym typeface="Open Sans"/>
                      </a:endParaRPr>
                    </a:p>
                  </a:txBody>
                  <a:tcPr marL="45700" marR="45700" marT="18275" marB="18275">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endParaRPr sz="700" u="none" strike="noStrike" cap="none">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dash"/>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endParaRPr sz="700" u="none" strike="noStrike" cap="none">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alpha val="0"/>
                        </a:schemeClr>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dash"/>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sp>
        <p:nvSpPr>
          <p:cNvPr id="4826" name="Google Shape;4826;p252"/>
          <p:cNvSpPr txBox="1"/>
          <p:nvPr/>
        </p:nvSpPr>
        <p:spPr>
          <a:xfrm>
            <a:off x="2969353" y="2779037"/>
            <a:ext cx="1187700" cy="200100"/>
          </a:xfrm>
          <a:prstGeom prst="rect">
            <a:avLst/>
          </a:prstGeom>
          <a:noFill/>
          <a:ln>
            <a:noFill/>
          </a:ln>
        </p:spPr>
        <p:txBody>
          <a:bodyPr spcFirstLastPara="1" wrap="square" lIns="45700" tIns="45700" rIns="45700" bIns="45700" anchor="t" anchorCtr="0">
            <a:spAutoFit/>
          </a:bodyPr>
          <a:lstStyle/>
          <a:p>
            <a:pPr marL="45720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DM Sans"/>
              <a:ea typeface="DM Sans"/>
              <a:cs typeface="DM Sans"/>
              <a:sym typeface="DM Sans"/>
            </a:endParaRPr>
          </a:p>
        </p:txBody>
      </p:sp>
      <p:sp>
        <p:nvSpPr>
          <p:cNvPr id="4827" name="Google Shape;4827;p252"/>
          <p:cNvSpPr txBox="1"/>
          <p:nvPr/>
        </p:nvSpPr>
        <p:spPr>
          <a:xfrm>
            <a:off x="1648776" y="1470175"/>
            <a:ext cx="651000" cy="3330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lt1"/>
                </a:solidFill>
                <a:latin typeface="Open Sans"/>
                <a:ea typeface="Open Sans"/>
                <a:cs typeface="Open Sans"/>
                <a:sym typeface="Open Sans"/>
              </a:rPr>
              <a:t>Send MCIF Data file</a:t>
            </a:r>
            <a:endParaRPr sz="700" b="0" i="0" u="none" strike="noStrike" cap="none">
              <a:solidFill>
                <a:schemeClr val="lt1"/>
              </a:solidFill>
              <a:latin typeface="Open Sans"/>
              <a:ea typeface="Open Sans"/>
              <a:cs typeface="Open Sans"/>
              <a:sym typeface="Open Sans"/>
            </a:endParaRPr>
          </a:p>
        </p:txBody>
      </p:sp>
      <p:sp>
        <p:nvSpPr>
          <p:cNvPr id="4828" name="Google Shape;4828;p252"/>
          <p:cNvSpPr txBox="1"/>
          <p:nvPr/>
        </p:nvSpPr>
        <p:spPr>
          <a:xfrm>
            <a:off x="1691288" y="2574100"/>
            <a:ext cx="567300" cy="464700"/>
          </a:xfrm>
          <a:prstGeom prst="rect">
            <a:avLst/>
          </a:prstGeom>
          <a:solidFill>
            <a:schemeClr val="lt2"/>
          </a:solidFill>
          <a:ln w="9525" cap="flat" cmpd="sng">
            <a:solidFill>
              <a:schemeClr val="accent3"/>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dk2"/>
                </a:solidFill>
                <a:latin typeface="Open Sans"/>
                <a:ea typeface="Open Sans"/>
                <a:cs typeface="Open Sans"/>
                <a:sym typeface="Open Sans"/>
              </a:rPr>
              <a:t>Copy file to Alliance specific folder</a:t>
            </a:r>
            <a:endParaRPr sz="700" b="0" i="0" u="none" strike="noStrike" cap="none">
              <a:solidFill>
                <a:schemeClr val="dk2"/>
              </a:solidFill>
              <a:latin typeface="Open Sans"/>
              <a:ea typeface="Open Sans"/>
              <a:cs typeface="Open Sans"/>
              <a:sym typeface="Open Sans"/>
            </a:endParaRPr>
          </a:p>
        </p:txBody>
      </p:sp>
      <p:sp>
        <p:nvSpPr>
          <p:cNvPr id="4829" name="Google Shape;4829;p252"/>
          <p:cNvSpPr txBox="1"/>
          <p:nvPr/>
        </p:nvSpPr>
        <p:spPr>
          <a:xfrm>
            <a:off x="2446966" y="2573115"/>
            <a:ext cx="502800" cy="464700"/>
          </a:xfrm>
          <a:prstGeom prst="rect">
            <a:avLst/>
          </a:prstGeom>
          <a:solidFill>
            <a:srgbClr val="5FCE97"/>
          </a:solidFill>
          <a:ln w="9525" cap="flat" cmpd="sng">
            <a:solidFill>
              <a:srgbClr val="45842A"/>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dk2"/>
                </a:solidFill>
                <a:latin typeface="Open Sans"/>
                <a:ea typeface="Open Sans"/>
                <a:cs typeface="Open Sans"/>
                <a:sym typeface="Open Sans"/>
              </a:rPr>
              <a:t>Pick up File</a:t>
            </a:r>
            <a:endParaRPr sz="700" b="0" i="0" u="none" strike="noStrike" cap="none">
              <a:solidFill>
                <a:schemeClr val="dk2"/>
              </a:solidFill>
              <a:latin typeface="Open Sans"/>
              <a:ea typeface="Open Sans"/>
              <a:cs typeface="Open Sans"/>
              <a:sym typeface="Open Sans"/>
            </a:endParaRPr>
          </a:p>
        </p:txBody>
      </p:sp>
      <p:cxnSp>
        <p:nvCxnSpPr>
          <p:cNvPr id="4830" name="Google Shape;4830;p252"/>
          <p:cNvCxnSpPr>
            <a:stCxn id="4828" idx="3"/>
            <a:endCxn id="4829" idx="1"/>
          </p:cNvCxnSpPr>
          <p:nvPr/>
        </p:nvCxnSpPr>
        <p:spPr>
          <a:xfrm rot="10800000" flipH="1">
            <a:off x="2258588" y="2805550"/>
            <a:ext cx="188400" cy="900"/>
          </a:xfrm>
          <a:prstGeom prst="bentConnector3">
            <a:avLst>
              <a:gd name="adj1" fmla="val 49994"/>
            </a:avLst>
          </a:prstGeom>
          <a:noFill/>
          <a:ln w="9525" cap="flat" cmpd="sng">
            <a:solidFill>
              <a:schemeClr val="accent3"/>
            </a:solidFill>
            <a:prstDash val="solid"/>
            <a:round/>
            <a:headEnd type="none" w="sm" len="sm"/>
            <a:tailEnd type="triangle" w="med" len="med"/>
          </a:ln>
        </p:spPr>
      </p:cxnSp>
      <p:sp>
        <p:nvSpPr>
          <p:cNvPr id="4831" name="Google Shape;4831;p252"/>
          <p:cNvSpPr txBox="1"/>
          <p:nvPr/>
        </p:nvSpPr>
        <p:spPr>
          <a:xfrm>
            <a:off x="8121220" y="2667857"/>
            <a:ext cx="669000" cy="4977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700">
                <a:solidFill>
                  <a:schemeClr val="dk2"/>
                </a:solidFill>
                <a:latin typeface="Open Sans"/>
                <a:ea typeface="Open Sans"/>
                <a:cs typeface="Open Sans"/>
                <a:sym typeface="Open Sans"/>
              </a:rPr>
              <a:t>Send </a:t>
            </a:r>
            <a:endParaRPr sz="700" b="0" i="0" u="none" strike="noStrike" cap="none">
              <a:solidFill>
                <a:schemeClr val="dk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r>
              <a:rPr lang="en" sz="700">
                <a:solidFill>
                  <a:schemeClr val="dk2"/>
                </a:solidFill>
                <a:latin typeface="Open Sans"/>
                <a:ea typeface="Open Sans"/>
                <a:cs typeface="Open Sans"/>
                <a:sym typeface="Open Sans"/>
              </a:rPr>
              <a:t>Data (ERCode) to Alliance</a:t>
            </a:r>
            <a:endParaRPr sz="700" b="0" i="0" u="none" strike="noStrike" cap="none">
              <a:solidFill>
                <a:schemeClr val="dk2"/>
              </a:solidFill>
              <a:latin typeface="Open Sans"/>
              <a:ea typeface="Open Sans"/>
              <a:cs typeface="Open Sans"/>
              <a:sym typeface="Open Sans"/>
            </a:endParaRPr>
          </a:p>
        </p:txBody>
      </p:sp>
      <p:sp>
        <p:nvSpPr>
          <p:cNvPr id="4832" name="Google Shape;4832;p252"/>
          <p:cNvSpPr txBox="1"/>
          <p:nvPr/>
        </p:nvSpPr>
        <p:spPr>
          <a:xfrm>
            <a:off x="8130220" y="1643473"/>
            <a:ext cx="651000" cy="333000"/>
          </a:xfrm>
          <a:prstGeom prst="rect">
            <a:avLst/>
          </a:prstGeom>
          <a:solidFill>
            <a:srgbClr val="5FCE97"/>
          </a:solidFill>
          <a:ln w="9525" cap="flat" cmpd="sng">
            <a:solidFill>
              <a:srgbClr val="45842A"/>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dk2"/>
                </a:solidFill>
                <a:latin typeface="Open Sans"/>
                <a:ea typeface="Open Sans"/>
                <a:cs typeface="Open Sans"/>
                <a:sym typeface="Open Sans"/>
              </a:rPr>
              <a:t>Receive Data </a:t>
            </a:r>
            <a:endParaRPr sz="700" b="0" i="0" u="none" strike="noStrike" cap="none">
              <a:solidFill>
                <a:schemeClr val="dk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dk2"/>
                </a:solidFill>
                <a:latin typeface="Open Sans"/>
                <a:ea typeface="Open Sans"/>
                <a:cs typeface="Open Sans"/>
                <a:sym typeface="Open Sans"/>
              </a:rPr>
              <a:t>(ER Code)</a:t>
            </a:r>
            <a:endParaRPr sz="700" b="0" i="0" u="none" strike="noStrike" cap="none">
              <a:solidFill>
                <a:schemeClr val="dk2"/>
              </a:solidFill>
              <a:latin typeface="Open Sans"/>
              <a:ea typeface="Open Sans"/>
              <a:cs typeface="Open Sans"/>
              <a:sym typeface="Open Sans"/>
            </a:endParaRPr>
          </a:p>
        </p:txBody>
      </p:sp>
      <p:cxnSp>
        <p:nvCxnSpPr>
          <p:cNvPr id="4833" name="Google Shape;4833;p252"/>
          <p:cNvCxnSpPr>
            <a:stCxn id="4834" idx="3"/>
            <a:endCxn id="4835" idx="1"/>
          </p:cNvCxnSpPr>
          <p:nvPr/>
        </p:nvCxnSpPr>
        <p:spPr>
          <a:xfrm>
            <a:off x="4711348" y="2797950"/>
            <a:ext cx="199200" cy="600"/>
          </a:xfrm>
          <a:prstGeom prst="bentConnector3">
            <a:avLst>
              <a:gd name="adj1" fmla="val 50032"/>
            </a:avLst>
          </a:prstGeom>
          <a:noFill/>
          <a:ln w="9525" cap="flat" cmpd="sng">
            <a:solidFill>
              <a:schemeClr val="accent3"/>
            </a:solidFill>
            <a:prstDash val="solid"/>
            <a:round/>
            <a:headEnd type="none" w="sm" len="sm"/>
            <a:tailEnd type="triangle" w="med" len="med"/>
          </a:ln>
        </p:spPr>
      </p:cxnSp>
      <p:cxnSp>
        <p:nvCxnSpPr>
          <p:cNvPr id="4836" name="Google Shape;4836;p252"/>
          <p:cNvCxnSpPr>
            <a:stCxn id="4831" idx="0"/>
            <a:endCxn id="4832" idx="2"/>
          </p:cNvCxnSpPr>
          <p:nvPr/>
        </p:nvCxnSpPr>
        <p:spPr>
          <a:xfrm rot="-5400000">
            <a:off x="8110270" y="2321807"/>
            <a:ext cx="691500" cy="600"/>
          </a:xfrm>
          <a:prstGeom prst="bentConnector3">
            <a:avLst>
              <a:gd name="adj1" fmla="val 49992"/>
            </a:avLst>
          </a:prstGeom>
          <a:noFill/>
          <a:ln w="9525" cap="flat" cmpd="sng">
            <a:solidFill>
              <a:schemeClr val="accent3"/>
            </a:solidFill>
            <a:prstDash val="solid"/>
            <a:round/>
            <a:headEnd type="none" w="sm" len="sm"/>
            <a:tailEnd type="triangle" w="med" len="med"/>
          </a:ln>
        </p:spPr>
      </p:cxnSp>
      <p:sp>
        <p:nvSpPr>
          <p:cNvPr id="4837" name="Google Shape;4837;p252"/>
          <p:cNvSpPr/>
          <p:nvPr/>
        </p:nvSpPr>
        <p:spPr>
          <a:xfrm>
            <a:off x="1573800" y="1460350"/>
            <a:ext cx="135900" cy="1326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8" name="Google Shape;4838;p252"/>
          <p:cNvSpPr/>
          <p:nvPr/>
        </p:nvSpPr>
        <p:spPr>
          <a:xfrm>
            <a:off x="1610067" y="1489800"/>
            <a:ext cx="87750" cy="81216"/>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chemeClr val="lt1"/>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cxnSp>
        <p:nvCxnSpPr>
          <p:cNvPr id="4839" name="Google Shape;4839;p252"/>
          <p:cNvCxnSpPr>
            <a:stCxn id="4827" idx="2"/>
            <a:endCxn id="4828" idx="0"/>
          </p:cNvCxnSpPr>
          <p:nvPr/>
        </p:nvCxnSpPr>
        <p:spPr>
          <a:xfrm rot="-5400000" flipH="1">
            <a:off x="1589076" y="2188375"/>
            <a:ext cx="771000" cy="600"/>
          </a:xfrm>
          <a:prstGeom prst="bentConnector3">
            <a:avLst>
              <a:gd name="adj1" fmla="val 49995"/>
            </a:avLst>
          </a:prstGeom>
          <a:noFill/>
          <a:ln w="9525" cap="flat" cmpd="sng">
            <a:solidFill>
              <a:schemeClr val="dk1"/>
            </a:solidFill>
            <a:prstDash val="solid"/>
            <a:round/>
            <a:headEnd type="none" w="sm" len="sm"/>
            <a:tailEnd type="triangle" w="med" len="med"/>
          </a:ln>
        </p:spPr>
      </p:cxnSp>
      <p:sp>
        <p:nvSpPr>
          <p:cNvPr id="4840" name="Google Shape;4840;p252"/>
          <p:cNvSpPr txBox="1"/>
          <p:nvPr/>
        </p:nvSpPr>
        <p:spPr>
          <a:xfrm>
            <a:off x="2446966" y="1869831"/>
            <a:ext cx="429600" cy="1656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lt1"/>
                </a:solidFill>
                <a:latin typeface="Open Sans"/>
                <a:ea typeface="Open Sans"/>
                <a:cs typeface="Open Sans"/>
                <a:sym typeface="Open Sans"/>
              </a:rPr>
              <a:t>API</a:t>
            </a:r>
            <a:endParaRPr sz="700" b="0" i="0" u="none" strike="noStrike" cap="none">
              <a:solidFill>
                <a:schemeClr val="lt1"/>
              </a:solidFill>
              <a:latin typeface="Open Sans"/>
              <a:ea typeface="Open Sans"/>
              <a:cs typeface="Open Sans"/>
              <a:sym typeface="Open Sans"/>
            </a:endParaRPr>
          </a:p>
        </p:txBody>
      </p:sp>
      <p:sp>
        <p:nvSpPr>
          <p:cNvPr id="4841" name="Google Shape;4841;p252"/>
          <p:cNvSpPr/>
          <p:nvPr/>
        </p:nvSpPr>
        <p:spPr>
          <a:xfrm>
            <a:off x="2334143" y="1829073"/>
            <a:ext cx="135900" cy="1326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2" name="Google Shape;4842;p252"/>
          <p:cNvSpPr/>
          <p:nvPr/>
        </p:nvSpPr>
        <p:spPr>
          <a:xfrm>
            <a:off x="2370819" y="1851543"/>
            <a:ext cx="87750" cy="81216"/>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chemeClr val="lt1"/>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sp>
        <p:nvSpPr>
          <p:cNvPr id="4843" name="Google Shape;4843;p252"/>
          <p:cNvSpPr txBox="1">
            <a:spLocks noGrp="1"/>
          </p:cNvSpPr>
          <p:nvPr>
            <p:ph type="title"/>
          </p:nvPr>
        </p:nvSpPr>
        <p:spPr>
          <a:xfrm>
            <a:off x="274326" y="274325"/>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Current State -TWN Alliance Employer Onboarding Platform</a:t>
            </a:r>
            <a:endParaRPr/>
          </a:p>
          <a:p>
            <a:pPr marL="0" lvl="0" indent="0" algn="l" rtl="0">
              <a:lnSpc>
                <a:spcPct val="100000"/>
              </a:lnSpc>
              <a:spcBef>
                <a:spcPts val="0"/>
              </a:spcBef>
              <a:spcAft>
                <a:spcPts val="0"/>
              </a:spcAft>
              <a:buSzPts val="1100"/>
              <a:buNone/>
            </a:pPr>
            <a:r>
              <a:rPr lang="en" sz="1400" i="1"/>
              <a:t>Process Map</a:t>
            </a:r>
            <a:endParaRPr sz="1400" i="1"/>
          </a:p>
        </p:txBody>
      </p:sp>
      <p:cxnSp>
        <p:nvCxnSpPr>
          <p:cNvPr id="4844" name="Google Shape;4844;p252"/>
          <p:cNvCxnSpPr>
            <a:stCxn id="4829" idx="3"/>
            <a:endCxn id="4834" idx="1"/>
          </p:cNvCxnSpPr>
          <p:nvPr/>
        </p:nvCxnSpPr>
        <p:spPr>
          <a:xfrm rot="10800000" flipH="1">
            <a:off x="2949766" y="2797965"/>
            <a:ext cx="922800" cy="7500"/>
          </a:xfrm>
          <a:prstGeom prst="straightConnector1">
            <a:avLst/>
          </a:prstGeom>
          <a:noFill/>
          <a:ln w="9525" cap="flat" cmpd="sng">
            <a:solidFill>
              <a:schemeClr val="accent3"/>
            </a:solidFill>
            <a:prstDash val="solid"/>
            <a:round/>
            <a:headEnd type="none" w="sm" len="sm"/>
            <a:tailEnd type="triangle" w="med" len="med"/>
          </a:ln>
        </p:spPr>
      </p:cxnSp>
      <p:sp>
        <p:nvSpPr>
          <p:cNvPr id="4834" name="Google Shape;4834;p252"/>
          <p:cNvSpPr txBox="1"/>
          <p:nvPr/>
        </p:nvSpPr>
        <p:spPr>
          <a:xfrm>
            <a:off x="3872548" y="2520300"/>
            <a:ext cx="838800" cy="5553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endParaRPr sz="700">
              <a:solidFill>
                <a:schemeClr val="dk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r>
              <a:rPr lang="en" sz="700">
                <a:solidFill>
                  <a:schemeClr val="dk2"/>
                </a:solidFill>
                <a:latin typeface="Open Sans"/>
                <a:ea typeface="Open Sans"/>
                <a:cs typeface="Open Sans"/>
                <a:sym typeface="Open Sans"/>
              </a:rPr>
              <a:t>Get</a:t>
            </a:r>
            <a:r>
              <a:rPr lang="en" sz="700" b="0" i="0" u="none" strike="noStrike" cap="none">
                <a:solidFill>
                  <a:schemeClr val="dk2"/>
                </a:solidFill>
                <a:latin typeface="Open Sans"/>
                <a:ea typeface="Open Sans"/>
                <a:cs typeface="Open Sans"/>
                <a:sym typeface="Open Sans"/>
              </a:rPr>
              <a:t> </a:t>
            </a:r>
            <a:endParaRPr sz="700" b="0" i="0" u="none" strike="noStrike" cap="none">
              <a:solidFill>
                <a:schemeClr val="dk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dk2"/>
                </a:solidFill>
                <a:latin typeface="Open Sans"/>
                <a:ea typeface="Open Sans"/>
                <a:cs typeface="Open Sans"/>
                <a:sym typeface="Open Sans"/>
              </a:rPr>
              <a:t>EFX_ID</a:t>
            </a:r>
            <a:endParaRPr sz="700" b="0" i="0" u="none" strike="noStrike" cap="none">
              <a:solidFill>
                <a:schemeClr val="dk2"/>
              </a:solidFill>
              <a:latin typeface="Open Sans"/>
              <a:ea typeface="Open Sans"/>
              <a:cs typeface="Open Sans"/>
              <a:sym typeface="Open Sans"/>
            </a:endParaRPr>
          </a:p>
        </p:txBody>
      </p:sp>
      <p:sp>
        <p:nvSpPr>
          <p:cNvPr id="4845" name="Google Shape;4845;p252"/>
          <p:cNvSpPr txBox="1"/>
          <p:nvPr/>
        </p:nvSpPr>
        <p:spPr>
          <a:xfrm>
            <a:off x="3872554" y="2981901"/>
            <a:ext cx="835200" cy="110400"/>
          </a:xfrm>
          <a:prstGeom prst="rect">
            <a:avLst/>
          </a:prstGeom>
          <a:solidFill>
            <a:schemeClr val="lt2"/>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chemeClr val="dk2"/>
                </a:solidFill>
                <a:latin typeface="Open Sans"/>
                <a:ea typeface="Open Sans"/>
                <a:cs typeface="Open Sans"/>
                <a:sym typeface="Open Sans"/>
              </a:rPr>
              <a:t>MDM/CDH Microservice</a:t>
            </a:r>
            <a:endParaRPr sz="500" b="0" i="0" u="none" strike="noStrike" cap="none">
              <a:solidFill>
                <a:schemeClr val="dk2"/>
              </a:solidFill>
              <a:latin typeface="Open Sans"/>
              <a:ea typeface="Open Sans"/>
              <a:cs typeface="Open Sans"/>
              <a:sym typeface="Open Sans"/>
            </a:endParaRPr>
          </a:p>
        </p:txBody>
      </p:sp>
      <p:sp>
        <p:nvSpPr>
          <p:cNvPr id="4835" name="Google Shape;4835;p252"/>
          <p:cNvSpPr txBox="1"/>
          <p:nvPr/>
        </p:nvSpPr>
        <p:spPr>
          <a:xfrm>
            <a:off x="4910674" y="2520300"/>
            <a:ext cx="728700" cy="5553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endParaRPr sz="700" b="0" i="0" u="none" strike="noStrike" cap="none">
              <a:solidFill>
                <a:schemeClr val="dk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r>
              <a:rPr lang="en" sz="700">
                <a:solidFill>
                  <a:schemeClr val="dk2"/>
                </a:solidFill>
                <a:latin typeface="Open Sans"/>
                <a:ea typeface="Open Sans"/>
                <a:cs typeface="Open Sans"/>
                <a:sym typeface="Open Sans"/>
              </a:rPr>
              <a:t>Reserve </a:t>
            </a:r>
            <a:endParaRPr sz="700">
              <a:solidFill>
                <a:schemeClr val="dk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dk2"/>
                </a:solidFill>
                <a:latin typeface="Open Sans"/>
                <a:ea typeface="Open Sans"/>
                <a:cs typeface="Open Sans"/>
                <a:sym typeface="Open Sans"/>
              </a:rPr>
              <a:t>ER Code</a:t>
            </a:r>
            <a:endParaRPr sz="700" b="0" i="0" u="none" strike="noStrike" cap="none">
              <a:solidFill>
                <a:schemeClr val="dk2"/>
              </a:solidFill>
              <a:latin typeface="Open Sans"/>
              <a:ea typeface="Open Sans"/>
              <a:cs typeface="Open Sans"/>
              <a:sym typeface="Open Sans"/>
            </a:endParaRPr>
          </a:p>
        </p:txBody>
      </p:sp>
      <p:sp>
        <p:nvSpPr>
          <p:cNvPr id="4846" name="Google Shape;4846;p252"/>
          <p:cNvSpPr txBox="1"/>
          <p:nvPr/>
        </p:nvSpPr>
        <p:spPr>
          <a:xfrm>
            <a:off x="4910681" y="2981901"/>
            <a:ext cx="729600" cy="110400"/>
          </a:xfrm>
          <a:prstGeom prst="rect">
            <a:avLst/>
          </a:prstGeom>
          <a:solidFill>
            <a:schemeClr val="lt2"/>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chemeClr val="dk2"/>
                </a:solidFill>
                <a:latin typeface="Open Sans"/>
                <a:ea typeface="Open Sans"/>
                <a:cs typeface="Open Sans"/>
                <a:sym typeface="Open Sans"/>
              </a:rPr>
              <a:t>SSS Microservice</a:t>
            </a:r>
            <a:endParaRPr sz="500" b="0" i="0" u="none" strike="noStrike" cap="none">
              <a:solidFill>
                <a:schemeClr val="dk2"/>
              </a:solidFill>
              <a:latin typeface="Open Sans"/>
              <a:ea typeface="Open Sans"/>
              <a:cs typeface="Open Sans"/>
              <a:sym typeface="Open Sans"/>
            </a:endParaRPr>
          </a:p>
        </p:txBody>
      </p:sp>
      <p:sp>
        <p:nvSpPr>
          <p:cNvPr id="4847" name="Google Shape;4847;p252"/>
          <p:cNvSpPr txBox="1"/>
          <p:nvPr/>
        </p:nvSpPr>
        <p:spPr>
          <a:xfrm>
            <a:off x="5830115" y="2520300"/>
            <a:ext cx="717300" cy="5553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endParaRPr sz="700" b="0" i="0" u="none" strike="noStrike" cap="none">
              <a:solidFill>
                <a:schemeClr val="dk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dk2"/>
                </a:solidFill>
                <a:latin typeface="Open Sans"/>
                <a:ea typeface="Open Sans"/>
                <a:cs typeface="Open Sans"/>
                <a:sym typeface="Open Sans"/>
              </a:rPr>
              <a:t>Setup Employer &amp; Authorization</a:t>
            </a:r>
            <a:endParaRPr sz="700" b="0" i="0" u="none" strike="noStrike" cap="none">
              <a:solidFill>
                <a:schemeClr val="dk2"/>
              </a:solidFill>
              <a:latin typeface="Open Sans"/>
              <a:ea typeface="Open Sans"/>
              <a:cs typeface="Open Sans"/>
              <a:sym typeface="Open Sans"/>
            </a:endParaRPr>
          </a:p>
        </p:txBody>
      </p:sp>
      <p:sp>
        <p:nvSpPr>
          <p:cNvPr id="4848" name="Google Shape;4848;p252"/>
          <p:cNvSpPr txBox="1"/>
          <p:nvPr/>
        </p:nvSpPr>
        <p:spPr>
          <a:xfrm>
            <a:off x="5828200" y="2981901"/>
            <a:ext cx="717300" cy="110400"/>
          </a:xfrm>
          <a:prstGeom prst="rect">
            <a:avLst/>
          </a:prstGeom>
          <a:solidFill>
            <a:schemeClr val="lt2"/>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chemeClr val="dk2"/>
                </a:solidFill>
                <a:latin typeface="Open Sans"/>
                <a:ea typeface="Open Sans"/>
                <a:cs typeface="Open Sans"/>
                <a:sym typeface="Open Sans"/>
              </a:rPr>
              <a:t>SSS Microservice</a:t>
            </a:r>
            <a:endParaRPr sz="500" b="0" i="0" u="none" strike="noStrike" cap="none">
              <a:solidFill>
                <a:schemeClr val="dk2"/>
              </a:solidFill>
              <a:latin typeface="Open Sans"/>
              <a:ea typeface="Open Sans"/>
              <a:cs typeface="Open Sans"/>
              <a:sym typeface="Open Sans"/>
            </a:endParaRPr>
          </a:p>
        </p:txBody>
      </p:sp>
      <p:sp>
        <p:nvSpPr>
          <p:cNvPr id="4849" name="Google Shape;4849;p252"/>
          <p:cNvSpPr txBox="1"/>
          <p:nvPr/>
        </p:nvSpPr>
        <p:spPr>
          <a:xfrm>
            <a:off x="3870650" y="3254675"/>
            <a:ext cx="838800" cy="4647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endParaRPr sz="700" b="0" i="0" u="none" strike="noStrike" cap="none">
              <a:solidFill>
                <a:schemeClr val="dk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dk2"/>
                </a:solidFill>
                <a:latin typeface="Open Sans"/>
                <a:ea typeface="Open Sans"/>
                <a:cs typeface="Open Sans"/>
                <a:sym typeface="Open Sans"/>
              </a:rPr>
              <a:t>Setup Employer</a:t>
            </a:r>
            <a:endParaRPr sz="700" b="0" i="0" u="none" strike="noStrike" cap="none">
              <a:solidFill>
                <a:schemeClr val="dk2"/>
              </a:solidFill>
              <a:latin typeface="Open Sans"/>
              <a:ea typeface="Open Sans"/>
              <a:cs typeface="Open Sans"/>
              <a:sym typeface="Open Sans"/>
            </a:endParaRPr>
          </a:p>
        </p:txBody>
      </p:sp>
      <p:sp>
        <p:nvSpPr>
          <p:cNvPr id="4850" name="Google Shape;4850;p252"/>
          <p:cNvSpPr txBox="1"/>
          <p:nvPr/>
        </p:nvSpPr>
        <p:spPr>
          <a:xfrm>
            <a:off x="3865888" y="3614713"/>
            <a:ext cx="838800" cy="106800"/>
          </a:xfrm>
          <a:prstGeom prst="rect">
            <a:avLst/>
          </a:prstGeom>
          <a:solidFill>
            <a:schemeClr val="lt2"/>
          </a:solidFill>
          <a:ln w="9525" cap="flat" cmpd="sng">
            <a:solidFill>
              <a:schemeClr val="accent4"/>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chemeClr val="dk2"/>
                </a:solidFill>
                <a:latin typeface="Open Sans"/>
                <a:ea typeface="Open Sans"/>
                <a:cs typeface="Open Sans"/>
                <a:sym typeface="Open Sans"/>
              </a:rPr>
              <a:t>TWN Microservice</a:t>
            </a:r>
            <a:endParaRPr sz="500" b="0" i="0" u="none" strike="noStrike" cap="none">
              <a:solidFill>
                <a:schemeClr val="dk2"/>
              </a:solidFill>
              <a:latin typeface="Open Sans"/>
              <a:ea typeface="Open Sans"/>
              <a:cs typeface="Open Sans"/>
              <a:sym typeface="Open Sans"/>
            </a:endParaRPr>
          </a:p>
        </p:txBody>
      </p:sp>
      <p:sp>
        <p:nvSpPr>
          <p:cNvPr id="4851" name="Google Shape;4851;p252"/>
          <p:cNvSpPr txBox="1"/>
          <p:nvPr/>
        </p:nvSpPr>
        <p:spPr>
          <a:xfrm>
            <a:off x="4914150" y="3254675"/>
            <a:ext cx="719100" cy="4647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dk2"/>
                </a:solidFill>
                <a:latin typeface="Open Sans"/>
                <a:ea typeface="Open Sans"/>
                <a:cs typeface="Open Sans"/>
                <a:sym typeface="Open Sans"/>
              </a:rPr>
              <a:t>Setup V5 Config for </a:t>
            </a:r>
            <a:endParaRPr sz="700" b="0" i="0" u="none" strike="noStrike" cap="none">
              <a:solidFill>
                <a:schemeClr val="dk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chemeClr val="dk2"/>
                </a:solidFill>
                <a:latin typeface="Open Sans"/>
                <a:ea typeface="Open Sans"/>
                <a:cs typeface="Open Sans"/>
                <a:sym typeface="Open Sans"/>
              </a:rPr>
              <a:t>Data Loader</a:t>
            </a:r>
            <a:endParaRPr sz="700" b="0" i="0" u="none" strike="noStrike" cap="none">
              <a:solidFill>
                <a:schemeClr val="dk2"/>
              </a:solidFill>
              <a:latin typeface="Open Sans"/>
              <a:ea typeface="Open Sans"/>
              <a:cs typeface="Open Sans"/>
              <a:sym typeface="Open Sans"/>
            </a:endParaRPr>
          </a:p>
        </p:txBody>
      </p:sp>
      <p:sp>
        <p:nvSpPr>
          <p:cNvPr id="4852" name="Google Shape;4852;p252"/>
          <p:cNvSpPr txBox="1"/>
          <p:nvPr/>
        </p:nvSpPr>
        <p:spPr>
          <a:xfrm>
            <a:off x="4909394" y="3611060"/>
            <a:ext cx="719100" cy="106800"/>
          </a:xfrm>
          <a:prstGeom prst="rect">
            <a:avLst/>
          </a:prstGeom>
          <a:solidFill>
            <a:schemeClr val="lt2"/>
          </a:solidFill>
          <a:ln w="9525" cap="flat" cmpd="sng">
            <a:solidFill>
              <a:schemeClr val="accent4"/>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chemeClr val="dk2"/>
                </a:solidFill>
                <a:latin typeface="Open Sans"/>
                <a:ea typeface="Open Sans"/>
                <a:cs typeface="Open Sans"/>
                <a:sym typeface="Open Sans"/>
              </a:rPr>
              <a:t>V5 Microservice</a:t>
            </a:r>
            <a:endParaRPr sz="500" b="0" i="0" u="none" strike="noStrike" cap="none">
              <a:solidFill>
                <a:schemeClr val="dk2"/>
              </a:solidFill>
              <a:latin typeface="Open Sans"/>
              <a:ea typeface="Open Sans"/>
              <a:cs typeface="Open Sans"/>
              <a:sym typeface="Open Sans"/>
            </a:endParaRPr>
          </a:p>
        </p:txBody>
      </p:sp>
      <p:sp>
        <p:nvSpPr>
          <p:cNvPr id="4853" name="Google Shape;4853;p252"/>
          <p:cNvSpPr txBox="1"/>
          <p:nvPr/>
        </p:nvSpPr>
        <p:spPr>
          <a:xfrm>
            <a:off x="6815800" y="3254675"/>
            <a:ext cx="719100" cy="4647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endParaRPr sz="700" b="0" i="0" u="none" strike="noStrike" cap="none">
              <a:solidFill>
                <a:schemeClr val="dk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r>
              <a:rPr lang="en" sz="700">
                <a:solidFill>
                  <a:schemeClr val="dk2"/>
                </a:solidFill>
                <a:latin typeface="Open Sans"/>
                <a:ea typeface="Open Sans"/>
                <a:cs typeface="Open Sans"/>
                <a:sym typeface="Open Sans"/>
              </a:rPr>
              <a:t>Send Employer &amp; ERCode</a:t>
            </a:r>
            <a:endParaRPr sz="700">
              <a:solidFill>
                <a:schemeClr val="dk2"/>
              </a:solidFill>
              <a:latin typeface="Open Sans"/>
              <a:ea typeface="Open Sans"/>
              <a:cs typeface="Open Sans"/>
              <a:sym typeface="Open Sans"/>
            </a:endParaRPr>
          </a:p>
        </p:txBody>
      </p:sp>
      <p:sp>
        <p:nvSpPr>
          <p:cNvPr id="4854" name="Google Shape;4854;p252"/>
          <p:cNvSpPr txBox="1"/>
          <p:nvPr/>
        </p:nvSpPr>
        <p:spPr>
          <a:xfrm>
            <a:off x="6811188" y="3614688"/>
            <a:ext cx="719100" cy="106800"/>
          </a:xfrm>
          <a:prstGeom prst="rect">
            <a:avLst/>
          </a:prstGeom>
          <a:solidFill>
            <a:schemeClr val="lt2"/>
          </a:solidFill>
          <a:ln w="9525" cap="flat" cmpd="sng">
            <a:solidFill>
              <a:schemeClr val="accent4"/>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chemeClr val="dk2"/>
                </a:solidFill>
                <a:latin typeface="Open Sans"/>
                <a:ea typeface="Open Sans"/>
                <a:cs typeface="Open Sans"/>
                <a:sym typeface="Open Sans"/>
              </a:rPr>
              <a:t>Salesforce (</a:t>
            </a:r>
            <a:r>
              <a:rPr lang="en" sz="500">
                <a:solidFill>
                  <a:schemeClr val="dk2"/>
                </a:solidFill>
                <a:latin typeface="Open Sans"/>
                <a:ea typeface="Open Sans"/>
                <a:cs typeface="Open Sans"/>
                <a:sym typeface="Open Sans"/>
              </a:rPr>
              <a:t>API</a:t>
            </a:r>
            <a:r>
              <a:rPr lang="en" sz="500" b="0" i="0" u="none" strike="noStrike" cap="none">
                <a:solidFill>
                  <a:schemeClr val="dk2"/>
                </a:solidFill>
                <a:latin typeface="Open Sans"/>
                <a:ea typeface="Open Sans"/>
                <a:cs typeface="Open Sans"/>
                <a:sym typeface="Open Sans"/>
              </a:rPr>
              <a:t>)</a:t>
            </a:r>
            <a:endParaRPr sz="500" b="0" i="0" u="none" strike="noStrike" cap="none">
              <a:solidFill>
                <a:schemeClr val="dk2"/>
              </a:solidFill>
              <a:latin typeface="Open Sans"/>
              <a:ea typeface="Open Sans"/>
              <a:cs typeface="Open Sans"/>
              <a:sym typeface="Open Sans"/>
            </a:endParaRPr>
          </a:p>
        </p:txBody>
      </p:sp>
      <p:cxnSp>
        <p:nvCxnSpPr>
          <p:cNvPr id="4855" name="Google Shape;4855;p252"/>
          <p:cNvCxnSpPr>
            <a:stCxn id="4835" idx="3"/>
            <a:endCxn id="4847" idx="1"/>
          </p:cNvCxnSpPr>
          <p:nvPr/>
        </p:nvCxnSpPr>
        <p:spPr>
          <a:xfrm>
            <a:off x="5639374" y="2797950"/>
            <a:ext cx="190800" cy="600"/>
          </a:xfrm>
          <a:prstGeom prst="bentConnector3">
            <a:avLst>
              <a:gd name="adj1" fmla="val 49984"/>
            </a:avLst>
          </a:prstGeom>
          <a:noFill/>
          <a:ln w="9525" cap="flat" cmpd="sng">
            <a:solidFill>
              <a:schemeClr val="accent3"/>
            </a:solidFill>
            <a:prstDash val="solid"/>
            <a:round/>
            <a:headEnd type="none" w="sm" len="sm"/>
            <a:tailEnd type="triangle" w="med" len="med"/>
          </a:ln>
        </p:spPr>
      </p:cxnSp>
      <p:cxnSp>
        <p:nvCxnSpPr>
          <p:cNvPr id="4856" name="Google Shape;4856;p252"/>
          <p:cNvCxnSpPr>
            <a:stCxn id="4847" idx="3"/>
            <a:endCxn id="4849" idx="1"/>
          </p:cNvCxnSpPr>
          <p:nvPr/>
        </p:nvCxnSpPr>
        <p:spPr>
          <a:xfrm flipH="1">
            <a:off x="3870515" y="2797950"/>
            <a:ext cx="2676900" cy="689100"/>
          </a:xfrm>
          <a:prstGeom prst="bentConnector5">
            <a:avLst>
              <a:gd name="adj1" fmla="val -8896"/>
              <a:gd name="adj2" fmla="val 53285"/>
              <a:gd name="adj3" fmla="val 108891"/>
            </a:avLst>
          </a:prstGeom>
          <a:noFill/>
          <a:ln w="9525" cap="flat" cmpd="sng">
            <a:solidFill>
              <a:schemeClr val="accent3"/>
            </a:solidFill>
            <a:prstDash val="solid"/>
            <a:round/>
            <a:headEnd type="none" w="sm" len="sm"/>
            <a:tailEnd type="triangle" w="med" len="med"/>
          </a:ln>
        </p:spPr>
      </p:cxnSp>
      <p:cxnSp>
        <p:nvCxnSpPr>
          <p:cNvPr id="4857" name="Google Shape;4857;p252"/>
          <p:cNvCxnSpPr>
            <a:stCxn id="4849" idx="3"/>
            <a:endCxn id="4851" idx="1"/>
          </p:cNvCxnSpPr>
          <p:nvPr/>
        </p:nvCxnSpPr>
        <p:spPr>
          <a:xfrm>
            <a:off x="4709450" y="3487025"/>
            <a:ext cx="204600" cy="600"/>
          </a:xfrm>
          <a:prstGeom prst="bentConnector3">
            <a:avLst>
              <a:gd name="adj1" fmla="val 50024"/>
            </a:avLst>
          </a:prstGeom>
          <a:noFill/>
          <a:ln w="9525" cap="flat" cmpd="sng">
            <a:solidFill>
              <a:schemeClr val="accent3"/>
            </a:solidFill>
            <a:prstDash val="solid"/>
            <a:round/>
            <a:headEnd type="none" w="sm" len="sm"/>
            <a:tailEnd type="triangle" w="med" len="med"/>
          </a:ln>
        </p:spPr>
      </p:cxnSp>
      <p:cxnSp>
        <p:nvCxnSpPr>
          <p:cNvPr id="4858" name="Google Shape;4858;p252"/>
          <p:cNvCxnSpPr>
            <a:stCxn id="4851" idx="3"/>
            <a:endCxn id="4859" idx="1"/>
          </p:cNvCxnSpPr>
          <p:nvPr/>
        </p:nvCxnSpPr>
        <p:spPr>
          <a:xfrm>
            <a:off x="5633250" y="3487025"/>
            <a:ext cx="163500" cy="600"/>
          </a:xfrm>
          <a:prstGeom prst="bentConnector3">
            <a:avLst>
              <a:gd name="adj1" fmla="val 49962"/>
            </a:avLst>
          </a:prstGeom>
          <a:noFill/>
          <a:ln w="9525" cap="flat" cmpd="sng">
            <a:solidFill>
              <a:schemeClr val="accent3"/>
            </a:solidFill>
            <a:prstDash val="solid"/>
            <a:round/>
            <a:headEnd type="none" w="sm" len="sm"/>
            <a:tailEnd type="triangle" w="med" len="med"/>
          </a:ln>
        </p:spPr>
      </p:cxnSp>
      <p:cxnSp>
        <p:nvCxnSpPr>
          <p:cNvPr id="4860" name="Google Shape;4860;p252"/>
          <p:cNvCxnSpPr>
            <a:stCxn id="4853" idx="3"/>
            <a:endCxn id="4861" idx="1"/>
          </p:cNvCxnSpPr>
          <p:nvPr/>
        </p:nvCxnSpPr>
        <p:spPr>
          <a:xfrm rot="10800000" flipH="1">
            <a:off x="7534900" y="3484925"/>
            <a:ext cx="188100" cy="2100"/>
          </a:xfrm>
          <a:prstGeom prst="bentConnector3">
            <a:avLst>
              <a:gd name="adj1" fmla="val 50032"/>
            </a:avLst>
          </a:prstGeom>
          <a:noFill/>
          <a:ln w="9525" cap="flat" cmpd="sng">
            <a:solidFill>
              <a:schemeClr val="accent3"/>
            </a:solidFill>
            <a:prstDash val="solid"/>
            <a:round/>
            <a:headEnd type="none" w="sm" len="sm"/>
            <a:tailEnd type="triangle" w="med" len="med"/>
          </a:ln>
        </p:spPr>
      </p:cxnSp>
      <p:sp>
        <p:nvSpPr>
          <p:cNvPr id="4862" name="Google Shape;4862;p252"/>
          <p:cNvSpPr txBox="1"/>
          <p:nvPr/>
        </p:nvSpPr>
        <p:spPr>
          <a:xfrm>
            <a:off x="8121225" y="3066473"/>
            <a:ext cx="667500" cy="110400"/>
          </a:xfrm>
          <a:prstGeom prst="rect">
            <a:avLst/>
          </a:prstGeom>
          <a:solidFill>
            <a:schemeClr val="lt2"/>
          </a:solidFill>
          <a:ln w="9525" cap="flat" cmpd="sng">
            <a:solidFill>
              <a:schemeClr val="accent4"/>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chemeClr val="dk2"/>
                </a:solidFill>
                <a:latin typeface="Open Sans"/>
                <a:ea typeface="Open Sans"/>
                <a:cs typeface="Open Sans"/>
                <a:sym typeface="Open Sans"/>
              </a:rPr>
              <a:t>MCIF</a:t>
            </a:r>
            <a:endParaRPr sz="500" b="0" i="0" u="none" strike="noStrike" cap="none">
              <a:solidFill>
                <a:schemeClr val="dk2"/>
              </a:solidFill>
              <a:latin typeface="Open Sans"/>
              <a:ea typeface="Open Sans"/>
              <a:cs typeface="Open Sans"/>
              <a:sym typeface="Open Sans"/>
            </a:endParaRPr>
          </a:p>
        </p:txBody>
      </p:sp>
      <p:sp>
        <p:nvSpPr>
          <p:cNvPr id="4863" name="Google Shape;4863;p252"/>
          <p:cNvSpPr/>
          <p:nvPr/>
        </p:nvSpPr>
        <p:spPr>
          <a:xfrm>
            <a:off x="3490412" y="2570104"/>
            <a:ext cx="135900" cy="1326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4861" name="Google Shape;4861;p252"/>
          <p:cNvSpPr/>
          <p:nvPr/>
        </p:nvSpPr>
        <p:spPr>
          <a:xfrm>
            <a:off x="7723120" y="3388186"/>
            <a:ext cx="267050" cy="193626"/>
          </a:xfrm>
          <a:prstGeom prst="flowChartDecision">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4" name="Google Shape;4864;p252"/>
          <p:cNvSpPr txBox="1"/>
          <p:nvPr/>
        </p:nvSpPr>
        <p:spPr>
          <a:xfrm>
            <a:off x="7622375" y="3832750"/>
            <a:ext cx="6294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Open Sans"/>
              <a:ea typeface="Open Sans"/>
              <a:cs typeface="Open Sans"/>
              <a:sym typeface="Open Sans"/>
            </a:endParaRPr>
          </a:p>
        </p:txBody>
      </p:sp>
      <p:sp>
        <p:nvSpPr>
          <p:cNvPr id="4865" name="Google Shape;4865;p252"/>
          <p:cNvSpPr/>
          <p:nvPr/>
        </p:nvSpPr>
        <p:spPr>
          <a:xfrm>
            <a:off x="3564802" y="1724800"/>
            <a:ext cx="1187700" cy="333000"/>
          </a:xfrm>
          <a:prstGeom prst="wedgeRoundRectCallout">
            <a:avLst>
              <a:gd name="adj1" fmla="val -44001"/>
              <a:gd name="adj2" fmla="val 269985"/>
              <a:gd name="adj3"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a:solidFill>
                  <a:schemeClr val="lt1"/>
                </a:solidFill>
                <a:latin typeface="Open Sans"/>
                <a:ea typeface="Open Sans"/>
                <a:cs typeface="Open Sans"/>
                <a:sym typeface="Open Sans"/>
              </a:rPr>
              <a:t>Employer Boarding </a:t>
            </a:r>
            <a:r>
              <a:rPr lang="en" sz="700" b="0" i="0" u="none" strike="noStrike" cap="none">
                <a:solidFill>
                  <a:schemeClr val="lt1"/>
                </a:solidFill>
                <a:latin typeface="Open Sans"/>
                <a:ea typeface="Open Sans"/>
                <a:cs typeface="Open Sans"/>
                <a:sym typeface="Open Sans"/>
              </a:rPr>
              <a:t>Service Endpoint</a:t>
            </a:r>
            <a:endParaRPr sz="700" b="0" i="0" u="none" strike="noStrike" cap="none">
              <a:solidFill>
                <a:schemeClr val="lt1"/>
              </a:solidFill>
              <a:latin typeface="Open Sans"/>
              <a:ea typeface="Open Sans"/>
              <a:cs typeface="Open Sans"/>
              <a:sym typeface="Open Sans"/>
            </a:endParaRPr>
          </a:p>
        </p:txBody>
      </p:sp>
      <p:cxnSp>
        <p:nvCxnSpPr>
          <p:cNvPr id="4866" name="Google Shape;4866;p252"/>
          <p:cNvCxnSpPr>
            <a:stCxn id="4861" idx="3"/>
            <a:endCxn id="4862" idx="2"/>
          </p:cNvCxnSpPr>
          <p:nvPr/>
        </p:nvCxnSpPr>
        <p:spPr>
          <a:xfrm rot="10800000" flipH="1">
            <a:off x="7990170" y="3176900"/>
            <a:ext cx="464700" cy="308100"/>
          </a:xfrm>
          <a:prstGeom prst="bentConnector2">
            <a:avLst/>
          </a:prstGeom>
          <a:noFill/>
          <a:ln w="9525" cap="flat" cmpd="sng">
            <a:solidFill>
              <a:schemeClr val="accent3"/>
            </a:solidFill>
            <a:prstDash val="solid"/>
            <a:round/>
            <a:headEnd type="none" w="sm" len="sm"/>
            <a:tailEnd type="triangle" w="med" len="med"/>
          </a:ln>
        </p:spPr>
      </p:cxnSp>
      <p:cxnSp>
        <p:nvCxnSpPr>
          <p:cNvPr id="4867" name="Google Shape;4867;p252"/>
          <p:cNvCxnSpPr>
            <a:stCxn id="4868" idx="0"/>
            <a:endCxn id="4832" idx="1"/>
          </p:cNvCxnSpPr>
          <p:nvPr/>
        </p:nvCxnSpPr>
        <p:spPr>
          <a:xfrm rot="-5400000">
            <a:off x="7791820" y="1875973"/>
            <a:ext cx="404400" cy="272400"/>
          </a:xfrm>
          <a:prstGeom prst="bentConnector2">
            <a:avLst/>
          </a:prstGeom>
          <a:noFill/>
          <a:ln w="9525" cap="flat" cmpd="sng">
            <a:solidFill>
              <a:schemeClr val="accent3"/>
            </a:solidFill>
            <a:prstDash val="solid"/>
            <a:round/>
            <a:headEnd type="none" w="sm" len="sm"/>
            <a:tailEnd type="triangle" w="med" len="med"/>
          </a:ln>
        </p:spPr>
      </p:cxnSp>
      <p:sp>
        <p:nvSpPr>
          <p:cNvPr id="4869" name="Google Shape;4869;p252"/>
          <p:cNvSpPr txBox="1"/>
          <p:nvPr/>
        </p:nvSpPr>
        <p:spPr>
          <a:xfrm>
            <a:off x="6912748" y="1790133"/>
            <a:ext cx="996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Open Sans"/>
                <a:ea typeface="Open Sans"/>
                <a:cs typeface="Open Sans"/>
                <a:sym typeface="Open Sans"/>
              </a:rPr>
              <a:t>API</a:t>
            </a:r>
            <a:endParaRPr sz="600" b="0" i="0" u="none" strike="noStrike" cap="none">
              <a:solidFill>
                <a:schemeClr val="dk1"/>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Open Sans"/>
                <a:ea typeface="Open Sans"/>
                <a:cs typeface="Open Sans"/>
                <a:sym typeface="Open Sans"/>
              </a:rPr>
              <a:t>call</a:t>
            </a:r>
            <a:r>
              <a:rPr lang="en" sz="600">
                <a:solidFill>
                  <a:schemeClr val="dk1"/>
                </a:solidFill>
                <a:latin typeface="Open Sans"/>
                <a:ea typeface="Open Sans"/>
                <a:cs typeface="Open Sans"/>
                <a:sym typeface="Open Sans"/>
              </a:rPr>
              <a:t>back</a:t>
            </a:r>
            <a:endParaRPr sz="600" b="0" i="0" u="none" strike="noStrike" cap="none">
              <a:solidFill>
                <a:schemeClr val="dk1"/>
              </a:solidFill>
              <a:latin typeface="Open Sans"/>
              <a:ea typeface="Open Sans"/>
              <a:cs typeface="Open Sans"/>
              <a:sym typeface="Open Sans"/>
            </a:endParaRPr>
          </a:p>
        </p:txBody>
      </p:sp>
      <p:cxnSp>
        <p:nvCxnSpPr>
          <p:cNvPr id="4870" name="Google Shape;4870;p252"/>
          <p:cNvCxnSpPr>
            <a:stCxn id="4840" idx="3"/>
          </p:cNvCxnSpPr>
          <p:nvPr/>
        </p:nvCxnSpPr>
        <p:spPr>
          <a:xfrm>
            <a:off x="2876566" y="1952631"/>
            <a:ext cx="254700" cy="844800"/>
          </a:xfrm>
          <a:prstGeom prst="bentConnector2">
            <a:avLst/>
          </a:prstGeom>
          <a:noFill/>
          <a:ln w="9525" cap="flat" cmpd="sng">
            <a:solidFill>
              <a:schemeClr val="accent3"/>
            </a:solidFill>
            <a:prstDash val="solid"/>
            <a:round/>
            <a:headEnd type="none" w="sm" len="sm"/>
            <a:tailEnd type="none" w="sm" len="sm"/>
          </a:ln>
        </p:spPr>
      </p:cxnSp>
      <p:cxnSp>
        <p:nvCxnSpPr>
          <p:cNvPr id="4871" name="Google Shape;4871;p252"/>
          <p:cNvCxnSpPr/>
          <p:nvPr/>
        </p:nvCxnSpPr>
        <p:spPr>
          <a:xfrm>
            <a:off x="274320" y="1097280"/>
            <a:ext cx="8587500" cy="0"/>
          </a:xfrm>
          <a:prstGeom prst="straightConnector1">
            <a:avLst/>
          </a:prstGeom>
          <a:noFill/>
          <a:ln w="9525" cap="flat" cmpd="sng">
            <a:solidFill>
              <a:schemeClr val="dk2"/>
            </a:solidFill>
            <a:prstDash val="solid"/>
            <a:round/>
            <a:headEnd type="none" w="sm" len="sm"/>
            <a:tailEnd type="triangle" w="med" len="med"/>
          </a:ln>
        </p:spPr>
      </p:cxnSp>
      <p:grpSp>
        <p:nvGrpSpPr>
          <p:cNvPr id="4872" name="Google Shape;4872;p252"/>
          <p:cNvGrpSpPr/>
          <p:nvPr/>
        </p:nvGrpSpPr>
        <p:grpSpPr>
          <a:xfrm>
            <a:off x="274318" y="4998217"/>
            <a:ext cx="8587380" cy="120900"/>
            <a:chOff x="274318" y="4633797"/>
            <a:chExt cx="8587380" cy="120900"/>
          </a:xfrm>
        </p:grpSpPr>
        <p:sp>
          <p:nvSpPr>
            <p:cNvPr id="4873" name="Google Shape;4873;p252"/>
            <p:cNvSpPr/>
            <p:nvPr/>
          </p:nvSpPr>
          <p:spPr>
            <a:xfrm>
              <a:off x="1027296" y="4633797"/>
              <a:ext cx="156600" cy="1209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4" name="Google Shape;4874;p252"/>
            <p:cNvSpPr txBox="1"/>
            <p:nvPr/>
          </p:nvSpPr>
          <p:spPr>
            <a:xfrm>
              <a:off x="1226599" y="4648047"/>
              <a:ext cx="8844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b="0" i="0" u="none" strike="noStrike" cap="none">
                  <a:solidFill>
                    <a:schemeClr val="dk2"/>
                  </a:solidFill>
                  <a:latin typeface="Open Sans"/>
                  <a:ea typeface="Open Sans"/>
                  <a:cs typeface="Open Sans"/>
                  <a:sym typeface="Open Sans"/>
                </a:rPr>
                <a:t>Automated Process Step</a:t>
              </a:r>
              <a:endParaRPr sz="500" b="0" i="0" u="none" strike="noStrike" cap="none">
                <a:solidFill>
                  <a:schemeClr val="dk2"/>
                </a:solidFill>
                <a:latin typeface="Open Sans"/>
                <a:ea typeface="Open Sans"/>
                <a:cs typeface="Open Sans"/>
                <a:sym typeface="Open Sans"/>
              </a:endParaRPr>
            </a:p>
          </p:txBody>
        </p:sp>
        <p:sp>
          <p:nvSpPr>
            <p:cNvPr id="4875" name="Google Shape;4875;p252"/>
            <p:cNvSpPr txBox="1"/>
            <p:nvPr/>
          </p:nvSpPr>
          <p:spPr>
            <a:xfrm>
              <a:off x="435894" y="4648047"/>
              <a:ext cx="5487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b="0" i="0" u="none" strike="noStrike" cap="none">
                  <a:solidFill>
                    <a:schemeClr val="dk2"/>
                  </a:solidFill>
                  <a:latin typeface="Open Sans"/>
                  <a:ea typeface="Open Sans"/>
                  <a:cs typeface="Open Sans"/>
                  <a:sym typeface="Open Sans"/>
                </a:rPr>
                <a:t>Process Start</a:t>
              </a:r>
              <a:endParaRPr sz="500" b="0" i="0" u="none" strike="noStrike" cap="none">
                <a:solidFill>
                  <a:schemeClr val="dk2"/>
                </a:solidFill>
                <a:latin typeface="Open Sans"/>
                <a:ea typeface="Open Sans"/>
                <a:cs typeface="Open Sans"/>
                <a:sym typeface="Open Sans"/>
              </a:endParaRPr>
            </a:p>
          </p:txBody>
        </p:sp>
        <p:sp>
          <p:nvSpPr>
            <p:cNvPr id="4876" name="Google Shape;4876;p252"/>
            <p:cNvSpPr txBox="1"/>
            <p:nvPr/>
          </p:nvSpPr>
          <p:spPr>
            <a:xfrm>
              <a:off x="2383004" y="4648047"/>
              <a:ext cx="804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b="0" i="0" u="none" strike="noStrike" cap="none">
                  <a:solidFill>
                    <a:schemeClr val="dk2"/>
                  </a:solidFill>
                  <a:latin typeface="Open Sans"/>
                  <a:ea typeface="Open Sans"/>
                  <a:cs typeface="Open Sans"/>
                  <a:sym typeface="Open Sans"/>
                </a:rPr>
                <a:t>Automated Transition</a:t>
              </a:r>
              <a:endParaRPr sz="500" b="0" i="0" u="none" strike="noStrike" cap="none">
                <a:solidFill>
                  <a:schemeClr val="dk2"/>
                </a:solidFill>
                <a:latin typeface="Open Sans"/>
                <a:ea typeface="Open Sans"/>
                <a:cs typeface="Open Sans"/>
                <a:sym typeface="Open Sans"/>
              </a:endParaRPr>
            </a:p>
          </p:txBody>
        </p:sp>
        <p:cxnSp>
          <p:nvCxnSpPr>
            <p:cNvPr id="4877" name="Google Shape;4877;p252"/>
            <p:cNvCxnSpPr/>
            <p:nvPr/>
          </p:nvCxnSpPr>
          <p:spPr>
            <a:xfrm>
              <a:off x="2153701" y="4694247"/>
              <a:ext cx="186600" cy="0"/>
            </a:xfrm>
            <a:prstGeom prst="straightConnector1">
              <a:avLst/>
            </a:prstGeom>
            <a:noFill/>
            <a:ln w="9525" cap="flat" cmpd="sng">
              <a:solidFill>
                <a:srgbClr val="5FCE97"/>
              </a:solidFill>
              <a:prstDash val="solid"/>
              <a:round/>
              <a:headEnd type="none" w="sm" len="sm"/>
              <a:tailEnd type="triangle" w="med" len="med"/>
            </a:ln>
          </p:spPr>
        </p:cxnSp>
        <p:sp>
          <p:nvSpPr>
            <p:cNvPr id="4878" name="Google Shape;4878;p252"/>
            <p:cNvSpPr txBox="1"/>
            <p:nvPr/>
          </p:nvSpPr>
          <p:spPr>
            <a:xfrm>
              <a:off x="4248214" y="4648047"/>
              <a:ext cx="4290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b="0" i="0" u="none" strike="noStrike" cap="none">
                  <a:solidFill>
                    <a:schemeClr val="dk2"/>
                  </a:solidFill>
                  <a:latin typeface="Open Sans"/>
                  <a:ea typeface="Open Sans"/>
                  <a:cs typeface="Open Sans"/>
                  <a:sym typeface="Open Sans"/>
                </a:rPr>
                <a:t>Pain Points</a:t>
              </a:r>
              <a:endParaRPr sz="500" b="0" i="0" u="none" strike="noStrike" cap="none">
                <a:solidFill>
                  <a:schemeClr val="dk2"/>
                </a:solidFill>
                <a:latin typeface="Open Sans"/>
                <a:ea typeface="Open Sans"/>
                <a:cs typeface="Open Sans"/>
                <a:sym typeface="Open Sans"/>
              </a:endParaRPr>
            </a:p>
          </p:txBody>
        </p:sp>
        <p:sp>
          <p:nvSpPr>
            <p:cNvPr id="4879" name="Google Shape;4879;p252"/>
            <p:cNvSpPr txBox="1"/>
            <p:nvPr/>
          </p:nvSpPr>
          <p:spPr>
            <a:xfrm>
              <a:off x="3469809" y="4648047"/>
              <a:ext cx="6045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b="0" i="0" u="none" strike="noStrike" cap="none">
                  <a:solidFill>
                    <a:schemeClr val="dk2"/>
                  </a:solidFill>
                  <a:latin typeface="Open Sans"/>
                  <a:ea typeface="Open Sans"/>
                  <a:cs typeface="Open Sans"/>
                  <a:sym typeface="Open Sans"/>
                </a:rPr>
                <a:t>Manual process</a:t>
              </a:r>
              <a:endParaRPr sz="500" b="0" i="0" u="none" strike="noStrike" cap="none">
                <a:solidFill>
                  <a:schemeClr val="dk2"/>
                </a:solidFill>
                <a:latin typeface="Open Sans"/>
                <a:ea typeface="Open Sans"/>
                <a:cs typeface="Open Sans"/>
                <a:sym typeface="Open Sans"/>
              </a:endParaRPr>
            </a:p>
          </p:txBody>
        </p:sp>
        <p:cxnSp>
          <p:nvCxnSpPr>
            <p:cNvPr id="4880" name="Google Shape;4880;p252"/>
            <p:cNvCxnSpPr/>
            <p:nvPr/>
          </p:nvCxnSpPr>
          <p:spPr>
            <a:xfrm>
              <a:off x="3230306" y="4694247"/>
              <a:ext cx="196800" cy="0"/>
            </a:xfrm>
            <a:prstGeom prst="straightConnector1">
              <a:avLst/>
            </a:prstGeom>
            <a:noFill/>
            <a:ln w="9525" cap="flat" cmpd="sng">
              <a:solidFill>
                <a:schemeClr val="dk2"/>
              </a:solidFill>
              <a:prstDash val="solid"/>
              <a:round/>
              <a:headEnd type="none" w="sm" len="sm"/>
              <a:tailEnd type="triangle" w="med" len="med"/>
            </a:ln>
          </p:spPr>
        </p:cxnSp>
        <p:sp>
          <p:nvSpPr>
            <p:cNvPr id="4881" name="Google Shape;4881;p252"/>
            <p:cNvSpPr/>
            <p:nvPr/>
          </p:nvSpPr>
          <p:spPr>
            <a:xfrm>
              <a:off x="4719917" y="4633797"/>
              <a:ext cx="156600" cy="120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2" name="Google Shape;4882;p252"/>
            <p:cNvSpPr txBox="1"/>
            <p:nvPr/>
          </p:nvSpPr>
          <p:spPr>
            <a:xfrm>
              <a:off x="4919256" y="4648050"/>
              <a:ext cx="21738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b="0" i="0" u="none" strike="noStrike" cap="none">
                  <a:solidFill>
                    <a:schemeClr val="dk2"/>
                  </a:solidFill>
                  <a:latin typeface="Open Sans"/>
                  <a:ea typeface="Open Sans"/>
                  <a:cs typeface="Open Sans"/>
                  <a:sym typeface="Open Sans"/>
                </a:rPr>
                <a:t>Requires Coordination between Employer, Employer Vendors &amp; Sales</a:t>
              </a:r>
              <a:endParaRPr sz="500" b="0" i="0" u="none" strike="noStrike" cap="none">
                <a:solidFill>
                  <a:schemeClr val="dk2"/>
                </a:solidFill>
                <a:latin typeface="Open Sans"/>
                <a:ea typeface="Open Sans"/>
                <a:cs typeface="Open Sans"/>
                <a:sym typeface="Open Sans"/>
              </a:endParaRPr>
            </a:p>
          </p:txBody>
        </p:sp>
        <p:grpSp>
          <p:nvGrpSpPr>
            <p:cNvPr id="4883" name="Google Shape;4883;p252"/>
            <p:cNvGrpSpPr/>
            <p:nvPr/>
          </p:nvGrpSpPr>
          <p:grpSpPr>
            <a:xfrm>
              <a:off x="274318" y="4634812"/>
              <a:ext cx="118871" cy="118871"/>
              <a:chOff x="4442959" y="2041663"/>
              <a:chExt cx="329100" cy="329100"/>
            </a:xfrm>
          </p:grpSpPr>
          <p:sp>
            <p:nvSpPr>
              <p:cNvPr id="4884" name="Google Shape;4884;p252"/>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5" name="Google Shape;4885;p252"/>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sp>
          <p:nvSpPr>
            <p:cNvPr id="4886" name="Google Shape;4886;p252"/>
            <p:cNvSpPr txBox="1"/>
            <p:nvPr/>
          </p:nvSpPr>
          <p:spPr>
            <a:xfrm>
              <a:off x="7276798" y="4650275"/>
              <a:ext cx="15849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b="0" i="0" u="none" strike="noStrike" cap="none">
                  <a:solidFill>
                    <a:schemeClr val="dk2"/>
                  </a:solidFill>
                  <a:latin typeface="Open Sans"/>
                  <a:ea typeface="Open Sans"/>
                  <a:cs typeface="Open Sans"/>
                  <a:sym typeface="Open Sans"/>
                </a:rPr>
                <a:t>Review/Rework</a:t>
              </a:r>
              <a:endParaRPr sz="500" b="0" i="0" u="none" strike="noStrike" cap="none">
                <a:solidFill>
                  <a:schemeClr val="dk2"/>
                </a:solidFill>
                <a:latin typeface="Open Sans"/>
                <a:ea typeface="Open Sans"/>
                <a:cs typeface="Open Sans"/>
                <a:sym typeface="Open Sans"/>
              </a:endParaRPr>
            </a:p>
          </p:txBody>
        </p:sp>
        <p:grpSp>
          <p:nvGrpSpPr>
            <p:cNvPr id="4887" name="Google Shape;4887;p252"/>
            <p:cNvGrpSpPr/>
            <p:nvPr/>
          </p:nvGrpSpPr>
          <p:grpSpPr>
            <a:xfrm>
              <a:off x="4143038" y="4651264"/>
              <a:ext cx="70742" cy="67573"/>
              <a:chOff x="137268" y="455754"/>
              <a:chExt cx="320100" cy="320100"/>
            </a:xfrm>
          </p:grpSpPr>
          <p:sp>
            <p:nvSpPr>
              <p:cNvPr id="4888" name="Google Shape;4888;p252"/>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4889" name="Google Shape;4889;p252"/>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cxnSp>
        <p:nvCxnSpPr>
          <p:cNvPr id="4890" name="Google Shape;4890;p252"/>
          <p:cNvCxnSpPr/>
          <p:nvPr/>
        </p:nvCxnSpPr>
        <p:spPr>
          <a:xfrm>
            <a:off x="7040674" y="5057065"/>
            <a:ext cx="201000" cy="4800"/>
          </a:xfrm>
          <a:prstGeom prst="straightConnector1">
            <a:avLst/>
          </a:prstGeom>
          <a:noFill/>
          <a:ln w="9525" cap="flat" cmpd="sng">
            <a:solidFill>
              <a:schemeClr val="dk2"/>
            </a:solidFill>
            <a:prstDash val="dash"/>
            <a:round/>
            <a:headEnd type="none" w="sm" len="sm"/>
            <a:tailEnd type="triangle" w="med" len="med"/>
          </a:ln>
        </p:spPr>
      </p:cxnSp>
      <p:sp>
        <p:nvSpPr>
          <p:cNvPr id="4859" name="Google Shape;4859;p252"/>
          <p:cNvSpPr txBox="1"/>
          <p:nvPr/>
        </p:nvSpPr>
        <p:spPr>
          <a:xfrm>
            <a:off x="5796625" y="3254675"/>
            <a:ext cx="770100" cy="4647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endParaRPr sz="700" b="0" i="0" u="none" strike="noStrike" cap="none">
              <a:solidFill>
                <a:schemeClr val="dk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r>
              <a:rPr lang="en" sz="700">
                <a:solidFill>
                  <a:schemeClr val="dk2"/>
                </a:solidFill>
                <a:latin typeface="Open Sans"/>
                <a:ea typeface="Open Sans"/>
                <a:cs typeface="Open Sans"/>
                <a:sym typeface="Open Sans"/>
              </a:rPr>
              <a:t>Send ERCode for Employer </a:t>
            </a:r>
            <a:endParaRPr sz="700">
              <a:solidFill>
                <a:schemeClr val="dk2"/>
              </a:solidFill>
              <a:latin typeface="Open Sans"/>
              <a:ea typeface="Open Sans"/>
              <a:cs typeface="Open Sans"/>
              <a:sym typeface="Open Sans"/>
            </a:endParaRPr>
          </a:p>
        </p:txBody>
      </p:sp>
      <p:sp>
        <p:nvSpPr>
          <p:cNvPr id="4891" name="Google Shape;4891;p252"/>
          <p:cNvSpPr txBox="1"/>
          <p:nvPr/>
        </p:nvSpPr>
        <p:spPr>
          <a:xfrm>
            <a:off x="5792025" y="3614688"/>
            <a:ext cx="770100" cy="106800"/>
          </a:xfrm>
          <a:prstGeom prst="rect">
            <a:avLst/>
          </a:prstGeom>
          <a:solidFill>
            <a:schemeClr val="lt2"/>
          </a:solidFill>
          <a:ln w="9525" cap="flat" cmpd="sng">
            <a:solidFill>
              <a:schemeClr val="accent4"/>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2"/>
                </a:solidFill>
                <a:latin typeface="Open Sans"/>
                <a:ea typeface="Open Sans"/>
                <a:cs typeface="Open Sans"/>
                <a:sym typeface="Open Sans"/>
              </a:rPr>
              <a:t>MDM/CDH Microservice</a:t>
            </a:r>
            <a:endParaRPr sz="500" b="0" i="0" u="none" strike="noStrike" cap="none">
              <a:solidFill>
                <a:schemeClr val="dk2"/>
              </a:solidFill>
              <a:latin typeface="Open Sans"/>
              <a:ea typeface="Open Sans"/>
              <a:cs typeface="Open Sans"/>
              <a:sym typeface="Open Sans"/>
            </a:endParaRPr>
          </a:p>
        </p:txBody>
      </p:sp>
      <p:cxnSp>
        <p:nvCxnSpPr>
          <p:cNvPr id="4892" name="Google Shape;4892;p252"/>
          <p:cNvCxnSpPr>
            <a:stCxn id="4859" idx="3"/>
            <a:endCxn id="4853" idx="1"/>
          </p:cNvCxnSpPr>
          <p:nvPr/>
        </p:nvCxnSpPr>
        <p:spPr>
          <a:xfrm>
            <a:off x="6566725" y="3487025"/>
            <a:ext cx="249000" cy="600"/>
          </a:xfrm>
          <a:prstGeom prst="bentConnector3">
            <a:avLst>
              <a:gd name="adj1" fmla="val 50015"/>
            </a:avLst>
          </a:prstGeom>
          <a:noFill/>
          <a:ln w="9525" cap="flat" cmpd="sng">
            <a:solidFill>
              <a:schemeClr val="accent3"/>
            </a:solidFill>
            <a:prstDash val="solid"/>
            <a:round/>
            <a:headEnd type="none" w="sm" len="sm"/>
            <a:tailEnd type="triangle" w="med" len="med"/>
          </a:ln>
        </p:spPr>
      </p:cxnSp>
      <p:sp>
        <p:nvSpPr>
          <p:cNvPr id="4893" name="Google Shape;4893;p252"/>
          <p:cNvSpPr txBox="1"/>
          <p:nvPr/>
        </p:nvSpPr>
        <p:spPr>
          <a:xfrm>
            <a:off x="2804150" y="2190472"/>
            <a:ext cx="477300" cy="333000"/>
          </a:xfrm>
          <a:prstGeom prst="rect">
            <a:avLst/>
          </a:prstGeom>
          <a:solidFill>
            <a:srgbClr val="5FCE97"/>
          </a:solidFill>
          <a:ln w="9525" cap="flat" cmpd="sng">
            <a:solidFill>
              <a:srgbClr val="45842A"/>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700">
                <a:solidFill>
                  <a:schemeClr val="dk2"/>
                </a:solidFill>
                <a:latin typeface="Open Sans"/>
                <a:ea typeface="Open Sans"/>
                <a:cs typeface="Open Sans"/>
                <a:sym typeface="Open Sans"/>
              </a:rPr>
              <a:t>Fetch Data</a:t>
            </a:r>
            <a:endParaRPr sz="700" b="0" i="0" u="none" strike="noStrike" cap="none">
              <a:solidFill>
                <a:schemeClr val="dk2"/>
              </a:solidFill>
              <a:latin typeface="Open Sans"/>
              <a:ea typeface="Open Sans"/>
              <a:cs typeface="Open Sans"/>
              <a:sym typeface="Open Sans"/>
            </a:endParaRPr>
          </a:p>
        </p:txBody>
      </p:sp>
      <p:cxnSp>
        <p:nvCxnSpPr>
          <p:cNvPr id="4894" name="Google Shape;4894;p252"/>
          <p:cNvCxnSpPr>
            <a:stCxn id="4861" idx="0"/>
            <a:endCxn id="4832" idx="1"/>
          </p:cNvCxnSpPr>
          <p:nvPr/>
        </p:nvCxnSpPr>
        <p:spPr>
          <a:xfrm rot="-5400000">
            <a:off x="7204295" y="2462237"/>
            <a:ext cx="1578300" cy="273600"/>
          </a:xfrm>
          <a:prstGeom prst="bentConnector2">
            <a:avLst/>
          </a:prstGeom>
          <a:noFill/>
          <a:ln w="9525" cap="flat" cmpd="sng">
            <a:solidFill>
              <a:schemeClr val="accent3"/>
            </a:solidFill>
            <a:prstDash val="solid"/>
            <a:round/>
            <a:headEnd type="none" w="sm" len="sm"/>
            <a:tailEnd type="triangle" w="med" len="med"/>
          </a:ln>
        </p:spPr>
      </p:cxnSp>
      <p:sp>
        <p:nvSpPr>
          <p:cNvPr id="4895" name="Google Shape;4895;p252"/>
          <p:cNvSpPr/>
          <p:nvPr/>
        </p:nvSpPr>
        <p:spPr>
          <a:xfrm>
            <a:off x="6817600" y="4044853"/>
            <a:ext cx="717300" cy="404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500"/>
              <a:t>Setup Account</a:t>
            </a:r>
            <a:endParaRPr sz="500"/>
          </a:p>
        </p:txBody>
      </p:sp>
      <p:sp>
        <p:nvSpPr>
          <p:cNvPr id="4896" name="Google Shape;4896;p252"/>
          <p:cNvSpPr/>
          <p:nvPr/>
        </p:nvSpPr>
        <p:spPr>
          <a:xfrm>
            <a:off x="5750813" y="4049600"/>
            <a:ext cx="717300" cy="4023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500"/>
              <a:t>Setup Employer for Billing Events</a:t>
            </a:r>
            <a:endParaRPr sz="500"/>
          </a:p>
        </p:txBody>
      </p:sp>
      <p:sp>
        <p:nvSpPr>
          <p:cNvPr id="4897" name="Google Shape;4897;p252"/>
          <p:cNvSpPr txBox="1"/>
          <p:nvPr/>
        </p:nvSpPr>
        <p:spPr>
          <a:xfrm>
            <a:off x="6993300" y="4049588"/>
            <a:ext cx="3549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b="1">
                <a:solidFill>
                  <a:schemeClr val="accent1"/>
                </a:solidFill>
              </a:rPr>
              <a:t>Salesforce</a:t>
            </a:r>
            <a:endParaRPr>
              <a:solidFill>
                <a:schemeClr val="accent1"/>
              </a:solidFill>
            </a:endParaRPr>
          </a:p>
        </p:txBody>
      </p:sp>
      <p:sp>
        <p:nvSpPr>
          <p:cNvPr id="4898" name="Google Shape;4898;p252"/>
          <p:cNvSpPr txBox="1"/>
          <p:nvPr/>
        </p:nvSpPr>
        <p:spPr>
          <a:xfrm>
            <a:off x="5997938" y="4059113"/>
            <a:ext cx="3549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b="1">
                <a:solidFill>
                  <a:schemeClr val="accent1"/>
                </a:solidFill>
              </a:rPr>
              <a:t>CDH</a:t>
            </a:r>
            <a:endParaRPr>
              <a:solidFill>
                <a:schemeClr val="accent1"/>
              </a:solidFill>
            </a:endParaRPr>
          </a:p>
        </p:txBody>
      </p:sp>
      <p:cxnSp>
        <p:nvCxnSpPr>
          <p:cNvPr id="4899" name="Google Shape;4899;p252"/>
          <p:cNvCxnSpPr>
            <a:stCxn id="4891" idx="2"/>
            <a:endCxn id="4898" idx="0"/>
          </p:cNvCxnSpPr>
          <p:nvPr/>
        </p:nvCxnSpPr>
        <p:spPr>
          <a:xfrm rot="5400000">
            <a:off x="6007425" y="3889338"/>
            <a:ext cx="337500" cy="1800"/>
          </a:xfrm>
          <a:prstGeom prst="bentConnector3">
            <a:avLst>
              <a:gd name="adj1" fmla="val 50019"/>
            </a:avLst>
          </a:prstGeom>
          <a:noFill/>
          <a:ln w="9525" cap="flat" cmpd="sng">
            <a:solidFill>
              <a:schemeClr val="accent3"/>
            </a:solidFill>
            <a:prstDash val="solid"/>
            <a:round/>
            <a:headEnd type="none" w="sm" len="sm"/>
            <a:tailEnd type="triangle" w="med" len="med"/>
          </a:ln>
        </p:spPr>
      </p:cxnSp>
      <p:cxnSp>
        <p:nvCxnSpPr>
          <p:cNvPr id="4900" name="Google Shape;4900;p252"/>
          <p:cNvCxnSpPr/>
          <p:nvPr/>
        </p:nvCxnSpPr>
        <p:spPr>
          <a:xfrm rot="5400000">
            <a:off x="7002000" y="3889338"/>
            <a:ext cx="337500" cy="1800"/>
          </a:xfrm>
          <a:prstGeom prst="bentConnector3">
            <a:avLst>
              <a:gd name="adj1" fmla="val 50019"/>
            </a:avLst>
          </a:prstGeom>
          <a:noFill/>
          <a:ln w="9525" cap="flat" cmpd="sng">
            <a:solidFill>
              <a:schemeClr val="accent3"/>
            </a:solidFill>
            <a:prstDash val="solid"/>
            <a:round/>
            <a:headEnd type="none" w="sm" len="sm"/>
            <a:tailEnd type="triangle" w="med" len="med"/>
          </a:ln>
        </p:spPr>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904"/>
        <p:cNvGrpSpPr/>
        <p:nvPr/>
      </p:nvGrpSpPr>
      <p:grpSpPr>
        <a:xfrm>
          <a:off x="0" y="0"/>
          <a:ext cx="0" cy="0"/>
          <a:chOff x="0" y="0"/>
          <a:chExt cx="0" cy="0"/>
        </a:xfrm>
      </p:grpSpPr>
      <p:pic>
        <p:nvPicPr>
          <p:cNvPr id="4905" name="Google Shape;4905;p253"/>
          <p:cNvPicPr preferRelativeResize="0"/>
          <p:nvPr/>
        </p:nvPicPr>
        <p:blipFill>
          <a:blip r:embed="rId3">
            <a:alphaModFix/>
          </a:blip>
          <a:stretch>
            <a:fillRect/>
          </a:stretch>
        </p:blipFill>
        <p:spPr>
          <a:xfrm>
            <a:off x="274320" y="1097280"/>
            <a:ext cx="4197095" cy="2285999"/>
          </a:xfrm>
          <a:prstGeom prst="rect">
            <a:avLst/>
          </a:prstGeom>
          <a:noFill/>
          <a:ln w="9525" cap="flat" cmpd="sng">
            <a:solidFill>
              <a:schemeClr val="lt2"/>
            </a:solidFill>
            <a:prstDash val="solid"/>
            <a:round/>
            <a:headEnd type="none" w="sm" len="sm"/>
            <a:tailEnd type="none" w="sm" len="sm"/>
          </a:ln>
        </p:spPr>
      </p:pic>
      <p:sp>
        <p:nvSpPr>
          <p:cNvPr id="4906" name="Google Shape;4906;p253"/>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Alliance New Employer Onboarding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grpSp>
        <p:nvGrpSpPr>
          <p:cNvPr id="4907" name="Google Shape;4907;p253"/>
          <p:cNvGrpSpPr/>
          <p:nvPr/>
        </p:nvGrpSpPr>
        <p:grpSpPr>
          <a:xfrm>
            <a:off x="5093266" y="1282348"/>
            <a:ext cx="201183" cy="201183"/>
            <a:chOff x="137268" y="455754"/>
            <a:chExt cx="320100" cy="320100"/>
          </a:xfrm>
        </p:grpSpPr>
        <p:sp>
          <p:nvSpPr>
            <p:cNvPr id="4908" name="Google Shape;4908;p253"/>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4909" name="Google Shape;4909;p253"/>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4910" name="Google Shape;4910;p253"/>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
        <p:nvSpPr>
          <p:cNvPr id="4911" name="Google Shape;4911;p253"/>
          <p:cNvSpPr/>
          <p:nvPr/>
        </p:nvSpPr>
        <p:spPr>
          <a:xfrm>
            <a:off x="274350" y="3570400"/>
            <a:ext cx="7654500" cy="11934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ER Code Duplication Check for Alliances</a:t>
            </a:r>
            <a:endParaRPr sz="800" b="1">
              <a:solidFill>
                <a:schemeClr val="lt1"/>
              </a:solidFill>
              <a:latin typeface="Open Sans"/>
              <a:ea typeface="Open Sans"/>
              <a:cs typeface="Open Sans"/>
              <a:sym typeface="Open Sans"/>
            </a:endParaRPr>
          </a:p>
          <a:p>
            <a:pPr marL="91440" lvl="0" indent="-96520" algn="l" rtl="0">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Option 1: Implement a scheduled batch job to detect any duplicates. This will also identify existing duplicates</a:t>
            </a:r>
            <a:endParaRPr sz="800">
              <a:solidFill>
                <a:schemeClr val="lt1"/>
              </a:solidFill>
              <a:latin typeface="Open Sans"/>
              <a:ea typeface="Open Sans"/>
              <a:cs typeface="Open Sans"/>
              <a:sym typeface="Open Sans"/>
            </a:endParaRPr>
          </a:p>
          <a:p>
            <a:pPr marL="91440" lvl="0" indent="-96520" algn="l" rtl="0">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Option 2: Incorporate a real time check in the  Employer Boarding API to detect duplicate active product subscriptions</a:t>
            </a:r>
            <a:endParaRPr sz="800">
              <a:solidFill>
                <a:schemeClr val="lt1"/>
              </a:solidFill>
              <a:latin typeface="Open Sans"/>
              <a:ea typeface="Open Sans"/>
              <a:cs typeface="Open Sans"/>
              <a:sym typeface="Open Sans"/>
            </a:endParaRPr>
          </a:p>
          <a:p>
            <a:pPr marL="0" lvl="0" indent="0" algn="l" rtl="0">
              <a:spcBef>
                <a:spcPts val="300"/>
              </a:spcBef>
              <a:spcAft>
                <a:spcPts val="0"/>
              </a:spcAft>
              <a:buNone/>
            </a:pPr>
            <a:r>
              <a:rPr lang="en" sz="800">
                <a:solidFill>
                  <a:schemeClr val="lt1"/>
                </a:solidFill>
                <a:latin typeface="Open Sans"/>
                <a:ea typeface="Open Sans"/>
                <a:cs typeface="Open Sans"/>
                <a:sym typeface="Open Sans"/>
              </a:rPr>
              <a:t>For both options, a manual process will be needed to support the resolution of duplicates identified.</a:t>
            </a:r>
            <a:endParaRPr sz="800">
              <a:solidFill>
                <a:schemeClr val="lt1"/>
              </a:solidFill>
              <a:latin typeface="Open Sans"/>
              <a:ea typeface="Open Sans"/>
              <a:cs typeface="Open Sans"/>
              <a:sym typeface="Open Sans"/>
            </a:endParaRPr>
          </a:p>
          <a:p>
            <a:pPr marL="0" lvl="0" indent="0" algn="l" rtl="0">
              <a:spcBef>
                <a:spcPts val="600"/>
              </a:spcBef>
              <a:spcAft>
                <a:spcPts val="0"/>
              </a:spcAft>
              <a:buNone/>
            </a:pPr>
            <a:r>
              <a:rPr lang="en" sz="800" i="1" u="sng">
                <a:solidFill>
                  <a:schemeClr val="lt1"/>
                </a:solidFill>
                <a:latin typeface="Open Sans"/>
                <a:ea typeface="Open Sans"/>
                <a:cs typeface="Open Sans"/>
                <a:sym typeface="Open Sans"/>
              </a:rPr>
              <a:t>To be determined</a:t>
            </a:r>
            <a:r>
              <a:rPr lang="en" sz="800">
                <a:solidFill>
                  <a:schemeClr val="lt1"/>
                </a:solidFill>
                <a:latin typeface="Open Sans"/>
                <a:ea typeface="Open Sans"/>
                <a:cs typeface="Open Sans"/>
                <a:sym typeface="Open Sans"/>
              </a:rPr>
              <a:t> - if the duplicate check will be performed against Salesforce or CDH</a:t>
            </a:r>
            <a:endParaRPr sz="800">
              <a:solidFill>
                <a:schemeClr val="lt1"/>
              </a:solidFill>
              <a:latin typeface="Open Sans"/>
              <a:ea typeface="Open Sans"/>
              <a:cs typeface="Open Sans"/>
              <a:sym typeface="Open Sans"/>
            </a:endParaRPr>
          </a:p>
        </p:txBody>
      </p:sp>
      <p:sp>
        <p:nvSpPr>
          <p:cNvPr id="4912" name="Google Shape;4912;p253"/>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graphicFrame>
        <p:nvGraphicFramePr>
          <p:cNvPr id="4913" name="Google Shape;4913;p253"/>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De Duplication check for bulk onboard of Employers is performed post onboarding.</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 </a:t>
                      </a:r>
                      <a:endParaRPr sz="500">
                        <a:solidFill>
                          <a:schemeClr val="accent1"/>
                        </a:solidFill>
                        <a:latin typeface="Open Sans"/>
                        <a:ea typeface="Open Sans"/>
                        <a:cs typeface="Open Sans"/>
                        <a:sym typeface="Open Sans"/>
                      </a:endParaRPr>
                    </a:p>
                    <a:p>
                      <a:pPr marL="0" lvl="0" indent="0" algn="l" rtl="0">
                        <a:spcBef>
                          <a:spcPts val="300"/>
                        </a:spcBef>
                        <a:spcAft>
                          <a:spcPts val="0"/>
                        </a:spcAft>
                        <a:buNone/>
                      </a:pPr>
                      <a:r>
                        <a:rPr lang="en" sz="500">
                          <a:solidFill>
                            <a:schemeClr val="dk1"/>
                          </a:solidFill>
                          <a:latin typeface="Open Sans"/>
                          <a:ea typeface="Open Sans"/>
                          <a:cs typeface="Open Sans"/>
                          <a:sym typeface="Open Sans"/>
                        </a:rPr>
                        <a:t>Multiple active TWN subscriptions result due to Employer switching Alliances.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dk1"/>
                          </a:solidFill>
                          <a:latin typeface="Open Sans"/>
                          <a:ea typeface="Open Sans"/>
                          <a:cs typeface="Open Sans"/>
                          <a:sym typeface="Open Sans"/>
                        </a:rPr>
                        <a:t>A manual SIPI process is used to perform a deduplication check for </a:t>
                      </a:r>
                      <a:r>
                        <a:rPr lang="en" sz="500" b="1">
                          <a:solidFill>
                            <a:schemeClr val="dk1"/>
                          </a:solidFill>
                          <a:latin typeface="Open Sans"/>
                          <a:ea typeface="Open Sans"/>
                          <a:cs typeface="Open Sans"/>
                          <a:sym typeface="Open Sans"/>
                        </a:rPr>
                        <a:t>all new onboardings</a:t>
                      </a:r>
                      <a:r>
                        <a:rPr lang="en" sz="500">
                          <a:solidFill>
                            <a:schemeClr val="dk1"/>
                          </a:solidFill>
                          <a:latin typeface="Open Sans"/>
                          <a:ea typeface="Open Sans"/>
                          <a:cs typeface="Open Sans"/>
                          <a:sym typeface="Open Sans"/>
                        </a:rPr>
                        <a:t> post Employer Onboarding. </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dk1"/>
                          </a:solidFill>
                          <a:latin typeface="Open Sans"/>
                          <a:ea typeface="Open Sans"/>
                          <a:cs typeface="Open Sans"/>
                          <a:sym typeface="Open Sans"/>
                        </a:rPr>
                        <a:t>The SIPI process is unable to sustain the volume of bulk onboardings. The scalability concern will grow as more Alliances bulk onboard Employers.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This check is missing in the current TWN service automation. The issue is primarily for ADP Bulk Onboarded Employers.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grpSp>
        <p:nvGrpSpPr>
          <p:cNvPr id="4914" name="Google Shape;4914;p253"/>
          <p:cNvGrpSpPr/>
          <p:nvPr/>
        </p:nvGrpSpPr>
        <p:grpSpPr>
          <a:xfrm>
            <a:off x="5125280" y="1291648"/>
            <a:ext cx="201183" cy="201183"/>
            <a:chOff x="137268" y="455754"/>
            <a:chExt cx="320100" cy="320100"/>
          </a:xfrm>
        </p:grpSpPr>
        <p:sp>
          <p:nvSpPr>
            <p:cNvPr id="4915" name="Google Shape;4915;p253"/>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4916" name="Google Shape;4916;p253"/>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4917" name="Google Shape;4917;p253"/>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921"/>
        <p:cNvGrpSpPr/>
        <p:nvPr/>
      </p:nvGrpSpPr>
      <p:grpSpPr>
        <a:xfrm>
          <a:off x="0" y="0"/>
          <a:ext cx="0" cy="0"/>
          <a:chOff x="0" y="0"/>
          <a:chExt cx="0" cy="0"/>
        </a:xfrm>
      </p:grpSpPr>
      <p:pic>
        <p:nvPicPr>
          <p:cNvPr id="4922" name="Google Shape;4922;p254"/>
          <p:cNvPicPr preferRelativeResize="0"/>
          <p:nvPr/>
        </p:nvPicPr>
        <p:blipFill>
          <a:blip r:embed="rId3">
            <a:alphaModFix/>
          </a:blip>
          <a:stretch>
            <a:fillRect/>
          </a:stretch>
        </p:blipFill>
        <p:spPr>
          <a:xfrm>
            <a:off x="274320" y="1097280"/>
            <a:ext cx="4197095" cy="2285999"/>
          </a:xfrm>
          <a:prstGeom prst="rect">
            <a:avLst/>
          </a:prstGeom>
          <a:noFill/>
          <a:ln w="9525" cap="flat" cmpd="sng">
            <a:solidFill>
              <a:schemeClr val="lt2"/>
            </a:solidFill>
            <a:prstDash val="solid"/>
            <a:round/>
            <a:headEnd type="none" w="sm" len="sm"/>
            <a:tailEnd type="none" w="sm" len="sm"/>
          </a:ln>
        </p:spPr>
      </p:pic>
      <p:grpSp>
        <p:nvGrpSpPr>
          <p:cNvPr id="4923" name="Google Shape;4923;p254"/>
          <p:cNvGrpSpPr/>
          <p:nvPr/>
        </p:nvGrpSpPr>
        <p:grpSpPr>
          <a:xfrm>
            <a:off x="3044952" y="2249424"/>
            <a:ext cx="219461" cy="216580"/>
            <a:chOff x="137268" y="455754"/>
            <a:chExt cx="320100" cy="320100"/>
          </a:xfrm>
        </p:grpSpPr>
        <p:sp>
          <p:nvSpPr>
            <p:cNvPr id="4924" name="Google Shape;4924;p254"/>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4925" name="Google Shape;4925;p254"/>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4926" name="Google Shape;4926;p254"/>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Alliance New Employer Onboarding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sp>
        <p:nvSpPr>
          <p:cNvPr id="4927" name="Google Shape;4927;p254"/>
          <p:cNvSpPr/>
          <p:nvPr/>
        </p:nvSpPr>
        <p:spPr>
          <a:xfrm>
            <a:off x="274350" y="3570400"/>
            <a:ext cx="7654500" cy="11934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Enhance CDH Employer Match to Include Temp_EFXID’s</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CDH Account Search currently does not include the temp EFX_ID as part of its matching rules. Proposal is to include temp EFX_ID as part of its matching rules, to avoid generating multiple temp EFX_ID for the same Employer. This will help with the automation of ER Dup checks</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To improve the match use the Employer domain name in the match rules</a:t>
            </a:r>
            <a:endParaRPr sz="800">
              <a:solidFill>
                <a:schemeClr val="lt1"/>
              </a:solidFill>
              <a:latin typeface="Open Sans"/>
              <a:ea typeface="Open Sans"/>
              <a:cs typeface="Open Sans"/>
              <a:sym typeface="Open Sans"/>
            </a:endParaRPr>
          </a:p>
          <a:p>
            <a:pPr marL="0" lvl="0" indent="0" algn="l" rtl="0">
              <a:spcBef>
                <a:spcPts val="600"/>
              </a:spcBef>
              <a:spcAft>
                <a:spcPts val="0"/>
              </a:spcAft>
              <a:buNone/>
            </a:pPr>
            <a:r>
              <a:rPr lang="en" sz="800" i="1" u="sng">
                <a:solidFill>
                  <a:schemeClr val="lt1"/>
                </a:solidFill>
                <a:latin typeface="Open Sans"/>
                <a:ea typeface="Open Sans"/>
                <a:cs typeface="Open Sans"/>
                <a:sym typeface="Open Sans"/>
              </a:rPr>
              <a:t>Alternative consideration</a:t>
            </a:r>
            <a:r>
              <a:rPr lang="en" sz="800">
                <a:solidFill>
                  <a:schemeClr val="lt1"/>
                </a:solidFill>
                <a:latin typeface="Open Sans"/>
                <a:ea typeface="Open Sans"/>
                <a:cs typeface="Open Sans"/>
                <a:sym typeface="Open Sans"/>
              </a:rPr>
              <a:t> - Store Employer FEIN in MDS and improve the MDS search latency. The security concern around FEIN can be addressed by storing a one way hash value instead of the FEIN itself.</a:t>
            </a:r>
            <a:endParaRPr sz="800">
              <a:solidFill>
                <a:schemeClr val="lt1"/>
              </a:solidFill>
              <a:latin typeface="Open Sans"/>
              <a:ea typeface="Open Sans"/>
              <a:cs typeface="Open Sans"/>
              <a:sym typeface="Open Sans"/>
            </a:endParaRPr>
          </a:p>
          <a:p>
            <a:pPr marL="0" lvl="0" indent="0" algn="l" rtl="0">
              <a:spcBef>
                <a:spcPts val="0"/>
              </a:spcBef>
              <a:spcAft>
                <a:spcPts val="0"/>
              </a:spcAft>
              <a:buNone/>
            </a:pPr>
            <a:endParaRPr sz="800" i="1" u="sng">
              <a:solidFill>
                <a:schemeClr val="lt1"/>
              </a:solidFill>
              <a:latin typeface="Open Sans"/>
              <a:ea typeface="Open Sans"/>
              <a:cs typeface="Open Sans"/>
              <a:sym typeface="Open Sans"/>
            </a:endParaRPr>
          </a:p>
          <a:p>
            <a:pPr marL="0" lvl="0" indent="0" algn="l" rtl="0">
              <a:spcBef>
                <a:spcPts val="0"/>
              </a:spcBef>
              <a:spcAft>
                <a:spcPts val="0"/>
              </a:spcAft>
              <a:buNone/>
            </a:pPr>
            <a:endParaRPr sz="800" i="1" u="sng">
              <a:solidFill>
                <a:schemeClr val="lt1"/>
              </a:solidFill>
              <a:latin typeface="Open Sans"/>
              <a:ea typeface="Open Sans"/>
              <a:cs typeface="Open Sans"/>
              <a:sym typeface="Open Sans"/>
            </a:endParaRPr>
          </a:p>
        </p:txBody>
      </p:sp>
      <p:sp>
        <p:nvSpPr>
          <p:cNvPr id="4928" name="Google Shape;4928;p254"/>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4929" name="Google Shape;4929;p254"/>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4930" name="Google Shape;4930;p254"/>
          <p:cNvGrpSpPr/>
          <p:nvPr/>
        </p:nvGrpSpPr>
        <p:grpSpPr>
          <a:xfrm>
            <a:off x="5093266" y="1282348"/>
            <a:ext cx="201183" cy="201183"/>
            <a:chOff x="137268" y="455754"/>
            <a:chExt cx="320100" cy="320100"/>
          </a:xfrm>
        </p:grpSpPr>
        <p:sp>
          <p:nvSpPr>
            <p:cNvPr id="4931" name="Google Shape;4931;p254"/>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4932" name="Google Shape;4932;p254"/>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aphicFrame>
        <p:nvGraphicFramePr>
          <p:cNvPr id="4933" name="Google Shape;4933;p254"/>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During EFX_ID generation, the process of converting a temporary EFX_ID to a permanent EFX_ID takes 2+ weeks.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 </a:t>
                      </a:r>
                      <a:endParaRPr sz="500">
                        <a:solidFill>
                          <a:schemeClr val="accent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The 2+ weeks delay could result in generation of multiple temp EFX_IDs for single Employer. The multiple temp_EFXIDs introduces added overhead in the manual duplicate checking activities.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CDH maintains a subset of the Corporate Entities in MDS. CDH generates a temp EFX_ID when there is no match in CDH. </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dk1"/>
                          </a:solidFill>
                          <a:latin typeface="Open Sans"/>
                          <a:ea typeface="Open Sans"/>
                          <a:cs typeface="Open Sans"/>
                          <a:sym typeface="Open Sans"/>
                        </a:rPr>
                        <a:t>Due to scalability issues with MDS, CDH consolidates all of the temp EFX_ID over a period of 2 weeks and submits a bulk match request to MDS.</a:t>
                      </a:r>
                      <a:endParaRPr sz="500">
                        <a:solidFill>
                          <a:schemeClr val="dk1"/>
                        </a:solidFill>
                        <a:latin typeface="Open Sans"/>
                        <a:ea typeface="Open Sans"/>
                        <a:cs typeface="Open Sans"/>
                        <a:sym typeface="Open Sans"/>
                      </a:endParaRPr>
                    </a:p>
                    <a:p>
                      <a:pPr marL="0" lvl="0" indent="0" algn="l" rtl="0">
                        <a:spcBef>
                          <a:spcPts val="300"/>
                        </a:spcBef>
                        <a:spcAft>
                          <a:spcPts val="0"/>
                        </a:spcAft>
                        <a:buNone/>
                      </a:pPr>
                      <a:r>
                        <a:rPr lang="en" sz="500">
                          <a:solidFill>
                            <a:schemeClr val="dk1"/>
                          </a:solidFill>
                          <a:latin typeface="Open Sans"/>
                          <a:ea typeface="Open Sans"/>
                          <a:cs typeface="Open Sans"/>
                          <a:sym typeface="Open Sans"/>
                        </a:rPr>
                        <a:t>In MDS if the Employer,</a:t>
                      </a:r>
                      <a:endParaRPr sz="500">
                        <a:solidFill>
                          <a:schemeClr val="dk1"/>
                        </a:solidFill>
                        <a:latin typeface="Open Sans"/>
                        <a:ea typeface="Open Sans"/>
                        <a:cs typeface="Open Sans"/>
                        <a:sym typeface="Open Sans"/>
                      </a:endParaRPr>
                    </a:p>
                    <a:p>
                      <a:pPr marL="54864" lvl="0" indent="-59182" algn="l" rtl="0">
                        <a:spcBef>
                          <a:spcPts val="30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Exists - then the temp EFX_ID is replaced with an existing EFX_ID from MDS</a:t>
                      </a:r>
                      <a:endParaRPr sz="500">
                        <a:solidFill>
                          <a:schemeClr val="dk1"/>
                        </a:solidFill>
                        <a:latin typeface="Open Sans"/>
                        <a:ea typeface="Open Sans"/>
                        <a:cs typeface="Open Sans"/>
                        <a:sym typeface="Open Sans"/>
                      </a:endParaRPr>
                    </a:p>
                    <a:p>
                      <a:pPr marL="54864" lvl="0" indent="-59182" algn="l" rtl="0">
                        <a:spcBef>
                          <a:spcPts val="30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Does not exist - The temp EFX_ID is reclassified as a permanent EFX_ID</a:t>
                      </a:r>
                      <a:endParaRPr sz="500">
                        <a:solidFill>
                          <a:schemeClr val="dk1"/>
                        </a:solidFill>
                        <a:latin typeface="Open Sans"/>
                        <a:ea typeface="Open Sans"/>
                        <a:cs typeface="Open Sans"/>
                        <a:sym typeface="Open Sans"/>
                      </a:endParaRPr>
                    </a:p>
                    <a:p>
                      <a:pPr marL="54864" lvl="0" indent="-59182" algn="l" rtl="0">
                        <a:spcBef>
                          <a:spcPts val="30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If a human decision is needed - an exception process is initiated</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grpSp>
        <p:nvGrpSpPr>
          <p:cNvPr id="4934" name="Google Shape;4934;p254"/>
          <p:cNvGrpSpPr/>
          <p:nvPr/>
        </p:nvGrpSpPr>
        <p:grpSpPr>
          <a:xfrm>
            <a:off x="5125280" y="1291648"/>
            <a:ext cx="201183" cy="201183"/>
            <a:chOff x="137268" y="455754"/>
            <a:chExt cx="320100" cy="320100"/>
          </a:xfrm>
        </p:grpSpPr>
        <p:sp>
          <p:nvSpPr>
            <p:cNvPr id="4935" name="Google Shape;4935;p254"/>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4936" name="Google Shape;4936;p254"/>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4937" name="Google Shape;4937;p254"/>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941"/>
        <p:cNvGrpSpPr/>
        <p:nvPr/>
      </p:nvGrpSpPr>
      <p:grpSpPr>
        <a:xfrm>
          <a:off x="0" y="0"/>
          <a:ext cx="0" cy="0"/>
          <a:chOff x="0" y="0"/>
          <a:chExt cx="0" cy="0"/>
        </a:xfrm>
      </p:grpSpPr>
      <p:sp>
        <p:nvSpPr>
          <p:cNvPr id="4942" name="Google Shape;4942;p255"/>
          <p:cNvSpPr/>
          <p:nvPr/>
        </p:nvSpPr>
        <p:spPr>
          <a:xfrm>
            <a:off x="6330236" y="3819851"/>
            <a:ext cx="62400" cy="6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55"/>
          <p:cNvSpPr/>
          <p:nvPr/>
        </p:nvSpPr>
        <p:spPr>
          <a:xfrm>
            <a:off x="6913650" y="4341400"/>
            <a:ext cx="62400" cy="6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944" name="Google Shape;4944;p255"/>
          <p:cNvGraphicFramePr/>
          <p:nvPr/>
        </p:nvGraphicFramePr>
        <p:xfrm>
          <a:off x="274320" y="1161288"/>
          <a:ext cx="3000000" cy="3000000"/>
        </p:xfrm>
        <a:graphic>
          <a:graphicData uri="http://schemas.openxmlformats.org/drawingml/2006/table">
            <a:tbl>
              <a:tblPr>
                <a:noFill/>
                <a:tableStyleId>{A88B2428-0C41-4B1A-9D4E-B0885BF94441}</a:tableStyleId>
              </a:tblPr>
              <a:tblGrid>
                <a:gridCol w="838525">
                  <a:extLst>
                    <a:ext uri="{9D8B030D-6E8A-4147-A177-3AD203B41FA5}">
                      <a16:colId xmlns:a16="http://schemas.microsoft.com/office/drawing/2014/main" val="20000"/>
                    </a:ext>
                  </a:extLst>
                </a:gridCol>
                <a:gridCol w="2578450">
                  <a:extLst>
                    <a:ext uri="{9D8B030D-6E8A-4147-A177-3AD203B41FA5}">
                      <a16:colId xmlns:a16="http://schemas.microsoft.com/office/drawing/2014/main" val="20001"/>
                    </a:ext>
                  </a:extLst>
                </a:gridCol>
                <a:gridCol w="1385525">
                  <a:extLst>
                    <a:ext uri="{9D8B030D-6E8A-4147-A177-3AD203B41FA5}">
                      <a16:colId xmlns:a16="http://schemas.microsoft.com/office/drawing/2014/main" val="20002"/>
                    </a:ext>
                  </a:extLst>
                </a:gridCol>
                <a:gridCol w="1744025">
                  <a:extLst>
                    <a:ext uri="{9D8B030D-6E8A-4147-A177-3AD203B41FA5}">
                      <a16:colId xmlns:a16="http://schemas.microsoft.com/office/drawing/2014/main" val="20003"/>
                    </a:ext>
                  </a:extLst>
                </a:gridCol>
                <a:gridCol w="668775">
                  <a:extLst>
                    <a:ext uri="{9D8B030D-6E8A-4147-A177-3AD203B41FA5}">
                      <a16:colId xmlns:a16="http://schemas.microsoft.com/office/drawing/2014/main" val="20004"/>
                    </a:ext>
                  </a:extLst>
                </a:gridCol>
                <a:gridCol w="1379975">
                  <a:extLst>
                    <a:ext uri="{9D8B030D-6E8A-4147-A177-3AD203B41FA5}">
                      <a16:colId xmlns:a16="http://schemas.microsoft.com/office/drawing/2014/main" val="20005"/>
                    </a:ext>
                  </a:extLst>
                </a:gridCol>
              </a:tblGrid>
              <a:tr h="268475">
                <a:tc>
                  <a:txBody>
                    <a:bodyPr/>
                    <a:lstStyle/>
                    <a:p>
                      <a:pPr marL="0" lvl="0" indent="0" algn="l" rtl="0">
                        <a:spcBef>
                          <a:spcPts val="0"/>
                        </a:spcBef>
                        <a:spcAft>
                          <a:spcPts val="0"/>
                        </a:spcAft>
                        <a:buNone/>
                      </a:pPr>
                      <a:endParaRPr sz="700">
                        <a:solidFill>
                          <a:schemeClr val="lt1"/>
                        </a:solidFill>
                        <a:latin typeface="Open Sans"/>
                        <a:ea typeface="Open Sans"/>
                        <a:cs typeface="Open Sans"/>
                        <a:sym typeface="Open Sans"/>
                      </a:endParaRPr>
                    </a:p>
                  </a:txBody>
                  <a:tcPr marL="0" marR="45700" marT="27425" marB="27425" anchor="ctr">
                    <a:lnL w="9525" cap="flat" cmpd="sng">
                      <a:solidFill>
                        <a:srgbClr val="9E9E9E">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Receive Request</a:t>
                      </a:r>
                      <a:endParaRPr sz="700"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Pre - Provisioning (Test Env)</a:t>
                      </a:r>
                      <a:endParaRPr sz="700"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Provisioning</a:t>
                      </a:r>
                      <a:endParaRPr sz="700"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Client Testing</a:t>
                      </a:r>
                      <a:endParaRPr sz="700"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Prod Readiness</a:t>
                      </a:r>
                      <a:endParaRPr sz="700"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75250">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OSV/UKG</a:t>
                      </a:r>
                      <a:endParaRPr sz="700" b="1">
                        <a:solidFill>
                          <a:schemeClr val="accent1"/>
                        </a:solidFill>
                        <a:latin typeface="Open Sans"/>
                        <a:ea typeface="Open Sans"/>
                        <a:cs typeface="Open Sans"/>
                        <a:sym typeface="Open Sans"/>
                      </a:endParaRPr>
                    </a:p>
                  </a:txBody>
                  <a:tcPr marL="0" marR="45700" marT="27425" marB="27425">
                    <a:lnL w="9525" cap="flat" cmpd="sng">
                      <a:solidFill>
                        <a:srgbClr val="9E9E9E">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61675">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Employer</a:t>
                      </a:r>
                      <a:endParaRPr sz="700" b="1">
                        <a:solidFill>
                          <a:schemeClr val="accent1"/>
                        </a:solidFill>
                        <a:latin typeface="Open Sans"/>
                        <a:ea typeface="Open Sans"/>
                        <a:cs typeface="Open Sans"/>
                        <a:sym typeface="Open Sans"/>
                      </a:endParaRPr>
                    </a:p>
                  </a:txBody>
                  <a:tcPr marL="0" marR="45700" marT="27425" marB="27425">
                    <a:lnL w="9525" cap="flat" cmpd="sng">
                      <a:solidFill>
                        <a:srgbClr val="9E9E9E">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161675">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Sales</a:t>
                      </a:r>
                      <a:endParaRPr sz="700" b="1">
                        <a:solidFill>
                          <a:schemeClr val="accent1"/>
                        </a:solidFill>
                        <a:latin typeface="Open Sans"/>
                        <a:ea typeface="Open Sans"/>
                        <a:cs typeface="Open Sans"/>
                        <a:sym typeface="Open Sans"/>
                      </a:endParaRPr>
                    </a:p>
                  </a:txBody>
                  <a:tcPr marL="0" marR="45700" marT="27425" marB="27425">
                    <a:lnL w="9525" cap="flat" cmpd="sng">
                      <a:solidFill>
                        <a:srgbClr val="9E9E9E">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8475">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CRM</a:t>
                      </a:r>
                      <a:endParaRPr sz="700" b="1">
                        <a:solidFill>
                          <a:schemeClr val="accent1"/>
                        </a:solidFill>
                        <a:latin typeface="Open Sans"/>
                        <a:ea typeface="Open Sans"/>
                        <a:cs typeface="Open Sans"/>
                        <a:sym typeface="Open Sans"/>
                      </a:endParaRPr>
                    </a:p>
                  </a:txBody>
                  <a:tcPr marL="0" marR="45700" marT="27425" marB="27425">
                    <a:lnL w="9525" cap="flat" cmpd="sng">
                      <a:solidFill>
                        <a:srgbClr val="9E9E9E">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1015950">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Costa Rica</a:t>
                      </a:r>
                      <a:endParaRPr sz="700" b="1">
                        <a:solidFill>
                          <a:schemeClr val="accent1"/>
                        </a:solidFill>
                        <a:latin typeface="Open Sans"/>
                        <a:ea typeface="Open Sans"/>
                        <a:cs typeface="Open Sans"/>
                        <a:sym typeface="Open Sans"/>
                      </a:endParaRPr>
                    </a:p>
                  </a:txBody>
                  <a:tcPr marL="0" marR="45700" marT="27425" marB="27425">
                    <a:lnL w="9525" cap="flat" cmpd="sng">
                      <a:solidFill>
                        <a:srgbClr val="9E9E9E">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161675">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MCIF Admin</a:t>
                      </a:r>
                      <a:endParaRPr sz="700" b="1">
                        <a:solidFill>
                          <a:schemeClr val="accent1"/>
                        </a:solidFill>
                        <a:latin typeface="Open Sans"/>
                        <a:ea typeface="Open Sans"/>
                        <a:cs typeface="Open Sans"/>
                        <a:sym typeface="Open Sans"/>
                      </a:endParaRPr>
                    </a:p>
                  </a:txBody>
                  <a:tcPr marL="0" marR="45700" marT="27425" marB="27425">
                    <a:lnL w="9525" cap="flat" cmpd="sng">
                      <a:solidFill>
                        <a:srgbClr val="9E9E9E">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268475">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Workflow Specialist</a:t>
                      </a:r>
                      <a:endParaRPr sz="700" b="1">
                        <a:solidFill>
                          <a:schemeClr val="accent1"/>
                        </a:solidFill>
                        <a:latin typeface="Open Sans"/>
                        <a:ea typeface="Open Sans"/>
                        <a:cs typeface="Open Sans"/>
                        <a:sym typeface="Open Sans"/>
                      </a:endParaRPr>
                    </a:p>
                  </a:txBody>
                  <a:tcPr marL="0" marR="45700" marT="27425" marB="27425">
                    <a:lnL w="9525" cap="flat" cmpd="sng">
                      <a:solidFill>
                        <a:srgbClr val="9E9E9E">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760550">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Implementation Specialist</a:t>
                      </a:r>
                      <a:endParaRPr sz="700" b="1">
                        <a:solidFill>
                          <a:schemeClr val="accent1"/>
                        </a:solidFill>
                        <a:latin typeface="Open Sans"/>
                        <a:ea typeface="Open Sans"/>
                        <a:cs typeface="Open Sans"/>
                        <a:sym typeface="Open Sans"/>
                      </a:endParaRPr>
                    </a:p>
                  </a:txBody>
                  <a:tcPr marL="0" marR="45700" marT="27425" marB="27425">
                    <a:lnL w="9525" cap="flat" cmpd="sng">
                      <a:solidFill>
                        <a:srgbClr val="9E9E9E">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27425" marB="27425" anchor="ctr">
                    <a:lnL w="9525" cap="flat" cmpd="sng">
                      <a:solidFill>
                        <a:schemeClr val="accent6"/>
                      </a:solidFill>
                      <a:prstDash val="dot"/>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8"/>
                  </a:ext>
                </a:extLst>
              </a:tr>
            </a:tbl>
          </a:graphicData>
        </a:graphic>
      </p:graphicFrame>
      <p:sp>
        <p:nvSpPr>
          <p:cNvPr id="4945" name="Google Shape;4945;p255"/>
          <p:cNvSpPr txBox="1"/>
          <p:nvPr/>
        </p:nvSpPr>
        <p:spPr>
          <a:xfrm>
            <a:off x="4390836" y="3865441"/>
            <a:ext cx="574800" cy="3489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Complete Welcome call - Coordinate with Employer &amp; Sales</a:t>
            </a:r>
            <a:endParaRPr sz="500" i="0" u="none" strike="noStrike" cap="none">
              <a:solidFill>
                <a:schemeClr val="lt1"/>
              </a:solidFill>
              <a:latin typeface="Open Sans"/>
              <a:ea typeface="Open Sans"/>
              <a:cs typeface="Open Sans"/>
              <a:sym typeface="Open Sans"/>
            </a:endParaRPr>
          </a:p>
        </p:txBody>
      </p:sp>
      <p:sp>
        <p:nvSpPr>
          <p:cNvPr id="4946" name="Google Shape;4946;p255"/>
          <p:cNvSpPr txBox="1"/>
          <p:nvPr/>
        </p:nvSpPr>
        <p:spPr>
          <a:xfrm>
            <a:off x="3776636" y="4267990"/>
            <a:ext cx="777900" cy="2712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Schedule Welcome call - Coordinate with Employer &amp; Sales</a:t>
            </a:r>
            <a:endParaRPr sz="500" i="1" u="none" strike="noStrike" cap="none">
              <a:solidFill>
                <a:schemeClr val="lt1"/>
              </a:solidFill>
              <a:latin typeface="Open Sans"/>
              <a:ea typeface="Open Sans"/>
              <a:cs typeface="Open Sans"/>
              <a:sym typeface="Open Sans"/>
            </a:endParaRPr>
          </a:p>
        </p:txBody>
      </p:sp>
      <p:sp>
        <p:nvSpPr>
          <p:cNvPr id="4947" name="Google Shape;4947;p255"/>
          <p:cNvSpPr txBox="1"/>
          <p:nvPr/>
        </p:nvSpPr>
        <p:spPr>
          <a:xfrm>
            <a:off x="3784886" y="3868791"/>
            <a:ext cx="573900" cy="2292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dk1"/>
                </a:solidFill>
                <a:latin typeface="Open Sans"/>
                <a:ea typeface="Open Sans"/>
                <a:cs typeface="Open Sans"/>
                <a:sym typeface="Open Sans"/>
              </a:rPr>
              <a:t>Receive provisioning task</a:t>
            </a:r>
            <a:endParaRPr sz="500" i="1" u="none" strike="noStrike" cap="none">
              <a:solidFill>
                <a:schemeClr val="dk1"/>
              </a:solidFill>
              <a:latin typeface="Open Sans"/>
              <a:ea typeface="Open Sans"/>
              <a:cs typeface="Open Sans"/>
              <a:sym typeface="Open Sans"/>
            </a:endParaRPr>
          </a:p>
        </p:txBody>
      </p:sp>
      <p:cxnSp>
        <p:nvCxnSpPr>
          <p:cNvPr id="4948" name="Google Shape;4948;p255"/>
          <p:cNvCxnSpPr>
            <a:stCxn id="4949" idx="2"/>
            <a:endCxn id="4950" idx="0"/>
          </p:cNvCxnSpPr>
          <p:nvPr/>
        </p:nvCxnSpPr>
        <p:spPr>
          <a:xfrm rot="5400000">
            <a:off x="6021961" y="4124983"/>
            <a:ext cx="227100" cy="62400"/>
          </a:xfrm>
          <a:prstGeom prst="bentConnector3">
            <a:avLst>
              <a:gd name="adj1" fmla="val 49999"/>
            </a:avLst>
          </a:prstGeom>
          <a:noFill/>
          <a:ln w="9525" cap="flat" cmpd="sng">
            <a:solidFill>
              <a:schemeClr val="dk2"/>
            </a:solidFill>
            <a:prstDash val="solid"/>
            <a:round/>
            <a:headEnd type="none" w="sm" len="sm"/>
            <a:tailEnd type="triangle" w="med" len="med"/>
          </a:ln>
        </p:spPr>
      </p:cxnSp>
      <p:cxnSp>
        <p:nvCxnSpPr>
          <p:cNvPr id="4951" name="Google Shape;4951;p255"/>
          <p:cNvCxnSpPr>
            <a:stCxn id="4952" idx="2"/>
          </p:cNvCxnSpPr>
          <p:nvPr/>
        </p:nvCxnSpPr>
        <p:spPr>
          <a:xfrm rot="-5400000" flipH="1">
            <a:off x="6709186" y="4305577"/>
            <a:ext cx="64800" cy="242100"/>
          </a:xfrm>
          <a:prstGeom prst="bentConnector2">
            <a:avLst/>
          </a:prstGeom>
          <a:noFill/>
          <a:ln w="9525" cap="flat" cmpd="sng">
            <a:solidFill>
              <a:schemeClr val="dk2"/>
            </a:solidFill>
            <a:prstDash val="solid"/>
            <a:round/>
            <a:headEnd type="none" w="sm" len="sm"/>
            <a:tailEnd type="triangle" w="med" len="med"/>
          </a:ln>
        </p:spPr>
      </p:cxnSp>
      <p:cxnSp>
        <p:nvCxnSpPr>
          <p:cNvPr id="4953" name="Google Shape;4953;p255"/>
          <p:cNvCxnSpPr>
            <a:stCxn id="4954" idx="2"/>
            <a:endCxn id="4955" idx="0"/>
          </p:cNvCxnSpPr>
          <p:nvPr/>
        </p:nvCxnSpPr>
        <p:spPr>
          <a:xfrm rot="5400000">
            <a:off x="1410663" y="1844202"/>
            <a:ext cx="486600" cy="176100"/>
          </a:xfrm>
          <a:prstGeom prst="bentConnector3">
            <a:avLst>
              <a:gd name="adj1" fmla="val 49985"/>
            </a:avLst>
          </a:prstGeom>
          <a:noFill/>
          <a:ln w="9525" cap="flat" cmpd="sng">
            <a:solidFill>
              <a:schemeClr val="dk2"/>
            </a:solidFill>
            <a:prstDash val="solid"/>
            <a:round/>
            <a:headEnd type="none" w="sm" len="sm"/>
            <a:tailEnd type="triangle" w="med" len="med"/>
          </a:ln>
        </p:spPr>
      </p:cxnSp>
      <p:sp>
        <p:nvSpPr>
          <p:cNvPr id="4956" name="Google Shape;4956;p255"/>
          <p:cNvSpPr txBox="1"/>
          <p:nvPr/>
        </p:nvSpPr>
        <p:spPr>
          <a:xfrm>
            <a:off x="5264222" y="3832904"/>
            <a:ext cx="515100" cy="5256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Create Employer</a:t>
            </a:r>
            <a:endParaRPr sz="500" i="0" u="none" strike="noStrike" cap="none">
              <a:solidFill>
                <a:schemeClr val="lt1"/>
              </a:solidFill>
              <a:latin typeface="Open Sans"/>
              <a:ea typeface="Open Sans"/>
              <a:cs typeface="Open Sans"/>
              <a:sym typeface="Open Sans"/>
            </a:endParaRPr>
          </a:p>
        </p:txBody>
      </p:sp>
      <p:sp>
        <p:nvSpPr>
          <p:cNvPr id="4957" name="Google Shape;4957;p255"/>
          <p:cNvSpPr txBox="1"/>
          <p:nvPr/>
        </p:nvSpPr>
        <p:spPr>
          <a:xfrm>
            <a:off x="5284050" y="4233292"/>
            <a:ext cx="475200" cy="99000"/>
          </a:xfrm>
          <a:prstGeom prst="rect">
            <a:avLst/>
          </a:prstGeom>
          <a:solidFill>
            <a:schemeClr val="lt1"/>
          </a:solidFill>
          <a:ln w="9525" cap="flat" cmpd="sng">
            <a:solidFill>
              <a:srgbClr val="9E9E9E"/>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SSS</a:t>
            </a:r>
            <a:endParaRPr sz="500" i="0" u="none" strike="noStrike" cap="none">
              <a:solidFill>
                <a:schemeClr val="dk1"/>
              </a:solidFill>
              <a:latin typeface="Open Sans"/>
              <a:ea typeface="Open Sans"/>
              <a:cs typeface="Open Sans"/>
              <a:sym typeface="Open Sans"/>
            </a:endParaRPr>
          </a:p>
        </p:txBody>
      </p:sp>
      <p:sp>
        <p:nvSpPr>
          <p:cNvPr id="4958" name="Google Shape;4958;p255"/>
          <p:cNvSpPr txBox="1"/>
          <p:nvPr/>
        </p:nvSpPr>
        <p:spPr>
          <a:xfrm>
            <a:off x="5284106" y="3947740"/>
            <a:ext cx="475200" cy="105300"/>
          </a:xfrm>
          <a:prstGeom prst="rect">
            <a:avLst/>
          </a:prstGeom>
          <a:solidFill>
            <a:schemeClr val="lt1"/>
          </a:solidFill>
          <a:ln w="9525" cap="flat" cmpd="sng">
            <a:solidFill>
              <a:srgbClr val="9E9E9E"/>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Service Now</a:t>
            </a:r>
            <a:endParaRPr sz="500" i="0" u="none" strike="noStrike" cap="none">
              <a:solidFill>
                <a:schemeClr val="dk1"/>
              </a:solidFill>
              <a:latin typeface="Open Sans"/>
              <a:ea typeface="Open Sans"/>
              <a:cs typeface="Open Sans"/>
              <a:sym typeface="Open Sans"/>
            </a:endParaRPr>
          </a:p>
        </p:txBody>
      </p:sp>
      <p:sp>
        <p:nvSpPr>
          <p:cNvPr id="4959" name="Google Shape;4959;p255"/>
          <p:cNvSpPr txBox="1"/>
          <p:nvPr/>
        </p:nvSpPr>
        <p:spPr>
          <a:xfrm>
            <a:off x="5935041" y="3793376"/>
            <a:ext cx="461700" cy="2712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Account Manager UI</a:t>
            </a:r>
            <a:endParaRPr sz="500" i="0" u="none" strike="noStrike" cap="none">
              <a:solidFill>
                <a:schemeClr val="lt1"/>
              </a:solidFill>
              <a:latin typeface="Open Sans"/>
              <a:ea typeface="Open Sans"/>
              <a:cs typeface="Open Sans"/>
              <a:sym typeface="Open Sans"/>
            </a:endParaRPr>
          </a:p>
        </p:txBody>
      </p:sp>
      <p:sp>
        <p:nvSpPr>
          <p:cNvPr id="4949" name="Google Shape;4949;p255"/>
          <p:cNvSpPr txBox="1"/>
          <p:nvPr/>
        </p:nvSpPr>
        <p:spPr>
          <a:xfrm>
            <a:off x="5951161" y="3971833"/>
            <a:ext cx="431100" cy="70800"/>
          </a:xfrm>
          <a:prstGeom prst="rect">
            <a:avLst/>
          </a:prstGeom>
          <a:solidFill>
            <a:schemeClr val="lt1"/>
          </a:solidFill>
          <a:ln w="9525" cap="flat" cmpd="sng">
            <a:solidFill>
              <a:srgbClr val="9E9E9E"/>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TWN</a:t>
            </a:r>
            <a:endParaRPr sz="500" i="0" u="none" strike="noStrike" cap="none">
              <a:solidFill>
                <a:schemeClr val="dk1"/>
              </a:solidFill>
              <a:latin typeface="Open Sans"/>
              <a:ea typeface="Open Sans"/>
              <a:cs typeface="Open Sans"/>
              <a:sym typeface="Open Sans"/>
            </a:endParaRPr>
          </a:p>
        </p:txBody>
      </p:sp>
      <p:sp>
        <p:nvSpPr>
          <p:cNvPr id="4952" name="Google Shape;4952;p255"/>
          <p:cNvSpPr txBox="1"/>
          <p:nvPr/>
        </p:nvSpPr>
        <p:spPr>
          <a:xfrm>
            <a:off x="6428536" y="3971827"/>
            <a:ext cx="384000" cy="4224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Setup sweeper rules (Optional)</a:t>
            </a:r>
            <a:endParaRPr sz="500" i="0" u="none" strike="noStrike" cap="none">
              <a:solidFill>
                <a:schemeClr val="lt1"/>
              </a:solidFill>
              <a:latin typeface="Open Sans"/>
              <a:ea typeface="Open Sans"/>
              <a:cs typeface="Open Sans"/>
              <a:sym typeface="Open Sans"/>
            </a:endParaRPr>
          </a:p>
        </p:txBody>
      </p:sp>
      <p:sp>
        <p:nvSpPr>
          <p:cNvPr id="4960" name="Google Shape;4960;p255"/>
          <p:cNvSpPr txBox="1"/>
          <p:nvPr/>
        </p:nvSpPr>
        <p:spPr>
          <a:xfrm>
            <a:off x="6441946" y="4310301"/>
            <a:ext cx="358500" cy="70800"/>
          </a:xfrm>
          <a:prstGeom prst="rect">
            <a:avLst/>
          </a:prstGeom>
          <a:solidFill>
            <a:schemeClr val="lt1"/>
          </a:solidFill>
          <a:ln w="9525" cap="flat" cmpd="sng">
            <a:solidFill>
              <a:srgbClr val="9E9E9E"/>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MFT</a:t>
            </a:r>
            <a:endParaRPr sz="500" i="0" u="none" strike="noStrike" cap="none">
              <a:solidFill>
                <a:schemeClr val="dk1"/>
              </a:solidFill>
              <a:latin typeface="Open Sans"/>
              <a:ea typeface="Open Sans"/>
              <a:cs typeface="Open Sans"/>
              <a:sym typeface="Open Sans"/>
            </a:endParaRPr>
          </a:p>
        </p:txBody>
      </p:sp>
      <p:sp>
        <p:nvSpPr>
          <p:cNvPr id="4961" name="Google Shape;4961;p255"/>
          <p:cNvSpPr txBox="1"/>
          <p:nvPr/>
        </p:nvSpPr>
        <p:spPr>
          <a:xfrm>
            <a:off x="6858811" y="4225618"/>
            <a:ext cx="560100" cy="3288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Schedule testing date - Coordinate with Employer and Sales</a:t>
            </a:r>
            <a:endParaRPr sz="500" i="0" u="none" strike="noStrike" cap="none">
              <a:solidFill>
                <a:schemeClr val="lt1"/>
              </a:solidFill>
              <a:latin typeface="Open Sans"/>
              <a:ea typeface="Open Sans"/>
              <a:cs typeface="Open Sans"/>
              <a:sym typeface="Open Sans"/>
            </a:endParaRPr>
          </a:p>
        </p:txBody>
      </p:sp>
      <p:sp>
        <p:nvSpPr>
          <p:cNvPr id="4962" name="Google Shape;4962;p255"/>
          <p:cNvSpPr txBox="1"/>
          <p:nvPr/>
        </p:nvSpPr>
        <p:spPr>
          <a:xfrm>
            <a:off x="6858811" y="3782568"/>
            <a:ext cx="560100" cy="3288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Test &amp; Resolve issues - Coordinate with Employer</a:t>
            </a:r>
            <a:endParaRPr sz="500" i="0" u="none" strike="noStrike" cap="none">
              <a:solidFill>
                <a:schemeClr val="lt1"/>
              </a:solidFill>
              <a:latin typeface="Open Sans"/>
              <a:ea typeface="Open Sans"/>
              <a:cs typeface="Open Sans"/>
              <a:sym typeface="Open Sans"/>
            </a:endParaRPr>
          </a:p>
        </p:txBody>
      </p:sp>
      <p:sp>
        <p:nvSpPr>
          <p:cNvPr id="4950" name="Google Shape;4950;p255"/>
          <p:cNvSpPr txBox="1"/>
          <p:nvPr/>
        </p:nvSpPr>
        <p:spPr>
          <a:xfrm>
            <a:off x="5817236" y="4269727"/>
            <a:ext cx="573900" cy="2919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V5 Configuration (Setup)</a:t>
            </a:r>
            <a:endParaRPr sz="500" i="0" u="none" strike="noStrike" cap="none">
              <a:solidFill>
                <a:schemeClr val="lt1"/>
              </a:solidFill>
              <a:latin typeface="Open Sans"/>
              <a:ea typeface="Open Sans"/>
              <a:cs typeface="Open Sans"/>
              <a:sym typeface="Open Sans"/>
            </a:endParaRPr>
          </a:p>
        </p:txBody>
      </p:sp>
      <p:sp>
        <p:nvSpPr>
          <p:cNvPr id="4963" name="Google Shape;4963;p255"/>
          <p:cNvSpPr txBox="1"/>
          <p:nvPr/>
        </p:nvSpPr>
        <p:spPr>
          <a:xfrm>
            <a:off x="5863713" y="4474860"/>
            <a:ext cx="480900" cy="75300"/>
          </a:xfrm>
          <a:prstGeom prst="rect">
            <a:avLst/>
          </a:prstGeom>
          <a:solidFill>
            <a:schemeClr val="lt1"/>
          </a:solidFill>
          <a:ln w="9525" cap="flat" cmpd="sng">
            <a:solidFill>
              <a:srgbClr val="9E9E9E"/>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V5</a:t>
            </a:r>
            <a:endParaRPr sz="500" i="0" u="none" strike="noStrike" cap="none">
              <a:solidFill>
                <a:schemeClr val="dk1"/>
              </a:solidFill>
              <a:latin typeface="Open Sans"/>
              <a:ea typeface="Open Sans"/>
              <a:cs typeface="Open Sans"/>
              <a:sym typeface="Open Sans"/>
            </a:endParaRPr>
          </a:p>
        </p:txBody>
      </p:sp>
      <p:cxnSp>
        <p:nvCxnSpPr>
          <p:cNvPr id="4964" name="Google Shape;4964;p255"/>
          <p:cNvCxnSpPr>
            <a:stCxn id="4947" idx="2"/>
            <a:endCxn id="4946" idx="0"/>
          </p:cNvCxnSpPr>
          <p:nvPr/>
        </p:nvCxnSpPr>
        <p:spPr>
          <a:xfrm rot="-5400000" flipH="1">
            <a:off x="4033736" y="4136091"/>
            <a:ext cx="170100" cy="93900"/>
          </a:xfrm>
          <a:prstGeom prst="bentConnector3">
            <a:avLst>
              <a:gd name="adj1" fmla="val 31973"/>
            </a:avLst>
          </a:prstGeom>
          <a:noFill/>
          <a:ln w="9525" cap="flat" cmpd="sng">
            <a:solidFill>
              <a:schemeClr val="dk2"/>
            </a:solidFill>
            <a:prstDash val="solid"/>
            <a:round/>
            <a:headEnd type="none" w="sm" len="sm"/>
            <a:tailEnd type="triangle" w="med" len="med"/>
          </a:ln>
        </p:spPr>
      </p:cxnSp>
      <p:cxnSp>
        <p:nvCxnSpPr>
          <p:cNvPr id="4965" name="Google Shape;4965;p255"/>
          <p:cNvCxnSpPr>
            <a:stCxn id="4945" idx="3"/>
            <a:endCxn id="4956" idx="1"/>
          </p:cNvCxnSpPr>
          <p:nvPr/>
        </p:nvCxnSpPr>
        <p:spPr>
          <a:xfrm>
            <a:off x="4965636" y="4039891"/>
            <a:ext cx="298500" cy="55800"/>
          </a:xfrm>
          <a:prstGeom prst="bentConnector3">
            <a:avLst>
              <a:gd name="adj1" fmla="val 50014"/>
            </a:avLst>
          </a:prstGeom>
          <a:noFill/>
          <a:ln w="9525" cap="flat" cmpd="sng">
            <a:solidFill>
              <a:schemeClr val="dk2"/>
            </a:solidFill>
            <a:prstDash val="solid"/>
            <a:round/>
            <a:headEnd type="none" w="sm" len="sm"/>
            <a:tailEnd type="triangle" w="med" len="med"/>
          </a:ln>
        </p:spPr>
      </p:cxnSp>
      <p:cxnSp>
        <p:nvCxnSpPr>
          <p:cNvPr id="4966" name="Google Shape;4966;p255"/>
          <p:cNvCxnSpPr>
            <a:stCxn id="4961" idx="0"/>
            <a:endCxn id="4962" idx="2"/>
          </p:cNvCxnSpPr>
          <p:nvPr/>
        </p:nvCxnSpPr>
        <p:spPr>
          <a:xfrm rot="-5400000">
            <a:off x="7082011" y="4168168"/>
            <a:ext cx="114300" cy="600"/>
          </a:xfrm>
          <a:prstGeom prst="bentConnector3">
            <a:avLst>
              <a:gd name="adj1" fmla="val 49978"/>
            </a:avLst>
          </a:prstGeom>
          <a:noFill/>
          <a:ln w="9525" cap="flat" cmpd="sng">
            <a:solidFill>
              <a:schemeClr val="dk2"/>
            </a:solidFill>
            <a:prstDash val="solid"/>
            <a:round/>
            <a:headEnd type="none" w="sm" len="sm"/>
            <a:tailEnd type="triangle" w="med" len="med"/>
          </a:ln>
        </p:spPr>
      </p:cxnSp>
      <p:sp>
        <p:nvSpPr>
          <p:cNvPr id="4967" name="Google Shape;4967;p255"/>
          <p:cNvSpPr txBox="1"/>
          <p:nvPr/>
        </p:nvSpPr>
        <p:spPr>
          <a:xfrm>
            <a:off x="1229486" y="1486477"/>
            <a:ext cx="1036200" cy="244500"/>
          </a:xfrm>
          <a:prstGeom prst="rect">
            <a:avLst/>
          </a:prstGeom>
          <a:solidFill>
            <a:schemeClr val="accent2"/>
          </a:solidFill>
          <a:ln>
            <a:noFill/>
          </a:ln>
        </p:spPr>
        <p:txBody>
          <a:bodyPr spcFirstLastPara="1" wrap="square" lIns="18275" tIns="18275" rIns="18275" bIns="18275" anchor="t" anchorCtr="0">
            <a:noAutofit/>
          </a:bodyPr>
          <a:lstStyle/>
          <a:p>
            <a:pPr marL="0" lvl="0" indent="0" algn="l" rtl="0">
              <a:spcBef>
                <a:spcPts val="0"/>
              </a:spcBef>
              <a:spcAft>
                <a:spcPts val="0"/>
              </a:spcAft>
              <a:buClr>
                <a:schemeClr val="dk1"/>
              </a:buClr>
              <a:buSzPts val="600"/>
              <a:buFont typeface="Arial"/>
              <a:buNone/>
            </a:pPr>
            <a:r>
              <a:rPr lang="en" sz="500">
                <a:solidFill>
                  <a:schemeClr val="lt1"/>
                </a:solidFill>
                <a:latin typeface="Open Sans"/>
                <a:ea typeface="Open Sans"/>
                <a:cs typeface="Open Sans"/>
                <a:sym typeface="Open Sans"/>
              </a:rPr>
              <a:t>Send Task Order form PDF file</a:t>
            </a:r>
            <a:endParaRPr sz="500">
              <a:solidFill>
                <a:schemeClr val="lt1"/>
              </a:solidFill>
              <a:latin typeface="Open Sans"/>
              <a:ea typeface="Open Sans"/>
              <a:cs typeface="Open Sans"/>
              <a:sym typeface="Open Sans"/>
            </a:endParaRPr>
          </a:p>
        </p:txBody>
      </p:sp>
      <p:sp>
        <p:nvSpPr>
          <p:cNvPr id="4954" name="Google Shape;4954;p255"/>
          <p:cNvSpPr txBox="1"/>
          <p:nvPr/>
        </p:nvSpPr>
        <p:spPr>
          <a:xfrm>
            <a:off x="1265163" y="1621452"/>
            <a:ext cx="953700" cy="67500"/>
          </a:xfrm>
          <a:prstGeom prst="rect">
            <a:avLst/>
          </a:prstGeom>
          <a:solidFill>
            <a:schemeClr val="lt1"/>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Email</a:t>
            </a:r>
            <a:endParaRPr sz="500" i="0" u="none" strike="noStrike" cap="none">
              <a:solidFill>
                <a:schemeClr val="dk1"/>
              </a:solidFill>
              <a:latin typeface="Open Sans"/>
              <a:ea typeface="Open Sans"/>
              <a:cs typeface="Open Sans"/>
              <a:sym typeface="Open Sans"/>
            </a:endParaRPr>
          </a:p>
        </p:txBody>
      </p:sp>
      <p:sp>
        <p:nvSpPr>
          <p:cNvPr id="4955" name="Google Shape;4955;p255"/>
          <p:cNvSpPr txBox="1"/>
          <p:nvPr/>
        </p:nvSpPr>
        <p:spPr>
          <a:xfrm>
            <a:off x="1229486" y="2175402"/>
            <a:ext cx="672600" cy="1053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Forward Email</a:t>
            </a:r>
            <a:endParaRPr sz="500" i="0" u="none" strike="noStrike" cap="none">
              <a:solidFill>
                <a:schemeClr val="lt1"/>
              </a:solidFill>
              <a:latin typeface="Open Sans"/>
              <a:ea typeface="Open Sans"/>
              <a:cs typeface="Open Sans"/>
              <a:sym typeface="Open Sans"/>
            </a:endParaRPr>
          </a:p>
        </p:txBody>
      </p:sp>
      <p:cxnSp>
        <p:nvCxnSpPr>
          <p:cNvPr id="4968" name="Google Shape;4968;p255"/>
          <p:cNvCxnSpPr>
            <a:stCxn id="4969" idx="3"/>
            <a:endCxn id="4970" idx="1"/>
          </p:cNvCxnSpPr>
          <p:nvPr/>
        </p:nvCxnSpPr>
        <p:spPr>
          <a:xfrm>
            <a:off x="1695861" y="2640902"/>
            <a:ext cx="156600" cy="600"/>
          </a:xfrm>
          <a:prstGeom prst="bentConnector3">
            <a:avLst>
              <a:gd name="adj1" fmla="val 49984"/>
            </a:avLst>
          </a:prstGeom>
          <a:noFill/>
          <a:ln w="9525" cap="flat" cmpd="sng">
            <a:solidFill>
              <a:schemeClr val="dk2"/>
            </a:solidFill>
            <a:prstDash val="solid"/>
            <a:round/>
            <a:headEnd type="none" w="sm" len="sm"/>
            <a:tailEnd type="triangle" w="med" len="med"/>
          </a:ln>
        </p:spPr>
      </p:cxnSp>
      <p:sp>
        <p:nvSpPr>
          <p:cNvPr id="4969" name="Google Shape;4969;p255"/>
          <p:cNvSpPr txBox="1"/>
          <p:nvPr/>
        </p:nvSpPr>
        <p:spPr>
          <a:xfrm>
            <a:off x="1180761" y="2451752"/>
            <a:ext cx="515100" cy="3783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Identify Alliance from Email</a:t>
            </a:r>
            <a:endParaRPr sz="500" i="0" u="none" strike="noStrike" cap="none">
              <a:solidFill>
                <a:schemeClr val="lt1"/>
              </a:solidFill>
              <a:latin typeface="Open Sans"/>
              <a:ea typeface="Open Sans"/>
              <a:cs typeface="Open Sans"/>
              <a:sym typeface="Open Sans"/>
            </a:endParaRPr>
          </a:p>
        </p:txBody>
      </p:sp>
      <p:sp>
        <p:nvSpPr>
          <p:cNvPr id="4971" name="Google Shape;4971;p255"/>
          <p:cNvSpPr txBox="1"/>
          <p:nvPr/>
        </p:nvSpPr>
        <p:spPr>
          <a:xfrm>
            <a:off x="3115961" y="2426553"/>
            <a:ext cx="515100" cy="3969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Prepare MCIF file - Coordinate with Sales and CRM team</a:t>
            </a:r>
            <a:endParaRPr sz="500" i="0" u="none" strike="noStrike" cap="none">
              <a:solidFill>
                <a:schemeClr val="lt1"/>
              </a:solidFill>
              <a:latin typeface="Open Sans"/>
              <a:ea typeface="Open Sans"/>
              <a:cs typeface="Open Sans"/>
              <a:sym typeface="Open Sans"/>
            </a:endParaRPr>
          </a:p>
        </p:txBody>
      </p:sp>
      <p:sp>
        <p:nvSpPr>
          <p:cNvPr id="4972" name="Google Shape;4972;p255"/>
          <p:cNvSpPr txBox="1"/>
          <p:nvPr/>
        </p:nvSpPr>
        <p:spPr>
          <a:xfrm>
            <a:off x="2510267" y="2929858"/>
            <a:ext cx="462000" cy="4842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dk1"/>
                </a:solidFill>
                <a:latin typeface="Open Sans"/>
                <a:ea typeface="Open Sans"/>
                <a:cs typeface="Open Sans"/>
                <a:sym typeface="Open Sans"/>
              </a:rPr>
              <a:t>Get Employer EFX_ID</a:t>
            </a:r>
            <a:endParaRPr sz="500" i="0" u="none" strike="noStrike" cap="none">
              <a:solidFill>
                <a:schemeClr val="dk1"/>
              </a:solidFill>
              <a:latin typeface="Open Sans"/>
              <a:ea typeface="Open Sans"/>
              <a:cs typeface="Open Sans"/>
              <a:sym typeface="Open Sans"/>
            </a:endParaRPr>
          </a:p>
        </p:txBody>
      </p:sp>
      <p:sp>
        <p:nvSpPr>
          <p:cNvPr id="4973" name="Google Shape;4973;p255"/>
          <p:cNvSpPr txBox="1"/>
          <p:nvPr/>
        </p:nvSpPr>
        <p:spPr>
          <a:xfrm>
            <a:off x="2534346" y="3100550"/>
            <a:ext cx="413700" cy="753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Mulesoft</a:t>
            </a:r>
            <a:endParaRPr sz="500" i="0" u="none" strike="noStrike" cap="none">
              <a:solidFill>
                <a:schemeClr val="dk1"/>
              </a:solidFill>
              <a:latin typeface="Open Sans"/>
              <a:ea typeface="Open Sans"/>
              <a:cs typeface="Open Sans"/>
              <a:sym typeface="Open Sans"/>
            </a:endParaRPr>
          </a:p>
        </p:txBody>
      </p:sp>
      <p:cxnSp>
        <p:nvCxnSpPr>
          <p:cNvPr id="4974" name="Google Shape;4974;p255"/>
          <p:cNvCxnSpPr>
            <a:stCxn id="4946" idx="3"/>
            <a:endCxn id="4945" idx="2"/>
          </p:cNvCxnSpPr>
          <p:nvPr/>
        </p:nvCxnSpPr>
        <p:spPr>
          <a:xfrm rot="10800000" flipH="1">
            <a:off x="4554536" y="4214290"/>
            <a:ext cx="123600" cy="189300"/>
          </a:xfrm>
          <a:prstGeom prst="bentConnector2">
            <a:avLst/>
          </a:prstGeom>
          <a:noFill/>
          <a:ln w="9525" cap="flat" cmpd="sng">
            <a:solidFill>
              <a:schemeClr val="dk2"/>
            </a:solidFill>
            <a:prstDash val="solid"/>
            <a:round/>
            <a:headEnd type="none" w="sm" len="sm"/>
            <a:tailEnd type="triangle" w="med" len="med"/>
          </a:ln>
        </p:spPr>
      </p:cxnSp>
      <p:sp>
        <p:nvSpPr>
          <p:cNvPr id="4975" name="Google Shape;4975;p255"/>
          <p:cNvSpPr txBox="1"/>
          <p:nvPr/>
        </p:nvSpPr>
        <p:spPr>
          <a:xfrm>
            <a:off x="1196020" y="2649308"/>
            <a:ext cx="475200" cy="79800"/>
          </a:xfrm>
          <a:prstGeom prst="rect">
            <a:avLst/>
          </a:prstGeom>
          <a:solidFill>
            <a:schemeClr val="lt1"/>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Email</a:t>
            </a:r>
            <a:endParaRPr sz="500" i="0" u="none" strike="noStrike" cap="none">
              <a:solidFill>
                <a:schemeClr val="dk1"/>
              </a:solidFill>
              <a:latin typeface="Open Sans"/>
              <a:ea typeface="Open Sans"/>
              <a:cs typeface="Open Sans"/>
              <a:sym typeface="Open Sans"/>
            </a:endParaRPr>
          </a:p>
        </p:txBody>
      </p:sp>
      <p:cxnSp>
        <p:nvCxnSpPr>
          <p:cNvPr id="4976" name="Google Shape;4976;p255"/>
          <p:cNvCxnSpPr>
            <a:stCxn id="4955" idx="2"/>
            <a:endCxn id="4969" idx="0"/>
          </p:cNvCxnSpPr>
          <p:nvPr/>
        </p:nvCxnSpPr>
        <p:spPr>
          <a:xfrm rot="5400000">
            <a:off x="1416536" y="2302452"/>
            <a:ext cx="171000" cy="127500"/>
          </a:xfrm>
          <a:prstGeom prst="bentConnector3">
            <a:avLst>
              <a:gd name="adj1" fmla="val 50015"/>
            </a:avLst>
          </a:prstGeom>
          <a:noFill/>
          <a:ln w="9525" cap="flat" cmpd="sng">
            <a:solidFill>
              <a:schemeClr val="dk2"/>
            </a:solidFill>
            <a:prstDash val="solid"/>
            <a:round/>
            <a:headEnd type="none" w="sm" len="sm"/>
            <a:tailEnd type="triangle" w="med" len="med"/>
          </a:ln>
        </p:spPr>
      </p:cxnSp>
      <p:sp>
        <p:nvSpPr>
          <p:cNvPr id="4970" name="Google Shape;4970;p255"/>
          <p:cNvSpPr txBox="1"/>
          <p:nvPr/>
        </p:nvSpPr>
        <p:spPr>
          <a:xfrm>
            <a:off x="1852411" y="2451752"/>
            <a:ext cx="515100" cy="3783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ER Code DeDuplication</a:t>
            </a:r>
            <a:endParaRPr sz="500" i="0" u="none" strike="noStrike" cap="none">
              <a:solidFill>
                <a:schemeClr val="lt1"/>
              </a:solidFill>
              <a:latin typeface="Open Sans"/>
              <a:ea typeface="Open Sans"/>
              <a:cs typeface="Open Sans"/>
              <a:sym typeface="Open Sans"/>
            </a:endParaRPr>
          </a:p>
        </p:txBody>
      </p:sp>
      <p:sp>
        <p:nvSpPr>
          <p:cNvPr id="4977" name="Google Shape;4977;p255"/>
          <p:cNvSpPr txBox="1"/>
          <p:nvPr/>
        </p:nvSpPr>
        <p:spPr>
          <a:xfrm>
            <a:off x="1872286" y="2671947"/>
            <a:ext cx="475200" cy="130500"/>
          </a:xfrm>
          <a:prstGeom prst="rect">
            <a:avLst/>
          </a:prstGeom>
          <a:solidFill>
            <a:schemeClr val="lt1"/>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Salesforce and searches</a:t>
            </a:r>
            <a:endParaRPr sz="500" i="0" u="none" strike="noStrike" cap="none">
              <a:solidFill>
                <a:schemeClr val="dk1"/>
              </a:solidFill>
              <a:latin typeface="Open Sans"/>
              <a:ea typeface="Open Sans"/>
              <a:cs typeface="Open Sans"/>
              <a:sym typeface="Open Sans"/>
            </a:endParaRPr>
          </a:p>
        </p:txBody>
      </p:sp>
      <p:sp>
        <p:nvSpPr>
          <p:cNvPr id="4978" name="Google Shape;4978;p255"/>
          <p:cNvSpPr txBox="1"/>
          <p:nvPr/>
        </p:nvSpPr>
        <p:spPr>
          <a:xfrm>
            <a:off x="2543511" y="2445003"/>
            <a:ext cx="396300" cy="3783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Request New ER Code</a:t>
            </a:r>
            <a:endParaRPr sz="500" i="0" u="none" strike="noStrike" cap="none">
              <a:solidFill>
                <a:schemeClr val="lt1"/>
              </a:solidFill>
              <a:latin typeface="Open Sans"/>
              <a:ea typeface="Open Sans"/>
              <a:cs typeface="Open Sans"/>
              <a:sym typeface="Open Sans"/>
            </a:endParaRPr>
          </a:p>
        </p:txBody>
      </p:sp>
      <p:sp>
        <p:nvSpPr>
          <p:cNvPr id="4979" name="Google Shape;4979;p255"/>
          <p:cNvSpPr txBox="1"/>
          <p:nvPr/>
        </p:nvSpPr>
        <p:spPr>
          <a:xfrm>
            <a:off x="2566500" y="2697148"/>
            <a:ext cx="350400" cy="105300"/>
          </a:xfrm>
          <a:prstGeom prst="rect">
            <a:avLst/>
          </a:prstGeom>
          <a:solidFill>
            <a:schemeClr val="lt1"/>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SOMA</a:t>
            </a:r>
            <a:endParaRPr sz="500" i="0" u="none" strike="noStrike" cap="none">
              <a:solidFill>
                <a:schemeClr val="dk1"/>
              </a:solidFill>
              <a:latin typeface="Open Sans"/>
              <a:ea typeface="Open Sans"/>
              <a:cs typeface="Open Sans"/>
              <a:sym typeface="Open Sans"/>
            </a:endParaRPr>
          </a:p>
        </p:txBody>
      </p:sp>
      <p:cxnSp>
        <p:nvCxnSpPr>
          <p:cNvPr id="4980" name="Google Shape;4980;p255"/>
          <p:cNvCxnSpPr>
            <a:stCxn id="4978" idx="3"/>
            <a:endCxn id="4971" idx="1"/>
          </p:cNvCxnSpPr>
          <p:nvPr/>
        </p:nvCxnSpPr>
        <p:spPr>
          <a:xfrm rot="10800000" flipH="1">
            <a:off x="2939811" y="2624853"/>
            <a:ext cx="176100" cy="9300"/>
          </a:xfrm>
          <a:prstGeom prst="bentConnector3">
            <a:avLst>
              <a:gd name="adj1" fmla="val 50014"/>
            </a:avLst>
          </a:prstGeom>
          <a:noFill/>
          <a:ln w="9525" cap="flat" cmpd="sng">
            <a:solidFill>
              <a:schemeClr val="dk2"/>
            </a:solidFill>
            <a:prstDash val="solid"/>
            <a:round/>
            <a:headEnd type="none" w="sm" len="sm"/>
            <a:tailEnd type="triangle" w="med" len="med"/>
          </a:ln>
        </p:spPr>
      </p:cxnSp>
      <p:sp>
        <p:nvSpPr>
          <p:cNvPr id="4981" name="Google Shape;4981;p255"/>
          <p:cNvSpPr txBox="1"/>
          <p:nvPr/>
        </p:nvSpPr>
        <p:spPr>
          <a:xfrm>
            <a:off x="1180761" y="2973979"/>
            <a:ext cx="311400" cy="2541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Send file</a:t>
            </a:r>
            <a:endParaRPr sz="500" i="0" u="none" strike="noStrike" cap="none">
              <a:solidFill>
                <a:schemeClr val="lt1"/>
              </a:solidFill>
              <a:latin typeface="Open Sans"/>
              <a:ea typeface="Open Sans"/>
              <a:cs typeface="Open Sans"/>
              <a:sym typeface="Open Sans"/>
            </a:endParaRPr>
          </a:p>
        </p:txBody>
      </p:sp>
      <p:sp>
        <p:nvSpPr>
          <p:cNvPr id="4982" name="Google Shape;4982;p255"/>
          <p:cNvSpPr txBox="1"/>
          <p:nvPr/>
        </p:nvSpPr>
        <p:spPr>
          <a:xfrm>
            <a:off x="1210146" y="3086036"/>
            <a:ext cx="252600" cy="105300"/>
          </a:xfrm>
          <a:prstGeom prst="rect">
            <a:avLst/>
          </a:prstGeom>
          <a:solidFill>
            <a:schemeClr val="lt1"/>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Email</a:t>
            </a:r>
            <a:endParaRPr sz="500" i="0" u="none" strike="noStrike" cap="none">
              <a:solidFill>
                <a:schemeClr val="dk1"/>
              </a:solidFill>
              <a:latin typeface="Open Sans"/>
              <a:ea typeface="Open Sans"/>
              <a:cs typeface="Open Sans"/>
              <a:sym typeface="Open Sans"/>
            </a:endParaRPr>
          </a:p>
        </p:txBody>
      </p:sp>
      <p:cxnSp>
        <p:nvCxnSpPr>
          <p:cNvPr id="4983" name="Google Shape;4983;p255"/>
          <p:cNvCxnSpPr>
            <a:stCxn id="4971" idx="3"/>
            <a:endCxn id="4981" idx="0"/>
          </p:cNvCxnSpPr>
          <p:nvPr/>
        </p:nvCxnSpPr>
        <p:spPr>
          <a:xfrm flipH="1">
            <a:off x="1336361" y="2625003"/>
            <a:ext cx="2294700" cy="348900"/>
          </a:xfrm>
          <a:prstGeom prst="bentConnector4">
            <a:avLst>
              <a:gd name="adj1" fmla="val -8397"/>
              <a:gd name="adj2" fmla="val 66724"/>
            </a:avLst>
          </a:prstGeom>
          <a:noFill/>
          <a:ln w="9525" cap="flat" cmpd="sng">
            <a:solidFill>
              <a:schemeClr val="dk2"/>
            </a:solidFill>
            <a:prstDash val="solid"/>
            <a:round/>
            <a:headEnd type="none" w="sm" len="sm"/>
            <a:tailEnd type="triangle" w="med" len="med"/>
          </a:ln>
        </p:spPr>
      </p:cxnSp>
      <p:sp>
        <p:nvSpPr>
          <p:cNvPr id="4984" name="Google Shape;4984;p255"/>
          <p:cNvSpPr txBox="1"/>
          <p:nvPr/>
        </p:nvSpPr>
        <p:spPr>
          <a:xfrm>
            <a:off x="1940961" y="2936626"/>
            <a:ext cx="350400" cy="4413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Copy MCIF file to share</a:t>
            </a:r>
            <a:endParaRPr sz="500" i="0" u="none" strike="noStrike" cap="none">
              <a:solidFill>
                <a:schemeClr val="lt1"/>
              </a:solidFill>
              <a:latin typeface="Open Sans"/>
              <a:ea typeface="Open Sans"/>
              <a:cs typeface="Open Sans"/>
              <a:sym typeface="Open Sans"/>
            </a:endParaRPr>
          </a:p>
        </p:txBody>
      </p:sp>
      <p:sp>
        <p:nvSpPr>
          <p:cNvPr id="4985" name="Google Shape;4985;p255"/>
          <p:cNvSpPr txBox="1"/>
          <p:nvPr/>
        </p:nvSpPr>
        <p:spPr>
          <a:xfrm>
            <a:off x="1967134" y="3243706"/>
            <a:ext cx="299100" cy="105300"/>
          </a:xfrm>
          <a:prstGeom prst="rect">
            <a:avLst/>
          </a:prstGeom>
          <a:solidFill>
            <a:schemeClr val="lt1"/>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Email</a:t>
            </a:r>
            <a:endParaRPr sz="500" i="0" u="none" strike="noStrike" cap="none">
              <a:solidFill>
                <a:schemeClr val="dk1"/>
              </a:solidFill>
              <a:latin typeface="Open Sans"/>
              <a:ea typeface="Open Sans"/>
              <a:cs typeface="Open Sans"/>
              <a:sym typeface="Open Sans"/>
            </a:endParaRPr>
          </a:p>
        </p:txBody>
      </p:sp>
      <p:cxnSp>
        <p:nvCxnSpPr>
          <p:cNvPr id="4986" name="Google Shape;4986;p255"/>
          <p:cNvCxnSpPr>
            <a:stCxn id="4981" idx="3"/>
            <a:endCxn id="4984" idx="1"/>
          </p:cNvCxnSpPr>
          <p:nvPr/>
        </p:nvCxnSpPr>
        <p:spPr>
          <a:xfrm>
            <a:off x="1492161" y="3101029"/>
            <a:ext cx="448800" cy="56100"/>
          </a:xfrm>
          <a:prstGeom prst="bentConnector3">
            <a:avLst>
              <a:gd name="adj1" fmla="val 50000"/>
            </a:avLst>
          </a:prstGeom>
          <a:noFill/>
          <a:ln w="9525" cap="flat" cmpd="sng">
            <a:solidFill>
              <a:schemeClr val="dk2"/>
            </a:solidFill>
            <a:prstDash val="solid"/>
            <a:round/>
            <a:headEnd type="none" w="sm" len="sm"/>
            <a:tailEnd type="triangle" w="med" len="med"/>
          </a:ln>
        </p:spPr>
      </p:cxnSp>
      <p:sp>
        <p:nvSpPr>
          <p:cNvPr id="4987" name="Google Shape;4987;p255"/>
          <p:cNvSpPr txBox="1"/>
          <p:nvPr/>
        </p:nvSpPr>
        <p:spPr>
          <a:xfrm>
            <a:off x="2534349" y="3302477"/>
            <a:ext cx="413700" cy="753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MDM</a:t>
            </a:r>
            <a:endParaRPr sz="500" i="0" u="none" strike="noStrike" cap="none">
              <a:solidFill>
                <a:schemeClr val="dk1"/>
              </a:solidFill>
              <a:latin typeface="Open Sans"/>
              <a:ea typeface="Open Sans"/>
              <a:cs typeface="Open Sans"/>
              <a:sym typeface="Open Sans"/>
            </a:endParaRPr>
          </a:p>
        </p:txBody>
      </p:sp>
      <p:cxnSp>
        <p:nvCxnSpPr>
          <p:cNvPr id="4988" name="Google Shape;4988;p255"/>
          <p:cNvCxnSpPr>
            <a:stCxn id="4973" idx="2"/>
            <a:endCxn id="4987" idx="0"/>
          </p:cNvCxnSpPr>
          <p:nvPr/>
        </p:nvCxnSpPr>
        <p:spPr>
          <a:xfrm>
            <a:off x="2741196" y="3175850"/>
            <a:ext cx="0" cy="126600"/>
          </a:xfrm>
          <a:prstGeom prst="straightConnector1">
            <a:avLst/>
          </a:prstGeom>
          <a:noFill/>
          <a:ln w="9525" cap="flat" cmpd="sng">
            <a:solidFill>
              <a:schemeClr val="accent6"/>
            </a:solidFill>
            <a:prstDash val="solid"/>
            <a:round/>
            <a:headEnd type="none" w="med" len="med"/>
            <a:tailEnd type="triangle" w="med" len="med"/>
          </a:ln>
        </p:spPr>
      </p:cxnSp>
      <p:cxnSp>
        <p:nvCxnSpPr>
          <p:cNvPr id="4989" name="Google Shape;4989;p255"/>
          <p:cNvCxnSpPr>
            <a:stCxn id="4984" idx="3"/>
            <a:endCxn id="4972" idx="1"/>
          </p:cNvCxnSpPr>
          <p:nvPr/>
        </p:nvCxnSpPr>
        <p:spPr>
          <a:xfrm>
            <a:off x="2291361" y="3157276"/>
            <a:ext cx="219000" cy="14700"/>
          </a:xfrm>
          <a:prstGeom prst="bentConnector3">
            <a:avLst>
              <a:gd name="adj1" fmla="val 49979"/>
            </a:avLst>
          </a:prstGeom>
          <a:noFill/>
          <a:ln w="9525" cap="flat" cmpd="sng">
            <a:solidFill>
              <a:srgbClr val="57BB8A"/>
            </a:solidFill>
            <a:prstDash val="solid"/>
            <a:round/>
            <a:headEnd type="none" w="sm" len="sm"/>
            <a:tailEnd type="triangle" w="med" len="med"/>
          </a:ln>
        </p:spPr>
      </p:cxnSp>
      <p:sp>
        <p:nvSpPr>
          <p:cNvPr id="4990" name="Google Shape;4990;p255"/>
          <p:cNvSpPr txBox="1"/>
          <p:nvPr/>
        </p:nvSpPr>
        <p:spPr>
          <a:xfrm>
            <a:off x="3191133" y="2877951"/>
            <a:ext cx="475200" cy="2919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dk1"/>
                </a:solidFill>
                <a:latin typeface="Open Sans"/>
                <a:ea typeface="Open Sans"/>
                <a:cs typeface="Open Sans"/>
                <a:sym typeface="Open Sans"/>
              </a:rPr>
              <a:t>Create Account &amp; Opportunity</a:t>
            </a:r>
            <a:endParaRPr sz="500" i="0" u="none" strike="noStrike" cap="none">
              <a:solidFill>
                <a:schemeClr val="dk1"/>
              </a:solidFill>
              <a:latin typeface="Open Sans"/>
              <a:ea typeface="Open Sans"/>
              <a:cs typeface="Open Sans"/>
              <a:sym typeface="Open Sans"/>
            </a:endParaRPr>
          </a:p>
        </p:txBody>
      </p:sp>
      <p:sp>
        <p:nvSpPr>
          <p:cNvPr id="4991" name="Google Shape;4991;p255"/>
          <p:cNvSpPr txBox="1"/>
          <p:nvPr/>
        </p:nvSpPr>
        <p:spPr>
          <a:xfrm>
            <a:off x="3215213" y="3048365"/>
            <a:ext cx="427200" cy="1053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Salesforce</a:t>
            </a:r>
            <a:endParaRPr sz="500" i="0" u="none" strike="noStrike" cap="none">
              <a:solidFill>
                <a:schemeClr val="dk1"/>
              </a:solidFill>
              <a:latin typeface="Open Sans"/>
              <a:ea typeface="Open Sans"/>
              <a:cs typeface="Open Sans"/>
              <a:sym typeface="Open Sans"/>
            </a:endParaRPr>
          </a:p>
        </p:txBody>
      </p:sp>
      <p:cxnSp>
        <p:nvCxnSpPr>
          <p:cNvPr id="4992" name="Google Shape;4992;p255"/>
          <p:cNvCxnSpPr>
            <a:stCxn id="4972" idx="3"/>
            <a:endCxn id="4990" idx="1"/>
          </p:cNvCxnSpPr>
          <p:nvPr/>
        </p:nvCxnSpPr>
        <p:spPr>
          <a:xfrm rot="10800000" flipH="1">
            <a:off x="2972267" y="3023758"/>
            <a:ext cx="219000" cy="148200"/>
          </a:xfrm>
          <a:prstGeom prst="bentConnector3">
            <a:avLst>
              <a:gd name="adj1" fmla="val 47462"/>
            </a:avLst>
          </a:prstGeom>
          <a:noFill/>
          <a:ln w="9525" cap="flat" cmpd="sng">
            <a:solidFill>
              <a:srgbClr val="57BB8A"/>
            </a:solidFill>
            <a:prstDash val="solid"/>
            <a:round/>
            <a:headEnd type="none" w="sm" len="sm"/>
            <a:tailEnd type="triangle" w="med" len="med"/>
          </a:ln>
        </p:spPr>
      </p:cxnSp>
      <p:sp>
        <p:nvSpPr>
          <p:cNvPr id="4993" name="Google Shape;4993;p255"/>
          <p:cNvSpPr txBox="1"/>
          <p:nvPr/>
        </p:nvSpPr>
        <p:spPr>
          <a:xfrm>
            <a:off x="3767261" y="3140102"/>
            <a:ext cx="475200" cy="2292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dk1"/>
                </a:solidFill>
                <a:latin typeface="Open Sans"/>
                <a:ea typeface="Open Sans"/>
                <a:cs typeface="Open Sans"/>
                <a:sym typeface="Open Sans"/>
              </a:rPr>
              <a:t>Start Project</a:t>
            </a:r>
            <a:endParaRPr sz="500" i="0" u="none" strike="noStrike" cap="none">
              <a:solidFill>
                <a:schemeClr val="dk1"/>
              </a:solidFill>
              <a:latin typeface="Open Sans"/>
              <a:ea typeface="Open Sans"/>
              <a:cs typeface="Open Sans"/>
              <a:sym typeface="Open Sans"/>
            </a:endParaRPr>
          </a:p>
        </p:txBody>
      </p:sp>
      <p:sp>
        <p:nvSpPr>
          <p:cNvPr id="4994" name="Google Shape;4994;p255"/>
          <p:cNvSpPr txBox="1"/>
          <p:nvPr/>
        </p:nvSpPr>
        <p:spPr>
          <a:xfrm>
            <a:off x="3790638" y="3247677"/>
            <a:ext cx="413700" cy="804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Workfront</a:t>
            </a:r>
            <a:endParaRPr sz="500" i="0" u="none" strike="noStrike" cap="none">
              <a:solidFill>
                <a:schemeClr val="dk1"/>
              </a:solidFill>
              <a:latin typeface="Open Sans"/>
              <a:ea typeface="Open Sans"/>
              <a:cs typeface="Open Sans"/>
              <a:sym typeface="Open Sans"/>
            </a:endParaRPr>
          </a:p>
        </p:txBody>
      </p:sp>
      <p:sp>
        <p:nvSpPr>
          <p:cNvPr id="4995" name="Google Shape;4995;p255"/>
          <p:cNvSpPr txBox="1"/>
          <p:nvPr/>
        </p:nvSpPr>
        <p:spPr>
          <a:xfrm>
            <a:off x="3745135" y="3546152"/>
            <a:ext cx="434100" cy="1740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Enter Project details</a:t>
            </a:r>
            <a:endParaRPr sz="500">
              <a:solidFill>
                <a:schemeClr val="lt1"/>
              </a:solidFill>
              <a:latin typeface="Open Sans"/>
              <a:ea typeface="Open Sans"/>
              <a:cs typeface="Open Sans"/>
              <a:sym typeface="Open Sans"/>
            </a:endParaRPr>
          </a:p>
        </p:txBody>
      </p:sp>
      <p:cxnSp>
        <p:nvCxnSpPr>
          <p:cNvPr id="4996" name="Google Shape;4996;p255"/>
          <p:cNvCxnSpPr>
            <a:stCxn id="4993" idx="2"/>
            <a:endCxn id="4995" idx="0"/>
          </p:cNvCxnSpPr>
          <p:nvPr/>
        </p:nvCxnSpPr>
        <p:spPr>
          <a:xfrm rot="5400000">
            <a:off x="3895211" y="3436352"/>
            <a:ext cx="176700" cy="42600"/>
          </a:xfrm>
          <a:prstGeom prst="bentConnector3">
            <a:avLst>
              <a:gd name="adj1" fmla="val 24294"/>
            </a:avLst>
          </a:prstGeom>
          <a:noFill/>
          <a:ln w="9525" cap="flat" cmpd="sng">
            <a:solidFill>
              <a:srgbClr val="57BB8A"/>
            </a:solidFill>
            <a:prstDash val="solid"/>
            <a:round/>
            <a:headEnd type="none" w="sm" len="sm"/>
            <a:tailEnd type="triangle" w="med" len="med"/>
          </a:ln>
        </p:spPr>
      </p:cxnSp>
      <p:sp>
        <p:nvSpPr>
          <p:cNvPr id="4997" name="Google Shape;4997;p255"/>
          <p:cNvSpPr txBox="1"/>
          <p:nvPr/>
        </p:nvSpPr>
        <p:spPr>
          <a:xfrm>
            <a:off x="4372187" y="3518552"/>
            <a:ext cx="548700" cy="2292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Assign Implementation Manager</a:t>
            </a:r>
            <a:endParaRPr sz="500" i="0" u="none" strike="noStrike" cap="none">
              <a:solidFill>
                <a:schemeClr val="lt1"/>
              </a:solidFill>
              <a:latin typeface="Open Sans"/>
              <a:ea typeface="Open Sans"/>
              <a:cs typeface="Open Sans"/>
              <a:sym typeface="Open Sans"/>
            </a:endParaRPr>
          </a:p>
        </p:txBody>
      </p:sp>
      <p:cxnSp>
        <p:nvCxnSpPr>
          <p:cNvPr id="4998" name="Google Shape;4998;p255"/>
          <p:cNvCxnSpPr>
            <a:stCxn id="4995" idx="3"/>
            <a:endCxn id="4997" idx="1"/>
          </p:cNvCxnSpPr>
          <p:nvPr/>
        </p:nvCxnSpPr>
        <p:spPr>
          <a:xfrm>
            <a:off x="4179235" y="3633152"/>
            <a:ext cx="192900" cy="600"/>
          </a:xfrm>
          <a:prstGeom prst="bentConnector3">
            <a:avLst>
              <a:gd name="adj1" fmla="val 50014"/>
            </a:avLst>
          </a:prstGeom>
          <a:noFill/>
          <a:ln w="9525" cap="flat" cmpd="sng">
            <a:solidFill>
              <a:schemeClr val="dk2"/>
            </a:solidFill>
            <a:prstDash val="solid"/>
            <a:round/>
            <a:headEnd type="none" w="sm" len="sm"/>
            <a:tailEnd type="triangle" w="med" len="med"/>
          </a:ln>
        </p:spPr>
      </p:cxnSp>
      <p:cxnSp>
        <p:nvCxnSpPr>
          <p:cNvPr id="4999" name="Google Shape;4999;p255"/>
          <p:cNvCxnSpPr>
            <a:stCxn id="4972" idx="3"/>
            <a:endCxn id="4993" idx="1"/>
          </p:cNvCxnSpPr>
          <p:nvPr/>
        </p:nvCxnSpPr>
        <p:spPr>
          <a:xfrm>
            <a:off x="2972267" y="3171958"/>
            <a:ext cx="795000" cy="82800"/>
          </a:xfrm>
          <a:prstGeom prst="bentConnector3">
            <a:avLst>
              <a:gd name="adj1" fmla="val 15740"/>
            </a:avLst>
          </a:prstGeom>
          <a:noFill/>
          <a:ln w="9525" cap="flat" cmpd="sng">
            <a:solidFill>
              <a:srgbClr val="57BB8A"/>
            </a:solidFill>
            <a:prstDash val="solid"/>
            <a:round/>
            <a:headEnd type="none" w="sm" len="sm"/>
            <a:tailEnd type="triangle" w="med" len="med"/>
          </a:ln>
        </p:spPr>
      </p:cxnSp>
      <p:cxnSp>
        <p:nvCxnSpPr>
          <p:cNvPr id="5000" name="Google Shape;5000;p255"/>
          <p:cNvCxnSpPr>
            <a:stCxn id="4997" idx="2"/>
            <a:endCxn id="4947" idx="0"/>
          </p:cNvCxnSpPr>
          <p:nvPr/>
        </p:nvCxnSpPr>
        <p:spPr>
          <a:xfrm rot="5400000">
            <a:off x="4298687" y="3520802"/>
            <a:ext cx="120900" cy="574800"/>
          </a:xfrm>
          <a:prstGeom prst="bentConnector3">
            <a:avLst>
              <a:gd name="adj1" fmla="val 20223"/>
            </a:avLst>
          </a:prstGeom>
          <a:noFill/>
          <a:ln w="9525" cap="flat" cmpd="sng">
            <a:solidFill>
              <a:srgbClr val="57BB8A"/>
            </a:solidFill>
            <a:prstDash val="solid"/>
            <a:round/>
            <a:headEnd type="none" w="sm" len="sm"/>
            <a:tailEnd type="triangle" w="med" len="med"/>
          </a:ln>
        </p:spPr>
      </p:cxnSp>
      <p:cxnSp>
        <p:nvCxnSpPr>
          <p:cNvPr id="5001" name="Google Shape;5001;p255"/>
          <p:cNvCxnSpPr>
            <a:stCxn id="4958" idx="2"/>
            <a:endCxn id="4957" idx="0"/>
          </p:cNvCxnSpPr>
          <p:nvPr/>
        </p:nvCxnSpPr>
        <p:spPr>
          <a:xfrm>
            <a:off x="5521706" y="4053040"/>
            <a:ext cx="0" cy="180300"/>
          </a:xfrm>
          <a:prstGeom prst="straightConnector1">
            <a:avLst/>
          </a:prstGeom>
          <a:noFill/>
          <a:ln w="9525" cap="flat" cmpd="sng">
            <a:solidFill>
              <a:schemeClr val="dk2"/>
            </a:solidFill>
            <a:prstDash val="solid"/>
            <a:round/>
            <a:headEnd type="none" w="med" len="med"/>
            <a:tailEnd type="triangle" w="med" len="med"/>
          </a:ln>
        </p:spPr>
      </p:cxnSp>
      <p:cxnSp>
        <p:nvCxnSpPr>
          <p:cNvPr id="5002" name="Google Shape;5002;p255"/>
          <p:cNvCxnSpPr>
            <a:stCxn id="4956" idx="3"/>
            <a:endCxn id="4959" idx="1"/>
          </p:cNvCxnSpPr>
          <p:nvPr/>
        </p:nvCxnSpPr>
        <p:spPr>
          <a:xfrm rot="10800000" flipH="1">
            <a:off x="5779322" y="3928904"/>
            <a:ext cx="155700" cy="166800"/>
          </a:xfrm>
          <a:prstGeom prst="bentConnector3">
            <a:avLst>
              <a:gd name="adj1" fmla="val 26437"/>
            </a:avLst>
          </a:prstGeom>
          <a:noFill/>
          <a:ln w="9525" cap="flat" cmpd="sng">
            <a:solidFill>
              <a:schemeClr val="dk2"/>
            </a:solidFill>
            <a:prstDash val="solid"/>
            <a:round/>
            <a:headEnd type="none" w="sm" len="sm"/>
            <a:tailEnd type="triangle" w="med" len="med"/>
          </a:ln>
        </p:spPr>
      </p:cxnSp>
      <p:cxnSp>
        <p:nvCxnSpPr>
          <p:cNvPr id="5003" name="Google Shape;5003;p255"/>
          <p:cNvCxnSpPr>
            <a:stCxn id="4942" idx="3"/>
            <a:endCxn id="4952" idx="0"/>
          </p:cNvCxnSpPr>
          <p:nvPr/>
        </p:nvCxnSpPr>
        <p:spPr>
          <a:xfrm>
            <a:off x="6392636" y="3851051"/>
            <a:ext cx="228000" cy="120900"/>
          </a:xfrm>
          <a:prstGeom prst="bentConnector2">
            <a:avLst/>
          </a:prstGeom>
          <a:noFill/>
          <a:ln w="9525" cap="flat" cmpd="sng">
            <a:solidFill>
              <a:schemeClr val="dk2"/>
            </a:solidFill>
            <a:prstDash val="solid"/>
            <a:round/>
            <a:headEnd type="none" w="sm" len="sm"/>
            <a:tailEnd type="triangle" w="med" len="med"/>
          </a:ln>
        </p:spPr>
      </p:cxnSp>
      <p:sp>
        <p:nvSpPr>
          <p:cNvPr id="5004" name="Google Shape;5004;p255"/>
          <p:cNvSpPr txBox="1"/>
          <p:nvPr/>
        </p:nvSpPr>
        <p:spPr>
          <a:xfrm>
            <a:off x="7582186" y="3793027"/>
            <a:ext cx="548700" cy="2772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Push configuration to Production</a:t>
            </a:r>
            <a:endParaRPr sz="500" i="0" u="none" strike="noStrike" cap="none">
              <a:solidFill>
                <a:schemeClr val="lt1"/>
              </a:solidFill>
              <a:latin typeface="Open Sans"/>
              <a:ea typeface="Open Sans"/>
              <a:cs typeface="Open Sans"/>
              <a:sym typeface="Open Sans"/>
            </a:endParaRPr>
          </a:p>
        </p:txBody>
      </p:sp>
      <p:sp>
        <p:nvSpPr>
          <p:cNvPr id="5005" name="Google Shape;5005;p255"/>
          <p:cNvSpPr txBox="1"/>
          <p:nvPr/>
        </p:nvSpPr>
        <p:spPr>
          <a:xfrm>
            <a:off x="8415916" y="4310314"/>
            <a:ext cx="427200" cy="130500"/>
          </a:xfrm>
          <a:prstGeom prst="rect">
            <a:avLst/>
          </a:prstGeom>
          <a:solidFill>
            <a:schemeClr val="accent2"/>
          </a:solidFill>
          <a:ln w="9525" cap="flat" cmpd="sng">
            <a:solidFill>
              <a:schemeClr val="accent4"/>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End date</a:t>
            </a:r>
            <a:endParaRPr sz="500" i="0" u="none" strike="noStrike" cap="none">
              <a:solidFill>
                <a:schemeClr val="lt1"/>
              </a:solidFill>
              <a:latin typeface="Open Sans"/>
              <a:ea typeface="Open Sans"/>
              <a:cs typeface="Open Sans"/>
              <a:sym typeface="Open Sans"/>
            </a:endParaRPr>
          </a:p>
        </p:txBody>
      </p:sp>
      <p:cxnSp>
        <p:nvCxnSpPr>
          <p:cNvPr id="5006" name="Google Shape;5006;p255"/>
          <p:cNvCxnSpPr>
            <a:stCxn id="4962" idx="3"/>
            <a:endCxn id="5004" idx="1"/>
          </p:cNvCxnSpPr>
          <p:nvPr/>
        </p:nvCxnSpPr>
        <p:spPr>
          <a:xfrm rot="10800000" flipH="1">
            <a:off x="7418911" y="3931668"/>
            <a:ext cx="163200" cy="15300"/>
          </a:xfrm>
          <a:prstGeom prst="bentConnector3">
            <a:avLst>
              <a:gd name="adj1" fmla="val 25138"/>
            </a:avLst>
          </a:prstGeom>
          <a:noFill/>
          <a:ln w="9525" cap="flat" cmpd="sng">
            <a:solidFill>
              <a:schemeClr val="dk2"/>
            </a:solidFill>
            <a:prstDash val="solid"/>
            <a:round/>
            <a:headEnd type="none" w="sm" len="sm"/>
            <a:tailEnd type="triangle" w="med" len="med"/>
          </a:ln>
        </p:spPr>
      </p:cxnSp>
      <p:sp>
        <p:nvSpPr>
          <p:cNvPr id="5007" name="Google Shape;5007;p255"/>
          <p:cNvSpPr txBox="1"/>
          <p:nvPr/>
        </p:nvSpPr>
        <p:spPr>
          <a:xfrm>
            <a:off x="8322461" y="3798502"/>
            <a:ext cx="515100" cy="3288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Client Training - Coordinate with Employer</a:t>
            </a:r>
            <a:endParaRPr sz="500" i="0" u="none" strike="noStrike" cap="none">
              <a:solidFill>
                <a:schemeClr val="lt1"/>
              </a:solidFill>
              <a:latin typeface="Open Sans"/>
              <a:ea typeface="Open Sans"/>
              <a:cs typeface="Open Sans"/>
              <a:sym typeface="Open Sans"/>
            </a:endParaRPr>
          </a:p>
        </p:txBody>
      </p:sp>
      <p:cxnSp>
        <p:nvCxnSpPr>
          <p:cNvPr id="5008" name="Google Shape;5008;p255"/>
          <p:cNvCxnSpPr>
            <a:stCxn id="5004" idx="3"/>
            <a:endCxn id="5007" idx="1"/>
          </p:cNvCxnSpPr>
          <p:nvPr/>
        </p:nvCxnSpPr>
        <p:spPr>
          <a:xfrm>
            <a:off x="8130886" y="3931627"/>
            <a:ext cx="191700" cy="31200"/>
          </a:xfrm>
          <a:prstGeom prst="bentConnector3">
            <a:avLst>
              <a:gd name="adj1" fmla="val 24139"/>
            </a:avLst>
          </a:prstGeom>
          <a:noFill/>
          <a:ln w="9525" cap="flat" cmpd="sng">
            <a:solidFill>
              <a:schemeClr val="dk2"/>
            </a:solidFill>
            <a:prstDash val="solid"/>
            <a:round/>
            <a:headEnd type="none" w="sm" len="sm"/>
            <a:tailEnd type="triangle" w="med" len="med"/>
          </a:ln>
        </p:spPr>
      </p:cxnSp>
      <p:sp>
        <p:nvSpPr>
          <p:cNvPr id="5009" name="Google Shape;5009;p255"/>
          <p:cNvSpPr txBox="1"/>
          <p:nvPr/>
        </p:nvSpPr>
        <p:spPr>
          <a:xfrm>
            <a:off x="7582111" y="4278952"/>
            <a:ext cx="515100" cy="2712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Go Live - Coordinate with Employer</a:t>
            </a:r>
            <a:endParaRPr sz="500" i="0" u="none" strike="noStrike" cap="none">
              <a:solidFill>
                <a:schemeClr val="lt1"/>
              </a:solidFill>
              <a:latin typeface="Open Sans"/>
              <a:ea typeface="Open Sans"/>
              <a:cs typeface="Open Sans"/>
              <a:sym typeface="Open Sans"/>
            </a:endParaRPr>
          </a:p>
        </p:txBody>
      </p:sp>
      <p:cxnSp>
        <p:nvCxnSpPr>
          <p:cNvPr id="5010" name="Google Shape;5010;p255"/>
          <p:cNvCxnSpPr>
            <a:stCxn id="5007" idx="2"/>
            <a:endCxn id="5009" idx="0"/>
          </p:cNvCxnSpPr>
          <p:nvPr/>
        </p:nvCxnSpPr>
        <p:spPr>
          <a:xfrm rot="5400000">
            <a:off x="8133911" y="3833002"/>
            <a:ext cx="151800" cy="740400"/>
          </a:xfrm>
          <a:prstGeom prst="bentConnector3">
            <a:avLst>
              <a:gd name="adj1" fmla="val 16453"/>
            </a:avLst>
          </a:prstGeom>
          <a:noFill/>
          <a:ln w="9525" cap="flat" cmpd="sng">
            <a:solidFill>
              <a:schemeClr val="dk2"/>
            </a:solidFill>
            <a:prstDash val="solid"/>
            <a:round/>
            <a:headEnd type="none" w="sm" len="sm"/>
            <a:tailEnd type="triangle" w="med" len="med"/>
          </a:ln>
        </p:spPr>
      </p:cxnSp>
      <p:cxnSp>
        <p:nvCxnSpPr>
          <p:cNvPr id="5011" name="Google Shape;5011;p255"/>
          <p:cNvCxnSpPr>
            <a:stCxn id="5009" idx="3"/>
            <a:endCxn id="5005" idx="1"/>
          </p:cNvCxnSpPr>
          <p:nvPr/>
        </p:nvCxnSpPr>
        <p:spPr>
          <a:xfrm rot="10800000" flipH="1">
            <a:off x="8097211" y="4375552"/>
            <a:ext cx="318600" cy="39000"/>
          </a:xfrm>
          <a:prstGeom prst="bentConnector3">
            <a:avLst>
              <a:gd name="adj1" fmla="val 50017"/>
            </a:avLst>
          </a:prstGeom>
          <a:noFill/>
          <a:ln w="9525" cap="flat" cmpd="sng">
            <a:solidFill>
              <a:srgbClr val="57BB8A"/>
            </a:solidFill>
            <a:prstDash val="solid"/>
            <a:round/>
            <a:headEnd type="none" w="sm" len="sm"/>
            <a:tailEnd type="triangle" w="med" len="med"/>
          </a:ln>
        </p:spPr>
      </p:cxnSp>
      <p:grpSp>
        <p:nvGrpSpPr>
          <p:cNvPr id="5012" name="Google Shape;5012;p255"/>
          <p:cNvGrpSpPr/>
          <p:nvPr/>
        </p:nvGrpSpPr>
        <p:grpSpPr>
          <a:xfrm>
            <a:off x="1852402" y="2139677"/>
            <a:ext cx="70742" cy="67573"/>
            <a:chOff x="137268" y="455754"/>
            <a:chExt cx="320100" cy="320100"/>
          </a:xfrm>
        </p:grpSpPr>
        <p:sp>
          <p:nvSpPr>
            <p:cNvPr id="5013" name="Google Shape;5013;p25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14" name="Google Shape;5014;p25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15" name="Google Shape;5015;p255"/>
          <p:cNvGrpSpPr/>
          <p:nvPr/>
        </p:nvGrpSpPr>
        <p:grpSpPr>
          <a:xfrm>
            <a:off x="1648096" y="2402042"/>
            <a:ext cx="70742" cy="67573"/>
            <a:chOff x="137268" y="455754"/>
            <a:chExt cx="320100" cy="320100"/>
          </a:xfrm>
        </p:grpSpPr>
        <p:sp>
          <p:nvSpPr>
            <p:cNvPr id="5016" name="Google Shape;5016;p25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17" name="Google Shape;5017;p25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18" name="Google Shape;5018;p255"/>
          <p:cNvGrpSpPr/>
          <p:nvPr/>
        </p:nvGrpSpPr>
        <p:grpSpPr>
          <a:xfrm>
            <a:off x="2321498" y="2390051"/>
            <a:ext cx="70742" cy="67573"/>
            <a:chOff x="137268" y="455754"/>
            <a:chExt cx="320100" cy="320100"/>
          </a:xfrm>
        </p:grpSpPr>
        <p:sp>
          <p:nvSpPr>
            <p:cNvPr id="5019" name="Google Shape;5019;p25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20" name="Google Shape;5020;p25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21" name="Google Shape;5021;p255"/>
          <p:cNvGrpSpPr/>
          <p:nvPr/>
        </p:nvGrpSpPr>
        <p:grpSpPr>
          <a:xfrm>
            <a:off x="3580198" y="2390051"/>
            <a:ext cx="70742" cy="67573"/>
            <a:chOff x="137268" y="455754"/>
            <a:chExt cx="320100" cy="320100"/>
          </a:xfrm>
        </p:grpSpPr>
        <p:sp>
          <p:nvSpPr>
            <p:cNvPr id="5022" name="Google Shape;5022;p25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23" name="Google Shape;5023;p25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cxnSp>
        <p:nvCxnSpPr>
          <p:cNvPr id="5024" name="Google Shape;5024;p255"/>
          <p:cNvCxnSpPr>
            <a:endCxn id="4978" idx="1"/>
          </p:cNvCxnSpPr>
          <p:nvPr/>
        </p:nvCxnSpPr>
        <p:spPr>
          <a:xfrm rot="10800000" flipH="1">
            <a:off x="2367411" y="2634153"/>
            <a:ext cx="176100" cy="29700"/>
          </a:xfrm>
          <a:prstGeom prst="bentConnector3">
            <a:avLst>
              <a:gd name="adj1" fmla="val 29245"/>
            </a:avLst>
          </a:prstGeom>
          <a:noFill/>
          <a:ln w="9525" cap="flat" cmpd="sng">
            <a:solidFill>
              <a:schemeClr val="dk2"/>
            </a:solidFill>
            <a:prstDash val="solid"/>
            <a:round/>
            <a:headEnd type="none" w="med" len="med"/>
            <a:tailEnd type="triangle" w="med" len="med"/>
          </a:ln>
        </p:spPr>
      </p:cxnSp>
      <p:grpSp>
        <p:nvGrpSpPr>
          <p:cNvPr id="5025" name="Google Shape;5025;p255"/>
          <p:cNvGrpSpPr/>
          <p:nvPr/>
        </p:nvGrpSpPr>
        <p:grpSpPr>
          <a:xfrm>
            <a:off x="1449725" y="2926694"/>
            <a:ext cx="70742" cy="67573"/>
            <a:chOff x="137268" y="455754"/>
            <a:chExt cx="320100" cy="320100"/>
          </a:xfrm>
        </p:grpSpPr>
        <p:sp>
          <p:nvSpPr>
            <p:cNvPr id="5026" name="Google Shape;5026;p25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27" name="Google Shape;5027;p25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28" name="Google Shape;5028;p255"/>
          <p:cNvGrpSpPr/>
          <p:nvPr/>
        </p:nvGrpSpPr>
        <p:grpSpPr>
          <a:xfrm>
            <a:off x="2265678" y="2909877"/>
            <a:ext cx="70742" cy="67573"/>
            <a:chOff x="137268" y="455754"/>
            <a:chExt cx="320100" cy="320100"/>
          </a:xfrm>
        </p:grpSpPr>
        <p:sp>
          <p:nvSpPr>
            <p:cNvPr id="5029" name="Google Shape;5029;p25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30" name="Google Shape;5030;p25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31" name="Google Shape;5031;p255"/>
          <p:cNvGrpSpPr/>
          <p:nvPr/>
        </p:nvGrpSpPr>
        <p:grpSpPr>
          <a:xfrm>
            <a:off x="4874556" y="3503501"/>
            <a:ext cx="70742" cy="67573"/>
            <a:chOff x="137268" y="455754"/>
            <a:chExt cx="320100" cy="320100"/>
          </a:xfrm>
        </p:grpSpPr>
        <p:sp>
          <p:nvSpPr>
            <p:cNvPr id="5032" name="Google Shape;5032;p25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33" name="Google Shape;5033;p25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34" name="Google Shape;5034;p255"/>
          <p:cNvGrpSpPr/>
          <p:nvPr/>
        </p:nvGrpSpPr>
        <p:grpSpPr>
          <a:xfrm>
            <a:off x="5708497" y="3929061"/>
            <a:ext cx="70742" cy="67573"/>
            <a:chOff x="137268" y="455754"/>
            <a:chExt cx="320100" cy="320100"/>
          </a:xfrm>
        </p:grpSpPr>
        <p:sp>
          <p:nvSpPr>
            <p:cNvPr id="5035" name="Google Shape;5035;p25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36" name="Google Shape;5036;p25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37" name="Google Shape;5037;p255"/>
          <p:cNvGrpSpPr/>
          <p:nvPr/>
        </p:nvGrpSpPr>
        <p:grpSpPr>
          <a:xfrm>
            <a:off x="6357777" y="3763427"/>
            <a:ext cx="70742" cy="67573"/>
            <a:chOff x="137268" y="455754"/>
            <a:chExt cx="320100" cy="320100"/>
          </a:xfrm>
        </p:grpSpPr>
        <p:sp>
          <p:nvSpPr>
            <p:cNvPr id="5038" name="Google Shape;5038;p25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39" name="Google Shape;5039;p25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40" name="Google Shape;5040;p255"/>
          <p:cNvGrpSpPr/>
          <p:nvPr/>
        </p:nvGrpSpPr>
        <p:grpSpPr>
          <a:xfrm>
            <a:off x="6326057" y="4249030"/>
            <a:ext cx="70742" cy="67573"/>
            <a:chOff x="137268" y="455754"/>
            <a:chExt cx="320100" cy="320100"/>
          </a:xfrm>
        </p:grpSpPr>
        <p:sp>
          <p:nvSpPr>
            <p:cNvPr id="5041" name="Google Shape;5041;p25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42" name="Google Shape;5042;p25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43" name="Google Shape;5043;p255"/>
          <p:cNvGrpSpPr/>
          <p:nvPr/>
        </p:nvGrpSpPr>
        <p:grpSpPr>
          <a:xfrm>
            <a:off x="1112200" y="1486473"/>
            <a:ext cx="118871" cy="118871"/>
            <a:chOff x="4442959" y="2041663"/>
            <a:chExt cx="329100" cy="329100"/>
          </a:xfrm>
        </p:grpSpPr>
        <p:sp>
          <p:nvSpPr>
            <p:cNvPr id="5044" name="Google Shape;5044;p255"/>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5" name="Google Shape;5045;p255"/>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sp>
        <p:nvSpPr>
          <p:cNvPr id="5046" name="Google Shape;5046;p255"/>
          <p:cNvSpPr/>
          <p:nvPr/>
        </p:nvSpPr>
        <p:spPr>
          <a:xfrm>
            <a:off x="1073015" y="4633797"/>
            <a:ext cx="156600" cy="1209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7" name="Google Shape;5047;p255"/>
          <p:cNvSpPr txBox="1"/>
          <p:nvPr/>
        </p:nvSpPr>
        <p:spPr>
          <a:xfrm>
            <a:off x="1272317" y="4648047"/>
            <a:ext cx="8844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Automated Process Step</a:t>
            </a:r>
            <a:endParaRPr sz="500" i="0" u="none" strike="noStrike" cap="none">
              <a:solidFill>
                <a:schemeClr val="dk2"/>
              </a:solidFill>
              <a:latin typeface="Open Sans"/>
              <a:ea typeface="Open Sans"/>
              <a:cs typeface="Open Sans"/>
              <a:sym typeface="Open Sans"/>
            </a:endParaRPr>
          </a:p>
        </p:txBody>
      </p:sp>
      <p:sp>
        <p:nvSpPr>
          <p:cNvPr id="5048" name="Google Shape;5048;p255"/>
          <p:cNvSpPr txBox="1"/>
          <p:nvPr/>
        </p:nvSpPr>
        <p:spPr>
          <a:xfrm>
            <a:off x="481612" y="4648047"/>
            <a:ext cx="5487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Process Start</a:t>
            </a:r>
            <a:endParaRPr sz="500" i="0" u="none" strike="noStrike" cap="none">
              <a:solidFill>
                <a:schemeClr val="dk2"/>
              </a:solidFill>
              <a:latin typeface="Open Sans"/>
              <a:ea typeface="Open Sans"/>
              <a:cs typeface="Open Sans"/>
              <a:sym typeface="Open Sans"/>
            </a:endParaRPr>
          </a:p>
        </p:txBody>
      </p:sp>
      <p:sp>
        <p:nvSpPr>
          <p:cNvPr id="5049" name="Google Shape;5049;p255"/>
          <p:cNvSpPr txBox="1"/>
          <p:nvPr/>
        </p:nvSpPr>
        <p:spPr>
          <a:xfrm>
            <a:off x="2428723" y="4648047"/>
            <a:ext cx="804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Automated Transition</a:t>
            </a:r>
            <a:endParaRPr sz="500" i="0" u="none" strike="noStrike" cap="none">
              <a:solidFill>
                <a:schemeClr val="dk2"/>
              </a:solidFill>
              <a:latin typeface="Open Sans"/>
              <a:ea typeface="Open Sans"/>
              <a:cs typeface="Open Sans"/>
              <a:sym typeface="Open Sans"/>
            </a:endParaRPr>
          </a:p>
        </p:txBody>
      </p:sp>
      <p:cxnSp>
        <p:nvCxnSpPr>
          <p:cNvPr id="5050" name="Google Shape;5050;p255"/>
          <p:cNvCxnSpPr/>
          <p:nvPr/>
        </p:nvCxnSpPr>
        <p:spPr>
          <a:xfrm>
            <a:off x="2199420" y="4694247"/>
            <a:ext cx="186600" cy="0"/>
          </a:xfrm>
          <a:prstGeom prst="straightConnector1">
            <a:avLst/>
          </a:prstGeom>
          <a:noFill/>
          <a:ln w="9525" cap="flat" cmpd="sng">
            <a:solidFill>
              <a:srgbClr val="5FCE97"/>
            </a:solidFill>
            <a:prstDash val="solid"/>
            <a:round/>
            <a:headEnd type="none" w="sm" len="sm"/>
            <a:tailEnd type="triangle" w="med" len="med"/>
          </a:ln>
        </p:spPr>
      </p:cxnSp>
      <p:sp>
        <p:nvSpPr>
          <p:cNvPr id="5051" name="Google Shape;5051;p255"/>
          <p:cNvSpPr txBox="1"/>
          <p:nvPr/>
        </p:nvSpPr>
        <p:spPr>
          <a:xfrm>
            <a:off x="4293933" y="4648047"/>
            <a:ext cx="4290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Pain Point</a:t>
            </a:r>
            <a:r>
              <a:rPr lang="en" sz="500">
                <a:solidFill>
                  <a:schemeClr val="dk2"/>
                </a:solidFill>
                <a:latin typeface="Open Sans"/>
                <a:ea typeface="Open Sans"/>
                <a:cs typeface="Open Sans"/>
                <a:sym typeface="Open Sans"/>
              </a:rPr>
              <a:t>s</a:t>
            </a:r>
            <a:endParaRPr sz="500" i="0" u="none" strike="noStrike" cap="none">
              <a:solidFill>
                <a:schemeClr val="dk2"/>
              </a:solidFill>
              <a:latin typeface="Open Sans"/>
              <a:ea typeface="Open Sans"/>
              <a:cs typeface="Open Sans"/>
              <a:sym typeface="Open Sans"/>
            </a:endParaRPr>
          </a:p>
        </p:txBody>
      </p:sp>
      <p:sp>
        <p:nvSpPr>
          <p:cNvPr id="5052" name="Google Shape;5052;p255"/>
          <p:cNvSpPr txBox="1"/>
          <p:nvPr/>
        </p:nvSpPr>
        <p:spPr>
          <a:xfrm>
            <a:off x="3515528" y="4648047"/>
            <a:ext cx="6045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a:solidFill>
                  <a:schemeClr val="dk2"/>
                </a:solidFill>
                <a:latin typeface="Open Sans"/>
                <a:ea typeface="Open Sans"/>
                <a:cs typeface="Open Sans"/>
                <a:sym typeface="Open Sans"/>
              </a:rPr>
              <a:t>Manual process</a:t>
            </a:r>
            <a:endParaRPr sz="500" i="0" u="none" strike="noStrike" cap="none">
              <a:solidFill>
                <a:schemeClr val="dk2"/>
              </a:solidFill>
              <a:latin typeface="Open Sans"/>
              <a:ea typeface="Open Sans"/>
              <a:cs typeface="Open Sans"/>
              <a:sym typeface="Open Sans"/>
            </a:endParaRPr>
          </a:p>
        </p:txBody>
      </p:sp>
      <p:cxnSp>
        <p:nvCxnSpPr>
          <p:cNvPr id="5053" name="Google Shape;5053;p255"/>
          <p:cNvCxnSpPr/>
          <p:nvPr/>
        </p:nvCxnSpPr>
        <p:spPr>
          <a:xfrm>
            <a:off x="3276025" y="4694247"/>
            <a:ext cx="196800" cy="0"/>
          </a:xfrm>
          <a:prstGeom prst="straightConnector1">
            <a:avLst/>
          </a:prstGeom>
          <a:noFill/>
          <a:ln w="9525" cap="flat" cmpd="sng">
            <a:solidFill>
              <a:schemeClr val="dk2"/>
            </a:solidFill>
            <a:prstDash val="solid"/>
            <a:round/>
            <a:headEnd type="none" w="sm" len="sm"/>
            <a:tailEnd type="triangle" w="med" len="med"/>
          </a:ln>
        </p:spPr>
      </p:cxnSp>
      <p:sp>
        <p:nvSpPr>
          <p:cNvPr id="5054" name="Google Shape;5054;p255"/>
          <p:cNvSpPr/>
          <p:nvPr/>
        </p:nvSpPr>
        <p:spPr>
          <a:xfrm>
            <a:off x="4765636" y="4633797"/>
            <a:ext cx="156600" cy="120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5" name="Google Shape;5055;p255"/>
          <p:cNvSpPr txBox="1"/>
          <p:nvPr/>
        </p:nvSpPr>
        <p:spPr>
          <a:xfrm>
            <a:off x="4964975" y="4648054"/>
            <a:ext cx="27339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a:solidFill>
                  <a:schemeClr val="dk2"/>
                </a:solidFill>
                <a:latin typeface="Open Sans"/>
                <a:ea typeface="Open Sans"/>
                <a:cs typeface="Open Sans"/>
                <a:sym typeface="Open Sans"/>
              </a:rPr>
              <a:t>Requires Coordination between Employer, Employer Vendors &amp; Sales</a:t>
            </a:r>
            <a:endParaRPr sz="500">
              <a:solidFill>
                <a:schemeClr val="dk2"/>
              </a:solidFill>
              <a:latin typeface="Open Sans"/>
              <a:ea typeface="Open Sans"/>
              <a:cs typeface="Open Sans"/>
              <a:sym typeface="Open Sans"/>
            </a:endParaRPr>
          </a:p>
        </p:txBody>
      </p:sp>
      <p:grpSp>
        <p:nvGrpSpPr>
          <p:cNvPr id="5056" name="Google Shape;5056;p255"/>
          <p:cNvGrpSpPr/>
          <p:nvPr/>
        </p:nvGrpSpPr>
        <p:grpSpPr>
          <a:xfrm>
            <a:off x="320039" y="4634812"/>
            <a:ext cx="118871" cy="118871"/>
            <a:chOff x="4442959" y="2041663"/>
            <a:chExt cx="329100" cy="329100"/>
          </a:xfrm>
        </p:grpSpPr>
        <p:sp>
          <p:nvSpPr>
            <p:cNvPr id="5057" name="Google Shape;5057;p255"/>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8" name="Google Shape;5058;p255"/>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sp>
        <p:nvSpPr>
          <p:cNvPr id="5059" name="Google Shape;5059;p255"/>
          <p:cNvSpPr/>
          <p:nvPr/>
        </p:nvSpPr>
        <p:spPr>
          <a:xfrm>
            <a:off x="4162730" y="4648347"/>
            <a:ext cx="885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cxnSp>
        <p:nvCxnSpPr>
          <p:cNvPr id="5060" name="Google Shape;5060;p255"/>
          <p:cNvCxnSpPr/>
          <p:nvPr/>
        </p:nvCxnSpPr>
        <p:spPr>
          <a:xfrm>
            <a:off x="274320" y="1097280"/>
            <a:ext cx="8587500" cy="0"/>
          </a:xfrm>
          <a:prstGeom prst="straightConnector1">
            <a:avLst/>
          </a:prstGeom>
          <a:noFill/>
          <a:ln w="9525" cap="flat" cmpd="sng">
            <a:solidFill>
              <a:schemeClr val="dk2"/>
            </a:solidFill>
            <a:prstDash val="solid"/>
            <a:round/>
            <a:headEnd type="none" w="sm" len="sm"/>
            <a:tailEnd type="triangle" w="med" len="med"/>
          </a:ln>
        </p:spPr>
      </p:cxnSp>
      <p:sp>
        <p:nvSpPr>
          <p:cNvPr id="5061" name="Google Shape;5061;p255"/>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Alliance (UKG/OSV) New Employer Onboarding (TWN)</a:t>
            </a:r>
            <a:endParaRPr/>
          </a:p>
          <a:p>
            <a:pPr marL="0" lvl="0" indent="0" algn="l" rtl="0">
              <a:lnSpc>
                <a:spcPct val="100000"/>
              </a:lnSpc>
              <a:spcBef>
                <a:spcPts val="0"/>
              </a:spcBef>
              <a:spcAft>
                <a:spcPts val="0"/>
              </a:spcAft>
              <a:buNone/>
            </a:pPr>
            <a:r>
              <a:rPr lang="en" sz="1400" i="1"/>
              <a:t>Process Map</a:t>
            </a:r>
            <a:endParaRPr sz="1400" i="1"/>
          </a:p>
        </p:txBody>
      </p:sp>
      <p:sp>
        <p:nvSpPr>
          <p:cNvPr id="5062" name="Google Shape;5062;p255"/>
          <p:cNvSpPr/>
          <p:nvPr/>
        </p:nvSpPr>
        <p:spPr>
          <a:xfrm>
            <a:off x="7123176" y="4636008"/>
            <a:ext cx="156600" cy="1209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3" name="Google Shape;5063;p255"/>
          <p:cNvSpPr txBox="1"/>
          <p:nvPr/>
        </p:nvSpPr>
        <p:spPr>
          <a:xfrm>
            <a:off x="7322517" y="4650275"/>
            <a:ext cx="672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a:solidFill>
                  <a:schemeClr val="dk2"/>
                </a:solidFill>
                <a:latin typeface="Open Sans"/>
                <a:ea typeface="Open Sans"/>
                <a:cs typeface="Open Sans"/>
                <a:sym typeface="Open Sans"/>
              </a:rPr>
              <a:t>Manual Processes</a:t>
            </a:r>
            <a:endParaRPr sz="500">
              <a:solidFill>
                <a:schemeClr val="dk2"/>
              </a:solidFill>
              <a:latin typeface="Open Sans"/>
              <a:ea typeface="Open Sans"/>
              <a:cs typeface="Open Sans"/>
              <a:sym typeface="Open Sans"/>
            </a:endParaRPr>
          </a:p>
        </p:txBody>
      </p:sp>
      <p:sp>
        <p:nvSpPr>
          <p:cNvPr id="5064" name="Google Shape;5064;p255"/>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5065" name="Google Shape;5065;p255"/>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069"/>
        <p:cNvGrpSpPr/>
        <p:nvPr/>
      </p:nvGrpSpPr>
      <p:grpSpPr>
        <a:xfrm>
          <a:off x="0" y="0"/>
          <a:ext cx="0" cy="0"/>
          <a:chOff x="0" y="0"/>
          <a:chExt cx="0" cy="0"/>
        </a:xfrm>
      </p:grpSpPr>
      <p:pic>
        <p:nvPicPr>
          <p:cNvPr id="5070" name="Google Shape;5070;p256"/>
          <p:cNvPicPr preferRelativeResize="0"/>
          <p:nvPr/>
        </p:nvPicPr>
        <p:blipFill>
          <a:blip r:embed="rId3">
            <a:alphaModFix/>
          </a:blip>
          <a:stretch>
            <a:fillRect/>
          </a:stretch>
        </p:blipFill>
        <p:spPr>
          <a:xfrm>
            <a:off x="274325" y="1097275"/>
            <a:ext cx="2828899" cy="2254126"/>
          </a:xfrm>
          <a:prstGeom prst="rect">
            <a:avLst/>
          </a:prstGeom>
          <a:noFill/>
          <a:ln w="9525" cap="flat" cmpd="sng">
            <a:solidFill>
              <a:schemeClr val="lt2"/>
            </a:solidFill>
            <a:prstDash val="solid"/>
            <a:round/>
            <a:headEnd type="none" w="sm" len="sm"/>
            <a:tailEnd type="none" w="sm" len="sm"/>
          </a:ln>
        </p:spPr>
      </p:pic>
      <p:sp>
        <p:nvSpPr>
          <p:cNvPr id="5071" name="Google Shape;5071;p256"/>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Alliance (UKG/OSV) New Employer Onboarding (TWN)</a:t>
            </a:r>
            <a:endParaRPr/>
          </a:p>
          <a:p>
            <a:pPr marL="0" lvl="0" indent="0" algn="l" rtl="0">
              <a:lnSpc>
                <a:spcPct val="100000"/>
              </a:lnSpc>
              <a:spcBef>
                <a:spcPts val="0"/>
              </a:spcBef>
              <a:spcAft>
                <a:spcPts val="0"/>
              </a:spcAft>
              <a:buNone/>
            </a:pPr>
            <a:r>
              <a:rPr lang="en" sz="1400" i="1"/>
              <a:t>Pain points &amp; Root Cause</a:t>
            </a:r>
            <a:endParaRPr sz="1400" i="1"/>
          </a:p>
        </p:txBody>
      </p:sp>
      <p:grpSp>
        <p:nvGrpSpPr>
          <p:cNvPr id="5072" name="Google Shape;5072;p256"/>
          <p:cNvGrpSpPr/>
          <p:nvPr/>
        </p:nvGrpSpPr>
        <p:grpSpPr>
          <a:xfrm>
            <a:off x="1063848" y="2102940"/>
            <a:ext cx="203520" cy="205216"/>
            <a:chOff x="137268" y="455754"/>
            <a:chExt cx="320100" cy="320100"/>
          </a:xfrm>
        </p:grpSpPr>
        <p:sp>
          <p:nvSpPr>
            <p:cNvPr id="5073" name="Google Shape;5073;p256"/>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74" name="Google Shape;5074;p256"/>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75" name="Google Shape;5075;p256"/>
          <p:cNvGrpSpPr/>
          <p:nvPr/>
        </p:nvGrpSpPr>
        <p:grpSpPr>
          <a:xfrm>
            <a:off x="1228324" y="1770908"/>
            <a:ext cx="203520" cy="205216"/>
            <a:chOff x="137268" y="455754"/>
            <a:chExt cx="320100" cy="320100"/>
          </a:xfrm>
        </p:grpSpPr>
        <p:sp>
          <p:nvSpPr>
            <p:cNvPr id="5076" name="Google Shape;5076;p256"/>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77" name="Google Shape;5077;p256"/>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78" name="Google Shape;5078;p256"/>
          <p:cNvGrpSpPr/>
          <p:nvPr/>
        </p:nvGrpSpPr>
        <p:grpSpPr>
          <a:xfrm>
            <a:off x="1388357" y="1501372"/>
            <a:ext cx="203520" cy="205216"/>
            <a:chOff x="137268" y="455754"/>
            <a:chExt cx="320100" cy="320100"/>
          </a:xfrm>
        </p:grpSpPr>
        <p:sp>
          <p:nvSpPr>
            <p:cNvPr id="5079" name="Google Shape;5079;p256"/>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80" name="Google Shape;5080;p256"/>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081" name="Google Shape;5081;p256"/>
          <p:cNvSpPr/>
          <p:nvPr/>
        </p:nvSpPr>
        <p:spPr>
          <a:xfrm>
            <a:off x="2618042" y="1706608"/>
            <a:ext cx="202200" cy="204000"/>
          </a:xfrm>
          <a:prstGeom prst="ellipse">
            <a:avLst/>
          </a:prstGeom>
          <a:solidFill>
            <a:srgbClr val="5B6771"/>
          </a:solidFill>
          <a:ln w="9525" cap="flat" cmpd="sng">
            <a:solidFill>
              <a:srgbClr val="5B677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82" name="Google Shape;5082;p256"/>
          <p:cNvSpPr/>
          <p:nvPr/>
        </p:nvSpPr>
        <p:spPr>
          <a:xfrm>
            <a:off x="1735915" y="2091469"/>
            <a:ext cx="202200" cy="204000"/>
          </a:xfrm>
          <a:prstGeom prst="ellipse">
            <a:avLst/>
          </a:prstGeom>
          <a:solidFill>
            <a:srgbClr val="5B6771"/>
          </a:solidFill>
          <a:ln w="9525" cap="flat" cmpd="sng">
            <a:solidFill>
              <a:srgbClr val="5B677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83" name="Google Shape;5083;p256"/>
          <p:cNvSpPr/>
          <p:nvPr/>
        </p:nvSpPr>
        <p:spPr>
          <a:xfrm>
            <a:off x="274350" y="3570400"/>
            <a:ext cx="7654500" cy="1193400"/>
          </a:xfrm>
          <a:prstGeom prst="roundRect">
            <a:avLst>
              <a:gd name="adj" fmla="val 16667"/>
            </a:avLst>
          </a:prstGeom>
          <a:solidFill>
            <a:schemeClr val="accent2"/>
          </a:solidFill>
          <a:ln>
            <a:noFill/>
          </a:ln>
        </p:spPr>
        <p:txBody>
          <a:bodyPr spcFirstLastPara="1" wrap="square" lIns="91425" tIns="45700" rIns="45700" bIns="45700"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UKG/OSV Alliances Onboarding Redesign</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Clients send an MCIF file or call an API</a:t>
            </a:r>
            <a:endParaRPr sz="800">
              <a:solidFill>
                <a:schemeClr val="lt1"/>
              </a:solidFill>
              <a:latin typeface="Open Sans"/>
              <a:ea typeface="Open Sans"/>
              <a:cs typeface="Open Sans"/>
              <a:sym typeface="Open Sans"/>
            </a:endParaRPr>
          </a:p>
          <a:p>
            <a:pPr marL="91440" lvl="0" indent="-96520" algn="l" rtl="0">
              <a:lnSpc>
                <a:spcPct val="100000"/>
              </a:lnSpc>
              <a:spcBef>
                <a:spcPts val="6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Use the  Employer Boarding API to Onboarding Employer data</a:t>
            </a:r>
            <a:endParaRPr sz="800">
              <a:solidFill>
                <a:schemeClr val="lt1"/>
              </a:solidFill>
              <a:latin typeface="Open Sans"/>
              <a:ea typeface="Open Sans"/>
              <a:cs typeface="Open Sans"/>
              <a:sym typeface="Open Sans"/>
            </a:endParaRPr>
          </a:p>
          <a:p>
            <a:pPr marL="91440" lvl="0" indent="-96520" algn="l" rtl="0">
              <a:lnSpc>
                <a:spcPct val="100000"/>
              </a:lnSpc>
              <a:spcBef>
                <a:spcPts val="6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Enhance  Employer Boarding API to support configuration of Alliance specific defaults</a:t>
            </a:r>
            <a:endParaRPr sz="800">
              <a:solidFill>
                <a:schemeClr val="lt1"/>
              </a:solidFill>
              <a:latin typeface="Open Sans"/>
              <a:ea typeface="Open Sans"/>
              <a:cs typeface="Open Sans"/>
              <a:sym typeface="Open Sans"/>
            </a:endParaRPr>
          </a:p>
          <a:p>
            <a:pPr marL="91440" lvl="0" indent="-96520" algn="l" rtl="0">
              <a:lnSpc>
                <a:spcPct val="100000"/>
              </a:lnSpc>
              <a:spcBef>
                <a:spcPts val="6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Short term - Workfront will continue to be used by Implementation Specialist to complete Employer specific connectivity setup</a:t>
            </a:r>
            <a:endParaRPr sz="800">
              <a:solidFill>
                <a:schemeClr val="lt1"/>
              </a:solidFill>
              <a:latin typeface="Open Sans"/>
              <a:ea typeface="Open Sans"/>
              <a:cs typeface="Open Sans"/>
              <a:sym typeface="Open Sans"/>
            </a:endParaRPr>
          </a:p>
          <a:p>
            <a:pPr marL="91440" lvl="0" indent="-96520" algn="l" rtl="0">
              <a:lnSpc>
                <a:spcPct val="100000"/>
              </a:lnSpc>
              <a:spcBef>
                <a:spcPts val="600"/>
              </a:spcBef>
              <a:spcAft>
                <a:spcPts val="600"/>
              </a:spcAft>
              <a:buClr>
                <a:schemeClr val="accent1"/>
              </a:buClr>
              <a:buSzPts val="800"/>
              <a:buFont typeface="Open Sans"/>
              <a:buChar char="•"/>
            </a:pPr>
            <a:r>
              <a:rPr lang="en" sz="800">
                <a:solidFill>
                  <a:schemeClr val="lt1"/>
                </a:solidFill>
                <a:latin typeface="Open Sans"/>
                <a:ea typeface="Open Sans"/>
                <a:cs typeface="Open Sans"/>
                <a:sym typeface="Open Sans"/>
              </a:rPr>
              <a:t>Long term - Review options to provision the Employer connectivity without human intervention</a:t>
            </a:r>
            <a:endParaRPr sz="800" i="1" u="sng">
              <a:solidFill>
                <a:schemeClr val="lt1"/>
              </a:solidFill>
              <a:latin typeface="Open Sans"/>
              <a:ea typeface="Open Sans"/>
              <a:cs typeface="Open Sans"/>
              <a:sym typeface="Open Sans"/>
            </a:endParaRPr>
          </a:p>
        </p:txBody>
      </p:sp>
      <p:sp>
        <p:nvSpPr>
          <p:cNvPr id="5084" name="Google Shape;5084;p256"/>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085" name="Google Shape;5085;p256"/>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5086" name="Google Shape;5086;p256"/>
          <p:cNvGrpSpPr/>
          <p:nvPr/>
        </p:nvGrpSpPr>
        <p:grpSpPr>
          <a:xfrm>
            <a:off x="5093266" y="1282348"/>
            <a:ext cx="201183" cy="201183"/>
            <a:chOff x="137268" y="455754"/>
            <a:chExt cx="320100" cy="320100"/>
          </a:xfrm>
        </p:grpSpPr>
        <p:sp>
          <p:nvSpPr>
            <p:cNvPr id="5087" name="Google Shape;5087;p256"/>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88" name="Google Shape;5088;p256"/>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aphicFrame>
        <p:nvGraphicFramePr>
          <p:cNvPr id="5089" name="Google Shape;5089;p256"/>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Low value activity by CRM team, to monitor a mailbox and forward Task Order form to Costa Rica team.</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 </a:t>
                      </a:r>
                      <a:endParaRPr sz="500">
                        <a:solidFill>
                          <a:schemeClr val="accent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Risk of delays due to this additional hop with no value add. Not a scalable model.</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54864" lvl="0" indent="-59182" algn="l" rtl="0">
                        <a:spcBef>
                          <a:spcPts val="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Carry over of a legacy process for TWN &amp; UC processing for OSV &amp; UKG</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i="1">
                          <a:solidFill>
                            <a:schemeClr val="accent1"/>
                          </a:solidFill>
                          <a:latin typeface="Open Sans"/>
                          <a:ea typeface="Open Sans"/>
                          <a:cs typeface="Open Sans"/>
                          <a:sym typeface="Open Sans"/>
                        </a:rPr>
                        <a:t>Side Note:</a:t>
                      </a:r>
                      <a:endParaRPr sz="500" i="1">
                        <a:solidFill>
                          <a:schemeClr val="accent1"/>
                        </a:solidFill>
                        <a:latin typeface="Open Sans"/>
                        <a:ea typeface="Open Sans"/>
                        <a:cs typeface="Open Sans"/>
                        <a:sym typeface="Open Sans"/>
                      </a:endParaRPr>
                    </a:p>
                    <a:p>
                      <a:pPr marL="54864" lvl="0" indent="-59182" algn="l" rtl="0">
                        <a:spcBef>
                          <a:spcPts val="300"/>
                        </a:spcBef>
                        <a:spcAft>
                          <a:spcPts val="0"/>
                        </a:spcAft>
                        <a:buClr>
                          <a:schemeClr val="accent1"/>
                        </a:buClr>
                        <a:buSzPts val="500"/>
                        <a:buFont typeface="Open Sans"/>
                        <a:buChar char="•"/>
                      </a:pPr>
                      <a:r>
                        <a:rPr lang="en" sz="500" i="1">
                          <a:solidFill>
                            <a:schemeClr val="dk1"/>
                          </a:solidFill>
                          <a:latin typeface="Open Sans"/>
                          <a:ea typeface="Open Sans"/>
                          <a:cs typeface="Open Sans"/>
                          <a:sym typeface="Open Sans"/>
                        </a:rPr>
                        <a:t>For UC processing, Costa Rica team team reverts back to CRM with an ER Code and UCX Inhouse Id. CRM team then sets up a “Welcome call” with Employer to complete the SIF and Pinnacle Setup forms.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Manual Preparation of a non-MCIF by Costa Rica using the Task Order pdf received from OSV/UKG.</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 </a:t>
                      </a:r>
                      <a:endParaRPr sz="500">
                        <a:solidFill>
                          <a:schemeClr val="accent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Not a scalable model for bulk onboarding.</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600"/>
                        </a:spcAft>
                        <a:buNone/>
                      </a:pPr>
                      <a:r>
                        <a:rPr lang="en" sz="500">
                          <a:solidFill>
                            <a:schemeClr val="dk1"/>
                          </a:solidFill>
                          <a:latin typeface="Open Sans"/>
                          <a:ea typeface="Open Sans"/>
                          <a:cs typeface="Open Sans"/>
                          <a:sym typeface="Open Sans"/>
                        </a:rPr>
                        <a:t>The document (Task Order Form) received from UKG/OSV is a pdf form which needs to be transformed to an excel MCIF to load the data to Salesforce and Workfront.</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bl>
          </a:graphicData>
        </a:graphic>
      </p:graphicFrame>
      <p:grpSp>
        <p:nvGrpSpPr>
          <p:cNvPr id="5090" name="Google Shape;5090;p256"/>
          <p:cNvGrpSpPr/>
          <p:nvPr/>
        </p:nvGrpSpPr>
        <p:grpSpPr>
          <a:xfrm>
            <a:off x="5125280" y="1291648"/>
            <a:ext cx="201183" cy="201183"/>
            <a:chOff x="137268" y="455754"/>
            <a:chExt cx="320100" cy="320100"/>
          </a:xfrm>
        </p:grpSpPr>
        <p:sp>
          <p:nvSpPr>
            <p:cNvPr id="5091" name="Google Shape;5091;p256"/>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92" name="Google Shape;5092;p256"/>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093" name="Google Shape;5093;p256"/>
          <p:cNvGrpSpPr/>
          <p:nvPr/>
        </p:nvGrpSpPr>
        <p:grpSpPr>
          <a:xfrm>
            <a:off x="5125284" y="1976123"/>
            <a:ext cx="201183" cy="201183"/>
            <a:chOff x="137268" y="455754"/>
            <a:chExt cx="320100" cy="320100"/>
          </a:xfrm>
        </p:grpSpPr>
        <p:sp>
          <p:nvSpPr>
            <p:cNvPr id="5094" name="Google Shape;5094;p256"/>
            <p:cNvSpPr/>
            <p:nvPr/>
          </p:nvSpPr>
          <p:spPr>
            <a:xfrm>
              <a:off x="137268" y="455754"/>
              <a:ext cx="320100" cy="32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095" name="Google Shape;5095;p256"/>
            <p:cNvSpPr txBox="1"/>
            <p:nvPr/>
          </p:nvSpPr>
          <p:spPr>
            <a:xfrm>
              <a:off x="196668" y="515154"/>
              <a:ext cx="201300" cy="201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096" name="Google Shape;5096;p256"/>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100"/>
        <p:cNvGrpSpPr/>
        <p:nvPr/>
      </p:nvGrpSpPr>
      <p:grpSpPr>
        <a:xfrm>
          <a:off x="0" y="0"/>
          <a:ext cx="0" cy="0"/>
          <a:chOff x="0" y="0"/>
          <a:chExt cx="0" cy="0"/>
        </a:xfrm>
      </p:grpSpPr>
      <p:pic>
        <p:nvPicPr>
          <p:cNvPr id="5101" name="Google Shape;5101;p257"/>
          <p:cNvPicPr preferRelativeResize="0"/>
          <p:nvPr/>
        </p:nvPicPr>
        <p:blipFill>
          <a:blip r:embed="rId3">
            <a:alphaModFix/>
          </a:blip>
          <a:stretch>
            <a:fillRect/>
          </a:stretch>
        </p:blipFill>
        <p:spPr>
          <a:xfrm>
            <a:off x="274325" y="1097275"/>
            <a:ext cx="2828892" cy="2254126"/>
          </a:xfrm>
          <a:prstGeom prst="rect">
            <a:avLst/>
          </a:prstGeom>
          <a:noFill/>
          <a:ln w="9525" cap="flat" cmpd="sng">
            <a:solidFill>
              <a:schemeClr val="lt2"/>
            </a:solidFill>
            <a:prstDash val="solid"/>
            <a:round/>
            <a:headEnd type="none" w="sm" len="sm"/>
            <a:tailEnd type="none" w="sm" len="sm"/>
          </a:ln>
        </p:spPr>
      </p:pic>
      <p:grpSp>
        <p:nvGrpSpPr>
          <p:cNvPr id="5102" name="Google Shape;5102;p257"/>
          <p:cNvGrpSpPr/>
          <p:nvPr/>
        </p:nvGrpSpPr>
        <p:grpSpPr>
          <a:xfrm>
            <a:off x="1658127" y="1724132"/>
            <a:ext cx="206881" cy="204160"/>
            <a:chOff x="137268" y="455754"/>
            <a:chExt cx="320100" cy="320100"/>
          </a:xfrm>
        </p:grpSpPr>
        <p:sp>
          <p:nvSpPr>
            <p:cNvPr id="5103" name="Google Shape;5103;p257"/>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04" name="Google Shape;5104;p257"/>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105" name="Google Shape;5105;p257"/>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Alliance (UKG/OSV) New Employer Onboarding (TWN)</a:t>
            </a:r>
            <a:endParaRPr/>
          </a:p>
          <a:p>
            <a:pPr marL="0" lvl="0" indent="0" algn="l" rtl="0">
              <a:lnSpc>
                <a:spcPct val="100000"/>
              </a:lnSpc>
              <a:spcBef>
                <a:spcPts val="0"/>
              </a:spcBef>
              <a:spcAft>
                <a:spcPts val="0"/>
              </a:spcAft>
              <a:buNone/>
            </a:pPr>
            <a:r>
              <a:rPr lang="en" sz="1400" i="1"/>
              <a:t>Pain points &amp; Root Cause</a:t>
            </a:r>
            <a:endParaRPr sz="1400" i="1"/>
          </a:p>
        </p:txBody>
      </p:sp>
      <p:sp>
        <p:nvSpPr>
          <p:cNvPr id="5106" name="Google Shape;5106;p257"/>
          <p:cNvSpPr/>
          <p:nvPr/>
        </p:nvSpPr>
        <p:spPr>
          <a:xfrm>
            <a:off x="274350" y="3570400"/>
            <a:ext cx="7654500" cy="11934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ER Code Duplication Check for Bulk Onboarding</a:t>
            </a:r>
            <a:endParaRPr sz="800" b="1">
              <a:solidFill>
                <a:schemeClr val="lt1"/>
              </a:solidFill>
              <a:latin typeface="Open Sans"/>
              <a:ea typeface="Open Sans"/>
              <a:cs typeface="Open Sans"/>
              <a:sym typeface="Open Sans"/>
            </a:endParaRPr>
          </a:p>
          <a:p>
            <a:pPr marL="0" lvl="0" indent="0" algn="l" rtl="0">
              <a:lnSpc>
                <a:spcPct val="100000"/>
              </a:lnSpc>
              <a:spcBef>
                <a:spcPts val="300"/>
              </a:spcBef>
              <a:spcAft>
                <a:spcPts val="0"/>
              </a:spcAft>
              <a:buNone/>
            </a:pPr>
            <a:r>
              <a:rPr lang="en" sz="800">
                <a:solidFill>
                  <a:schemeClr val="lt1"/>
                </a:solidFill>
                <a:latin typeface="Open Sans"/>
                <a:ea typeface="Open Sans"/>
                <a:cs typeface="Open Sans"/>
                <a:sym typeface="Open Sans"/>
              </a:rPr>
              <a:t>Enhance the  Employer Boarding API to perform ER Code DeDuplication checks. This functionality can be utilized for bulk onboarding of Employers, cross product.</a:t>
            </a:r>
            <a:endParaRPr sz="800">
              <a:solidFill>
                <a:schemeClr val="lt1"/>
              </a:solidFill>
              <a:latin typeface="Open Sans"/>
              <a:ea typeface="Open Sans"/>
              <a:cs typeface="Open Sans"/>
              <a:sym typeface="Open Sans"/>
            </a:endParaRPr>
          </a:p>
          <a:p>
            <a:pPr marL="0" lvl="0" indent="0" algn="l" rtl="0">
              <a:lnSpc>
                <a:spcPct val="100000"/>
              </a:lnSpc>
              <a:spcBef>
                <a:spcPts val="300"/>
              </a:spcBef>
              <a:spcAft>
                <a:spcPts val="300"/>
              </a:spcAft>
              <a:buNone/>
            </a:pPr>
            <a:r>
              <a:rPr lang="en" sz="800">
                <a:solidFill>
                  <a:schemeClr val="lt1"/>
                </a:solidFill>
                <a:latin typeface="Open Sans"/>
                <a:ea typeface="Open Sans"/>
                <a:cs typeface="Open Sans"/>
                <a:sym typeface="Open Sans"/>
              </a:rPr>
              <a:t>(Has a dependency on Temp EFX_ID generation logic changes)</a:t>
            </a:r>
            <a:endParaRPr sz="800">
              <a:solidFill>
                <a:schemeClr val="lt1"/>
              </a:solidFill>
              <a:latin typeface="Open Sans"/>
              <a:ea typeface="Open Sans"/>
              <a:cs typeface="Open Sans"/>
              <a:sym typeface="Open Sans"/>
            </a:endParaRPr>
          </a:p>
        </p:txBody>
      </p:sp>
      <p:sp>
        <p:nvSpPr>
          <p:cNvPr id="5107" name="Google Shape;5107;p257"/>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108" name="Google Shape;5108;p257"/>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5109" name="Google Shape;5109;p257"/>
          <p:cNvGrpSpPr/>
          <p:nvPr/>
        </p:nvGrpSpPr>
        <p:grpSpPr>
          <a:xfrm>
            <a:off x="5093266" y="1282348"/>
            <a:ext cx="201183" cy="201183"/>
            <a:chOff x="137268" y="455754"/>
            <a:chExt cx="320100" cy="320100"/>
          </a:xfrm>
        </p:grpSpPr>
        <p:sp>
          <p:nvSpPr>
            <p:cNvPr id="5110" name="Google Shape;5110;p257"/>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11" name="Google Shape;5111;p257"/>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aphicFrame>
        <p:nvGraphicFramePr>
          <p:cNvPr id="5112" name="Google Shape;5112;p257"/>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Manual activity to detect duplicate Employer/ER Codes using a Employer Name and address. </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dk1"/>
                          </a:solidFill>
                          <a:latin typeface="Open Sans"/>
                          <a:ea typeface="Open Sans"/>
                          <a:cs typeface="Open Sans"/>
                          <a:sym typeface="Open Sans"/>
                        </a:rPr>
                        <a:t>In some instances Costa Rica team also does Google searches.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 </a:t>
                      </a:r>
                      <a:endParaRPr sz="500">
                        <a:solidFill>
                          <a:schemeClr val="accent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Not a scalable model for bulk onboarding.</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The "Task Order Form" only contains the name of the Employer name and address. </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dk1"/>
                          </a:solidFill>
                          <a:latin typeface="Open Sans"/>
                          <a:ea typeface="Open Sans"/>
                          <a:cs typeface="Open Sans"/>
                          <a:sym typeface="Open Sans"/>
                        </a:rPr>
                        <a:t>The user has to manually lookup the "Employer" by name and perform checks against the Employer's address etc.to accurately determine if the Employer exists in Salesforce or is new.</a:t>
                      </a:r>
                      <a:endParaRPr sz="500">
                        <a:solidFill>
                          <a:schemeClr val="dk1"/>
                        </a:solidFill>
                        <a:latin typeface="Open Sans"/>
                        <a:ea typeface="Open Sans"/>
                        <a:cs typeface="Open Sans"/>
                        <a:sym typeface="Open Sans"/>
                      </a:endParaRPr>
                    </a:p>
                    <a:p>
                      <a:pPr marL="0" lvl="0" indent="0" algn="l" rtl="0">
                        <a:spcBef>
                          <a:spcPts val="600"/>
                        </a:spcBef>
                        <a:spcAft>
                          <a:spcPts val="600"/>
                        </a:spcAft>
                        <a:buNone/>
                      </a:pPr>
                      <a:r>
                        <a:rPr lang="en" sz="500">
                          <a:solidFill>
                            <a:schemeClr val="dk1"/>
                          </a:solidFill>
                          <a:latin typeface="Open Sans"/>
                          <a:ea typeface="Open Sans"/>
                          <a:cs typeface="Open Sans"/>
                          <a:sym typeface="Open Sans"/>
                        </a:rPr>
                        <a:t>If the Employer exists in Salesforce, they also need to confirm that the Employer is not already subscribing to this service with a different Alliance or through direct channel. </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grpSp>
        <p:nvGrpSpPr>
          <p:cNvPr id="5113" name="Google Shape;5113;p257"/>
          <p:cNvGrpSpPr/>
          <p:nvPr/>
        </p:nvGrpSpPr>
        <p:grpSpPr>
          <a:xfrm>
            <a:off x="5125280" y="1291648"/>
            <a:ext cx="201183" cy="201183"/>
            <a:chOff x="137268" y="455754"/>
            <a:chExt cx="320100" cy="320100"/>
          </a:xfrm>
        </p:grpSpPr>
        <p:sp>
          <p:nvSpPr>
            <p:cNvPr id="5114" name="Google Shape;5114;p257"/>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15" name="Google Shape;5115;p257"/>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116" name="Google Shape;5116;p257"/>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cxnSp>
        <p:nvCxnSpPr>
          <p:cNvPr id="1103" name="Google Shape;1103;p150"/>
          <p:cNvCxnSpPr/>
          <p:nvPr/>
        </p:nvCxnSpPr>
        <p:spPr>
          <a:xfrm>
            <a:off x="2584069" y="2789713"/>
            <a:ext cx="600" cy="146400"/>
          </a:xfrm>
          <a:prstGeom prst="straightConnector1">
            <a:avLst/>
          </a:prstGeom>
          <a:noFill/>
          <a:ln w="12700" cap="flat" cmpd="sng">
            <a:solidFill>
              <a:srgbClr val="968C6D"/>
            </a:solidFill>
            <a:prstDash val="dash"/>
            <a:round/>
            <a:headEnd type="none" w="sm" len="sm"/>
            <a:tailEnd type="none" w="sm" len="sm"/>
          </a:ln>
        </p:spPr>
      </p:cxnSp>
      <p:cxnSp>
        <p:nvCxnSpPr>
          <p:cNvPr id="1104" name="Google Shape;1104;p150"/>
          <p:cNvCxnSpPr/>
          <p:nvPr/>
        </p:nvCxnSpPr>
        <p:spPr>
          <a:xfrm>
            <a:off x="5046963" y="2197428"/>
            <a:ext cx="1800" cy="384000"/>
          </a:xfrm>
          <a:prstGeom prst="straightConnector1">
            <a:avLst/>
          </a:prstGeom>
          <a:noFill/>
          <a:ln w="12700" cap="flat" cmpd="sng">
            <a:solidFill>
              <a:srgbClr val="968C6D"/>
            </a:solidFill>
            <a:prstDash val="dash"/>
            <a:round/>
            <a:headEnd type="none" w="sm" len="sm"/>
            <a:tailEnd type="none" w="sm" len="sm"/>
          </a:ln>
        </p:spPr>
      </p:cxnSp>
      <p:cxnSp>
        <p:nvCxnSpPr>
          <p:cNvPr id="1105" name="Google Shape;1105;p150"/>
          <p:cNvCxnSpPr/>
          <p:nvPr/>
        </p:nvCxnSpPr>
        <p:spPr>
          <a:xfrm>
            <a:off x="3568871" y="2303063"/>
            <a:ext cx="0" cy="316500"/>
          </a:xfrm>
          <a:prstGeom prst="straightConnector1">
            <a:avLst/>
          </a:prstGeom>
          <a:noFill/>
          <a:ln w="12700" cap="flat" cmpd="sng">
            <a:solidFill>
              <a:srgbClr val="968C6D"/>
            </a:solidFill>
            <a:prstDash val="dash"/>
            <a:round/>
            <a:headEnd type="none" w="sm" len="sm"/>
            <a:tailEnd type="none" w="sm" len="sm"/>
          </a:ln>
        </p:spPr>
      </p:cxnSp>
      <p:sp>
        <p:nvSpPr>
          <p:cNvPr id="1106" name="Google Shape;1106;p150"/>
          <p:cNvSpPr/>
          <p:nvPr/>
        </p:nvSpPr>
        <p:spPr>
          <a:xfrm>
            <a:off x="306609" y="1622458"/>
            <a:ext cx="8530800" cy="2115000"/>
          </a:xfrm>
          <a:prstGeom prst="rect">
            <a:avLst/>
          </a:prstGeom>
          <a:noFill/>
          <a:ln w="25400" cap="flat" cmpd="sng">
            <a:solidFill>
              <a:srgbClr val="7373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7" name="Google Shape;1107;p150"/>
          <p:cNvSpPr/>
          <p:nvPr/>
        </p:nvSpPr>
        <p:spPr>
          <a:xfrm>
            <a:off x="616825" y="1011954"/>
            <a:ext cx="6907500" cy="2832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8" name="Google Shape;1108;p150"/>
          <p:cNvCxnSpPr/>
          <p:nvPr/>
        </p:nvCxnSpPr>
        <p:spPr>
          <a:xfrm>
            <a:off x="7443216" y="2238388"/>
            <a:ext cx="0" cy="361200"/>
          </a:xfrm>
          <a:prstGeom prst="straightConnector1">
            <a:avLst/>
          </a:prstGeom>
          <a:noFill/>
          <a:ln w="12700" cap="flat" cmpd="sng">
            <a:solidFill>
              <a:srgbClr val="968C6D"/>
            </a:solidFill>
            <a:prstDash val="dash"/>
            <a:round/>
            <a:headEnd type="none" w="sm" len="sm"/>
            <a:tailEnd type="none" w="sm" len="sm"/>
          </a:ln>
        </p:spPr>
      </p:cxnSp>
      <p:cxnSp>
        <p:nvCxnSpPr>
          <p:cNvPr id="1109" name="Google Shape;1109;p150"/>
          <p:cNvCxnSpPr/>
          <p:nvPr/>
        </p:nvCxnSpPr>
        <p:spPr>
          <a:xfrm>
            <a:off x="8005465" y="2677727"/>
            <a:ext cx="10200" cy="264300"/>
          </a:xfrm>
          <a:prstGeom prst="straightConnector1">
            <a:avLst/>
          </a:prstGeom>
          <a:noFill/>
          <a:ln w="12700" cap="flat" cmpd="sng">
            <a:solidFill>
              <a:srgbClr val="968C6D"/>
            </a:solidFill>
            <a:prstDash val="dash"/>
            <a:round/>
            <a:headEnd type="none" w="sm" len="sm"/>
            <a:tailEnd type="none" w="sm" len="sm"/>
          </a:ln>
        </p:spPr>
      </p:cxnSp>
      <p:sp>
        <p:nvSpPr>
          <p:cNvPr id="1110" name="Google Shape;1110;p150"/>
          <p:cNvSpPr txBox="1">
            <a:spLocks noGrp="1"/>
          </p:cNvSpPr>
          <p:nvPr>
            <p:ph type="title"/>
          </p:nvPr>
        </p:nvSpPr>
        <p:spPr>
          <a:xfrm>
            <a:off x="274326" y="274325"/>
            <a:ext cx="8595300" cy="681600"/>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SzPts val="1800"/>
              <a:buNone/>
            </a:pPr>
            <a:r>
              <a:rPr lang="en"/>
              <a:t>Direct Employer Onboarding – The future state</a:t>
            </a:r>
            <a:r>
              <a:rPr lang="en" sz="1388">
                <a:solidFill>
                  <a:schemeClr val="dk1"/>
                </a:solidFill>
              </a:rPr>
              <a:t> </a:t>
            </a:r>
            <a:endParaRPr sz="2400">
              <a:solidFill>
                <a:schemeClr val="dk1"/>
              </a:solidFill>
            </a:endParaRPr>
          </a:p>
          <a:p>
            <a:pPr marL="0" lvl="0" indent="0" algn="l" rtl="0">
              <a:lnSpc>
                <a:spcPct val="100000"/>
              </a:lnSpc>
              <a:spcBef>
                <a:spcPts val="0"/>
              </a:spcBef>
              <a:spcAft>
                <a:spcPts val="0"/>
              </a:spcAft>
              <a:buSzPts val="1800"/>
              <a:buNone/>
            </a:pPr>
            <a:endParaRPr/>
          </a:p>
        </p:txBody>
      </p:sp>
      <p:graphicFrame>
        <p:nvGraphicFramePr>
          <p:cNvPr id="1111" name="Google Shape;1111;p150"/>
          <p:cNvGraphicFramePr/>
          <p:nvPr/>
        </p:nvGraphicFramePr>
        <p:xfrm>
          <a:off x="432753" y="1488233"/>
          <a:ext cx="3000000" cy="3000000"/>
        </p:xfrm>
        <a:graphic>
          <a:graphicData uri="http://schemas.openxmlformats.org/drawingml/2006/table">
            <a:tbl>
              <a:tblPr firstRow="1" bandRow="1">
                <a:noFill/>
                <a:tableStyleId>{C52D3E58-EE17-4E6E-8E59-5274755DB9CF}</a:tableStyleId>
              </a:tblPr>
              <a:tblGrid>
                <a:gridCol w="8219425">
                  <a:extLst>
                    <a:ext uri="{9D8B030D-6E8A-4147-A177-3AD203B41FA5}">
                      <a16:colId xmlns:a16="http://schemas.microsoft.com/office/drawing/2014/main" val="20000"/>
                    </a:ext>
                  </a:extLst>
                </a:gridCol>
              </a:tblGrid>
              <a:tr h="182875">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solidFill>
                            <a:schemeClr val="lt1"/>
                          </a:solidFill>
                          <a:latin typeface="Open Sans"/>
                          <a:ea typeface="Open Sans"/>
                          <a:cs typeface="Open Sans"/>
                          <a:sym typeface="Open Sans"/>
                        </a:rPr>
                        <a:t>Direct </a:t>
                      </a:r>
                      <a:endParaRPr sz="1200" u="none" strike="noStrike" cap="none">
                        <a:latin typeface="Open Sans"/>
                        <a:ea typeface="Open Sans"/>
                        <a:cs typeface="Open Sans"/>
                        <a:sym typeface="Open Sans"/>
                      </a:endParaRPr>
                    </a:p>
                  </a:txBody>
                  <a:tcPr marL="68575" marR="68575" marT="34300" marB="34300" anchor="ctr">
                    <a:solidFill>
                      <a:schemeClr val="dk2"/>
                    </a:solidFill>
                  </a:tcPr>
                </a:tc>
                <a:extLst>
                  <a:ext uri="{0D108BD9-81ED-4DB2-BD59-A6C34878D82A}">
                    <a16:rowId xmlns:a16="http://schemas.microsoft.com/office/drawing/2014/main" val="10000"/>
                  </a:ext>
                </a:extLst>
              </a:tr>
            </a:tbl>
          </a:graphicData>
        </a:graphic>
      </p:graphicFrame>
      <p:cxnSp>
        <p:nvCxnSpPr>
          <p:cNvPr id="1112" name="Google Shape;1112;p150"/>
          <p:cNvCxnSpPr/>
          <p:nvPr/>
        </p:nvCxnSpPr>
        <p:spPr>
          <a:xfrm>
            <a:off x="708235" y="2685557"/>
            <a:ext cx="7886700" cy="0"/>
          </a:xfrm>
          <a:prstGeom prst="straightConnector1">
            <a:avLst/>
          </a:prstGeom>
          <a:noFill/>
          <a:ln w="38100" cap="flat" cmpd="sng">
            <a:solidFill>
              <a:srgbClr val="968C6D"/>
            </a:solidFill>
            <a:prstDash val="solid"/>
            <a:round/>
            <a:headEnd type="none" w="sm" len="sm"/>
            <a:tailEnd type="triangle" w="med" len="med"/>
          </a:ln>
        </p:spPr>
      </p:cxnSp>
      <p:cxnSp>
        <p:nvCxnSpPr>
          <p:cNvPr id="1113" name="Google Shape;1113;p150"/>
          <p:cNvCxnSpPr/>
          <p:nvPr/>
        </p:nvCxnSpPr>
        <p:spPr>
          <a:xfrm>
            <a:off x="776700" y="2225357"/>
            <a:ext cx="600" cy="402300"/>
          </a:xfrm>
          <a:prstGeom prst="straightConnector1">
            <a:avLst/>
          </a:prstGeom>
          <a:noFill/>
          <a:ln w="12700" cap="flat" cmpd="sng">
            <a:solidFill>
              <a:srgbClr val="968C6D"/>
            </a:solidFill>
            <a:prstDash val="dash"/>
            <a:round/>
            <a:headEnd type="none" w="sm" len="sm"/>
            <a:tailEnd type="none" w="sm" len="sm"/>
          </a:ln>
        </p:spPr>
      </p:cxnSp>
      <p:sp>
        <p:nvSpPr>
          <p:cNvPr id="1114" name="Google Shape;1114;p150"/>
          <p:cNvSpPr/>
          <p:nvPr/>
        </p:nvSpPr>
        <p:spPr>
          <a:xfrm>
            <a:off x="685800" y="2594057"/>
            <a:ext cx="183000" cy="183000"/>
          </a:xfrm>
          <a:prstGeom prst="ellipse">
            <a:avLst/>
          </a:prstGeom>
          <a:solidFill>
            <a:schemeClr val="dk1"/>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b="0" i="0" u="none" strike="noStrike" cap="none">
                <a:solidFill>
                  <a:srgbClr val="FFFFFF"/>
                </a:solidFill>
                <a:latin typeface="Arial"/>
                <a:ea typeface="Arial"/>
                <a:cs typeface="Arial"/>
                <a:sym typeface="Arial"/>
              </a:rPr>
              <a:t>1</a:t>
            </a:r>
            <a:endParaRPr sz="550" b="0" i="0" u="none" strike="noStrike" cap="none">
              <a:solidFill>
                <a:srgbClr val="FFFFFF"/>
              </a:solidFill>
              <a:latin typeface="Arial"/>
              <a:ea typeface="Arial"/>
              <a:cs typeface="Arial"/>
              <a:sym typeface="Arial"/>
            </a:endParaRPr>
          </a:p>
        </p:txBody>
      </p:sp>
      <p:sp>
        <p:nvSpPr>
          <p:cNvPr id="1115" name="Google Shape;1115;p150"/>
          <p:cNvSpPr txBox="1"/>
          <p:nvPr/>
        </p:nvSpPr>
        <p:spPr>
          <a:xfrm>
            <a:off x="404856" y="1914229"/>
            <a:ext cx="875700" cy="32310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a:solidFill>
                  <a:schemeClr val="accent1"/>
                </a:solidFill>
              </a:rPr>
              <a:t>Quote Generation</a:t>
            </a:r>
            <a:endParaRPr sz="750" b="0" i="0" u="none" strike="noStrike" cap="none">
              <a:solidFill>
                <a:schemeClr val="accent1"/>
              </a:solidFill>
              <a:latin typeface="Arial"/>
              <a:ea typeface="Arial"/>
              <a:cs typeface="Arial"/>
              <a:sym typeface="Arial"/>
            </a:endParaRPr>
          </a:p>
        </p:txBody>
      </p:sp>
      <p:cxnSp>
        <p:nvCxnSpPr>
          <p:cNvPr id="1116" name="Google Shape;1116;p150"/>
          <p:cNvCxnSpPr>
            <a:stCxn id="1117" idx="4"/>
            <a:endCxn id="1118" idx="0"/>
          </p:cNvCxnSpPr>
          <p:nvPr/>
        </p:nvCxnSpPr>
        <p:spPr>
          <a:xfrm flipH="1">
            <a:off x="4373093" y="2777057"/>
            <a:ext cx="9000" cy="167700"/>
          </a:xfrm>
          <a:prstGeom prst="straightConnector1">
            <a:avLst/>
          </a:prstGeom>
          <a:noFill/>
          <a:ln w="12700" cap="flat" cmpd="sng">
            <a:solidFill>
              <a:srgbClr val="968C6D"/>
            </a:solidFill>
            <a:prstDash val="dash"/>
            <a:round/>
            <a:headEnd type="none" w="sm" len="sm"/>
            <a:tailEnd type="none" w="sm" len="sm"/>
          </a:ln>
        </p:spPr>
      </p:cxnSp>
      <p:sp>
        <p:nvSpPr>
          <p:cNvPr id="1117" name="Google Shape;1117;p150"/>
          <p:cNvSpPr/>
          <p:nvPr/>
        </p:nvSpPr>
        <p:spPr>
          <a:xfrm>
            <a:off x="4290593" y="2594057"/>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solidFill>
                  <a:srgbClr val="FFFFFF"/>
                </a:solidFill>
              </a:rPr>
              <a:t>6</a:t>
            </a:r>
            <a:endParaRPr sz="550" b="0" i="0" u="none" strike="noStrike" cap="none">
              <a:solidFill>
                <a:srgbClr val="FFFFFF"/>
              </a:solidFill>
              <a:latin typeface="Arial"/>
              <a:ea typeface="Arial"/>
              <a:cs typeface="Arial"/>
              <a:sym typeface="Arial"/>
            </a:endParaRPr>
          </a:p>
        </p:txBody>
      </p:sp>
      <p:sp>
        <p:nvSpPr>
          <p:cNvPr id="1119" name="Google Shape;1119;p150"/>
          <p:cNvSpPr txBox="1"/>
          <p:nvPr/>
        </p:nvSpPr>
        <p:spPr>
          <a:xfrm>
            <a:off x="3103200" y="1902926"/>
            <a:ext cx="959400" cy="43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50">
                <a:solidFill>
                  <a:schemeClr val="accent1"/>
                </a:solidFill>
              </a:rPr>
              <a:t>ER Code Generation</a:t>
            </a:r>
            <a:endParaRPr sz="600" b="0" i="1" u="none" strike="noStrike" cap="none">
              <a:solidFill>
                <a:schemeClr val="accent1"/>
              </a:solidFill>
              <a:latin typeface="Arial"/>
              <a:ea typeface="Arial"/>
              <a:cs typeface="Arial"/>
              <a:sym typeface="Arial"/>
            </a:endParaRPr>
          </a:p>
        </p:txBody>
      </p:sp>
      <p:sp>
        <p:nvSpPr>
          <p:cNvPr id="1120" name="Google Shape;1120;p150"/>
          <p:cNvSpPr/>
          <p:nvPr/>
        </p:nvSpPr>
        <p:spPr>
          <a:xfrm>
            <a:off x="7919084" y="2594057"/>
            <a:ext cx="183000" cy="183000"/>
          </a:xfrm>
          <a:prstGeom prst="ellipse">
            <a:avLst/>
          </a:prstGeom>
          <a:solidFill>
            <a:schemeClr val="accent3"/>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b="0" i="0" u="none" strike="noStrike" cap="none">
                <a:solidFill>
                  <a:srgbClr val="000000"/>
                </a:solidFill>
                <a:latin typeface="Arial"/>
                <a:ea typeface="Arial"/>
                <a:cs typeface="Arial"/>
                <a:sym typeface="Arial"/>
              </a:rPr>
              <a:t>1</a:t>
            </a:r>
            <a:r>
              <a:rPr lang="en" sz="550"/>
              <a:t>2</a:t>
            </a:r>
            <a:endParaRPr sz="550" b="0" i="0" u="none" strike="noStrike" cap="none">
              <a:solidFill>
                <a:srgbClr val="000000"/>
              </a:solidFill>
              <a:latin typeface="Arial"/>
              <a:ea typeface="Arial"/>
              <a:cs typeface="Arial"/>
              <a:sym typeface="Arial"/>
            </a:endParaRPr>
          </a:p>
        </p:txBody>
      </p:sp>
      <p:sp>
        <p:nvSpPr>
          <p:cNvPr id="1121" name="Google Shape;1121;p150"/>
          <p:cNvSpPr txBox="1"/>
          <p:nvPr/>
        </p:nvSpPr>
        <p:spPr>
          <a:xfrm>
            <a:off x="7748175" y="2904701"/>
            <a:ext cx="807900" cy="43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50"/>
              <a:t>EWS Service Go-Live</a:t>
            </a:r>
            <a:endParaRPr sz="750"/>
          </a:p>
        </p:txBody>
      </p:sp>
      <p:sp>
        <p:nvSpPr>
          <p:cNvPr id="1122" name="Google Shape;1122;p150"/>
          <p:cNvSpPr/>
          <p:nvPr/>
        </p:nvSpPr>
        <p:spPr>
          <a:xfrm>
            <a:off x="6709937" y="2594057"/>
            <a:ext cx="183000" cy="183000"/>
          </a:xfrm>
          <a:prstGeom prst="ellipse">
            <a:avLst/>
          </a:prstGeom>
          <a:solidFill>
            <a:schemeClr val="accent1"/>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solidFill>
                  <a:srgbClr val="FFFFFF"/>
                </a:solidFill>
              </a:rPr>
              <a:t>10</a:t>
            </a:r>
            <a:endParaRPr sz="550" b="0" i="0" u="none" strike="noStrike" cap="none">
              <a:solidFill>
                <a:srgbClr val="FFFFFF"/>
              </a:solidFill>
              <a:latin typeface="Arial"/>
              <a:ea typeface="Arial"/>
              <a:cs typeface="Arial"/>
              <a:sym typeface="Arial"/>
            </a:endParaRPr>
          </a:p>
        </p:txBody>
      </p:sp>
      <p:sp>
        <p:nvSpPr>
          <p:cNvPr id="1123" name="Google Shape;1123;p150"/>
          <p:cNvSpPr txBox="1"/>
          <p:nvPr/>
        </p:nvSpPr>
        <p:spPr>
          <a:xfrm>
            <a:off x="6337650" y="2908372"/>
            <a:ext cx="1230600" cy="43860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chemeClr val="accent1"/>
                </a:solidFill>
                <a:latin typeface="Arial"/>
                <a:ea typeface="Arial"/>
                <a:cs typeface="Arial"/>
                <a:sym typeface="Arial"/>
              </a:rPr>
              <a:t>Welcome Call </a:t>
            </a:r>
            <a:r>
              <a:rPr lang="en" sz="750">
                <a:solidFill>
                  <a:schemeClr val="accent1"/>
                </a:solidFill>
              </a:rPr>
              <a:t>with Employer </a:t>
            </a:r>
            <a:r>
              <a:rPr lang="en" sz="750" b="0" i="0" u="none" strike="noStrike" cap="none">
                <a:solidFill>
                  <a:schemeClr val="accent1"/>
                </a:solidFill>
                <a:latin typeface="Arial"/>
                <a:ea typeface="Arial"/>
                <a:cs typeface="Arial"/>
                <a:sym typeface="Arial"/>
              </a:rPr>
              <a:t>&amp; </a:t>
            </a:r>
            <a:r>
              <a:rPr lang="en" sz="750">
                <a:solidFill>
                  <a:schemeClr val="accent1"/>
                </a:solidFill>
              </a:rPr>
              <a:t>Implementation Initiation</a:t>
            </a:r>
            <a:endParaRPr/>
          </a:p>
        </p:txBody>
      </p:sp>
      <p:sp>
        <p:nvSpPr>
          <p:cNvPr id="1124" name="Google Shape;1124;p150"/>
          <p:cNvSpPr/>
          <p:nvPr/>
        </p:nvSpPr>
        <p:spPr>
          <a:xfrm>
            <a:off x="3479109" y="2594057"/>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solidFill>
                  <a:srgbClr val="FFFFFF"/>
                </a:solidFill>
              </a:rPr>
              <a:t>5</a:t>
            </a:r>
            <a:endParaRPr sz="550" b="0" i="0" u="none" strike="noStrike" cap="none">
              <a:solidFill>
                <a:srgbClr val="FFFFFF"/>
              </a:solidFill>
              <a:latin typeface="Arial"/>
              <a:ea typeface="Arial"/>
              <a:cs typeface="Arial"/>
              <a:sym typeface="Arial"/>
            </a:endParaRPr>
          </a:p>
        </p:txBody>
      </p:sp>
      <p:cxnSp>
        <p:nvCxnSpPr>
          <p:cNvPr id="1125" name="Google Shape;1125;p150"/>
          <p:cNvCxnSpPr/>
          <p:nvPr/>
        </p:nvCxnSpPr>
        <p:spPr>
          <a:xfrm>
            <a:off x="5742432" y="2646503"/>
            <a:ext cx="0" cy="283200"/>
          </a:xfrm>
          <a:prstGeom prst="straightConnector1">
            <a:avLst/>
          </a:prstGeom>
          <a:noFill/>
          <a:ln w="12700" cap="flat" cmpd="sng">
            <a:solidFill>
              <a:srgbClr val="968C6D"/>
            </a:solidFill>
            <a:prstDash val="dash"/>
            <a:round/>
            <a:headEnd type="none" w="sm" len="sm"/>
            <a:tailEnd type="none" w="sm" len="sm"/>
          </a:ln>
        </p:spPr>
      </p:cxnSp>
      <p:sp>
        <p:nvSpPr>
          <p:cNvPr id="1126" name="Google Shape;1126;p150"/>
          <p:cNvSpPr/>
          <p:nvPr/>
        </p:nvSpPr>
        <p:spPr>
          <a:xfrm>
            <a:off x="5649806" y="2594057"/>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solidFill>
                  <a:srgbClr val="FFFFFF"/>
                </a:solidFill>
              </a:rPr>
              <a:t>8</a:t>
            </a:r>
            <a:endParaRPr sz="550" b="0" i="0" u="none" strike="noStrike" cap="none">
              <a:solidFill>
                <a:srgbClr val="FFFFFF"/>
              </a:solidFill>
              <a:latin typeface="Arial"/>
              <a:ea typeface="Arial"/>
              <a:cs typeface="Arial"/>
              <a:sym typeface="Arial"/>
            </a:endParaRPr>
          </a:p>
        </p:txBody>
      </p:sp>
      <p:sp>
        <p:nvSpPr>
          <p:cNvPr id="1127" name="Google Shape;1127;p150"/>
          <p:cNvSpPr txBox="1"/>
          <p:nvPr/>
        </p:nvSpPr>
        <p:spPr>
          <a:xfrm>
            <a:off x="4649325" y="1922604"/>
            <a:ext cx="1064400" cy="323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chemeClr val="accent1"/>
                </a:solidFill>
                <a:latin typeface="Arial"/>
                <a:ea typeface="Arial"/>
                <a:cs typeface="Arial"/>
                <a:sym typeface="Arial"/>
              </a:rPr>
              <a:t>Product Sp</a:t>
            </a:r>
            <a:r>
              <a:rPr lang="en" sz="750">
                <a:solidFill>
                  <a:schemeClr val="accent1"/>
                </a:solidFill>
              </a:rPr>
              <a:t>ecific Configuration</a:t>
            </a:r>
            <a:endParaRPr sz="600" b="0" i="1" u="none" strike="noStrike" cap="none">
              <a:solidFill>
                <a:schemeClr val="accent1"/>
              </a:solidFill>
              <a:latin typeface="Arial"/>
              <a:ea typeface="Arial"/>
              <a:cs typeface="Arial"/>
              <a:sym typeface="Arial"/>
            </a:endParaRPr>
          </a:p>
        </p:txBody>
      </p:sp>
      <p:sp>
        <p:nvSpPr>
          <p:cNvPr id="1128" name="Google Shape;1128;p150"/>
          <p:cNvSpPr txBox="1"/>
          <p:nvPr/>
        </p:nvSpPr>
        <p:spPr>
          <a:xfrm>
            <a:off x="7216125" y="1888750"/>
            <a:ext cx="1064400" cy="4812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rgbClr val="000000"/>
                </a:solidFill>
                <a:latin typeface="Arial"/>
                <a:ea typeface="Arial"/>
                <a:cs typeface="Arial"/>
                <a:sym typeface="Arial"/>
              </a:rPr>
              <a:t>Schedule and Coordinate </a:t>
            </a:r>
            <a:r>
              <a:rPr lang="en" sz="750"/>
              <a:t>T</a:t>
            </a:r>
            <a:r>
              <a:rPr lang="en" sz="750" b="0" i="0" u="none" strike="noStrike" cap="none">
                <a:solidFill>
                  <a:srgbClr val="000000"/>
                </a:solidFill>
                <a:latin typeface="Arial"/>
                <a:ea typeface="Arial"/>
                <a:cs typeface="Arial"/>
                <a:sym typeface="Arial"/>
              </a:rPr>
              <a:t>esting &amp; </a:t>
            </a:r>
            <a:r>
              <a:rPr lang="en" sz="750"/>
              <a:t>Validation</a:t>
            </a:r>
            <a:endParaRPr sz="750" b="0" i="0" u="none" strike="noStrike" cap="none">
              <a:solidFill>
                <a:srgbClr val="000000"/>
              </a:solidFill>
              <a:latin typeface="Arial"/>
              <a:ea typeface="Arial"/>
              <a:cs typeface="Arial"/>
              <a:sym typeface="Arial"/>
            </a:endParaRPr>
          </a:p>
        </p:txBody>
      </p:sp>
      <p:sp>
        <p:nvSpPr>
          <p:cNvPr id="1129" name="Google Shape;1129;p150"/>
          <p:cNvSpPr/>
          <p:nvPr/>
        </p:nvSpPr>
        <p:spPr>
          <a:xfrm>
            <a:off x="7341314" y="2594057"/>
            <a:ext cx="183000" cy="183000"/>
          </a:xfrm>
          <a:prstGeom prst="ellipse">
            <a:avLst/>
          </a:prstGeom>
          <a:solidFill>
            <a:schemeClr val="accent4"/>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 sz="450" b="0" i="0" u="none" strike="noStrike" cap="none">
                <a:solidFill>
                  <a:srgbClr val="000000"/>
                </a:solidFill>
                <a:latin typeface="Arial"/>
                <a:ea typeface="Arial"/>
                <a:cs typeface="Arial"/>
                <a:sym typeface="Arial"/>
              </a:rPr>
              <a:t>1</a:t>
            </a:r>
            <a:r>
              <a:rPr lang="en" sz="450"/>
              <a:t>1</a:t>
            </a:r>
            <a:endParaRPr sz="550" b="0" i="0" u="none" strike="noStrike" cap="none">
              <a:solidFill>
                <a:srgbClr val="000000"/>
              </a:solidFill>
              <a:latin typeface="Arial"/>
              <a:ea typeface="Arial"/>
              <a:cs typeface="Arial"/>
              <a:sym typeface="Arial"/>
            </a:endParaRPr>
          </a:p>
        </p:txBody>
      </p:sp>
      <p:sp>
        <p:nvSpPr>
          <p:cNvPr id="1130" name="Google Shape;1130;p150"/>
          <p:cNvSpPr/>
          <p:nvPr/>
        </p:nvSpPr>
        <p:spPr>
          <a:xfrm>
            <a:off x="1208640" y="2594057"/>
            <a:ext cx="183000" cy="183000"/>
          </a:xfrm>
          <a:prstGeom prst="ellipse">
            <a:avLst/>
          </a:prstGeom>
          <a:solidFill>
            <a:schemeClr val="dk1"/>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b="0" i="0" u="none" strike="noStrike" cap="none">
                <a:solidFill>
                  <a:srgbClr val="FFFFFF"/>
                </a:solidFill>
                <a:latin typeface="Arial"/>
                <a:ea typeface="Arial"/>
                <a:cs typeface="Arial"/>
                <a:sym typeface="Arial"/>
              </a:rPr>
              <a:t>2</a:t>
            </a:r>
            <a:endParaRPr sz="650" b="0" i="0" u="none" strike="noStrike" cap="none">
              <a:solidFill>
                <a:srgbClr val="FFFFFF"/>
              </a:solidFill>
              <a:latin typeface="Arial"/>
              <a:ea typeface="Arial"/>
              <a:cs typeface="Arial"/>
              <a:sym typeface="Arial"/>
            </a:endParaRPr>
          </a:p>
        </p:txBody>
      </p:sp>
      <p:sp>
        <p:nvSpPr>
          <p:cNvPr id="1131" name="Google Shape;1131;p150"/>
          <p:cNvSpPr/>
          <p:nvPr/>
        </p:nvSpPr>
        <p:spPr>
          <a:xfrm>
            <a:off x="735985" y="3022000"/>
            <a:ext cx="999300" cy="323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50">
                <a:solidFill>
                  <a:schemeClr val="accent1"/>
                </a:solidFill>
              </a:rPr>
              <a:t>Sync </a:t>
            </a:r>
            <a:r>
              <a:rPr lang="en" sz="750" b="0" i="0" u="none" strike="noStrike" cap="none">
                <a:solidFill>
                  <a:schemeClr val="accent1"/>
                </a:solidFill>
                <a:latin typeface="Arial"/>
                <a:ea typeface="Arial"/>
                <a:cs typeface="Arial"/>
                <a:sym typeface="Arial"/>
              </a:rPr>
              <a:t>Opportunity Data</a:t>
            </a:r>
            <a:endParaRPr sz="1400" b="0" i="0" u="none" strike="noStrike" cap="none">
              <a:solidFill>
                <a:srgbClr val="000000"/>
              </a:solidFill>
              <a:latin typeface="Arial"/>
              <a:ea typeface="Arial"/>
              <a:cs typeface="Arial"/>
              <a:sym typeface="Arial"/>
            </a:endParaRPr>
          </a:p>
        </p:txBody>
      </p:sp>
      <p:sp>
        <p:nvSpPr>
          <p:cNvPr id="1132" name="Google Shape;1132;p150"/>
          <p:cNvSpPr/>
          <p:nvPr/>
        </p:nvSpPr>
        <p:spPr>
          <a:xfrm>
            <a:off x="6244190" y="2594057"/>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solidFill>
                  <a:srgbClr val="FFFFFF"/>
                </a:solidFill>
              </a:rPr>
              <a:t>9</a:t>
            </a:r>
            <a:endParaRPr sz="550" b="0" i="0" u="none" strike="noStrike" cap="none">
              <a:solidFill>
                <a:srgbClr val="FFFFFF"/>
              </a:solidFill>
              <a:latin typeface="Arial"/>
              <a:ea typeface="Arial"/>
              <a:cs typeface="Arial"/>
              <a:sym typeface="Arial"/>
            </a:endParaRPr>
          </a:p>
        </p:txBody>
      </p:sp>
      <p:sp>
        <p:nvSpPr>
          <p:cNvPr id="1133" name="Google Shape;1133;p150"/>
          <p:cNvSpPr txBox="1"/>
          <p:nvPr/>
        </p:nvSpPr>
        <p:spPr>
          <a:xfrm>
            <a:off x="6033141" y="1888741"/>
            <a:ext cx="843900" cy="43860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rgbClr val="000000"/>
                </a:solidFill>
                <a:latin typeface="Arial"/>
                <a:ea typeface="Arial"/>
                <a:cs typeface="Arial"/>
                <a:sym typeface="Arial"/>
              </a:rPr>
              <a:t>Implementation Specialist Assignment</a:t>
            </a:r>
            <a:endParaRPr sz="750" b="0" i="0" u="none" strike="noStrike" cap="none">
              <a:solidFill>
                <a:srgbClr val="000000"/>
              </a:solidFill>
              <a:latin typeface="Arial"/>
              <a:ea typeface="Arial"/>
              <a:cs typeface="Arial"/>
              <a:sym typeface="Arial"/>
            </a:endParaRPr>
          </a:p>
        </p:txBody>
      </p:sp>
      <p:sp>
        <p:nvSpPr>
          <p:cNvPr id="1134" name="Google Shape;1134;p150"/>
          <p:cNvSpPr/>
          <p:nvPr/>
        </p:nvSpPr>
        <p:spPr>
          <a:xfrm>
            <a:off x="4968343" y="2594057"/>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solidFill>
                  <a:srgbClr val="FFFFFF"/>
                </a:solidFill>
              </a:rPr>
              <a:t>7</a:t>
            </a:r>
            <a:endParaRPr sz="550" b="0" i="0" u="none" strike="noStrike" cap="none">
              <a:solidFill>
                <a:srgbClr val="FFFFFF"/>
              </a:solidFill>
              <a:latin typeface="Arial"/>
              <a:ea typeface="Arial"/>
              <a:cs typeface="Arial"/>
              <a:sym typeface="Arial"/>
            </a:endParaRPr>
          </a:p>
        </p:txBody>
      </p:sp>
      <p:cxnSp>
        <p:nvCxnSpPr>
          <p:cNvPr id="1135" name="Google Shape;1135;p150"/>
          <p:cNvCxnSpPr/>
          <p:nvPr/>
        </p:nvCxnSpPr>
        <p:spPr>
          <a:xfrm>
            <a:off x="6327648" y="2369215"/>
            <a:ext cx="1800" cy="201000"/>
          </a:xfrm>
          <a:prstGeom prst="straightConnector1">
            <a:avLst/>
          </a:prstGeom>
          <a:noFill/>
          <a:ln w="12700" cap="flat" cmpd="sng">
            <a:solidFill>
              <a:srgbClr val="968C6D"/>
            </a:solidFill>
            <a:prstDash val="dash"/>
            <a:round/>
            <a:headEnd type="none" w="sm" len="sm"/>
            <a:tailEnd type="none" w="sm" len="sm"/>
          </a:ln>
        </p:spPr>
      </p:cxnSp>
      <p:sp>
        <p:nvSpPr>
          <p:cNvPr id="1136" name="Google Shape;1136;p150"/>
          <p:cNvSpPr/>
          <p:nvPr/>
        </p:nvSpPr>
        <p:spPr>
          <a:xfrm>
            <a:off x="2507697" y="2595276"/>
            <a:ext cx="183000" cy="183000"/>
          </a:xfrm>
          <a:prstGeom prst="ellipse">
            <a:avLst/>
          </a:prstGeom>
          <a:solidFill>
            <a:schemeClr val="dk1"/>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solidFill>
                  <a:srgbClr val="FFFFFF"/>
                </a:solidFill>
              </a:rPr>
              <a:t>4</a:t>
            </a:r>
            <a:endParaRPr sz="550" b="0" i="0" u="none" strike="noStrike" cap="none">
              <a:solidFill>
                <a:srgbClr val="FFFFFF"/>
              </a:solidFill>
              <a:latin typeface="Arial"/>
              <a:ea typeface="Arial"/>
              <a:cs typeface="Arial"/>
              <a:sym typeface="Arial"/>
            </a:endParaRPr>
          </a:p>
        </p:txBody>
      </p:sp>
      <p:cxnSp>
        <p:nvCxnSpPr>
          <p:cNvPr id="1137" name="Google Shape;1137;p150"/>
          <p:cNvCxnSpPr/>
          <p:nvPr/>
        </p:nvCxnSpPr>
        <p:spPr>
          <a:xfrm>
            <a:off x="2157984" y="2309940"/>
            <a:ext cx="1800" cy="292500"/>
          </a:xfrm>
          <a:prstGeom prst="straightConnector1">
            <a:avLst/>
          </a:prstGeom>
          <a:noFill/>
          <a:ln w="12700" cap="flat" cmpd="sng">
            <a:solidFill>
              <a:srgbClr val="968C6D"/>
            </a:solidFill>
            <a:prstDash val="dash"/>
            <a:round/>
            <a:headEnd type="none" w="sm" len="sm"/>
            <a:tailEnd type="none" w="sm" len="sm"/>
          </a:ln>
        </p:spPr>
      </p:cxnSp>
      <p:sp>
        <p:nvSpPr>
          <p:cNvPr id="1138" name="Google Shape;1138;p150"/>
          <p:cNvSpPr txBox="1"/>
          <p:nvPr/>
        </p:nvSpPr>
        <p:spPr>
          <a:xfrm>
            <a:off x="2260788" y="2893281"/>
            <a:ext cx="877800" cy="43860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chemeClr val="accent1"/>
                </a:solidFill>
                <a:latin typeface="Arial"/>
                <a:ea typeface="Arial"/>
                <a:cs typeface="Arial"/>
                <a:sym typeface="Arial"/>
              </a:rPr>
              <a:t>Approve Contract Schedule</a:t>
            </a:r>
            <a:endParaRPr sz="750" b="0" i="0" u="none" strike="noStrike" cap="none">
              <a:solidFill>
                <a:schemeClr val="accent1"/>
              </a:solidFill>
              <a:latin typeface="Arial"/>
              <a:ea typeface="Arial"/>
              <a:cs typeface="Arial"/>
              <a:sym typeface="Arial"/>
            </a:endParaRPr>
          </a:p>
        </p:txBody>
      </p:sp>
      <p:sp>
        <p:nvSpPr>
          <p:cNvPr id="1139" name="Google Shape;1139;p150"/>
          <p:cNvSpPr txBox="1"/>
          <p:nvPr/>
        </p:nvSpPr>
        <p:spPr>
          <a:xfrm>
            <a:off x="5181800" y="2932050"/>
            <a:ext cx="911100" cy="43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chemeClr val="accent1"/>
                </a:solidFill>
                <a:latin typeface="Arial"/>
                <a:ea typeface="Arial"/>
                <a:cs typeface="Arial"/>
                <a:sym typeface="Arial"/>
              </a:rPr>
              <a:t>Project Creation in Workfront</a:t>
            </a:r>
            <a:endParaRPr/>
          </a:p>
        </p:txBody>
      </p:sp>
      <p:sp>
        <p:nvSpPr>
          <p:cNvPr id="1140" name="Google Shape;1140;p150"/>
          <p:cNvSpPr/>
          <p:nvPr/>
        </p:nvSpPr>
        <p:spPr>
          <a:xfrm>
            <a:off x="478536" y="3971600"/>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1" name="Google Shape;1141;p150"/>
          <p:cNvSpPr txBox="1"/>
          <p:nvPr/>
        </p:nvSpPr>
        <p:spPr>
          <a:xfrm>
            <a:off x="581286" y="3936800"/>
            <a:ext cx="729300" cy="2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rgbClr val="000000"/>
                </a:solidFill>
                <a:latin typeface="Arial"/>
                <a:ea typeface="Arial"/>
                <a:cs typeface="Arial"/>
                <a:sym typeface="Arial"/>
              </a:rPr>
              <a:t>System</a:t>
            </a:r>
            <a:endParaRPr sz="750" b="0" i="0" u="none" strike="noStrike" cap="none">
              <a:solidFill>
                <a:srgbClr val="000000"/>
              </a:solidFill>
              <a:latin typeface="Arial"/>
              <a:ea typeface="Arial"/>
              <a:cs typeface="Arial"/>
              <a:sym typeface="Arial"/>
            </a:endParaRPr>
          </a:p>
        </p:txBody>
      </p:sp>
      <p:sp>
        <p:nvSpPr>
          <p:cNvPr id="1142" name="Google Shape;1142;p150"/>
          <p:cNvSpPr/>
          <p:nvPr/>
        </p:nvSpPr>
        <p:spPr>
          <a:xfrm>
            <a:off x="3044952" y="2192118"/>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3" name="Google Shape;1143;p150"/>
          <p:cNvSpPr/>
          <p:nvPr/>
        </p:nvSpPr>
        <p:spPr>
          <a:xfrm>
            <a:off x="4590288" y="2192846"/>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4" name="Google Shape;1144;p150"/>
          <p:cNvSpPr/>
          <p:nvPr/>
        </p:nvSpPr>
        <p:spPr>
          <a:xfrm>
            <a:off x="5126736" y="3209868"/>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5" name="Google Shape;1145;p150"/>
          <p:cNvSpPr txBox="1"/>
          <p:nvPr/>
        </p:nvSpPr>
        <p:spPr>
          <a:xfrm>
            <a:off x="1177480" y="3936800"/>
            <a:ext cx="974700" cy="20790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chemeClr val="accent1"/>
                </a:solidFill>
                <a:latin typeface="Arial"/>
                <a:ea typeface="Arial"/>
                <a:cs typeface="Arial"/>
                <a:sym typeface="Arial"/>
              </a:rPr>
              <a:t>Process Change</a:t>
            </a:r>
            <a:endParaRPr sz="750" b="0" i="0" u="none" strike="noStrike" cap="none">
              <a:solidFill>
                <a:schemeClr val="accent1"/>
              </a:solidFill>
              <a:latin typeface="Arial"/>
              <a:ea typeface="Arial"/>
              <a:cs typeface="Arial"/>
              <a:sym typeface="Arial"/>
            </a:endParaRPr>
          </a:p>
        </p:txBody>
      </p:sp>
      <p:sp>
        <p:nvSpPr>
          <p:cNvPr id="1146" name="Google Shape;1146;p150"/>
          <p:cNvSpPr/>
          <p:nvPr/>
        </p:nvSpPr>
        <p:spPr>
          <a:xfrm>
            <a:off x="5643796" y="1928155"/>
            <a:ext cx="138300" cy="130500"/>
          </a:xfrm>
          <a:prstGeom prst="hexagon">
            <a:avLst>
              <a:gd name="adj" fmla="val 25000"/>
              <a:gd name="vf" fmla="val 115470"/>
            </a:avLst>
          </a:prstGeom>
          <a:solidFill>
            <a:schemeClr val="accent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7" name="Google Shape;1147;p150"/>
          <p:cNvSpPr/>
          <p:nvPr/>
        </p:nvSpPr>
        <p:spPr>
          <a:xfrm>
            <a:off x="2290561" y="3975500"/>
            <a:ext cx="138300" cy="130500"/>
          </a:xfrm>
          <a:prstGeom prst="hexagon">
            <a:avLst>
              <a:gd name="adj" fmla="val 25000"/>
              <a:gd name="vf" fmla="val 115470"/>
            </a:avLst>
          </a:prstGeom>
          <a:solidFill>
            <a:schemeClr val="accent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8" name="Google Shape;1148;p150"/>
          <p:cNvSpPr txBox="1"/>
          <p:nvPr/>
        </p:nvSpPr>
        <p:spPr>
          <a:xfrm>
            <a:off x="2491070" y="3936800"/>
            <a:ext cx="2290800" cy="2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rgbClr val="000000"/>
                </a:solidFill>
                <a:latin typeface="Arial"/>
                <a:ea typeface="Arial"/>
                <a:cs typeface="Arial"/>
                <a:sym typeface="Arial"/>
              </a:rPr>
              <a:t>Unique process for each product </a:t>
            </a:r>
            <a:endParaRPr sz="750" b="0" i="0" u="none" strike="noStrike" cap="none">
              <a:solidFill>
                <a:srgbClr val="000000"/>
              </a:solidFill>
              <a:latin typeface="Arial"/>
              <a:ea typeface="Arial"/>
              <a:cs typeface="Arial"/>
              <a:sym typeface="Arial"/>
            </a:endParaRPr>
          </a:p>
        </p:txBody>
      </p:sp>
      <p:sp>
        <p:nvSpPr>
          <p:cNvPr id="1149" name="Google Shape;1149;p150"/>
          <p:cNvSpPr/>
          <p:nvPr/>
        </p:nvSpPr>
        <p:spPr>
          <a:xfrm>
            <a:off x="4009650" y="2905925"/>
            <a:ext cx="843900" cy="43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50">
                <a:solidFill>
                  <a:schemeClr val="accent1"/>
                </a:solidFill>
              </a:rPr>
              <a:t>Employer Authorization Configuration</a:t>
            </a:r>
            <a:r>
              <a:rPr lang="en" sz="750" b="0" i="0" u="none" strike="noStrike" cap="none">
                <a:solidFill>
                  <a:schemeClr val="accent1"/>
                </a:solidFill>
                <a:latin typeface="Arial"/>
                <a:ea typeface="Arial"/>
                <a:cs typeface="Arial"/>
                <a:sym typeface="Arial"/>
              </a:rPr>
              <a:t> </a:t>
            </a:r>
            <a:endParaRPr sz="600" b="0" i="1" u="none" strike="noStrike" cap="none">
              <a:solidFill>
                <a:srgbClr val="000000"/>
              </a:solidFill>
              <a:latin typeface="Arial"/>
              <a:ea typeface="Arial"/>
              <a:cs typeface="Arial"/>
              <a:sym typeface="Arial"/>
            </a:endParaRPr>
          </a:p>
        </p:txBody>
      </p:sp>
      <p:sp>
        <p:nvSpPr>
          <p:cNvPr id="1150" name="Google Shape;1150;p150"/>
          <p:cNvSpPr/>
          <p:nvPr/>
        </p:nvSpPr>
        <p:spPr>
          <a:xfrm>
            <a:off x="3908679" y="3202534"/>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151" name="Google Shape;1151;p150"/>
          <p:cNvCxnSpPr/>
          <p:nvPr/>
        </p:nvCxnSpPr>
        <p:spPr>
          <a:xfrm flipH="1">
            <a:off x="6784848" y="2777057"/>
            <a:ext cx="9000" cy="167700"/>
          </a:xfrm>
          <a:prstGeom prst="straightConnector1">
            <a:avLst/>
          </a:prstGeom>
          <a:noFill/>
          <a:ln w="12700" cap="flat" cmpd="sng">
            <a:solidFill>
              <a:srgbClr val="968C6D"/>
            </a:solidFill>
            <a:prstDash val="dash"/>
            <a:round/>
            <a:headEnd type="none" w="sm" len="sm"/>
            <a:tailEnd type="none" w="sm" len="sm"/>
          </a:ln>
        </p:spPr>
      </p:cxnSp>
      <p:sp>
        <p:nvSpPr>
          <p:cNvPr id="1152" name="Google Shape;1152;p150"/>
          <p:cNvSpPr/>
          <p:nvPr/>
        </p:nvSpPr>
        <p:spPr>
          <a:xfrm>
            <a:off x="1533798" y="1089541"/>
            <a:ext cx="137100" cy="137100"/>
          </a:xfrm>
          <a:prstGeom prst="ellipse">
            <a:avLst/>
          </a:prstGeom>
          <a:solidFill>
            <a:schemeClr val="dk1"/>
          </a:solidFill>
          <a:ln w="19050" cap="flat" cmpd="sng">
            <a:solidFill>
              <a:srgbClr val="968C6D"/>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450" b="0" i="0" u="none" strike="noStrike" cap="none">
              <a:solidFill>
                <a:srgbClr val="FFFFFF"/>
              </a:solidFill>
              <a:latin typeface="Arial"/>
              <a:ea typeface="Arial"/>
              <a:cs typeface="Arial"/>
              <a:sym typeface="Arial"/>
            </a:endParaRPr>
          </a:p>
        </p:txBody>
      </p:sp>
      <p:sp>
        <p:nvSpPr>
          <p:cNvPr id="1153" name="Google Shape;1153;p150"/>
          <p:cNvSpPr/>
          <p:nvPr/>
        </p:nvSpPr>
        <p:spPr>
          <a:xfrm>
            <a:off x="1629934" y="1054141"/>
            <a:ext cx="1000800" cy="2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00"/>
              <a:t>Sales Process</a:t>
            </a:r>
            <a:endParaRPr sz="700" b="0" i="0" u="none" strike="noStrike" cap="none">
              <a:solidFill>
                <a:srgbClr val="000000"/>
              </a:solidFill>
              <a:latin typeface="Arial"/>
              <a:ea typeface="Arial"/>
              <a:cs typeface="Arial"/>
              <a:sym typeface="Arial"/>
            </a:endParaRPr>
          </a:p>
        </p:txBody>
      </p:sp>
      <p:sp>
        <p:nvSpPr>
          <p:cNvPr id="1154" name="Google Shape;1154;p150"/>
          <p:cNvSpPr/>
          <p:nvPr/>
        </p:nvSpPr>
        <p:spPr>
          <a:xfrm>
            <a:off x="2666030" y="1088941"/>
            <a:ext cx="138300" cy="1383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450" b="0" i="0" u="none" strike="noStrike" cap="none">
              <a:solidFill>
                <a:srgbClr val="FFFFFF"/>
              </a:solidFill>
              <a:latin typeface="Arial"/>
              <a:ea typeface="Arial"/>
              <a:cs typeface="Arial"/>
              <a:sym typeface="Arial"/>
            </a:endParaRPr>
          </a:p>
        </p:txBody>
      </p:sp>
      <p:sp>
        <p:nvSpPr>
          <p:cNvPr id="1155" name="Google Shape;1155;p150"/>
          <p:cNvSpPr/>
          <p:nvPr/>
        </p:nvSpPr>
        <p:spPr>
          <a:xfrm>
            <a:off x="3937592" y="1089541"/>
            <a:ext cx="137100" cy="137100"/>
          </a:xfrm>
          <a:prstGeom prst="ellipse">
            <a:avLst/>
          </a:prstGeom>
          <a:solidFill>
            <a:schemeClr val="accent1"/>
          </a:solidFill>
          <a:ln w="19050" cap="flat" cmpd="sng">
            <a:solidFill>
              <a:srgbClr val="968C6D"/>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450" b="0" i="0" u="none" strike="noStrike" cap="none">
              <a:solidFill>
                <a:srgbClr val="FFFFFF"/>
              </a:solidFill>
              <a:latin typeface="Arial"/>
              <a:ea typeface="Arial"/>
              <a:cs typeface="Arial"/>
              <a:sym typeface="Arial"/>
            </a:endParaRPr>
          </a:p>
        </p:txBody>
      </p:sp>
      <p:sp>
        <p:nvSpPr>
          <p:cNvPr id="1156" name="Google Shape;1156;p150"/>
          <p:cNvSpPr/>
          <p:nvPr/>
        </p:nvSpPr>
        <p:spPr>
          <a:xfrm>
            <a:off x="4076084" y="1049941"/>
            <a:ext cx="1024500" cy="21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00"/>
              <a:t>Implementation</a:t>
            </a:r>
            <a:endParaRPr sz="700" b="0" i="0" u="none" strike="noStrike" cap="none">
              <a:solidFill>
                <a:srgbClr val="000000"/>
              </a:solidFill>
              <a:latin typeface="Arial"/>
              <a:ea typeface="Arial"/>
              <a:cs typeface="Arial"/>
              <a:sym typeface="Arial"/>
            </a:endParaRPr>
          </a:p>
        </p:txBody>
      </p:sp>
      <p:sp>
        <p:nvSpPr>
          <p:cNvPr id="1157" name="Google Shape;1157;p150"/>
          <p:cNvSpPr/>
          <p:nvPr/>
        </p:nvSpPr>
        <p:spPr>
          <a:xfrm>
            <a:off x="5160085" y="1089541"/>
            <a:ext cx="137100" cy="137100"/>
          </a:xfrm>
          <a:prstGeom prst="ellipse">
            <a:avLst/>
          </a:prstGeom>
          <a:solidFill>
            <a:schemeClr val="accent4"/>
          </a:solidFill>
          <a:ln w="19050" cap="flat" cmpd="sng">
            <a:solidFill>
              <a:srgbClr val="968C6D"/>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450" b="0" i="0" u="none" strike="noStrike" cap="none">
              <a:solidFill>
                <a:srgbClr val="FFFFFF"/>
              </a:solidFill>
              <a:latin typeface="Arial"/>
              <a:ea typeface="Arial"/>
              <a:cs typeface="Arial"/>
              <a:sym typeface="Arial"/>
            </a:endParaRPr>
          </a:p>
        </p:txBody>
      </p:sp>
      <p:sp>
        <p:nvSpPr>
          <p:cNvPr id="1158" name="Google Shape;1158;p150"/>
          <p:cNvSpPr/>
          <p:nvPr/>
        </p:nvSpPr>
        <p:spPr>
          <a:xfrm>
            <a:off x="6643943" y="1089541"/>
            <a:ext cx="137100" cy="137100"/>
          </a:xfrm>
          <a:prstGeom prst="ellipse">
            <a:avLst/>
          </a:prstGeom>
          <a:solidFill>
            <a:schemeClr val="accent3"/>
          </a:solidFill>
          <a:ln w="19050" cap="flat" cmpd="sng">
            <a:solidFill>
              <a:srgbClr val="968C6D"/>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450" b="0" i="0" u="none" strike="noStrike" cap="none">
              <a:solidFill>
                <a:srgbClr val="FFFFFF"/>
              </a:solidFill>
              <a:latin typeface="Arial"/>
              <a:ea typeface="Arial"/>
              <a:cs typeface="Arial"/>
              <a:sym typeface="Arial"/>
            </a:endParaRPr>
          </a:p>
        </p:txBody>
      </p:sp>
      <p:sp>
        <p:nvSpPr>
          <p:cNvPr id="1159" name="Google Shape;1159;p150"/>
          <p:cNvSpPr/>
          <p:nvPr/>
        </p:nvSpPr>
        <p:spPr>
          <a:xfrm>
            <a:off x="6781859" y="1049941"/>
            <a:ext cx="1356900" cy="21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00" b="0" i="0" u="none" strike="noStrike" cap="none">
                <a:solidFill>
                  <a:srgbClr val="000000"/>
                </a:solidFill>
                <a:latin typeface="Arial"/>
                <a:ea typeface="Arial"/>
                <a:cs typeface="Arial"/>
                <a:sym typeface="Arial"/>
              </a:rPr>
              <a:t>Production </a:t>
            </a:r>
            <a:endParaRPr sz="700" b="0" i="0" u="none" strike="noStrike" cap="none">
              <a:solidFill>
                <a:srgbClr val="000000"/>
              </a:solidFill>
              <a:latin typeface="Arial"/>
              <a:ea typeface="Arial"/>
              <a:cs typeface="Arial"/>
              <a:sym typeface="Arial"/>
            </a:endParaRPr>
          </a:p>
        </p:txBody>
      </p:sp>
      <p:sp>
        <p:nvSpPr>
          <p:cNvPr id="1160" name="Google Shape;1160;p150"/>
          <p:cNvSpPr/>
          <p:nvPr/>
        </p:nvSpPr>
        <p:spPr>
          <a:xfrm>
            <a:off x="2794509" y="1049941"/>
            <a:ext cx="911100" cy="21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00"/>
              <a:t>Customer Setup</a:t>
            </a:r>
            <a:endParaRPr sz="700" b="0" i="0" u="none" strike="noStrike" cap="none">
              <a:solidFill>
                <a:srgbClr val="000000"/>
              </a:solidFill>
              <a:latin typeface="Arial"/>
              <a:ea typeface="Arial"/>
              <a:cs typeface="Arial"/>
              <a:sym typeface="Arial"/>
            </a:endParaRPr>
          </a:p>
        </p:txBody>
      </p:sp>
      <p:sp>
        <p:nvSpPr>
          <p:cNvPr id="1161" name="Google Shape;1161;p150"/>
          <p:cNvSpPr/>
          <p:nvPr/>
        </p:nvSpPr>
        <p:spPr>
          <a:xfrm>
            <a:off x="4736801" y="2862072"/>
            <a:ext cx="138300" cy="130500"/>
          </a:xfrm>
          <a:prstGeom prst="hexagon">
            <a:avLst>
              <a:gd name="adj" fmla="val 25000"/>
              <a:gd name="vf" fmla="val 115470"/>
            </a:avLst>
          </a:prstGeom>
          <a:solidFill>
            <a:schemeClr val="accent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2" name="Google Shape;1162;p150"/>
          <p:cNvSpPr/>
          <p:nvPr/>
        </p:nvSpPr>
        <p:spPr>
          <a:xfrm>
            <a:off x="2061855" y="2596896"/>
            <a:ext cx="183000" cy="183000"/>
          </a:xfrm>
          <a:prstGeom prst="ellipse">
            <a:avLst/>
          </a:prstGeom>
          <a:solidFill>
            <a:schemeClr val="dk1"/>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550">
                <a:solidFill>
                  <a:srgbClr val="FFFFFF"/>
                </a:solidFill>
              </a:rPr>
              <a:t>3</a:t>
            </a:r>
            <a:endParaRPr sz="550">
              <a:solidFill>
                <a:srgbClr val="FFFFFF"/>
              </a:solidFill>
            </a:endParaRPr>
          </a:p>
        </p:txBody>
      </p:sp>
      <p:sp>
        <p:nvSpPr>
          <p:cNvPr id="1163" name="Google Shape;1163;p150"/>
          <p:cNvSpPr txBox="1"/>
          <p:nvPr/>
        </p:nvSpPr>
        <p:spPr>
          <a:xfrm>
            <a:off x="1939772" y="2003709"/>
            <a:ext cx="665700" cy="32310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750" b="0" i="0" u="none" strike="noStrike" cap="none">
                <a:solidFill>
                  <a:schemeClr val="accent1"/>
                </a:solidFill>
                <a:latin typeface="Arial"/>
                <a:ea typeface="Arial"/>
                <a:cs typeface="Arial"/>
                <a:sym typeface="Arial"/>
              </a:rPr>
              <a:t>Contract</a:t>
            </a:r>
            <a:r>
              <a:rPr lang="en" sz="750">
                <a:solidFill>
                  <a:schemeClr val="accent1"/>
                </a:solidFill>
              </a:rPr>
              <a:t> Generation</a:t>
            </a:r>
            <a:endParaRPr sz="750" b="0" i="0" u="none" strike="noStrike" cap="none">
              <a:solidFill>
                <a:schemeClr val="accent1"/>
              </a:solidFill>
              <a:latin typeface="Arial"/>
              <a:ea typeface="Arial"/>
              <a:cs typeface="Arial"/>
              <a:sym typeface="Arial"/>
            </a:endParaRPr>
          </a:p>
        </p:txBody>
      </p:sp>
      <p:sp>
        <p:nvSpPr>
          <p:cNvPr id="1164" name="Google Shape;1164;p150"/>
          <p:cNvSpPr/>
          <p:nvPr/>
        </p:nvSpPr>
        <p:spPr>
          <a:xfrm>
            <a:off x="676656" y="3219125"/>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5" name="Google Shape;1165;p150"/>
          <p:cNvSpPr/>
          <p:nvPr/>
        </p:nvSpPr>
        <p:spPr>
          <a:xfrm>
            <a:off x="347472" y="2177328"/>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6" name="Google Shape;1166;p150"/>
          <p:cNvSpPr/>
          <p:nvPr/>
        </p:nvSpPr>
        <p:spPr>
          <a:xfrm>
            <a:off x="1863328" y="2185663"/>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7" name="Google Shape;1167;p150"/>
          <p:cNvSpPr/>
          <p:nvPr/>
        </p:nvSpPr>
        <p:spPr>
          <a:xfrm>
            <a:off x="2204892" y="3201266"/>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8" name="Google Shape;1168;p150"/>
          <p:cNvSpPr txBox="1"/>
          <p:nvPr/>
        </p:nvSpPr>
        <p:spPr>
          <a:xfrm>
            <a:off x="582178" y="996541"/>
            <a:ext cx="911100" cy="3231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 sz="900" b="1" i="1">
                <a:latin typeface="Open Sans"/>
                <a:ea typeface="Open Sans"/>
                <a:cs typeface="Open Sans"/>
                <a:sym typeface="Open Sans"/>
              </a:rPr>
              <a:t>Value chain</a:t>
            </a:r>
            <a:endParaRPr sz="900" b="1" i="1">
              <a:latin typeface="Open Sans"/>
              <a:ea typeface="Open Sans"/>
              <a:cs typeface="Open Sans"/>
              <a:sym typeface="Open Sans"/>
            </a:endParaRPr>
          </a:p>
        </p:txBody>
      </p:sp>
      <p:sp>
        <p:nvSpPr>
          <p:cNvPr id="1169" name="Google Shape;1169;p150"/>
          <p:cNvSpPr/>
          <p:nvPr/>
        </p:nvSpPr>
        <p:spPr>
          <a:xfrm>
            <a:off x="5295284" y="1049941"/>
            <a:ext cx="1024500" cy="21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00"/>
              <a:t>Client Testing</a:t>
            </a:r>
            <a:endParaRPr sz="700" b="0" i="0" u="none" strike="noStrike" cap="none">
              <a:solidFill>
                <a:srgbClr val="000000"/>
              </a:solidFill>
              <a:latin typeface="Arial"/>
              <a:ea typeface="Arial"/>
              <a:cs typeface="Arial"/>
              <a:sym typeface="Arial"/>
            </a:endParaRPr>
          </a:p>
        </p:txBody>
      </p:sp>
      <p:cxnSp>
        <p:nvCxnSpPr>
          <p:cNvPr id="1170" name="Google Shape;1170;p150"/>
          <p:cNvCxnSpPr/>
          <p:nvPr/>
        </p:nvCxnSpPr>
        <p:spPr>
          <a:xfrm>
            <a:off x="1299384" y="2780188"/>
            <a:ext cx="600" cy="216300"/>
          </a:xfrm>
          <a:prstGeom prst="straightConnector1">
            <a:avLst/>
          </a:prstGeom>
          <a:noFill/>
          <a:ln w="12700" cap="flat" cmpd="sng">
            <a:solidFill>
              <a:srgbClr val="968C6D"/>
            </a:solidFill>
            <a:prstDash val="dash"/>
            <a:round/>
            <a:headEnd type="none" w="sm" len="sm"/>
            <a:tailEnd type="none" w="sm" len="sm"/>
          </a:ln>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120"/>
        <p:cNvGrpSpPr/>
        <p:nvPr/>
      </p:nvGrpSpPr>
      <p:grpSpPr>
        <a:xfrm>
          <a:off x="0" y="0"/>
          <a:ext cx="0" cy="0"/>
          <a:chOff x="0" y="0"/>
          <a:chExt cx="0" cy="0"/>
        </a:xfrm>
      </p:grpSpPr>
      <p:graphicFrame>
        <p:nvGraphicFramePr>
          <p:cNvPr id="5121" name="Google Shape;5121;p258"/>
          <p:cNvGraphicFramePr/>
          <p:nvPr/>
        </p:nvGraphicFramePr>
        <p:xfrm>
          <a:off x="274325" y="1145582"/>
          <a:ext cx="3000000" cy="3000000"/>
        </p:xfrm>
        <a:graphic>
          <a:graphicData uri="http://schemas.openxmlformats.org/drawingml/2006/table">
            <a:tbl>
              <a:tblPr>
                <a:noFill/>
                <a:tableStyleId>{A88B2428-0C41-4B1A-9D4E-B0885BF94441}</a:tableStyleId>
              </a:tblPr>
              <a:tblGrid>
                <a:gridCol w="781950">
                  <a:extLst>
                    <a:ext uri="{9D8B030D-6E8A-4147-A177-3AD203B41FA5}">
                      <a16:colId xmlns:a16="http://schemas.microsoft.com/office/drawing/2014/main" val="20000"/>
                    </a:ext>
                  </a:extLst>
                </a:gridCol>
                <a:gridCol w="1184700">
                  <a:extLst>
                    <a:ext uri="{9D8B030D-6E8A-4147-A177-3AD203B41FA5}">
                      <a16:colId xmlns:a16="http://schemas.microsoft.com/office/drawing/2014/main" val="20001"/>
                    </a:ext>
                  </a:extLst>
                </a:gridCol>
                <a:gridCol w="1967225">
                  <a:extLst>
                    <a:ext uri="{9D8B030D-6E8A-4147-A177-3AD203B41FA5}">
                      <a16:colId xmlns:a16="http://schemas.microsoft.com/office/drawing/2014/main" val="20002"/>
                    </a:ext>
                  </a:extLst>
                </a:gridCol>
                <a:gridCol w="1614250">
                  <a:extLst>
                    <a:ext uri="{9D8B030D-6E8A-4147-A177-3AD203B41FA5}">
                      <a16:colId xmlns:a16="http://schemas.microsoft.com/office/drawing/2014/main" val="20003"/>
                    </a:ext>
                  </a:extLst>
                </a:gridCol>
                <a:gridCol w="787625">
                  <a:extLst>
                    <a:ext uri="{9D8B030D-6E8A-4147-A177-3AD203B41FA5}">
                      <a16:colId xmlns:a16="http://schemas.microsoft.com/office/drawing/2014/main" val="20004"/>
                    </a:ext>
                  </a:extLst>
                </a:gridCol>
                <a:gridCol w="2259550">
                  <a:extLst>
                    <a:ext uri="{9D8B030D-6E8A-4147-A177-3AD203B41FA5}">
                      <a16:colId xmlns:a16="http://schemas.microsoft.com/office/drawing/2014/main" val="20005"/>
                    </a:ext>
                  </a:extLst>
                </a:gridCol>
              </a:tblGrid>
              <a:tr h="263675">
                <a:tc>
                  <a:txBody>
                    <a:bodyPr/>
                    <a:lstStyle/>
                    <a:p>
                      <a:pPr marL="0" lvl="0" indent="0" algn="ctr" rtl="0">
                        <a:spcBef>
                          <a:spcPts val="0"/>
                        </a:spcBef>
                        <a:spcAft>
                          <a:spcPts val="0"/>
                        </a:spcAft>
                        <a:buNone/>
                      </a:pPr>
                      <a:endParaRPr sz="700" b="1">
                        <a:solidFill>
                          <a:schemeClr val="lt1"/>
                        </a:solidFill>
                        <a:latin typeface="Open Sans"/>
                        <a:ea typeface="Open Sans"/>
                        <a:cs typeface="Open Sans"/>
                        <a:sym typeface="Open Sans"/>
                      </a:endParaRPr>
                    </a:p>
                  </a:txBody>
                  <a:tcPr marL="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Contract Negotiations</a:t>
                      </a:r>
                      <a:endParaRPr sz="700" b="1">
                        <a:solidFill>
                          <a:schemeClr val="lt1"/>
                        </a:solidFill>
                        <a:latin typeface="Open Sans"/>
                        <a:ea typeface="Open Sans"/>
                        <a:cs typeface="Open Sans"/>
                        <a:sym typeface="Open Sans"/>
                      </a:endParaRPr>
                    </a:p>
                  </a:txBody>
                  <a:tcPr marL="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Pre-Provisioning</a:t>
                      </a:r>
                      <a:endParaRPr sz="700"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Provisioning (Test Env)</a:t>
                      </a:r>
                      <a:endParaRPr sz="700"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Client Testing (Test Env)</a:t>
                      </a:r>
                      <a:endParaRPr sz="700"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Production Readiness</a:t>
                      </a:r>
                      <a:endParaRPr sz="700"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63675">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Employer</a:t>
                      </a:r>
                      <a:endParaRPr sz="700" b="1">
                        <a:solidFill>
                          <a:schemeClr val="accent1"/>
                        </a:solidFill>
                        <a:latin typeface="Open Sans"/>
                        <a:ea typeface="Open Sans"/>
                        <a:cs typeface="Open Sans"/>
                        <a:sym typeface="Open Sans"/>
                      </a:endParaRPr>
                    </a:p>
                  </a:txBody>
                  <a:tcPr marL="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txBody>
                  <a:tcPr marL="0" marR="45700" marT="27425" marB="27425">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r h="788025">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Sales</a:t>
                      </a:r>
                      <a:endParaRPr sz="700" b="1">
                        <a:solidFill>
                          <a:schemeClr val="accent1"/>
                        </a:solidFill>
                        <a:latin typeface="Open Sans"/>
                        <a:ea typeface="Open Sans"/>
                        <a:cs typeface="Open Sans"/>
                        <a:sym typeface="Open Sans"/>
                      </a:endParaRPr>
                    </a:p>
                  </a:txBody>
                  <a:tcPr marL="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txBody>
                  <a:tcPr marL="0" marR="45700" marT="27425" marB="27425">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997775">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Workflow Specialist</a:t>
                      </a:r>
                      <a:endParaRPr sz="700" b="1">
                        <a:solidFill>
                          <a:schemeClr val="accent1"/>
                        </a:solidFill>
                        <a:latin typeface="Open Sans"/>
                        <a:ea typeface="Open Sans"/>
                        <a:cs typeface="Open Sans"/>
                        <a:sym typeface="Open Sans"/>
                      </a:endParaRPr>
                    </a:p>
                  </a:txBody>
                  <a:tcPr marL="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txBody>
                  <a:tcPr marL="0" marR="45700" marT="27425" marB="27425">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3"/>
                  </a:ext>
                </a:extLst>
              </a:tr>
              <a:tr h="1102650">
                <a:tc>
                  <a:txBody>
                    <a:bodyPr/>
                    <a:lstStyle/>
                    <a:p>
                      <a:pPr marL="0" lvl="0" indent="0" algn="r" rtl="0">
                        <a:spcBef>
                          <a:spcPts val="0"/>
                        </a:spcBef>
                        <a:spcAft>
                          <a:spcPts val="0"/>
                        </a:spcAft>
                        <a:buNone/>
                      </a:pPr>
                      <a:r>
                        <a:rPr lang="en" sz="700" b="1">
                          <a:solidFill>
                            <a:schemeClr val="accent1"/>
                          </a:solidFill>
                          <a:latin typeface="Open Sans"/>
                          <a:ea typeface="Open Sans"/>
                          <a:cs typeface="Open Sans"/>
                          <a:sym typeface="Open Sans"/>
                        </a:rPr>
                        <a:t>Implementation Specialist</a:t>
                      </a:r>
                      <a:endParaRPr sz="700" b="1">
                        <a:solidFill>
                          <a:schemeClr val="accent1"/>
                        </a:solidFill>
                        <a:latin typeface="Open Sans"/>
                        <a:ea typeface="Open Sans"/>
                        <a:cs typeface="Open Sans"/>
                        <a:sym typeface="Open Sans"/>
                      </a:endParaRPr>
                    </a:p>
                  </a:txBody>
                  <a:tcPr marL="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txBody>
                  <a:tcPr marL="0" marR="45700" marT="27425" marB="27425">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latin typeface="Open Sans"/>
                        <a:ea typeface="Open Sans"/>
                        <a:cs typeface="Open Sans"/>
                        <a:sym typeface="Open Sans"/>
                      </a:endParaRPr>
                    </a:p>
                  </a:txBody>
                  <a:tcPr marL="45700" marR="45700" marT="27425" marB="27425">
                    <a:lnL w="9525" cap="flat" cmpd="sng">
                      <a:solidFill>
                        <a:schemeClr val="accent6"/>
                      </a:solidFill>
                      <a:prstDash val="dot"/>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bl>
          </a:graphicData>
        </a:graphic>
      </p:graphicFrame>
      <p:sp>
        <p:nvSpPr>
          <p:cNvPr id="5122" name="Google Shape;5122;p258"/>
          <p:cNvSpPr txBox="1"/>
          <p:nvPr/>
        </p:nvSpPr>
        <p:spPr>
          <a:xfrm>
            <a:off x="3491480" y="3514782"/>
            <a:ext cx="563100" cy="3858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Complete Welcome call - Coordinate with Employer &amp; Sales</a:t>
            </a:r>
            <a:endParaRPr sz="500" i="0" u="none" strike="noStrike" cap="none">
              <a:solidFill>
                <a:schemeClr val="lt1"/>
              </a:solidFill>
              <a:latin typeface="Open Sans"/>
              <a:ea typeface="Open Sans"/>
              <a:cs typeface="Open Sans"/>
              <a:sym typeface="Open Sans"/>
            </a:endParaRPr>
          </a:p>
        </p:txBody>
      </p:sp>
      <p:sp>
        <p:nvSpPr>
          <p:cNvPr id="5123" name="Google Shape;5123;p258"/>
          <p:cNvSpPr txBox="1"/>
          <p:nvPr/>
        </p:nvSpPr>
        <p:spPr>
          <a:xfrm>
            <a:off x="2336693" y="3101931"/>
            <a:ext cx="610500" cy="2715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dk1"/>
                </a:solidFill>
                <a:latin typeface="Open Sans"/>
                <a:ea typeface="Open Sans"/>
                <a:cs typeface="Open Sans"/>
                <a:sym typeface="Open Sans"/>
              </a:rPr>
              <a:t>Send ER code</a:t>
            </a:r>
            <a:endParaRPr sz="500">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endParaRPr sz="500">
              <a:solidFill>
                <a:schemeClr val="dk1"/>
              </a:solidFill>
              <a:latin typeface="Open Sans"/>
              <a:ea typeface="Open Sans"/>
              <a:cs typeface="Open Sans"/>
              <a:sym typeface="Open Sans"/>
            </a:endParaRPr>
          </a:p>
        </p:txBody>
      </p:sp>
      <p:sp>
        <p:nvSpPr>
          <p:cNvPr id="5124" name="Google Shape;5124;p258"/>
          <p:cNvSpPr txBox="1"/>
          <p:nvPr/>
        </p:nvSpPr>
        <p:spPr>
          <a:xfrm>
            <a:off x="2456488" y="3228657"/>
            <a:ext cx="370800" cy="1077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Salesforce</a:t>
            </a:r>
            <a:endParaRPr sz="500" i="0" u="none" strike="noStrike" cap="none">
              <a:solidFill>
                <a:schemeClr val="dk1"/>
              </a:solidFill>
              <a:latin typeface="Open Sans"/>
              <a:ea typeface="Open Sans"/>
              <a:cs typeface="Open Sans"/>
              <a:sym typeface="Open Sans"/>
            </a:endParaRPr>
          </a:p>
        </p:txBody>
      </p:sp>
      <p:sp>
        <p:nvSpPr>
          <p:cNvPr id="5125" name="Google Shape;5125;p258"/>
          <p:cNvSpPr txBox="1"/>
          <p:nvPr/>
        </p:nvSpPr>
        <p:spPr>
          <a:xfrm>
            <a:off x="3002599" y="4151309"/>
            <a:ext cx="730200" cy="3126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Schedule Welcome call - Coordinate with Employer &amp; Sales</a:t>
            </a:r>
            <a:endParaRPr sz="500" i="1" u="none" strike="noStrike" cap="none">
              <a:solidFill>
                <a:schemeClr val="lt1"/>
              </a:solidFill>
              <a:latin typeface="Open Sans"/>
              <a:ea typeface="Open Sans"/>
              <a:cs typeface="Open Sans"/>
              <a:sym typeface="Open Sans"/>
            </a:endParaRPr>
          </a:p>
        </p:txBody>
      </p:sp>
      <p:sp>
        <p:nvSpPr>
          <p:cNvPr id="5126" name="Google Shape;5126;p258"/>
          <p:cNvSpPr txBox="1"/>
          <p:nvPr/>
        </p:nvSpPr>
        <p:spPr>
          <a:xfrm>
            <a:off x="1732894" y="1836637"/>
            <a:ext cx="462300" cy="3453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Mark opportunity “Closed Won”</a:t>
            </a:r>
            <a:endParaRPr sz="500" i="0" u="none" strike="noStrike" cap="none">
              <a:solidFill>
                <a:schemeClr val="lt1"/>
              </a:solidFill>
              <a:latin typeface="Open Sans"/>
              <a:ea typeface="Open Sans"/>
              <a:cs typeface="Open Sans"/>
              <a:sym typeface="Open Sans"/>
            </a:endParaRPr>
          </a:p>
        </p:txBody>
      </p:sp>
      <p:cxnSp>
        <p:nvCxnSpPr>
          <p:cNvPr id="5127" name="Google Shape;5127;p258"/>
          <p:cNvCxnSpPr>
            <a:stCxn id="5128" idx="1"/>
            <a:endCxn id="5123" idx="3"/>
          </p:cNvCxnSpPr>
          <p:nvPr/>
        </p:nvCxnSpPr>
        <p:spPr>
          <a:xfrm rot="10800000">
            <a:off x="2947149" y="3237681"/>
            <a:ext cx="537000" cy="0"/>
          </a:xfrm>
          <a:prstGeom prst="straightConnector1">
            <a:avLst/>
          </a:prstGeom>
          <a:noFill/>
          <a:ln w="9525" cap="flat" cmpd="sng">
            <a:solidFill>
              <a:srgbClr val="5FCE97"/>
            </a:solidFill>
            <a:prstDash val="solid"/>
            <a:round/>
            <a:headEnd type="none" w="sm" len="sm"/>
            <a:tailEnd type="triangle" w="med" len="med"/>
          </a:ln>
        </p:spPr>
      </p:cxnSp>
      <p:sp>
        <p:nvSpPr>
          <p:cNvPr id="5129" name="Google Shape;5129;p258"/>
          <p:cNvSpPr txBox="1"/>
          <p:nvPr/>
        </p:nvSpPr>
        <p:spPr>
          <a:xfrm>
            <a:off x="2336693" y="1665378"/>
            <a:ext cx="612600" cy="305700"/>
          </a:xfrm>
          <a:prstGeom prst="rect">
            <a:avLst/>
          </a:prstGeom>
          <a:solidFill>
            <a:schemeClr val="accent2"/>
          </a:solidFill>
          <a:ln w="9525" cap="flat" cmpd="sng">
            <a:solidFill>
              <a:schemeClr val="accent4"/>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Start Project</a:t>
            </a:r>
            <a:endParaRPr sz="500" i="0" u="none" strike="noStrike" cap="none">
              <a:solidFill>
                <a:schemeClr val="lt1"/>
              </a:solidFill>
              <a:latin typeface="Open Sans"/>
              <a:ea typeface="Open Sans"/>
              <a:cs typeface="Open Sans"/>
              <a:sym typeface="Open Sans"/>
            </a:endParaRPr>
          </a:p>
        </p:txBody>
      </p:sp>
      <p:sp>
        <p:nvSpPr>
          <p:cNvPr id="5130" name="Google Shape;5130;p258"/>
          <p:cNvSpPr txBox="1"/>
          <p:nvPr/>
        </p:nvSpPr>
        <p:spPr>
          <a:xfrm>
            <a:off x="2379150" y="1808538"/>
            <a:ext cx="526800" cy="1119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Workfront</a:t>
            </a:r>
            <a:endParaRPr sz="500" i="0" u="none" strike="noStrike" cap="none">
              <a:solidFill>
                <a:schemeClr val="dk1"/>
              </a:solidFill>
              <a:latin typeface="Open Sans"/>
              <a:ea typeface="Open Sans"/>
              <a:cs typeface="Open Sans"/>
              <a:sym typeface="Open Sans"/>
            </a:endParaRPr>
          </a:p>
        </p:txBody>
      </p:sp>
      <p:sp>
        <p:nvSpPr>
          <p:cNvPr id="5131" name="Google Shape;5131;p258"/>
          <p:cNvSpPr txBox="1"/>
          <p:nvPr/>
        </p:nvSpPr>
        <p:spPr>
          <a:xfrm>
            <a:off x="2371326" y="3660174"/>
            <a:ext cx="561000" cy="1899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Receive provisioning task</a:t>
            </a:r>
            <a:endParaRPr sz="500" i="1" u="none" strike="noStrike" cap="none">
              <a:solidFill>
                <a:schemeClr val="lt1"/>
              </a:solidFill>
              <a:latin typeface="Open Sans"/>
              <a:ea typeface="Open Sans"/>
              <a:cs typeface="Open Sans"/>
              <a:sym typeface="Open Sans"/>
            </a:endParaRPr>
          </a:p>
        </p:txBody>
      </p:sp>
      <p:sp>
        <p:nvSpPr>
          <p:cNvPr id="5132" name="Google Shape;5132;p258"/>
          <p:cNvSpPr txBox="1"/>
          <p:nvPr/>
        </p:nvSpPr>
        <p:spPr>
          <a:xfrm>
            <a:off x="1202959" y="2061991"/>
            <a:ext cx="477600" cy="3387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Upload signed documents</a:t>
            </a:r>
            <a:endParaRPr sz="500" i="0" u="none" strike="noStrike" cap="none">
              <a:solidFill>
                <a:schemeClr val="lt1"/>
              </a:solidFill>
              <a:latin typeface="Open Sans"/>
              <a:ea typeface="Open Sans"/>
              <a:cs typeface="Open Sans"/>
              <a:sym typeface="Open Sans"/>
            </a:endParaRPr>
          </a:p>
        </p:txBody>
      </p:sp>
      <p:sp>
        <p:nvSpPr>
          <p:cNvPr id="5133" name="Google Shape;5133;p258"/>
          <p:cNvSpPr txBox="1"/>
          <p:nvPr/>
        </p:nvSpPr>
        <p:spPr>
          <a:xfrm>
            <a:off x="1227489" y="2269011"/>
            <a:ext cx="429300" cy="108900"/>
          </a:xfrm>
          <a:prstGeom prst="rect">
            <a:avLst/>
          </a:prstGeom>
          <a:solidFill>
            <a:schemeClr val="lt1"/>
          </a:solidFill>
          <a:ln>
            <a:noFill/>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2"/>
                </a:solidFill>
                <a:latin typeface="Open Sans"/>
                <a:ea typeface="Open Sans"/>
                <a:cs typeface="Open Sans"/>
                <a:sym typeface="Open Sans"/>
              </a:rPr>
              <a:t>Adobe Sign</a:t>
            </a:r>
            <a:endParaRPr sz="500" i="0" u="none" strike="noStrike" cap="none">
              <a:solidFill>
                <a:schemeClr val="dk2"/>
              </a:solidFill>
              <a:latin typeface="Open Sans"/>
              <a:ea typeface="Open Sans"/>
              <a:cs typeface="Open Sans"/>
              <a:sym typeface="Open Sans"/>
            </a:endParaRPr>
          </a:p>
        </p:txBody>
      </p:sp>
      <p:sp>
        <p:nvSpPr>
          <p:cNvPr id="5134" name="Google Shape;5134;p258"/>
          <p:cNvSpPr txBox="1"/>
          <p:nvPr/>
        </p:nvSpPr>
        <p:spPr>
          <a:xfrm>
            <a:off x="3484149" y="2546430"/>
            <a:ext cx="610500" cy="3330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Request new </a:t>
            </a:r>
            <a:br>
              <a:rPr lang="en" sz="500">
                <a:solidFill>
                  <a:schemeClr val="lt1"/>
                </a:solidFill>
                <a:latin typeface="Open Sans"/>
                <a:ea typeface="Open Sans"/>
                <a:cs typeface="Open Sans"/>
                <a:sym typeface="Open Sans"/>
              </a:rPr>
            </a:br>
            <a:r>
              <a:rPr lang="en" sz="500">
                <a:solidFill>
                  <a:schemeClr val="lt1"/>
                </a:solidFill>
                <a:latin typeface="Open Sans"/>
                <a:ea typeface="Open Sans"/>
                <a:cs typeface="Open Sans"/>
                <a:sym typeface="Open Sans"/>
              </a:rPr>
              <a:t>ER code</a:t>
            </a:r>
            <a:endParaRPr sz="500" i="0" u="none" strike="noStrike" cap="none">
              <a:solidFill>
                <a:schemeClr val="lt1"/>
              </a:solidFill>
              <a:latin typeface="Open Sans"/>
              <a:ea typeface="Open Sans"/>
              <a:cs typeface="Open Sans"/>
              <a:sym typeface="Open Sans"/>
            </a:endParaRPr>
          </a:p>
        </p:txBody>
      </p:sp>
      <p:sp>
        <p:nvSpPr>
          <p:cNvPr id="5135" name="Google Shape;5135;p258"/>
          <p:cNvSpPr txBox="1"/>
          <p:nvPr/>
        </p:nvSpPr>
        <p:spPr>
          <a:xfrm>
            <a:off x="3516350" y="2767030"/>
            <a:ext cx="546000" cy="86100"/>
          </a:xfrm>
          <a:prstGeom prst="rect">
            <a:avLst/>
          </a:prstGeom>
          <a:solidFill>
            <a:schemeClr val="lt1"/>
          </a:solidFill>
          <a:ln>
            <a:noFill/>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1"/>
                </a:solidFill>
                <a:latin typeface="Open Sans"/>
                <a:ea typeface="Open Sans"/>
                <a:cs typeface="Open Sans"/>
                <a:sym typeface="Open Sans"/>
              </a:rPr>
              <a:t>SOMA</a:t>
            </a:r>
            <a:endParaRPr sz="500" i="0" u="none" strike="noStrike" cap="none">
              <a:solidFill>
                <a:schemeClr val="dk1"/>
              </a:solidFill>
              <a:latin typeface="Open Sans"/>
              <a:ea typeface="Open Sans"/>
              <a:cs typeface="Open Sans"/>
              <a:sym typeface="Open Sans"/>
            </a:endParaRPr>
          </a:p>
        </p:txBody>
      </p:sp>
      <p:sp>
        <p:nvSpPr>
          <p:cNvPr id="5136" name="Google Shape;5136;p258"/>
          <p:cNvSpPr txBox="1"/>
          <p:nvPr/>
        </p:nvSpPr>
        <p:spPr>
          <a:xfrm>
            <a:off x="1202959" y="1661053"/>
            <a:ext cx="477600" cy="2802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Start - Receive Opportunity</a:t>
            </a:r>
            <a:endParaRPr sz="500" i="0" u="none" strike="noStrike" cap="none">
              <a:solidFill>
                <a:schemeClr val="lt1"/>
              </a:solidFill>
              <a:latin typeface="Open Sans"/>
              <a:ea typeface="Open Sans"/>
              <a:cs typeface="Open Sans"/>
              <a:sym typeface="Open Sans"/>
            </a:endParaRPr>
          </a:p>
        </p:txBody>
      </p:sp>
      <p:sp>
        <p:nvSpPr>
          <p:cNvPr id="5137" name="Google Shape;5137;p258"/>
          <p:cNvSpPr txBox="1"/>
          <p:nvPr/>
        </p:nvSpPr>
        <p:spPr>
          <a:xfrm>
            <a:off x="2336693" y="2546430"/>
            <a:ext cx="612600" cy="3330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Enter Project details - Coordinate with Sales</a:t>
            </a:r>
            <a:endParaRPr sz="500" i="0" u="none" strike="noStrike" cap="none">
              <a:solidFill>
                <a:schemeClr val="lt1"/>
              </a:solidFill>
              <a:latin typeface="Open Sans"/>
              <a:ea typeface="Open Sans"/>
              <a:cs typeface="Open Sans"/>
              <a:sym typeface="Open Sans"/>
            </a:endParaRPr>
          </a:p>
        </p:txBody>
      </p:sp>
      <p:sp>
        <p:nvSpPr>
          <p:cNvPr id="5138" name="Google Shape;5138;p258"/>
          <p:cNvSpPr txBox="1"/>
          <p:nvPr/>
        </p:nvSpPr>
        <p:spPr>
          <a:xfrm>
            <a:off x="6622379" y="3708058"/>
            <a:ext cx="253500" cy="3144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Ready for Go Live</a:t>
            </a:r>
            <a:endParaRPr sz="500" i="0" u="none" strike="noStrike" cap="none">
              <a:solidFill>
                <a:schemeClr val="lt1"/>
              </a:solidFill>
              <a:latin typeface="Open Sans"/>
              <a:ea typeface="Open Sans"/>
              <a:cs typeface="Open Sans"/>
              <a:sym typeface="Open Sans"/>
            </a:endParaRPr>
          </a:p>
        </p:txBody>
      </p:sp>
      <p:sp>
        <p:nvSpPr>
          <p:cNvPr id="5139" name="Google Shape;5139;p258"/>
          <p:cNvSpPr txBox="1"/>
          <p:nvPr/>
        </p:nvSpPr>
        <p:spPr>
          <a:xfrm>
            <a:off x="8444809" y="3815783"/>
            <a:ext cx="397500" cy="1848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dk2"/>
                </a:solidFill>
                <a:latin typeface="Open Sans"/>
                <a:ea typeface="Open Sans"/>
                <a:cs typeface="Open Sans"/>
                <a:sym typeface="Open Sans"/>
              </a:rPr>
              <a:t>End date</a:t>
            </a:r>
            <a:endParaRPr sz="500">
              <a:solidFill>
                <a:schemeClr val="dk2"/>
              </a:solidFill>
              <a:latin typeface="Open Sans"/>
              <a:ea typeface="Open Sans"/>
              <a:cs typeface="Open Sans"/>
              <a:sym typeface="Open Sans"/>
            </a:endParaRPr>
          </a:p>
        </p:txBody>
      </p:sp>
      <p:cxnSp>
        <p:nvCxnSpPr>
          <p:cNvPr id="5140" name="Google Shape;5140;p258"/>
          <p:cNvCxnSpPr>
            <a:stCxn id="5141" idx="3"/>
            <a:endCxn id="5142" idx="1"/>
          </p:cNvCxnSpPr>
          <p:nvPr/>
        </p:nvCxnSpPr>
        <p:spPr>
          <a:xfrm rot="10800000" flipH="1">
            <a:off x="4582683" y="3672130"/>
            <a:ext cx="194700" cy="209100"/>
          </a:xfrm>
          <a:prstGeom prst="bentConnector3">
            <a:avLst>
              <a:gd name="adj1" fmla="val 39483"/>
            </a:avLst>
          </a:prstGeom>
          <a:noFill/>
          <a:ln w="9525" cap="flat" cmpd="sng">
            <a:solidFill>
              <a:schemeClr val="dk2"/>
            </a:solidFill>
            <a:prstDash val="solid"/>
            <a:round/>
            <a:headEnd type="none" w="sm" len="sm"/>
            <a:tailEnd type="triangle" w="med" len="med"/>
          </a:ln>
        </p:spPr>
      </p:cxnSp>
      <p:cxnSp>
        <p:nvCxnSpPr>
          <p:cNvPr id="5143" name="Google Shape;5143;p258"/>
          <p:cNvCxnSpPr>
            <a:endCxn id="5144" idx="0"/>
          </p:cNvCxnSpPr>
          <p:nvPr/>
        </p:nvCxnSpPr>
        <p:spPr>
          <a:xfrm>
            <a:off x="4962849" y="3785150"/>
            <a:ext cx="4500" cy="373800"/>
          </a:xfrm>
          <a:prstGeom prst="straightConnector1">
            <a:avLst/>
          </a:prstGeom>
          <a:noFill/>
          <a:ln w="9525" cap="flat" cmpd="sng">
            <a:solidFill>
              <a:schemeClr val="dk2"/>
            </a:solidFill>
            <a:prstDash val="solid"/>
            <a:round/>
            <a:headEnd type="none" w="sm" len="sm"/>
            <a:tailEnd type="triangle" w="med" len="med"/>
          </a:ln>
        </p:spPr>
      </p:cxnSp>
      <p:cxnSp>
        <p:nvCxnSpPr>
          <p:cNvPr id="5145" name="Google Shape;5145;p258"/>
          <p:cNvCxnSpPr>
            <a:stCxn id="5144" idx="3"/>
            <a:endCxn id="5146" idx="2"/>
          </p:cNvCxnSpPr>
          <p:nvPr/>
        </p:nvCxnSpPr>
        <p:spPr>
          <a:xfrm rot="10800000" flipH="1">
            <a:off x="5206149" y="4205000"/>
            <a:ext cx="256800" cy="137400"/>
          </a:xfrm>
          <a:prstGeom prst="bentConnector2">
            <a:avLst/>
          </a:prstGeom>
          <a:noFill/>
          <a:ln w="9525" cap="flat" cmpd="sng">
            <a:solidFill>
              <a:schemeClr val="dk2"/>
            </a:solidFill>
            <a:prstDash val="solid"/>
            <a:round/>
            <a:headEnd type="none" w="sm" len="sm"/>
            <a:tailEnd type="triangle" w="med" len="med"/>
          </a:ln>
        </p:spPr>
      </p:cxnSp>
      <p:cxnSp>
        <p:nvCxnSpPr>
          <p:cNvPr id="5147" name="Google Shape;5147;p258"/>
          <p:cNvCxnSpPr>
            <a:stCxn id="5146" idx="3"/>
            <a:endCxn id="5148" idx="1"/>
          </p:cNvCxnSpPr>
          <p:nvPr/>
        </p:nvCxnSpPr>
        <p:spPr>
          <a:xfrm>
            <a:off x="5681950" y="3964275"/>
            <a:ext cx="197400" cy="277800"/>
          </a:xfrm>
          <a:prstGeom prst="bentConnector3">
            <a:avLst>
              <a:gd name="adj1" fmla="val 24747"/>
            </a:avLst>
          </a:prstGeom>
          <a:noFill/>
          <a:ln w="9525" cap="flat" cmpd="sng">
            <a:solidFill>
              <a:schemeClr val="dk2"/>
            </a:solidFill>
            <a:prstDash val="solid"/>
            <a:round/>
            <a:headEnd type="none" w="sm" len="sm"/>
            <a:tailEnd type="triangle" w="med" len="med"/>
          </a:ln>
        </p:spPr>
      </p:cxnSp>
      <p:cxnSp>
        <p:nvCxnSpPr>
          <p:cNvPr id="5149" name="Google Shape;5149;p258"/>
          <p:cNvCxnSpPr>
            <a:endCxn id="5126" idx="2"/>
          </p:cNvCxnSpPr>
          <p:nvPr/>
        </p:nvCxnSpPr>
        <p:spPr>
          <a:xfrm rot="10800000" flipH="1">
            <a:off x="1682644" y="2181937"/>
            <a:ext cx="281400" cy="124800"/>
          </a:xfrm>
          <a:prstGeom prst="bentConnector2">
            <a:avLst/>
          </a:prstGeom>
          <a:noFill/>
          <a:ln w="9525" cap="flat" cmpd="sng">
            <a:solidFill>
              <a:schemeClr val="dk2"/>
            </a:solidFill>
            <a:prstDash val="solid"/>
            <a:round/>
            <a:headEnd type="none" w="sm" len="sm"/>
            <a:tailEnd type="triangle" w="med" len="med"/>
          </a:ln>
        </p:spPr>
      </p:cxnSp>
      <p:cxnSp>
        <p:nvCxnSpPr>
          <p:cNvPr id="5150" name="Google Shape;5150;p258"/>
          <p:cNvCxnSpPr>
            <a:stCxn id="5126" idx="0"/>
            <a:endCxn id="5129" idx="0"/>
          </p:cNvCxnSpPr>
          <p:nvPr/>
        </p:nvCxnSpPr>
        <p:spPr>
          <a:xfrm rot="-5400000">
            <a:off x="2217844" y="1411537"/>
            <a:ext cx="171300" cy="678900"/>
          </a:xfrm>
          <a:prstGeom prst="bentConnector3">
            <a:avLst>
              <a:gd name="adj1" fmla="val 202997"/>
            </a:avLst>
          </a:prstGeom>
          <a:noFill/>
          <a:ln w="9525" cap="flat" cmpd="sng">
            <a:solidFill>
              <a:srgbClr val="5FCE97"/>
            </a:solidFill>
            <a:prstDash val="solid"/>
            <a:round/>
            <a:headEnd type="none" w="sm" len="sm"/>
            <a:tailEnd type="triangle" w="med" len="med"/>
          </a:ln>
        </p:spPr>
      </p:cxnSp>
      <p:cxnSp>
        <p:nvCxnSpPr>
          <p:cNvPr id="5151" name="Google Shape;5151;p258"/>
          <p:cNvCxnSpPr>
            <a:stCxn id="5129" idx="2"/>
            <a:endCxn id="5137" idx="0"/>
          </p:cNvCxnSpPr>
          <p:nvPr/>
        </p:nvCxnSpPr>
        <p:spPr>
          <a:xfrm>
            <a:off x="2642993" y="1971078"/>
            <a:ext cx="0" cy="575400"/>
          </a:xfrm>
          <a:prstGeom prst="straightConnector1">
            <a:avLst/>
          </a:prstGeom>
          <a:noFill/>
          <a:ln w="9525" cap="flat" cmpd="sng">
            <a:solidFill>
              <a:srgbClr val="5FCE97"/>
            </a:solidFill>
            <a:prstDash val="solid"/>
            <a:round/>
            <a:headEnd type="none" w="sm" len="sm"/>
            <a:tailEnd type="triangle" w="med" len="med"/>
          </a:ln>
        </p:spPr>
      </p:cxnSp>
      <p:cxnSp>
        <p:nvCxnSpPr>
          <p:cNvPr id="5152" name="Google Shape;5152;p258"/>
          <p:cNvCxnSpPr>
            <a:stCxn id="5137" idx="3"/>
            <a:endCxn id="5134" idx="1"/>
          </p:cNvCxnSpPr>
          <p:nvPr/>
        </p:nvCxnSpPr>
        <p:spPr>
          <a:xfrm>
            <a:off x="2949293" y="2712930"/>
            <a:ext cx="534900" cy="600"/>
          </a:xfrm>
          <a:prstGeom prst="bentConnector3">
            <a:avLst>
              <a:gd name="adj1" fmla="val 49986"/>
            </a:avLst>
          </a:prstGeom>
          <a:noFill/>
          <a:ln w="9525" cap="flat" cmpd="sng">
            <a:solidFill>
              <a:schemeClr val="dk2"/>
            </a:solidFill>
            <a:prstDash val="solid"/>
            <a:round/>
            <a:headEnd type="none" w="sm" len="sm"/>
            <a:tailEnd type="triangle" w="med" len="med"/>
          </a:ln>
        </p:spPr>
      </p:cxnSp>
      <p:sp>
        <p:nvSpPr>
          <p:cNvPr id="5128" name="Google Shape;5128;p258"/>
          <p:cNvSpPr txBox="1"/>
          <p:nvPr/>
        </p:nvSpPr>
        <p:spPr>
          <a:xfrm>
            <a:off x="3484149" y="3101931"/>
            <a:ext cx="610500" cy="2715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Assign Implementation Manager</a:t>
            </a:r>
            <a:endParaRPr sz="500" i="0" u="none" strike="noStrike" cap="none">
              <a:solidFill>
                <a:schemeClr val="lt1"/>
              </a:solidFill>
              <a:latin typeface="Open Sans"/>
              <a:ea typeface="Open Sans"/>
              <a:cs typeface="Open Sans"/>
              <a:sym typeface="Open Sans"/>
            </a:endParaRPr>
          </a:p>
        </p:txBody>
      </p:sp>
      <p:cxnSp>
        <p:nvCxnSpPr>
          <p:cNvPr id="5153" name="Google Shape;5153;p258"/>
          <p:cNvCxnSpPr>
            <a:stCxn id="5128" idx="2"/>
            <a:endCxn id="5131" idx="0"/>
          </p:cNvCxnSpPr>
          <p:nvPr/>
        </p:nvCxnSpPr>
        <p:spPr>
          <a:xfrm rot="5400000">
            <a:off x="3077199" y="2948031"/>
            <a:ext cx="286800" cy="1137600"/>
          </a:xfrm>
          <a:prstGeom prst="bentConnector3">
            <a:avLst>
              <a:gd name="adj1" fmla="val 36707"/>
            </a:avLst>
          </a:prstGeom>
          <a:noFill/>
          <a:ln w="9525" cap="flat" cmpd="sng">
            <a:solidFill>
              <a:schemeClr val="lt2"/>
            </a:solidFill>
            <a:prstDash val="solid"/>
            <a:round/>
            <a:headEnd type="none" w="sm" len="sm"/>
            <a:tailEnd type="triangle" w="med" len="med"/>
          </a:ln>
        </p:spPr>
      </p:cxnSp>
      <p:cxnSp>
        <p:nvCxnSpPr>
          <p:cNvPr id="5154" name="Google Shape;5154;p258"/>
          <p:cNvCxnSpPr>
            <a:stCxn id="5125" idx="0"/>
            <a:endCxn id="5122" idx="2"/>
          </p:cNvCxnSpPr>
          <p:nvPr/>
        </p:nvCxnSpPr>
        <p:spPr>
          <a:xfrm rot="-5400000">
            <a:off x="3444949" y="3823259"/>
            <a:ext cx="250800" cy="405300"/>
          </a:xfrm>
          <a:prstGeom prst="bentConnector3">
            <a:avLst>
              <a:gd name="adj1" fmla="val 49985"/>
            </a:avLst>
          </a:prstGeom>
          <a:noFill/>
          <a:ln w="9525" cap="flat" cmpd="sng">
            <a:solidFill>
              <a:schemeClr val="dk2"/>
            </a:solidFill>
            <a:prstDash val="solid"/>
            <a:round/>
            <a:headEnd type="none" w="sm" len="sm"/>
            <a:tailEnd type="triangle" w="med" len="med"/>
          </a:ln>
        </p:spPr>
      </p:cxnSp>
      <p:grpSp>
        <p:nvGrpSpPr>
          <p:cNvPr id="5155" name="Google Shape;5155;p258"/>
          <p:cNvGrpSpPr/>
          <p:nvPr/>
        </p:nvGrpSpPr>
        <p:grpSpPr>
          <a:xfrm>
            <a:off x="4247761" y="3514769"/>
            <a:ext cx="368297" cy="718653"/>
            <a:chOff x="3658974" y="3881807"/>
            <a:chExt cx="725850" cy="542707"/>
          </a:xfrm>
        </p:grpSpPr>
        <p:grpSp>
          <p:nvGrpSpPr>
            <p:cNvPr id="5156" name="Google Shape;5156;p258"/>
            <p:cNvGrpSpPr/>
            <p:nvPr/>
          </p:nvGrpSpPr>
          <p:grpSpPr>
            <a:xfrm>
              <a:off x="3658974" y="3881807"/>
              <a:ext cx="725850" cy="542707"/>
              <a:chOff x="1207700" y="4041493"/>
              <a:chExt cx="690300" cy="427800"/>
            </a:xfrm>
          </p:grpSpPr>
          <p:sp>
            <p:nvSpPr>
              <p:cNvPr id="5157" name="Google Shape;5157;p258"/>
              <p:cNvSpPr txBox="1"/>
              <p:nvPr/>
            </p:nvSpPr>
            <p:spPr>
              <a:xfrm>
                <a:off x="1207700" y="4041493"/>
                <a:ext cx="690300" cy="4278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Create Employer</a:t>
                </a:r>
                <a:endParaRPr sz="500" i="0" u="none" strike="noStrike" cap="none">
                  <a:solidFill>
                    <a:schemeClr val="lt1"/>
                  </a:solidFill>
                  <a:latin typeface="Open Sans"/>
                  <a:ea typeface="Open Sans"/>
                  <a:cs typeface="Open Sans"/>
                  <a:sym typeface="Open Sans"/>
                </a:endParaRPr>
              </a:p>
            </p:txBody>
          </p:sp>
          <p:sp>
            <p:nvSpPr>
              <p:cNvPr id="5158" name="Google Shape;5158;p258"/>
              <p:cNvSpPr txBox="1"/>
              <p:nvPr/>
            </p:nvSpPr>
            <p:spPr>
              <a:xfrm>
                <a:off x="1270238" y="4339922"/>
                <a:ext cx="565200" cy="990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SSS</a:t>
                </a:r>
                <a:endParaRPr sz="500" i="0" u="none" strike="noStrike" cap="none">
                  <a:solidFill>
                    <a:schemeClr val="lt1"/>
                  </a:solidFill>
                  <a:latin typeface="Open Sans"/>
                  <a:ea typeface="Open Sans"/>
                  <a:cs typeface="Open Sans"/>
                  <a:sym typeface="Open Sans"/>
                </a:endParaRPr>
              </a:p>
            </p:txBody>
          </p:sp>
        </p:grpSp>
        <p:sp>
          <p:nvSpPr>
            <p:cNvPr id="5141" name="Google Shape;5141;p258"/>
            <p:cNvSpPr txBox="1"/>
            <p:nvPr/>
          </p:nvSpPr>
          <p:spPr>
            <a:xfrm>
              <a:off x="3724749" y="4099149"/>
              <a:ext cx="594300" cy="1188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Service Now</a:t>
              </a:r>
              <a:endParaRPr sz="500" i="0" u="none" strike="noStrike" cap="none">
                <a:solidFill>
                  <a:schemeClr val="lt1"/>
                </a:solidFill>
                <a:latin typeface="Open Sans"/>
                <a:ea typeface="Open Sans"/>
                <a:cs typeface="Open Sans"/>
                <a:sym typeface="Open Sans"/>
              </a:endParaRPr>
            </a:p>
          </p:txBody>
        </p:sp>
      </p:grpSp>
      <p:sp>
        <p:nvSpPr>
          <p:cNvPr id="5142" name="Google Shape;5142;p258"/>
          <p:cNvSpPr txBox="1"/>
          <p:nvPr/>
        </p:nvSpPr>
        <p:spPr>
          <a:xfrm>
            <a:off x="4777461" y="3514782"/>
            <a:ext cx="428700" cy="3144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Account Manager UI</a:t>
            </a:r>
            <a:endParaRPr sz="500" i="0" u="none" strike="noStrike" cap="none">
              <a:solidFill>
                <a:schemeClr val="lt1"/>
              </a:solidFill>
              <a:latin typeface="Open Sans"/>
              <a:ea typeface="Open Sans"/>
              <a:cs typeface="Open Sans"/>
              <a:sym typeface="Open Sans"/>
            </a:endParaRPr>
          </a:p>
        </p:txBody>
      </p:sp>
      <p:sp>
        <p:nvSpPr>
          <p:cNvPr id="5159" name="Google Shape;5159;p258"/>
          <p:cNvSpPr txBox="1"/>
          <p:nvPr/>
        </p:nvSpPr>
        <p:spPr>
          <a:xfrm>
            <a:off x="4812704" y="3701945"/>
            <a:ext cx="358200" cy="92400"/>
          </a:xfrm>
          <a:prstGeom prst="rect">
            <a:avLst/>
          </a:prstGeom>
          <a:solidFill>
            <a:schemeClr val="lt1"/>
          </a:solidFill>
          <a:ln>
            <a:noFill/>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2"/>
                </a:solidFill>
                <a:latin typeface="Open Sans"/>
                <a:ea typeface="Open Sans"/>
                <a:cs typeface="Open Sans"/>
                <a:sym typeface="Open Sans"/>
              </a:rPr>
              <a:t>TWN</a:t>
            </a:r>
            <a:endParaRPr sz="500" i="0" u="none" strike="noStrike" cap="none">
              <a:solidFill>
                <a:schemeClr val="dk2"/>
              </a:solidFill>
              <a:latin typeface="Open Sans"/>
              <a:ea typeface="Open Sans"/>
              <a:cs typeface="Open Sans"/>
              <a:sym typeface="Open Sans"/>
            </a:endParaRPr>
          </a:p>
        </p:txBody>
      </p:sp>
      <p:sp>
        <p:nvSpPr>
          <p:cNvPr id="5146" name="Google Shape;5146;p258"/>
          <p:cNvSpPr txBox="1"/>
          <p:nvPr/>
        </p:nvSpPr>
        <p:spPr>
          <a:xfrm>
            <a:off x="5243650" y="3723675"/>
            <a:ext cx="438300" cy="4812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Setup </a:t>
            </a:r>
            <a:br>
              <a:rPr lang="en" sz="500">
                <a:solidFill>
                  <a:schemeClr val="lt1"/>
                </a:solidFill>
                <a:latin typeface="Open Sans"/>
                <a:ea typeface="Open Sans"/>
                <a:cs typeface="Open Sans"/>
                <a:sym typeface="Open Sans"/>
              </a:rPr>
            </a:br>
            <a:r>
              <a:rPr lang="en" sz="500">
                <a:solidFill>
                  <a:schemeClr val="lt1"/>
                </a:solidFill>
                <a:latin typeface="Open Sans"/>
                <a:ea typeface="Open Sans"/>
                <a:cs typeface="Open Sans"/>
                <a:sym typeface="Open Sans"/>
              </a:rPr>
              <a:t>sweeper rules (Optional)</a:t>
            </a:r>
            <a:endParaRPr sz="500" i="0" u="none" strike="noStrike" cap="none">
              <a:solidFill>
                <a:schemeClr val="lt1"/>
              </a:solidFill>
              <a:latin typeface="Open Sans"/>
              <a:ea typeface="Open Sans"/>
              <a:cs typeface="Open Sans"/>
              <a:sym typeface="Open Sans"/>
            </a:endParaRPr>
          </a:p>
        </p:txBody>
      </p:sp>
      <p:sp>
        <p:nvSpPr>
          <p:cNvPr id="5160" name="Google Shape;5160;p258"/>
          <p:cNvSpPr txBox="1"/>
          <p:nvPr/>
        </p:nvSpPr>
        <p:spPr>
          <a:xfrm>
            <a:off x="5277274" y="4083434"/>
            <a:ext cx="371100" cy="86100"/>
          </a:xfrm>
          <a:prstGeom prst="rect">
            <a:avLst/>
          </a:prstGeom>
          <a:solidFill>
            <a:schemeClr val="lt1"/>
          </a:solidFill>
          <a:ln>
            <a:noFill/>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2"/>
                </a:solidFill>
                <a:latin typeface="Open Sans"/>
                <a:ea typeface="Open Sans"/>
                <a:cs typeface="Open Sans"/>
                <a:sym typeface="Open Sans"/>
              </a:rPr>
              <a:t>MFT</a:t>
            </a:r>
            <a:endParaRPr sz="500" i="0" u="none" strike="noStrike" cap="none">
              <a:solidFill>
                <a:schemeClr val="dk2"/>
              </a:solidFill>
              <a:latin typeface="Open Sans"/>
              <a:ea typeface="Open Sans"/>
              <a:cs typeface="Open Sans"/>
              <a:sym typeface="Open Sans"/>
            </a:endParaRPr>
          </a:p>
        </p:txBody>
      </p:sp>
      <p:sp>
        <p:nvSpPr>
          <p:cNvPr id="5148" name="Google Shape;5148;p258"/>
          <p:cNvSpPr txBox="1"/>
          <p:nvPr/>
        </p:nvSpPr>
        <p:spPr>
          <a:xfrm>
            <a:off x="5879235" y="4069559"/>
            <a:ext cx="561000" cy="3450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Schedule testing date - Coordinate with Employer and Sales</a:t>
            </a:r>
            <a:endParaRPr sz="500" i="0" u="none" strike="noStrike" cap="none">
              <a:solidFill>
                <a:schemeClr val="lt1"/>
              </a:solidFill>
              <a:latin typeface="Open Sans"/>
              <a:ea typeface="Open Sans"/>
              <a:cs typeface="Open Sans"/>
              <a:sym typeface="Open Sans"/>
            </a:endParaRPr>
          </a:p>
        </p:txBody>
      </p:sp>
      <p:sp>
        <p:nvSpPr>
          <p:cNvPr id="5161" name="Google Shape;5161;p258"/>
          <p:cNvSpPr txBox="1"/>
          <p:nvPr/>
        </p:nvSpPr>
        <p:spPr>
          <a:xfrm>
            <a:off x="5879235" y="3492982"/>
            <a:ext cx="561000" cy="3741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Test &amp; Resolve issues - Coordinate with Employer</a:t>
            </a:r>
            <a:endParaRPr sz="500" i="0" u="none" strike="noStrike" cap="none">
              <a:solidFill>
                <a:schemeClr val="lt1"/>
              </a:solidFill>
              <a:latin typeface="Open Sans"/>
              <a:ea typeface="Open Sans"/>
              <a:cs typeface="Open Sans"/>
              <a:sym typeface="Open Sans"/>
            </a:endParaRPr>
          </a:p>
        </p:txBody>
      </p:sp>
      <p:cxnSp>
        <p:nvCxnSpPr>
          <p:cNvPr id="5162" name="Google Shape;5162;p258"/>
          <p:cNvCxnSpPr>
            <a:stCxn id="5161" idx="3"/>
            <a:endCxn id="5138" idx="1"/>
          </p:cNvCxnSpPr>
          <p:nvPr/>
        </p:nvCxnSpPr>
        <p:spPr>
          <a:xfrm>
            <a:off x="6440235" y="3680032"/>
            <a:ext cx="182100" cy="185100"/>
          </a:xfrm>
          <a:prstGeom prst="bentConnector3">
            <a:avLst>
              <a:gd name="adj1" fmla="val 20772"/>
            </a:avLst>
          </a:prstGeom>
          <a:noFill/>
          <a:ln w="9525" cap="flat" cmpd="sng">
            <a:solidFill>
              <a:schemeClr val="dk2"/>
            </a:solidFill>
            <a:prstDash val="solid"/>
            <a:round/>
            <a:headEnd type="none" w="sm" len="sm"/>
            <a:tailEnd type="triangle" w="med" len="med"/>
          </a:ln>
        </p:spPr>
      </p:cxnSp>
      <p:sp>
        <p:nvSpPr>
          <p:cNvPr id="5163" name="Google Shape;5163;p258"/>
          <p:cNvSpPr txBox="1"/>
          <p:nvPr/>
        </p:nvSpPr>
        <p:spPr>
          <a:xfrm>
            <a:off x="7012747" y="3492057"/>
            <a:ext cx="334200" cy="7464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Create Employer</a:t>
            </a:r>
            <a:endParaRPr sz="50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600"/>
              <a:buFont typeface="Arial"/>
              <a:buNone/>
            </a:pPr>
            <a:endParaRPr sz="500" i="0" u="none" strike="noStrike" cap="none">
              <a:solidFill>
                <a:schemeClr val="lt1"/>
              </a:solidFill>
              <a:latin typeface="Open Sans"/>
              <a:ea typeface="Open Sans"/>
              <a:cs typeface="Open Sans"/>
              <a:sym typeface="Open Sans"/>
            </a:endParaRPr>
          </a:p>
        </p:txBody>
      </p:sp>
      <p:cxnSp>
        <p:nvCxnSpPr>
          <p:cNvPr id="5164" name="Google Shape;5164;p258"/>
          <p:cNvCxnSpPr>
            <a:stCxn id="5138" idx="3"/>
            <a:endCxn id="5163" idx="1"/>
          </p:cNvCxnSpPr>
          <p:nvPr/>
        </p:nvCxnSpPr>
        <p:spPr>
          <a:xfrm>
            <a:off x="6875879" y="3865258"/>
            <a:ext cx="136800" cy="600"/>
          </a:xfrm>
          <a:prstGeom prst="bentConnector3">
            <a:avLst>
              <a:gd name="adj1" fmla="val 50013"/>
            </a:avLst>
          </a:prstGeom>
          <a:noFill/>
          <a:ln w="9525" cap="flat" cmpd="sng">
            <a:solidFill>
              <a:schemeClr val="dk2"/>
            </a:solidFill>
            <a:prstDash val="solid"/>
            <a:round/>
            <a:headEnd type="none" w="sm" len="sm"/>
            <a:tailEnd type="triangle" w="med" len="med"/>
          </a:ln>
        </p:spPr>
      </p:cxnSp>
      <p:sp>
        <p:nvSpPr>
          <p:cNvPr id="5165" name="Google Shape;5165;p258"/>
          <p:cNvSpPr txBox="1"/>
          <p:nvPr/>
        </p:nvSpPr>
        <p:spPr>
          <a:xfrm>
            <a:off x="7396911" y="4147749"/>
            <a:ext cx="384000" cy="3849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Account Manager UI</a:t>
            </a:r>
            <a:endParaRPr sz="500" i="0" u="none" strike="noStrike" cap="none">
              <a:solidFill>
                <a:schemeClr val="lt1"/>
              </a:solidFill>
              <a:latin typeface="Open Sans"/>
              <a:ea typeface="Open Sans"/>
              <a:cs typeface="Open Sans"/>
              <a:sym typeface="Open Sans"/>
            </a:endParaRPr>
          </a:p>
        </p:txBody>
      </p:sp>
      <p:sp>
        <p:nvSpPr>
          <p:cNvPr id="5166" name="Google Shape;5166;p258"/>
          <p:cNvSpPr txBox="1"/>
          <p:nvPr/>
        </p:nvSpPr>
        <p:spPr>
          <a:xfrm>
            <a:off x="7428200" y="4407010"/>
            <a:ext cx="321300" cy="93600"/>
          </a:xfrm>
          <a:prstGeom prst="rect">
            <a:avLst/>
          </a:prstGeom>
          <a:solidFill>
            <a:schemeClr val="lt1"/>
          </a:solidFill>
          <a:ln>
            <a:noFill/>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2"/>
                </a:solidFill>
                <a:latin typeface="Open Sans"/>
                <a:ea typeface="Open Sans"/>
                <a:cs typeface="Open Sans"/>
                <a:sym typeface="Open Sans"/>
              </a:rPr>
              <a:t>TWN</a:t>
            </a:r>
            <a:endParaRPr sz="500" i="0" u="none" strike="noStrike" cap="none">
              <a:solidFill>
                <a:schemeClr val="dk2"/>
              </a:solidFill>
              <a:latin typeface="Open Sans"/>
              <a:ea typeface="Open Sans"/>
              <a:cs typeface="Open Sans"/>
              <a:sym typeface="Open Sans"/>
            </a:endParaRPr>
          </a:p>
        </p:txBody>
      </p:sp>
      <p:sp>
        <p:nvSpPr>
          <p:cNvPr id="5144" name="Google Shape;5144;p258"/>
          <p:cNvSpPr txBox="1"/>
          <p:nvPr/>
        </p:nvSpPr>
        <p:spPr>
          <a:xfrm>
            <a:off x="4728549" y="4158950"/>
            <a:ext cx="477600" cy="3669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V5 Configuration (Setup)</a:t>
            </a:r>
            <a:endParaRPr sz="500" i="0" u="none" strike="noStrike" cap="none">
              <a:solidFill>
                <a:schemeClr val="lt1"/>
              </a:solidFill>
              <a:latin typeface="Open Sans"/>
              <a:ea typeface="Open Sans"/>
              <a:cs typeface="Open Sans"/>
              <a:sym typeface="Open Sans"/>
            </a:endParaRPr>
          </a:p>
        </p:txBody>
      </p:sp>
      <p:sp>
        <p:nvSpPr>
          <p:cNvPr id="5167" name="Google Shape;5167;p258"/>
          <p:cNvSpPr txBox="1"/>
          <p:nvPr/>
        </p:nvSpPr>
        <p:spPr>
          <a:xfrm>
            <a:off x="4764650" y="4442535"/>
            <a:ext cx="414300" cy="65700"/>
          </a:xfrm>
          <a:prstGeom prst="rect">
            <a:avLst/>
          </a:prstGeom>
          <a:solidFill>
            <a:schemeClr val="lt1"/>
          </a:solidFill>
          <a:ln>
            <a:noFill/>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2"/>
                </a:solidFill>
                <a:latin typeface="Open Sans"/>
                <a:ea typeface="Open Sans"/>
                <a:cs typeface="Open Sans"/>
                <a:sym typeface="Open Sans"/>
              </a:rPr>
              <a:t>V5</a:t>
            </a:r>
            <a:endParaRPr sz="500" i="0" u="none" strike="noStrike" cap="none">
              <a:solidFill>
                <a:schemeClr val="dk2"/>
              </a:solidFill>
              <a:latin typeface="Open Sans"/>
              <a:ea typeface="Open Sans"/>
              <a:cs typeface="Open Sans"/>
              <a:sym typeface="Open Sans"/>
            </a:endParaRPr>
          </a:p>
        </p:txBody>
      </p:sp>
      <p:sp>
        <p:nvSpPr>
          <p:cNvPr id="5168" name="Google Shape;5168;p258"/>
          <p:cNvSpPr txBox="1"/>
          <p:nvPr/>
        </p:nvSpPr>
        <p:spPr>
          <a:xfrm>
            <a:off x="8000543" y="4111749"/>
            <a:ext cx="462900" cy="4209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V5 Configuration (Setup)</a:t>
            </a:r>
            <a:endParaRPr sz="500" i="0" u="none" strike="noStrike" cap="none">
              <a:solidFill>
                <a:schemeClr val="lt1"/>
              </a:solidFill>
              <a:latin typeface="Open Sans"/>
              <a:ea typeface="Open Sans"/>
              <a:cs typeface="Open Sans"/>
              <a:sym typeface="Open Sans"/>
            </a:endParaRPr>
          </a:p>
        </p:txBody>
      </p:sp>
      <p:sp>
        <p:nvSpPr>
          <p:cNvPr id="5169" name="Google Shape;5169;p258"/>
          <p:cNvSpPr txBox="1"/>
          <p:nvPr/>
        </p:nvSpPr>
        <p:spPr>
          <a:xfrm>
            <a:off x="8030500" y="4411090"/>
            <a:ext cx="402600" cy="86400"/>
          </a:xfrm>
          <a:prstGeom prst="rect">
            <a:avLst/>
          </a:prstGeom>
          <a:solidFill>
            <a:schemeClr val="lt1"/>
          </a:solidFill>
          <a:ln>
            <a:noFill/>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2"/>
                </a:solidFill>
                <a:latin typeface="Open Sans"/>
                <a:ea typeface="Open Sans"/>
                <a:cs typeface="Open Sans"/>
                <a:sym typeface="Open Sans"/>
              </a:rPr>
              <a:t>V5</a:t>
            </a:r>
            <a:endParaRPr sz="500" i="0" u="none" strike="noStrike" cap="none">
              <a:solidFill>
                <a:schemeClr val="dk2"/>
              </a:solidFill>
              <a:latin typeface="Open Sans"/>
              <a:ea typeface="Open Sans"/>
              <a:cs typeface="Open Sans"/>
              <a:sym typeface="Open Sans"/>
            </a:endParaRPr>
          </a:p>
        </p:txBody>
      </p:sp>
      <p:cxnSp>
        <p:nvCxnSpPr>
          <p:cNvPr id="5170" name="Google Shape;5170;p258"/>
          <p:cNvCxnSpPr>
            <a:stCxn id="5165" idx="3"/>
          </p:cNvCxnSpPr>
          <p:nvPr/>
        </p:nvCxnSpPr>
        <p:spPr>
          <a:xfrm rot="10800000" flipH="1">
            <a:off x="7780911" y="4335099"/>
            <a:ext cx="218700" cy="5100"/>
          </a:xfrm>
          <a:prstGeom prst="straightConnector1">
            <a:avLst/>
          </a:prstGeom>
          <a:noFill/>
          <a:ln w="9525" cap="flat" cmpd="sng">
            <a:solidFill>
              <a:schemeClr val="dk2"/>
            </a:solidFill>
            <a:prstDash val="solid"/>
            <a:round/>
            <a:headEnd type="none" w="sm" len="sm"/>
            <a:tailEnd type="triangle" w="med" len="med"/>
          </a:ln>
        </p:spPr>
      </p:cxnSp>
      <p:sp>
        <p:nvSpPr>
          <p:cNvPr id="5171" name="Google Shape;5171;p258"/>
          <p:cNvSpPr txBox="1"/>
          <p:nvPr/>
        </p:nvSpPr>
        <p:spPr>
          <a:xfrm>
            <a:off x="7396120" y="3492057"/>
            <a:ext cx="383400" cy="4050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Client Training - Coordinate with Employer</a:t>
            </a:r>
            <a:endParaRPr sz="500" i="0" u="none" strike="noStrike" cap="none">
              <a:solidFill>
                <a:schemeClr val="lt1"/>
              </a:solidFill>
              <a:latin typeface="Open Sans"/>
              <a:ea typeface="Open Sans"/>
              <a:cs typeface="Open Sans"/>
              <a:sym typeface="Open Sans"/>
            </a:endParaRPr>
          </a:p>
        </p:txBody>
      </p:sp>
      <p:cxnSp>
        <p:nvCxnSpPr>
          <p:cNvPr id="5172" name="Google Shape;5172;p258"/>
          <p:cNvCxnSpPr>
            <a:stCxn id="5168" idx="0"/>
            <a:endCxn id="5171" idx="2"/>
          </p:cNvCxnSpPr>
          <p:nvPr/>
        </p:nvCxnSpPr>
        <p:spPr>
          <a:xfrm rot="5400000" flipH="1">
            <a:off x="7802543" y="3682299"/>
            <a:ext cx="214800" cy="644100"/>
          </a:xfrm>
          <a:prstGeom prst="bentConnector3">
            <a:avLst>
              <a:gd name="adj1" fmla="val 35598"/>
            </a:avLst>
          </a:prstGeom>
          <a:noFill/>
          <a:ln w="9525" cap="flat" cmpd="sng">
            <a:solidFill>
              <a:schemeClr val="dk2"/>
            </a:solidFill>
            <a:prstDash val="solid"/>
            <a:round/>
            <a:headEnd type="none" w="sm" len="sm"/>
            <a:tailEnd type="triangle" w="med" len="med"/>
          </a:ln>
        </p:spPr>
      </p:cxnSp>
      <p:sp>
        <p:nvSpPr>
          <p:cNvPr id="5173" name="Google Shape;5173;p258"/>
          <p:cNvSpPr txBox="1"/>
          <p:nvPr/>
        </p:nvSpPr>
        <p:spPr>
          <a:xfrm>
            <a:off x="7966715" y="3492057"/>
            <a:ext cx="397500" cy="4050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500">
                <a:solidFill>
                  <a:schemeClr val="lt1"/>
                </a:solidFill>
                <a:latin typeface="Open Sans"/>
                <a:ea typeface="Open Sans"/>
                <a:cs typeface="Open Sans"/>
                <a:sym typeface="Open Sans"/>
              </a:rPr>
              <a:t>Go Live - Coordinate with Employer</a:t>
            </a:r>
            <a:endParaRPr sz="500" i="0" u="none" strike="noStrike" cap="none">
              <a:solidFill>
                <a:schemeClr val="lt1"/>
              </a:solidFill>
              <a:latin typeface="Open Sans"/>
              <a:ea typeface="Open Sans"/>
              <a:cs typeface="Open Sans"/>
              <a:sym typeface="Open Sans"/>
            </a:endParaRPr>
          </a:p>
        </p:txBody>
      </p:sp>
      <p:cxnSp>
        <p:nvCxnSpPr>
          <p:cNvPr id="5174" name="Google Shape;5174;p258"/>
          <p:cNvCxnSpPr>
            <a:stCxn id="5171" idx="3"/>
            <a:endCxn id="5173" idx="1"/>
          </p:cNvCxnSpPr>
          <p:nvPr/>
        </p:nvCxnSpPr>
        <p:spPr>
          <a:xfrm>
            <a:off x="7779520" y="3694557"/>
            <a:ext cx="187200" cy="600"/>
          </a:xfrm>
          <a:prstGeom prst="bentConnector3">
            <a:avLst>
              <a:gd name="adj1" fmla="val 49974"/>
            </a:avLst>
          </a:prstGeom>
          <a:noFill/>
          <a:ln w="9525" cap="flat" cmpd="sng">
            <a:solidFill>
              <a:schemeClr val="dk2"/>
            </a:solidFill>
            <a:prstDash val="solid"/>
            <a:round/>
            <a:headEnd type="none" w="sm" len="sm"/>
            <a:tailEnd type="triangle" w="med" len="med"/>
          </a:ln>
        </p:spPr>
      </p:cxnSp>
      <p:cxnSp>
        <p:nvCxnSpPr>
          <p:cNvPr id="5175" name="Google Shape;5175;p258"/>
          <p:cNvCxnSpPr>
            <a:stCxn id="5173" idx="3"/>
            <a:endCxn id="5139" idx="0"/>
          </p:cNvCxnSpPr>
          <p:nvPr/>
        </p:nvCxnSpPr>
        <p:spPr>
          <a:xfrm>
            <a:off x="8364215" y="3694557"/>
            <a:ext cx="279300" cy="121200"/>
          </a:xfrm>
          <a:prstGeom prst="bentConnector2">
            <a:avLst/>
          </a:prstGeom>
          <a:noFill/>
          <a:ln w="9525" cap="flat" cmpd="sng">
            <a:solidFill>
              <a:srgbClr val="5FCE97"/>
            </a:solidFill>
            <a:prstDash val="solid"/>
            <a:round/>
            <a:headEnd type="none" w="sm" len="sm"/>
            <a:tailEnd type="triangle" w="med" len="med"/>
          </a:ln>
        </p:spPr>
      </p:cxnSp>
      <p:cxnSp>
        <p:nvCxnSpPr>
          <p:cNvPr id="5176" name="Google Shape;5176;p258"/>
          <p:cNvCxnSpPr/>
          <p:nvPr/>
        </p:nvCxnSpPr>
        <p:spPr>
          <a:xfrm>
            <a:off x="1441808" y="1934578"/>
            <a:ext cx="0" cy="130500"/>
          </a:xfrm>
          <a:prstGeom prst="straightConnector1">
            <a:avLst/>
          </a:prstGeom>
          <a:noFill/>
          <a:ln w="9525" cap="flat" cmpd="sng">
            <a:solidFill>
              <a:schemeClr val="dk2"/>
            </a:solidFill>
            <a:prstDash val="solid"/>
            <a:round/>
            <a:headEnd type="none" w="med" len="med"/>
            <a:tailEnd type="triangle" w="med" len="med"/>
          </a:ln>
        </p:spPr>
      </p:cxnSp>
      <p:cxnSp>
        <p:nvCxnSpPr>
          <p:cNvPr id="5177" name="Google Shape;5177;p258"/>
          <p:cNvCxnSpPr>
            <a:stCxn id="5131" idx="2"/>
            <a:endCxn id="5125" idx="1"/>
          </p:cNvCxnSpPr>
          <p:nvPr/>
        </p:nvCxnSpPr>
        <p:spPr>
          <a:xfrm rot="-5400000" flipH="1">
            <a:off x="2598426" y="3903474"/>
            <a:ext cx="457500" cy="350700"/>
          </a:xfrm>
          <a:prstGeom prst="bentConnector2">
            <a:avLst/>
          </a:prstGeom>
          <a:noFill/>
          <a:ln w="9525" cap="flat" cmpd="sng">
            <a:solidFill>
              <a:schemeClr val="dk2"/>
            </a:solidFill>
            <a:prstDash val="solid"/>
            <a:round/>
            <a:headEnd type="none" w="sm" len="sm"/>
            <a:tailEnd type="triangle" w="med" len="med"/>
          </a:ln>
        </p:spPr>
      </p:cxnSp>
      <p:cxnSp>
        <p:nvCxnSpPr>
          <p:cNvPr id="5178" name="Google Shape;5178;p258"/>
          <p:cNvCxnSpPr>
            <a:stCxn id="5122" idx="3"/>
            <a:endCxn id="5157" idx="1"/>
          </p:cNvCxnSpPr>
          <p:nvPr/>
        </p:nvCxnSpPr>
        <p:spPr>
          <a:xfrm>
            <a:off x="4054580" y="3707682"/>
            <a:ext cx="193200" cy="166500"/>
          </a:xfrm>
          <a:prstGeom prst="bentConnector3">
            <a:avLst>
              <a:gd name="adj1" fmla="val 33601"/>
            </a:avLst>
          </a:prstGeom>
          <a:noFill/>
          <a:ln w="9525" cap="flat" cmpd="sng">
            <a:solidFill>
              <a:schemeClr val="dk2"/>
            </a:solidFill>
            <a:prstDash val="solid"/>
            <a:round/>
            <a:headEnd type="none" w="sm" len="sm"/>
            <a:tailEnd type="triangle" w="med" len="med"/>
          </a:ln>
        </p:spPr>
      </p:cxnSp>
      <p:cxnSp>
        <p:nvCxnSpPr>
          <p:cNvPr id="5179" name="Google Shape;5179;p258"/>
          <p:cNvCxnSpPr>
            <a:stCxn id="5134" idx="2"/>
            <a:endCxn id="5128" idx="0"/>
          </p:cNvCxnSpPr>
          <p:nvPr/>
        </p:nvCxnSpPr>
        <p:spPr>
          <a:xfrm>
            <a:off x="3789399" y="2879430"/>
            <a:ext cx="0" cy="222600"/>
          </a:xfrm>
          <a:prstGeom prst="straightConnector1">
            <a:avLst/>
          </a:prstGeom>
          <a:noFill/>
          <a:ln w="9525" cap="flat" cmpd="sng">
            <a:solidFill>
              <a:schemeClr val="dk2"/>
            </a:solidFill>
            <a:prstDash val="solid"/>
            <a:round/>
            <a:headEnd type="none" w="med" len="med"/>
            <a:tailEnd type="triangle" w="med" len="med"/>
          </a:ln>
        </p:spPr>
      </p:cxnSp>
      <p:cxnSp>
        <p:nvCxnSpPr>
          <p:cNvPr id="5180" name="Google Shape;5180;p258"/>
          <p:cNvCxnSpPr>
            <a:stCxn id="5163" idx="2"/>
            <a:endCxn id="5165" idx="1"/>
          </p:cNvCxnSpPr>
          <p:nvPr/>
        </p:nvCxnSpPr>
        <p:spPr>
          <a:xfrm rot="-5400000" flipH="1">
            <a:off x="7237597" y="4180707"/>
            <a:ext cx="101700" cy="217200"/>
          </a:xfrm>
          <a:prstGeom prst="bentConnector2">
            <a:avLst/>
          </a:prstGeom>
          <a:noFill/>
          <a:ln w="9525" cap="flat" cmpd="sng">
            <a:solidFill>
              <a:schemeClr val="dk2"/>
            </a:solidFill>
            <a:prstDash val="solid"/>
            <a:round/>
            <a:headEnd type="none" w="sm" len="sm"/>
            <a:tailEnd type="triangle" w="med" len="med"/>
          </a:ln>
        </p:spPr>
      </p:cxnSp>
      <p:grpSp>
        <p:nvGrpSpPr>
          <p:cNvPr id="5181" name="Google Shape;5181;p258"/>
          <p:cNvGrpSpPr/>
          <p:nvPr/>
        </p:nvGrpSpPr>
        <p:grpSpPr>
          <a:xfrm>
            <a:off x="1100051" y="1651856"/>
            <a:ext cx="117357" cy="118871"/>
            <a:chOff x="4442959" y="2041663"/>
            <a:chExt cx="329100" cy="329100"/>
          </a:xfrm>
        </p:grpSpPr>
        <p:sp>
          <p:nvSpPr>
            <p:cNvPr id="5182" name="Google Shape;5182;p258"/>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3" name="Google Shape;5183;p258"/>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sp>
        <p:nvSpPr>
          <p:cNvPr id="5184" name="Google Shape;5184;p258"/>
          <p:cNvSpPr/>
          <p:nvPr/>
        </p:nvSpPr>
        <p:spPr>
          <a:xfrm>
            <a:off x="2128359" y="1798845"/>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85" name="Google Shape;5185;p258"/>
          <p:cNvSpPr/>
          <p:nvPr/>
        </p:nvSpPr>
        <p:spPr>
          <a:xfrm>
            <a:off x="2280006" y="1441250"/>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86" name="Google Shape;5186;p258"/>
          <p:cNvSpPr/>
          <p:nvPr/>
        </p:nvSpPr>
        <p:spPr>
          <a:xfrm>
            <a:off x="2910151" y="2512853"/>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87" name="Google Shape;5187;p258"/>
          <p:cNvSpPr/>
          <p:nvPr/>
        </p:nvSpPr>
        <p:spPr>
          <a:xfrm>
            <a:off x="4046403" y="2512853"/>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88" name="Google Shape;5188;p258"/>
          <p:cNvSpPr/>
          <p:nvPr/>
        </p:nvSpPr>
        <p:spPr>
          <a:xfrm>
            <a:off x="4046403" y="3051954"/>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89" name="Google Shape;5189;p258"/>
          <p:cNvSpPr/>
          <p:nvPr/>
        </p:nvSpPr>
        <p:spPr>
          <a:xfrm>
            <a:off x="4542686" y="3763056"/>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90" name="Google Shape;5190;p258"/>
          <p:cNvSpPr/>
          <p:nvPr/>
        </p:nvSpPr>
        <p:spPr>
          <a:xfrm>
            <a:off x="5610352" y="3766356"/>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91" name="Google Shape;5191;p258"/>
          <p:cNvSpPr txBox="1"/>
          <p:nvPr/>
        </p:nvSpPr>
        <p:spPr>
          <a:xfrm>
            <a:off x="7050852" y="4027502"/>
            <a:ext cx="253500" cy="148800"/>
          </a:xfrm>
          <a:prstGeom prst="rect">
            <a:avLst/>
          </a:prstGeom>
          <a:solidFill>
            <a:schemeClr val="lt1"/>
          </a:solidFill>
          <a:ln>
            <a:noFill/>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2"/>
                </a:solidFill>
                <a:latin typeface="Open Sans"/>
                <a:ea typeface="Open Sans"/>
                <a:cs typeface="Open Sans"/>
                <a:sym typeface="Open Sans"/>
              </a:rPr>
              <a:t>SSS</a:t>
            </a:r>
            <a:endParaRPr sz="500" i="0" u="none" strike="noStrike" cap="none">
              <a:solidFill>
                <a:schemeClr val="dk2"/>
              </a:solidFill>
              <a:latin typeface="Open Sans"/>
              <a:ea typeface="Open Sans"/>
              <a:cs typeface="Open Sans"/>
              <a:sym typeface="Open Sans"/>
            </a:endParaRPr>
          </a:p>
        </p:txBody>
      </p:sp>
      <p:sp>
        <p:nvSpPr>
          <p:cNvPr id="5192" name="Google Shape;5192;p258"/>
          <p:cNvSpPr txBox="1"/>
          <p:nvPr/>
        </p:nvSpPr>
        <p:spPr>
          <a:xfrm>
            <a:off x="7050852" y="3761255"/>
            <a:ext cx="253500" cy="201000"/>
          </a:xfrm>
          <a:prstGeom prst="rect">
            <a:avLst/>
          </a:prstGeom>
          <a:solidFill>
            <a:schemeClr val="lt1"/>
          </a:solidFill>
          <a:ln>
            <a:noFill/>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dk2"/>
                </a:solidFill>
                <a:latin typeface="Open Sans"/>
                <a:ea typeface="Open Sans"/>
                <a:cs typeface="Open Sans"/>
                <a:sym typeface="Open Sans"/>
              </a:rPr>
              <a:t>Service Now</a:t>
            </a:r>
            <a:endParaRPr sz="500" i="0" u="none" strike="noStrike" cap="none">
              <a:solidFill>
                <a:schemeClr val="dk2"/>
              </a:solidFill>
              <a:latin typeface="Open Sans"/>
              <a:ea typeface="Open Sans"/>
              <a:cs typeface="Open Sans"/>
              <a:sym typeface="Open Sans"/>
            </a:endParaRPr>
          </a:p>
        </p:txBody>
      </p:sp>
      <p:sp>
        <p:nvSpPr>
          <p:cNvPr id="5193" name="Google Shape;5193;p258"/>
          <p:cNvSpPr/>
          <p:nvPr/>
        </p:nvSpPr>
        <p:spPr>
          <a:xfrm>
            <a:off x="7239629" y="3705303"/>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cxnSp>
        <p:nvCxnSpPr>
          <p:cNvPr id="5194" name="Google Shape;5194;p258"/>
          <p:cNvCxnSpPr>
            <a:stCxn id="5148" idx="0"/>
            <a:endCxn id="5161" idx="2"/>
          </p:cNvCxnSpPr>
          <p:nvPr/>
        </p:nvCxnSpPr>
        <p:spPr>
          <a:xfrm rot="-5400000">
            <a:off x="6058785" y="3968009"/>
            <a:ext cx="202500" cy="600"/>
          </a:xfrm>
          <a:prstGeom prst="bentConnector3">
            <a:avLst>
              <a:gd name="adj1" fmla="val 49994"/>
            </a:avLst>
          </a:prstGeom>
          <a:noFill/>
          <a:ln w="9525" cap="flat" cmpd="sng">
            <a:solidFill>
              <a:schemeClr val="dk2"/>
            </a:solidFill>
            <a:prstDash val="solid"/>
            <a:round/>
            <a:headEnd type="none" w="sm" len="sm"/>
            <a:tailEnd type="triangle" w="med" len="med"/>
          </a:ln>
        </p:spPr>
      </p:cxnSp>
      <p:sp>
        <p:nvSpPr>
          <p:cNvPr id="5195" name="Google Shape;5195;p258"/>
          <p:cNvSpPr/>
          <p:nvPr/>
        </p:nvSpPr>
        <p:spPr>
          <a:xfrm>
            <a:off x="8413781" y="4080582"/>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96" name="Google Shape;5196;p258"/>
          <p:cNvSpPr/>
          <p:nvPr/>
        </p:nvSpPr>
        <p:spPr>
          <a:xfrm>
            <a:off x="7739170" y="4092032"/>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97" name="Google Shape;5197;p258"/>
          <p:cNvSpPr/>
          <p:nvPr/>
        </p:nvSpPr>
        <p:spPr>
          <a:xfrm>
            <a:off x="5125970" y="4113201"/>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98" name="Google Shape;5198;p258"/>
          <p:cNvSpPr/>
          <p:nvPr/>
        </p:nvSpPr>
        <p:spPr>
          <a:xfrm>
            <a:off x="5159011" y="3461555"/>
            <a:ext cx="873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199" name="Google Shape;5199;p258"/>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Direct New Employer Onboarding (TWN)</a:t>
            </a:r>
            <a:endParaRPr/>
          </a:p>
          <a:p>
            <a:pPr marL="0" lvl="0" indent="0" algn="l" rtl="0">
              <a:lnSpc>
                <a:spcPct val="100000"/>
              </a:lnSpc>
              <a:spcBef>
                <a:spcPts val="0"/>
              </a:spcBef>
              <a:spcAft>
                <a:spcPts val="0"/>
              </a:spcAft>
              <a:buSzPts val="1100"/>
              <a:buNone/>
            </a:pPr>
            <a:r>
              <a:rPr lang="en" sz="1400" i="1"/>
              <a:t>Process Map</a:t>
            </a:r>
            <a:endParaRPr sz="1400" i="1"/>
          </a:p>
        </p:txBody>
      </p:sp>
      <p:cxnSp>
        <p:nvCxnSpPr>
          <p:cNvPr id="5200" name="Google Shape;5200;p258"/>
          <p:cNvCxnSpPr/>
          <p:nvPr/>
        </p:nvCxnSpPr>
        <p:spPr>
          <a:xfrm>
            <a:off x="274320" y="1097280"/>
            <a:ext cx="8601600" cy="0"/>
          </a:xfrm>
          <a:prstGeom prst="straightConnector1">
            <a:avLst/>
          </a:prstGeom>
          <a:noFill/>
          <a:ln w="9525" cap="flat" cmpd="sng">
            <a:solidFill>
              <a:schemeClr val="dk2"/>
            </a:solidFill>
            <a:prstDash val="solid"/>
            <a:round/>
            <a:headEnd type="none" w="sm" len="sm"/>
            <a:tailEnd type="triangle" w="med" len="med"/>
          </a:ln>
        </p:spPr>
      </p:cxnSp>
      <p:sp>
        <p:nvSpPr>
          <p:cNvPr id="5201" name="Google Shape;5201;p258"/>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5202" name="Google Shape;5202;p258"/>
          <p:cNvSpPr/>
          <p:nvPr/>
        </p:nvSpPr>
        <p:spPr>
          <a:xfrm>
            <a:off x="1073015" y="4633797"/>
            <a:ext cx="156600" cy="1209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3" name="Google Shape;5203;p258"/>
          <p:cNvSpPr txBox="1"/>
          <p:nvPr/>
        </p:nvSpPr>
        <p:spPr>
          <a:xfrm>
            <a:off x="1272317" y="4648047"/>
            <a:ext cx="8844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Automated Process Step</a:t>
            </a:r>
            <a:endParaRPr sz="500" i="0" u="none" strike="noStrike" cap="none">
              <a:solidFill>
                <a:schemeClr val="dk2"/>
              </a:solidFill>
              <a:latin typeface="Open Sans"/>
              <a:ea typeface="Open Sans"/>
              <a:cs typeface="Open Sans"/>
              <a:sym typeface="Open Sans"/>
            </a:endParaRPr>
          </a:p>
        </p:txBody>
      </p:sp>
      <p:sp>
        <p:nvSpPr>
          <p:cNvPr id="5204" name="Google Shape;5204;p258"/>
          <p:cNvSpPr txBox="1"/>
          <p:nvPr/>
        </p:nvSpPr>
        <p:spPr>
          <a:xfrm>
            <a:off x="481612" y="4648047"/>
            <a:ext cx="5487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Process Start</a:t>
            </a:r>
            <a:endParaRPr sz="500" i="0" u="none" strike="noStrike" cap="none">
              <a:solidFill>
                <a:schemeClr val="dk2"/>
              </a:solidFill>
              <a:latin typeface="Open Sans"/>
              <a:ea typeface="Open Sans"/>
              <a:cs typeface="Open Sans"/>
              <a:sym typeface="Open Sans"/>
            </a:endParaRPr>
          </a:p>
        </p:txBody>
      </p:sp>
      <p:sp>
        <p:nvSpPr>
          <p:cNvPr id="5205" name="Google Shape;5205;p258"/>
          <p:cNvSpPr txBox="1"/>
          <p:nvPr/>
        </p:nvSpPr>
        <p:spPr>
          <a:xfrm>
            <a:off x="2428723" y="4648047"/>
            <a:ext cx="804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Automated Transition</a:t>
            </a:r>
            <a:endParaRPr sz="500" i="0" u="none" strike="noStrike" cap="none">
              <a:solidFill>
                <a:schemeClr val="dk2"/>
              </a:solidFill>
              <a:latin typeface="Open Sans"/>
              <a:ea typeface="Open Sans"/>
              <a:cs typeface="Open Sans"/>
              <a:sym typeface="Open Sans"/>
            </a:endParaRPr>
          </a:p>
        </p:txBody>
      </p:sp>
      <p:cxnSp>
        <p:nvCxnSpPr>
          <p:cNvPr id="5206" name="Google Shape;5206;p258"/>
          <p:cNvCxnSpPr/>
          <p:nvPr/>
        </p:nvCxnSpPr>
        <p:spPr>
          <a:xfrm>
            <a:off x="2199420" y="4694247"/>
            <a:ext cx="186600" cy="0"/>
          </a:xfrm>
          <a:prstGeom prst="straightConnector1">
            <a:avLst/>
          </a:prstGeom>
          <a:noFill/>
          <a:ln w="9525" cap="flat" cmpd="sng">
            <a:solidFill>
              <a:srgbClr val="5FCE97"/>
            </a:solidFill>
            <a:prstDash val="solid"/>
            <a:round/>
            <a:headEnd type="none" w="sm" len="sm"/>
            <a:tailEnd type="triangle" w="med" len="med"/>
          </a:ln>
        </p:spPr>
      </p:cxnSp>
      <p:sp>
        <p:nvSpPr>
          <p:cNvPr id="5207" name="Google Shape;5207;p258"/>
          <p:cNvSpPr txBox="1"/>
          <p:nvPr/>
        </p:nvSpPr>
        <p:spPr>
          <a:xfrm>
            <a:off x="4293933" y="4648047"/>
            <a:ext cx="4290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Pain Point</a:t>
            </a:r>
            <a:r>
              <a:rPr lang="en" sz="500">
                <a:solidFill>
                  <a:schemeClr val="dk2"/>
                </a:solidFill>
                <a:latin typeface="Open Sans"/>
                <a:ea typeface="Open Sans"/>
                <a:cs typeface="Open Sans"/>
                <a:sym typeface="Open Sans"/>
              </a:rPr>
              <a:t>s</a:t>
            </a:r>
            <a:endParaRPr sz="500" i="0" u="none" strike="noStrike" cap="none">
              <a:solidFill>
                <a:schemeClr val="dk2"/>
              </a:solidFill>
              <a:latin typeface="Open Sans"/>
              <a:ea typeface="Open Sans"/>
              <a:cs typeface="Open Sans"/>
              <a:sym typeface="Open Sans"/>
            </a:endParaRPr>
          </a:p>
        </p:txBody>
      </p:sp>
      <p:sp>
        <p:nvSpPr>
          <p:cNvPr id="5208" name="Google Shape;5208;p258"/>
          <p:cNvSpPr txBox="1"/>
          <p:nvPr/>
        </p:nvSpPr>
        <p:spPr>
          <a:xfrm>
            <a:off x="3515528" y="4648047"/>
            <a:ext cx="6045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a:solidFill>
                  <a:schemeClr val="dk2"/>
                </a:solidFill>
                <a:latin typeface="Open Sans"/>
                <a:ea typeface="Open Sans"/>
                <a:cs typeface="Open Sans"/>
                <a:sym typeface="Open Sans"/>
              </a:rPr>
              <a:t>Manual process</a:t>
            </a:r>
            <a:endParaRPr sz="500" i="0" u="none" strike="noStrike" cap="none">
              <a:solidFill>
                <a:schemeClr val="dk2"/>
              </a:solidFill>
              <a:latin typeface="Open Sans"/>
              <a:ea typeface="Open Sans"/>
              <a:cs typeface="Open Sans"/>
              <a:sym typeface="Open Sans"/>
            </a:endParaRPr>
          </a:p>
        </p:txBody>
      </p:sp>
      <p:cxnSp>
        <p:nvCxnSpPr>
          <p:cNvPr id="5209" name="Google Shape;5209;p258"/>
          <p:cNvCxnSpPr/>
          <p:nvPr/>
        </p:nvCxnSpPr>
        <p:spPr>
          <a:xfrm>
            <a:off x="3276025" y="4694247"/>
            <a:ext cx="196800" cy="0"/>
          </a:xfrm>
          <a:prstGeom prst="straightConnector1">
            <a:avLst/>
          </a:prstGeom>
          <a:noFill/>
          <a:ln w="9525" cap="flat" cmpd="sng">
            <a:solidFill>
              <a:schemeClr val="dk2"/>
            </a:solidFill>
            <a:prstDash val="solid"/>
            <a:round/>
            <a:headEnd type="none" w="sm" len="sm"/>
            <a:tailEnd type="triangle" w="med" len="med"/>
          </a:ln>
        </p:spPr>
      </p:cxnSp>
      <p:sp>
        <p:nvSpPr>
          <p:cNvPr id="5210" name="Google Shape;5210;p258"/>
          <p:cNvSpPr/>
          <p:nvPr/>
        </p:nvSpPr>
        <p:spPr>
          <a:xfrm>
            <a:off x="4765636" y="4633797"/>
            <a:ext cx="156600" cy="120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1" name="Google Shape;5211;p258"/>
          <p:cNvSpPr txBox="1"/>
          <p:nvPr/>
        </p:nvSpPr>
        <p:spPr>
          <a:xfrm>
            <a:off x="4964975" y="4648054"/>
            <a:ext cx="27339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a:solidFill>
                  <a:schemeClr val="dk2"/>
                </a:solidFill>
                <a:latin typeface="Open Sans"/>
                <a:ea typeface="Open Sans"/>
                <a:cs typeface="Open Sans"/>
                <a:sym typeface="Open Sans"/>
              </a:rPr>
              <a:t>Requires Coordination between Employer, Employer Vendors &amp; Sales</a:t>
            </a:r>
            <a:endParaRPr sz="500">
              <a:solidFill>
                <a:schemeClr val="dk2"/>
              </a:solidFill>
              <a:latin typeface="Open Sans"/>
              <a:ea typeface="Open Sans"/>
              <a:cs typeface="Open Sans"/>
              <a:sym typeface="Open Sans"/>
            </a:endParaRPr>
          </a:p>
        </p:txBody>
      </p:sp>
      <p:grpSp>
        <p:nvGrpSpPr>
          <p:cNvPr id="5212" name="Google Shape;5212;p258"/>
          <p:cNvGrpSpPr/>
          <p:nvPr/>
        </p:nvGrpSpPr>
        <p:grpSpPr>
          <a:xfrm>
            <a:off x="320039" y="4634812"/>
            <a:ext cx="118871" cy="118871"/>
            <a:chOff x="4442959" y="2041663"/>
            <a:chExt cx="329100" cy="329100"/>
          </a:xfrm>
        </p:grpSpPr>
        <p:sp>
          <p:nvSpPr>
            <p:cNvPr id="5213" name="Google Shape;5213;p258"/>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4" name="Google Shape;5214;p258"/>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sp>
        <p:nvSpPr>
          <p:cNvPr id="5215" name="Google Shape;5215;p258"/>
          <p:cNvSpPr/>
          <p:nvPr/>
        </p:nvSpPr>
        <p:spPr>
          <a:xfrm>
            <a:off x="4162730" y="4648347"/>
            <a:ext cx="885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216" name="Google Shape;5216;p258"/>
          <p:cNvSpPr/>
          <p:nvPr/>
        </p:nvSpPr>
        <p:spPr>
          <a:xfrm>
            <a:off x="7123176" y="4636008"/>
            <a:ext cx="156600" cy="1209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7" name="Google Shape;5217;p258"/>
          <p:cNvSpPr txBox="1"/>
          <p:nvPr/>
        </p:nvSpPr>
        <p:spPr>
          <a:xfrm>
            <a:off x="7322517" y="4650275"/>
            <a:ext cx="672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a:solidFill>
                  <a:schemeClr val="dk2"/>
                </a:solidFill>
                <a:latin typeface="Open Sans"/>
                <a:ea typeface="Open Sans"/>
                <a:cs typeface="Open Sans"/>
                <a:sym typeface="Open Sans"/>
              </a:rPr>
              <a:t>Manual Processes</a:t>
            </a:r>
            <a:endParaRPr sz="500">
              <a:solidFill>
                <a:schemeClr val="dk2"/>
              </a:solidFill>
              <a:latin typeface="Open Sans"/>
              <a:ea typeface="Open Sans"/>
              <a:cs typeface="Open Sans"/>
              <a:sym typeface="Open Sans"/>
            </a:endParaRPr>
          </a:p>
        </p:txBody>
      </p:sp>
      <p:sp>
        <p:nvSpPr>
          <p:cNvPr id="5218" name="Google Shape;5218;p258"/>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222"/>
        <p:cNvGrpSpPr/>
        <p:nvPr/>
      </p:nvGrpSpPr>
      <p:grpSpPr>
        <a:xfrm>
          <a:off x="0" y="0"/>
          <a:ext cx="0" cy="0"/>
          <a:chOff x="0" y="0"/>
          <a:chExt cx="0" cy="0"/>
        </a:xfrm>
      </p:grpSpPr>
      <p:sp>
        <p:nvSpPr>
          <p:cNvPr id="5223" name="Google Shape;5223;p259"/>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Alliance Cancellations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sp>
        <p:nvSpPr>
          <p:cNvPr id="5224" name="Google Shape;5224;p259"/>
          <p:cNvSpPr/>
          <p:nvPr/>
        </p:nvSpPr>
        <p:spPr>
          <a:xfrm>
            <a:off x="274350" y="3570400"/>
            <a:ext cx="7654500" cy="11934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Alliance TWN Bulk Cancellations (Process Automation) - Salesforce Update</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Request Alliances to provide a cancellation reason as an optional field.</a:t>
            </a:r>
            <a:endParaRPr sz="800">
              <a:solidFill>
                <a:schemeClr val="lt1"/>
              </a:solidFill>
              <a:latin typeface="Open Sans"/>
              <a:ea typeface="Open Sans"/>
              <a:cs typeface="Open Sans"/>
              <a:sym typeface="Open Sans"/>
            </a:endParaRPr>
          </a:p>
          <a:p>
            <a:pPr marL="91440" lvl="0" indent="-96520" algn="l" rtl="0">
              <a:lnSpc>
                <a:spcPct val="100000"/>
              </a:lnSpc>
              <a:spcBef>
                <a:spcPts val="6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Setup Salesforce to consume the feed file generated by the Offboarding API. Use a temporary cancellation reason if the reason is unavailable</a:t>
            </a:r>
            <a:endParaRPr sz="800">
              <a:solidFill>
                <a:schemeClr val="lt1"/>
              </a:solidFill>
              <a:latin typeface="Open Sans"/>
              <a:ea typeface="Open Sans"/>
              <a:cs typeface="Open Sans"/>
              <a:sym typeface="Open Sans"/>
            </a:endParaRPr>
          </a:p>
          <a:p>
            <a:pPr marL="91440" lvl="0" indent="-96520" algn="l" rtl="0">
              <a:lnSpc>
                <a:spcPct val="100000"/>
              </a:lnSpc>
              <a:spcBef>
                <a:spcPts val="600"/>
              </a:spcBef>
              <a:spcAft>
                <a:spcPts val="600"/>
              </a:spcAft>
              <a:buClr>
                <a:schemeClr val="accent1"/>
              </a:buClr>
              <a:buSzPts val="800"/>
              <a:buFont typeface="Open Sans"/>
              <a:buChar char="•"/>
            </a:pPr>
            <a:r>
              <a:rPr lang="en" sz="800">
                <a:solidFill>
                  <a:schemeClr val="lt1"/>
                </a:solidFill>
                <a:latin typeface="Open Sans"/>
                <a:ea typeface="Open Sans"/>
                <a:cs typeface="Open Sans"/>
                <a:sym typeface="Open Sans"/>
              </a:rPr>
              <a:t>The “Employer Save Procedures” can update the cancellation reason on completion of their process</a:t>
            </a:r>
            <a:endParaRPr sz="800">
              <a:solidFill>
                <a:schemeClr val="lt1"/>
              </a:solidFill>
              <a:latin typeface="Open Sans"/>
              <a:ea typeface="Open Sans"/>
              <a:cs typeface="Open Sans"/>
              <a:sym typeface="Open Sans"/>
            </a:endParaRPr>
          </a:p>
        </p:txBody>
      </p:sp>
      <p:sp>
        <p:nvSpPr>
          <p:cNvPr id="5225" name="Google Shape;5225;p259"/>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226" name="Google Shape;5226;p259"/>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5227" name="Google Shape;5227;p259"/>
          <p:cNvGrpSpPr/>
          <p:nvPr/>
        </p:nvGrpSpPr>
        <p:grpSpPr>
          <a:xfrm>
            <a:off x="5093266" y="1282348"/>
            <a:ext cx="201183" cy="201183"/>
            <a:chOff x="137268" y="455754"/>
            <a:chExt cx="320100" cy="320100"/>
          </a:xfrm>
        </p:grpSpPr>
        <p:sp>
          <p:nvSpPr>
            <p:cNvPr id="5228" name="Google Shape;5228;p259"/>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229" name="Google Shape;5229;p259"/>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aphicFrame>
        <p:nvGraphicFramePr>
          <p:cNvPr id="5230" name="Google Shape;5230;p259"/>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The  Employer Boarding Offboarding API does not update Salesforce.</a:t>
                      </a:r>
                      <a:endParaRPr sz="500">
                        <a:solidFill>
                          <a:schemeClr val="dk1"/>
                        </a:solidFill>
                        <a:latin typeface="Open Sans"/>
                        <a:ea typeface="Open Sans"/>
                        <a:cs typeface="Open Sans"/>
                        <a:sym typeface="Open Sans"/>
                      </a:endParaRPr>
                    </a:p>
                    <a:p>
                      <a:pPr marL="0" lvl="0" indent="0" algn="l" rtl="0">
                        <a:spcBef>
                          <a:spcPts val="0"/>
                        </a:spcBef>
                        <a:spcAft>
                          <a:spcPts val="0"/>
                        </a:spcAft>
                        <a:buNone/>
                      </a:pPr>
                      <a:r>
                        <a:rPr lang="en" sz="500">
                          <a:solidFill>
                            <a:schemeClr val="dk1"/>
                          </a:solidFill>
                          <a:latin typeface="Open Sans"/>
                          <a:ea typeface="Open Sans"/>
                          <a:cs typeface="Open Sans"/>
                          <a:sym typeface="Open Sans"/>
                        </a:rPr>
                        <a:t>Impact: Workaround requires manual preparation of a data file to update Salesforce.</a:t>
                      </a:r>
                      <a:endParaRPr sz="500">
                        <a:solidFill>
                          <a:schemeClr val="dk1"/>
                        </a:solidFill>
                        <a:latin typeface="Open Sans"/>
                        <a:ea typeface="Open Sans"/>
                        <a:cs typeface="Open Sans"/>
                        <a:sym typeface="Open Sans"/>
                      </a:endParaRPr>
                    </a:p>
                    <a:p>
                      <a:pPr marL="0" lvl="0" indent="0" algn="l" rtl="0">
                        <a:spcBef>
                          <a:spcPts val="0"/>
                        </a:spcBef>
                        <a:spcAft>
                          <a:spcPts val="6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600"/>
                        </a:spcAft>
                        <a:buNone/>
                      </a:pPr>
                      <a:r>
                        <a:rPr lang="en" sz="500">
                          <a:solidFill>
                            <a:schemeClr val="dk1"/>
                          </a:solidFill>
                          <a:latin typeface="Open Sans"/>
                          <a:ea typeface="Open Sans"/>
                          <a:cs typeface="Open Sans"/>
                          <a:sym typeface="Open Sans"/>
                        </a:rPr>
                        <a:t>ADP feed does not provide a cancellation reason. The cancellation reason is gathered as part of the “Employer Save Procedures” by CRM Salesforce is not processing the cancellation feed file generated by the Offboarding API.</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grpSp>
        <p:nvGrpSpPr>
          <p:cNvPr id="5231" name="Google Shape;5231;p259"/>
          <p:cNvGrpSpPr/>
          <p:nvPr/>
        </p:nvGrpSpPr>
        <p:grpSpPr>
          <a:xfrm>
            <a:off x="5125288" y="1234836"/>
            <a:ext cx="201183" cy="201183"/>
            <a:chOff x="137268" y="455754"/>
            <a:chExt cx="320100" cy="320100"/>
          </a:xfrm>
        </p:grpSpPr>
        <p:sp>
          <p:nvSpPr>
            <p:cNvPr id="5232" name="Google Shape;5232;p259"/>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233" name="Google Shape;5233;p259"/>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grpSp>
        <p:nvGrpSpPr>
          <p:cNvPr id="5234" name="Google Shape;5234;p259"/>
          <p:cNvGrpSpPr/>
          <p:nvPr/>
        </p:nvGrpSpPr>
        <p:grpSpPr>
          <a:xfrm>
            <a:off x="274327" y="1093134"/>
            <a:ext cx="2342069" cy="2179964"/>
            <a:chOff x="274325" y="1093125"/>
            <a:chExt cx="2180901" cy="2029950"/>
          </a:xfrm>
        </p:grpSpPr>
        <p:pic>
          <p:nvPicPr>
            <p:cNvPr id="5235" name="Google Shape;5235;p259"/>
            <p:cNvPicPr preferRelativeResize="0"/>
            <p:nvPr/>
          </p:nvPicPr>
          <p:blipFill rotWithShape="1">
            <a:blip r:embed="rId3">
              <a:alphaModFix/>
            </a:blip>
            <a:srcRect r="47301"/>
            <a:stretch/>
          </p:blipFill>
          <p:spPr>
            <a:xfrm>
              <a:off x="274325" y="1093125"/>
              <a:ext cx="2180901" cy="2029950"/>
            </a:xfrm>
            <a:prstGeom prst="rect">
              <a:avLst/>
            </a:prstGeom>
            <a:noFill/>
            <a:ln w="9525" cap="flat" cmpd="sng">
              <a:solidFill>
                <a:schemeClr val="lt2"/>
              </a:solidFill>
              <a:prstDash val="solid"/>
              <a:round/>
              <a:headEnd type="none" w="sm" len="sm"/>
              <a:tailEnd type="none" w="sm" len="sm"/>
            </a:ln>
          </p:spPr>
        </p:pic>
        <p:sp>
          <p:nvSpPr>
            <p:cNvPr id="5236" name="Google Shape;5236;p259"/>
            <p:cNvSpPr/>
            <p:nvPr/>
          </p:nvSpPr>
          <p:spPr>
            <a:xfrm>
              <a:off x="1366641" y="2007599"/>
              <a:ext cx="152100" cy="1539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237" name="Google Shape;5237;p259"/>
            <p:cNvSpPr/>
            <p:nvPr/>
          </p:nvSpPr>
          <p:spPr>
            <a:xfrm>
              <a:off x="1958006" y="2706659"/>
              <a:ext cx="152100" cy="1539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grpSp>
      <p:sp>
        <p:nvSpPr>
          <p:cNvPr id="5238" name="Google Shape;5238;p259"/>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242"/>
        <p:cNvGrpSpPr/>
        <p:nvPr/>
      </p:nvGrpSpPr>
      <p:grpSpPr>
        <a:xfrm>
          <a:off x="0" y="0"/>
          <a:ext cx="0" cy="0"/>
          <a:chOff x="0" y="0"/>
          <a:chExt cx="0" cy="0"/>
        </a:xfrm>
      </p:grpSpPr>
      <p:pic>
        <p:nvPicPr>
          <p:cNvPr id="5243" name="Google Shape;5243;p260"/>
          <p:cNvPicPr preferRelativeResize="0"/>
          <p:nvPr/>
        </p:nvPicPr>
        <p:blipFill>
          <a:blip r:embed="rId3">
            <a:alphaModFix/>
          </a:blip>
          <a:stretch>
            <a:fillRect/>
          </a:stretch>
        </p:blipFill>
        <p:spPr>
          <a:xfrm>
            <a:off x="273588" y="1093125"/>
            <a:ext cx="3378484" cy="2254125"/>
          </a:xfrm>
          <a:prstGeom prst="rect">
            <a:avLst/>
          </a:prstGeom>
          <a:noFill/>
          <a:ln w="9525" cap="flat" cmpd="sng">
            <a:solidFill>
              <a:schemeClr val="lt2"/>
            </a:solidFill>
            <a:prstDash val="solid"/>
            <a:round/>
            <a:headEnd type="none" w="sm" len="sm"/>
            <a:tailEnd type="none" w="sm" len="sm"/>
          </a:ln>
        </p:spPr>
      </p:pic>
      <p:sp>
        <p:nvSpPr>
          <p:cNvPr id="5244" name="Google Shape;5244;p260"/>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Direct New Employer Onboarding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grpSp>
        <p:nvGrpSpPr>
          <p:cNvPr id="5245" name="Google Shape;5245;p260"/>
          <p:cNvGrpSpPr/>
          <p:nvPr/>
        </p:nvGrpSpPr>
        <p:grpSpPr>
          <a:xfrm>
            <a:off x="3126687" y="2526600"/>
            <a:ext cx="206913" cy="204160"/>
            <a:chOff x="137268" y="455754"/>
            <a:chExt cx="320100" cy="320100"/>
          </a:xfrm>
        </p:grpSpPr>
        <p:sp>
          <p:nvSpPr>
            <p:cNvPr id="5246" name="Google Shape;5246;p260"/>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247" name="Google Shape;5247;p260"/>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248" name="Google Shape;5248;p260"/>
          <p:cNvSpPr/>
          <p:nvPr/>
        </p:nvSpPr>
        <p:spPr>
          <a:xfrm>
            <a:off x="274350" y="3570400"/>
            <a:ext cx="7654500" cy="11934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Automate SSS Update for Direct Onboarding</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Reuse  Employer Boarding API to automate the SSS update functionality for Direct Onboarding of TWN, UC and I9 On prem</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Update SSS process upstream before start of “Implementation Specialist” activities.</a:t>
            </a:r>
            <a:endParaRPr sz="800">
              <a:solidFill>
                <a:schemeClr val="lt1"/>
              </a:solidFill>
              <a:latin typeface="Open Sans"/>
              <a:ea typeface="Open Sans"/>
              <a:cs typeface="Open Sans"/>
              <a:sym typeface="Open Sans"/>
            </a:endParaRPr>
          </a:p>
          <a:p>
            <a:pPr marL="0" lvl="0" indent="0" algn="l" rtl="0">
              <a:spcBef>
                <a:spcPts val="600"/>
              </a:spcBef>
              <a:spcAft>
                <a:spcPts val="0"/>
              </a:spcAft>
              <a:buNone/>
            </a:pPr>
            <a:r>
              <a:rPr lang="en" sz="800" i="1" u="sng">
                <a:solidFill>
                  <a:schemeClr val="lt1"/>
                </a:solidFill>
                <a:latin typeface="Open Sans"/>
                <a:ea typeface="Open Sans"/>
                <a:cs typeface="Open Sans"/>
                <a:sym typeface="Open Sans"/>
              </a:rPr>
              <a:t>To be determined:</a:t>
            </a:r>
            <a:r>
              <a:rPr lang="en" sz="800">
                <a:solidFill>
                  <a:schemeClr val="lt1"/>
                </a:solidFill>
                <a:latin typeface="Open Sans"/>
                <a:ea typeface="Open Sans"/>
                <a:cs typeface="Open Sans"/>
                <a:sym typeface="Open Sans"/>
              </a:rPr>
              <a:t> Implementation of SSS update in Test and Prod.</a:t>
            </a:r>
            <a:endParaRPr sz="800">
              <a:solidFill>
                <a:schemeClr val="lt1"/>
              </a:solidFill>
              <a:latin typeface="Open Sans"/>
              <a:ea typeface="Open Sans"/>
              <a:cs typeface="Open Sans"/>
              <a:sym typeface="Open Sans"/>
            </a:endParaRPr>
          </a:p>
          <a:p>
            <a:pPr marL="0" lvl="0" indent="0" algn="l" rtl="0">
              <a:lnSpc>
                <a:spcPct val="100000"/>
              </a:lnSpc>
              <a:spcBef>
                <a:spcPts val="600"/>
              </a:spcBef>
              <a:spcAft>
                <a:spcPts val="300"/>
              </a:spcAft>
              <a:buNone/>
            </a:pPr>
            <a:endParaRPr sz="800">
              <a:solidFill>
                <a:schemeClr val="lt1"/>
              </a:solidFill>
              <a:latin typeface="Open Sans"/>
              <a:ea typeface="Open Sans"/>
              <a:cs typeface="Open Sans"/>
              <a:sym typeface="Open Sans"/>
            </a:endParaRPr>
          </a:p>
        </p:txBody>
      </p:sp>
      <p:sp>
        <p:nvSpPr>
          <p:cNvPr id="5249" name="Google Shape;5249;p260"/>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250" name="Google Shape;5250;p260"/>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5251" name="Google Shape;5251;p260"/>
          <p:cNvGrpSpPr/>
          <p:nvPr/>
        </p:nvGrpSpPr>
        <p:grpSpPr>
          <a:xfrm>
            <a:off x="5093266" y="1282348"/>
            <a:ext cx="201183" cy="201183"/>
            <a:chOff x="137268" y="455754"/>
            <a:chExt cx="320100" cy="320100"/>
          </a:xfrm>
        </p:grpSpPr>
        <p:sp>
          <p:nvSpPr>
            <p:cNvPr id="5252" name="Google Shape;5252;p260"/>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253" name="Google Shape;5253;p260"/>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aphicFrame>
        <p:nvGraphicFramePr>
          <p:cNvPr id="5254" name="Google Shape;5254;p260"/>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Update of SSS, for Authorization, requires submission of ServiceNow Incident. The SNOW ticket resolution requires manual execution of scripts.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b="1">
                          <a:solidFill>
                            <a:schemeClr val="dk1"/>
                          </a:solidFill>
                          <a:latin typeface="Open Sans"/>
                          <a:ea typeface="Open Sans"/>
                          <a:cs typeface="Open Sans"/>
                          <a:sym typeface="Open Sans"/>
                        </a:rPr>
                        <a:t> </a:t>
                      </a:r>
                      <a:endParaRPr sz="500" b="1">
                        <a:solidFill>
                          <a:schemeClr val="dk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Due to backlogs in ticket resolution, the ETA can exceed 2 weeks. 2 separate SNOW tickets are needed, one for Test and repeated in Prod during Go Live.</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600"/>
                        </a:spcAft>
                        <a:buNone/>
                      </a:pPr>
                      <a:r>
                        <a:rPr lang="en" sz="500">
                          <a:solidFill>
                            <a:schemeClr val="dk1"/>
                          </a:solidFill>
                          <a:latin typeface="Open Sans"/>
                          <a:ea typeface="Open Sans"/>
                          <a:cs typeface="Open Sans"/>
                          <a:sym typeface="Open Sans"/>
                        </a:rPr>
                        <a:t>There is no integration between AM UI’s and SSS.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grpSp>
        <p:nvGrpSpPr>
          <p:cNvPr id="5255" name="Google Shape;5255;p260"/>
          <p:cNvGrpSpPr/>
          <p:nvPr/>
        </p:nvGrpSpPr>
        <p:grpSpPr>
          <a:xfrm>
            <a:off x="5125288" y="1234836"/>
            <a:ext cx="201183" cy="201183"/>
            <a:chOff x="137268" y="455754"/>
            <a:chExt cx="320100" cy="320100"/>
          </a:xfrm>
        </p:grpSpPr>
        <p:sp>
          <p:nvSpPr>
            <p:cNvPr id="5256" name="Google Shape;5256;p260"/>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257" name="Google Shape;5257;p260"/>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258" name="Google Shape;5258;p260"/>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262"/>
        <p:cNvGrpSpPr/>
        <p:nvPr/>
      </p:nvGrpSpPr>
      <p:grpSpPr>
        <a:xfrm>
          <a:off x="0" y="0"/>
          <a:ext cx="0" cy="0"/>
          <a:chOff x="0" y="0"/>
          <a:chExt cx="0" cy="0"/>
        </a:xfrm>
      </p:grpSpPr>
      <p:pic>
        <p:nvPicPr>
          <p:cNvPr id="5263" name="Google Shape;5263;p261"/>
          <p:cNvPicPr preferRelativeResize="0"/>
          <p:nvPr/>
        </p:nvPicPr>
        <p:blipFill>
          <a:blip r:embed="rId3">
            <a:alphaModFix/>
          </a:blip>
          <a:stretch>
            <a:fillRect/>
          </a:stretch>
        </p:blipFill>
        <p:spPr>
          <a:xfrm>
            <a:off x="274325" y="1097275"/>
            <a:ext cx="3975399" cy="2254124"/>
          </a:xfrm>
          <a:prstGeom prst="rect">
            <a:avLst/>
          </a:prstGeom>
          <a:noFill/>
          <a:ln w="9525" cap="flat" cmpd="sng">
            <a:solidFill>
              <a:schemeClr val="lt2"/>
            </a:solidFill>
            <a:prstDash val="solid"/>
            <a:round/>
            <a:headEnd type="none" w="sm" len="sm"/>
            <a:tailEnd type="none" w="sm" len="sm"/>
          </a:ln>
        </p:spPr>
      </p:pic>
      <p:sp>
        <p:nvSpPr>
          <p:cNvPr id="5264" name="Google Shape;5264;p261"/>
          <p:cNvSpPr/>
          <p:nvPr/>
        </p:nvSpPr>
        <p:spPr>
          <a:xfrm>
            <a:off x="2100986" y="1983962"/>
            <a:ext cx="217800" cy="2178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265" name="Google Shape;5265;p261"/>
          <p:cNvSpPr/>
          <p:nvPr/>
        </p:nvSpPr>
        <p:spPr>
          <a:xfrm>
            <a:off x="3550794" y="2519716"/>
            <a:ext cx="217800" cy="2178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266" name="Google Shape;5266;p261"/>
          <p:cNvSpPr/>
          <p:nvPr/>
        </p:nvSpPr>
        <p:spPr>
          <a:xfrm>
            <a:off x="3597614" y="3095307"/>
            <a:ext cx="217800" cy="2178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267" name="Google Shape;5267;p261"/>
          <p:cNvSpPr/>
          <p:nvPr/>
        </p:nvSpPr>
        <p:spPr>
          <a:xfrm>
            <a:off x="274350" y="3570400"/>
            <a:ext cx="7654500" cy="11934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Reduce Manual Data Entry by Workflow Specialist &amp; Implementation Specialist</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Enhance  Employer Boarding Onboarding API to preload Opportunity data in TWN, I9, UC etc., to reduce manual data entry for “Implementation Specialist” during Provisioning. The data can be categorized as:</a:t>
            </a:r>
            <a:endParaRPr sz="800">
              <a:solidFill>
                <a:schemeClr val="lt1"/>
              </a:solidFill>
              <a:latin typeface="Open Sans"/>
              <a:ea typeface="Open Sans"/>
              <a:cs typeface="Open Sans"/>
              <a:sym typeface="Open Sans"/>
            </a:endParaRPr>
          </a:p>
          <a:p>
            <a:pPr marL="192024" lvl="1" indent="-78232" algn="l" rtl="0">
              <a:lnSpc>
                <a:spcPct val="100000"/>
              </a:lnSpc>
              <a:spcBef>
                <a:spcPts val="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Standard data elements like Company names, EFX_ID, ER Code etc.</a:t>
            </a:r>
            <a:endParaRPr sz="800">
              <a:solidFill>
                <a:schemeClr val="lt1"/>
              </a:solidFill>
              <a:latin typeface="Open Sans"/>
              <a:ea typeface="Open Sans"/>
              <a:cs typeface="Open Sans"/>
              <a:sym typeface="Open Sans"/>
            </a:endParaRPr>
          </a:p>
          <a:p>
            <a:pPr marL="192024" lvl="1" indent="-78232" algn="l" rtl="0">
              <a:lnSpc>
                <a:spcPct val="100000"/>
              </a:lnSpc>
              <a:spcBef>
                <a:spcPts val="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Employer Product Specific Configuration Data like TWN Flags, I9 Default setups etc.</a:t>
            </a:r>
            <a:endParaRPr sz="800">
              <a:solidFill>
                <a:schemeClr val="lt1"/>
              </a:solidFill>
              <a:latin typeface="Open Sans"/>
              <a:ea typeface="Open Sans"/>
              <a:cs typeface="Open Sans"/>
              <a:sym typeface="Open Sans"/>
            </a:endParaRPr>
          </a:p>
          <a:p>
            <a:pPr marL="91440" lvl="0" indent="-96520" algn="l" rtl="0">
              <a:lnSpc>
                <a:spcPct val="100000"/>
              </a:lnSpc>
              <a:spcBef>
                <a:spcPts val="6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Salesforce invokes the Enhanced  Employer Boarding Onboarding API before creating a project in Workfront</a:t>
            </a:r>
            <a:endParaRPr sz="800">
              <a:solidFill>
                <a:schemeClr val="lt1"/>
              </a:solidFill>
              <a:latin typeface="Open Sans"/>
              <a:ea typeface="Open Sans"/>
              <a:cs typeface="Open Sans"/>
              <a:sym typeface="Open Sans"/>
            </a:endParaRPr>
          </a:p>
          <a:p>
            <a:pPr marL="91440" lvl="0" indent="-96520" algn="l" rtl="0">
              <a:lnSpc>
                <a:spcPct val="100000"/>
              </a:lnSpc>
              <a:spcBef>
                <a:spcPts val="600"/>
              </a:spcBef>
              <a:spcAft>
                <a:spcPts val="600"/>
              </a:spcAft>
              <a:buClr>
                <a:schemeClr val="accent1"/>
              </a:buClr>
              <a:buSzPts val="800"/>
              <a:buFont typeface="Open Sans"/>
              <a:buChar char="•"/>
            </a:pPr>
            <a:r>
              <a:rPr lang="en" sz="800">
                <a:solidFill>
                  <a:schemeClr val="lt1"/>
                </a:solidFill>
                <a:latin typeface="Open Sans"/>
                <a:ea typeface="Open Sans"/>
                <a:cs typeface="Open Sans"/>
                <a:sym typeface="Open Sans"/>
              </a:rPr>
              <a:t>Send all Opportunity data needed to complete the “Enter Project Details” activity in Workfront, from Salesforce</a:t>
            </a:r>
            <a:endParaRPr sz="800">
              <a:solidFill>
                <a:schemeClr val="lt1"/>
              </a:solidFill>
              <a:latin typeface="Open Sans"/>
              <a:ea typeface="Open Sans"/>
              <a:cs typeface="Open Sans"/>
              <a:sym typeface="Open Sans"/>
            </a:endParaRPr>
          </a:p>
        </p:txBody>
      </p:sp>
      <p:sp>
        <p:nvSpPr>
          <p:cNvPr id="5268" name="Google Shape;5268;p261"/>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269" name="Google Shape;5269;p261"/>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Direct New Employer Onboarding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sp>
        <p:nvSpPr>
          <p:cNvPr id="5270" name="Google Shape;5270;p261"/>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5271" name="Google Shape;5271;p261"/>
          <p:cNvGrpSpPr/>
          <p:nvPr/>
        </p:nvGrpSpPr>
        <p:grpSpPr>
          <a:xfrm>
            <a:off x="5093266" y="1282348"/>
            <a:ext cx="201183" cy="201183"/>
            <a:chOff x="137268" y="455754"/>
            <a:chExt cx="320100" cy="320100"/>
          </a:xfrm>
        </p:grpSpPr>
        <p:sp>
          <p:nvSpPr>
            <p:cNvPr id="5272" name="Google Shape;5272;p261"/>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273" name="Google Shape;5273;p261"/>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aphicFrame>
        <p:nvGraphicFramePr>
          <p:cNvPr id="5274" name="Google Shape;5274;p261"/>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Requires review of data from multiple sources, Contract Schedule, SOW, Salesforce to complete Workflow Specialist and Implementation Specialist Activities.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b="1">
                          <a:solidFill>
                            <a:schemeClr val="dk1"/>
                          </a:solidFill>
                          <a:latin typeface="Open Sans"/>
                          <a:ea typeface="Open Sans"/>
                          <a:cs typeface="Open Sans"/>
                          <a:sym typeface="Open Sans"/>
                        </a:rPr>
                        <a:t> </a:t>
                      </a:r>
                      <a:endParaRPr sz="500" b="1">
                        <a:solidFill>
                          <a:schemeClr val="dk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Overhead of manual data entry.</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Not all data is digitized and centrally available.</a:t>
                      </a:r>
                      <a:endParaRPr sz="500">
                        <a:solidFill>
                          <a:schemeClr val="dk1"/>
                        </a:solidFill>
                        <a:latin typeface="Open Sans"/>
                        <a:ea typeface="Open Sans"/>
                        <a:cs typeface="Open Sans"/>
                        <a:sym typeface="Open Sans"/>
                      </a:endParaRPr>
                    </a:p>
                    <a:p>
                      <a:pPr marL="0" lvl="0" indent="0" algn="l" rtl="0">
                        <a:spcBef>
                          <a:spcPts val="600"/>
                        </a:spcBef>
                        <a:spcAft>
                          <a:spcPts val="600"/>
                        </a:spcAft>
                        <a:buNone/>
                      </a:pPr>
                      <a:r>
                        <a:rPr lang="en" sz="500">
                          <a:solidFill>
                            <a:schemeClr val="dk1"/>
                          </a:solidFill>
                          <a:latin typeface="Open Sans"/>
                          <a:ea typeface="Open Sans"/>
                          <a:cs typeface="Open Sans"/>
                          <a:sym typeface="Open Sans"/>
                        </a:rPr>
                        <a:t>Discrepancies between Opportunity Data and Contract Schedule/SOW.</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Double data entry into product Specific tools like TWN AM UI, V5 Config.</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b="1">
                          <a:solidFill>
                            <a:schemeClr val="dk1"/>
                          </a:solidFill>
                          <a:latin typeface="Open Sans"/>
                          <a:ea typeface="Open Sans"/>
                          <a:cs typeface="Open Sans"/>
                          <a:sym typeface="Open Sans"/>
                        </a:rPr>
                        <a:t> </a:t>
                      </a:r>
                      <a:endParaRPr sz="500" b="1">
                        <a:solidFill>
                          <a:schemeClr val="dk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Overhead of manual data entry.</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600"/>
                        </a:spcAft>
                        <a:buNone/>
                      </a:pPr>
                      <a:r>
                        <a:rPr lang="en" sz="500">
                          <a:solidFill>
                            <a:schemeClr val="dk1"/>
                          </a:solidFill>
                          <a:latin typeface="Open Sans"/>
                          <a:ea typeface="Open Sans"/>
                          <a:cs typeface="Open Sans"/>
                          <a:sym typeface="Open Sans"/>
                        </a:rPr>
                        <a:t>Workfront and Product Specific configuration tools like V5, Account Manager UI are not integrated.</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bl>
          </a:graphicData>
        </a:graphic>
      </p:graphicFrame>
      <p:grpSp>
        <p:nvGrpSpPr>
          <p:cNvPr id="5275" name="Google Shape;5275;p261"/>
          <p:cNvGrpSpPr/>
          <p:nvPr/>
        </p:nvGrpSpPr>
        <p:grpSpPr>
          <a:xfrm>
            <a:off x="5125280" y="1848548"/>
            <a:ext cx="201183" cy="201183"/>
            <a:chOff x="137268" y="455754"/>
            <a:chExt cx="320100" cy="320100"/>
          </a:xfrm>
        </p:grpSpPr>
        <p:sp>
          <p:nvSpPr>
            <p:cNvPr id="5276" name="Google Shape;5276;p261"/>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277" name="Google Shape;5277;p261"/>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278" name="Google Shape;5278;p261"/>
          <p:cNvGrpSpPr/>
          <p:nvPr/>
        </p:nvGrpSpPr>
        <p:grpSpPr>
          <a:xfrm>
            <a:off x="5125288" y="1234836"/>
            <a:ext cx="201183" cy="201183"/>
            <a:chOff x="137268" y="455754"/>
            <a:chExt cx="320100" cy="320100"/>
          </a:xfrm>
        </p:grpSpPr>
        <p:sp>
          <p:nvSpPr>
            <p:cNvPr id="5279" name="Google Shape;5279;p261"/>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280" name="Google Shape;5280;p261"/>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281" name="Google Shape;5281;p261"/>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285"/>
        <p:cNvGrpSpPr/>
        <p:nvPr/>
      </p:nvGrpSpPr>
      <p:grpSpPr>
        <a:xfrm>
          <a:off x="0" y="0"/>
          <a:ext cx="0" cy="0"/>
          <a:chOff x="0" y="0"/>
          <a:chExt cx="0" cy="0"/>
        </a:xfrm>
      </p:grpSpPr>
      <p:graphicFrame>
        <p:nvGraphicFramePr>
          <p:cNvPr id="5286" name="Google Shape;5286;p262"/>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The contract schedule incorrectly specified the service as SSV instead of GSV.</a:t>
                      </a:r>
                      <a:endParaRPr sz="500">
                        <a:solidFill>
                          <a:schemeClr val="dk1"/>
                        </a:solidFill>
                        <a:latin typeface="Open Sans"/>
                        <a:ea typeface="Open Sans"/>
                        <a:cs typeface="Open Sans"/>
                        <a:sym typeface="Open Sans"/>
                      </a:endParaRPr>
                    </a:p>
                    <a:p>
                      <a:pPr marL="0" lvl="0" indent="0" algn="l" rtl="0">
                        <a:spcBef>
                          <a:spcPts val="600"/>
                        </a:spcBef>
                        <a:spcAft>
                          <a:spcPts val="600"/>
                        </a:spcAft>
                        <a:buNone/>
                      </a:pPr>
                      <a:r>
                        <a:rPr lang="en" sz="500">
                          <a:solidFill>
                            <a:schemeClr val="accent1"/>
                          </a:solidFill>
                          <a:latin typeface="Open Sans"/>
                          <a:ea typeface="Open Sans"/>
                          <a:cs typeface="Open Sans"/>
                          <a:sym typeface="Open Sans"/>
                        </a:rPr>
                        <a:t>Impact:</a:t>
                      </a:r>
                      <a:r>
                        <a:rPr lang="en" sz="500">
                          <a:solidFill>
                            <a:schemeClr val="accent2"/>
                          </a:solidFill>
                          <a:latin typeface="Open Sans"/>
                          <a:ea typeface="Open Sans"/>
                          <a:cs typeface="Open Sans"/>
                          <a:sym typeface="Open Sans"/>
                        </a:rPr>
                        <a:t> </a:t>
                      </a:r>
                      <a:r>
                        <a:rPr lang="en" sz="500">
                          <a:solidFill>
                            <a:schemeClr val="dk1"/>
                          </a:solidFill>
                          <a:latin typeface="Open Sans"/>
                          <a:ea typeface="Open Sans"/>
                          <a:cs typeface="Open Sans"/>
                          <a:sym typeface="Open Sans"/>
                        </a:rPr>
                        <a:t>Delays due to rework.</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rowSpan="5">
                  <a:txBody>
                    <a:bodyPr/>
                    <a:lstStyle/>
                    <a:p>
                      <a:pPr marL="0" lvl="0" indent="0" algn="l" rtl="0">
                        <a:spcBef>
                          <a:spcPts val="0"/>
                        </a:spcBef>
                        <a:spcAft>
                          <a:spcPts val="200"/>
                        </a:spcAft>
                        <a:buNone/>
                      </a:pPr>
                      <a:r>
                        <a:rPr lang="en" sz="500">
                          <a:solidFill>
                            <a:schemeClr val="dk1"/>
                          </a:solidFill>
                          <a:latin typeface="Open Sans"/>
                          <a:ea typeface="Open Sans"/>
                          <a:cs typeface="Open Sans"/>
                          <a:sym typeface="Open Sans"/>
                        </a:rPr>
                        <a:t>Human error during setup of Opportunity. This error is identified downstream either due to mismatch in Contract schedule or during Welcome call.</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en" sz="500">
                          <a:solidFill>
                            <a:schemeClr val="dk1"/>
                          </a:solidFill>
                          <a:latin typeface="Open Sans"/>
                          <a:ea typeface="Open Sans"/>
                          <a:cs typeface="Open Sans"/>
                          <a:sym typeface="Open Sans"/>
                        </a:rPr>
                        <a:t>On an I9 contract schedule, SSO information is missing.</a:t>
                      </a:r>
                      <a:endParaRPr sz="500">
                        <a:solidFill>
                          <a:schemeClr val="dk1"/>
                        </a:solidFill>
                        <a:latin typeface="Open Sans"/>
                        <a:ea typeface="Open Sans"/>
                        <a:cs typeface="Open Sans"/>
                        <a:sym typeface="Open Sans"/>
                      </a:endParaRPr>
                    </a:p>
                    <a:p>
                      <a:pPr marL="0" lvl="0" indent="0" algn="l" rtl="0">
                        <a:spcBef>
                          <a:spcPts val="600"/>
                        </a:spcBef>
                        <a:spcAft>
                          <a:spcPts val="60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Delays due to rework.</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vMerge="1">
                  <a:txBody>
                    <a:bodyPr/>
                    <a:lstStyle/>
                    <a:p>
                      <a:endParaRPr lang="en-US"/>
                    </a:p>
                  </a:txBody>
                  <a:tcPr/>
                </a:tc>
                <a:extLst>
                  <a:ext uri="{0D108BD9-81ED-4DB2-BD59-A6C34878D82A}">
                    <a16:rowId xmlns:a16="http://schemas.microsoft.com/office/drawing/2014/main" val="10002"/>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en" sz="500">
                          <a:solidFill>
                            <a:schemeClr val="dk1"/>
                          </a:solidFill>
                          <a:latin typeface="Open Sans"/>
                          <a:ea typeface="Open Sans"/>
                          <a:cs typeface="Open Sans"/>
                          <a:sym typeface="Open Sans"/>
                        </a:rPr>
                        <a:t>On an I9 contract schedule, Account Executive incorrectly specified the type of sale as New instead of UpSell.</a:t>
                      </a:r>
                      <a:endParaRPr sz="500">
                        <a:solidFill>
                          <a:schemeClr val="dk1"/>
                        </a:solidFill>
                        <a:latin typeface="Open Sans"/>
                        <a:ea typeface="Open Sans"/>
                        <a:cs typeface="Open Sans"/>
                        <a:sym typeface="Open Sans"/>
                      </a:endParaRPr>
                    </a:p>
                    <a:p>
                      <a:pPr marL="0" lvl="0" indent="0" algn="l" rtl="0">
                        <a:spcBef>
                          <a:spcPts val="600"/>
                        </a:spcBef>
                        <a:spcAft>
                          <a:spcPts val="60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Delays due to rework.</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vMerge="1">
                  <a:txBody>
                    <a:bodyPr/>
                    <a:lstStyle/>
                    <a:p>
                      <a:endParaRPr lang="en-US"/>
                    </a:p>
                  </a:txBody>
                  <a:tcPr/>
                </a:tc>
                <a:extLst>
                  <a:ext uri="{0D108BD9-81ED-4DB2-BD59-A6C34878D82A}">
                    <a16:rowId xmlns:a16="http://schemas.microsoft.com/office/drawing/2014/main" val="10003"/>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Payroll provider missing in the Opportunity Data.</a:t>
                      </a:r>
                      <a:endParaRPr sz="500">
                        <a:solidFill>
                          <a:schemeClr val="dk1"/>
                        </a:solidFill>
                        <a:latin typeface="Open Sans"/>
                        <a:ea typeface="Open Sans"/>
                        <a:cs typeface="Open Sans"/>
                        <a:sym typeface="Open Sans"/>
                      </a:endParaRPr>
                    </a:p>
                    <a:p>
                      <a:pPr marL="0" lvl="0" indent="0" algn="l" rtl="0">
                        <a:spcBef>
                          <a:spcPts val="600"/>
                        </a:spcBef>
                        <a:spcAft>
                          <a:spcPts val="60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The payroll provider is required to determine whether the client is eligible for onboarding through connector. Request processing is put on hold.</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vMerge="1">
                  <a:txBody>
                    <a:bodyPr/>
                    <a:lstStyle/>
                    <a:p>
                      <a:endParaRPr lang="en-US"/>
                    </a:p>
                  </a:txBody>
                  <a:tcPr/>
                </a:tc>
                <a:extLst>
                  <a:ext uri="{0D108BD9-81ED-4DB2-BD59-A6C34878D82A}">
                    <a16:rowId xmlns:a16="http://schemas.microsoft.com/office/drawing/2014/main" val="10004"/>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Client's payroll provider has an API eligible for onboarding through connector but the Opportunity refers to a file build instead of an API.</a:t>
                      </a:r>
                      <a:endParaRPr sz="500">
                        <a:solidFill>
                          <a:schemeClr val="dk1"/>
                        </a:solidFill>
                        <a:latin typeface="Open Sans"/>
                        <a:ea typeface="Open Sans"/>
                        <a:cs typeface="Open Sans"/>
                        <a:sym typeface="Open Sans"/>
                      </a:endParaRPr>
                    </a:p>
                    <a:p>
                      <a:pPr marL="0" lvl="0" indent="0" algn="l" rtl="0">
                        <a:spcBef>
                          <a:spcPts val="600"/>
                        </a:spcBef>
                        <a:spcAft>
                          <a:spcPts val="60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Request processing is put on hold.</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tc vMerge="1">
                  <a:txBody>
                    <a:bodyPr/>
                    <a:lstStyle/>
                    <a:p>
                      <a:endParaRPr lang="en-US"/>
                    </a:p>
                  </a:txBody>
                  <a:tcPr/>
                </a:tc>
                <a:extLst>
                  <a:ext uri="{0D108BD9-81ED-4DB2-BD59-A6C34878D82A}">
                    <a16:rowId xmlns:a16="http://schemas.microsoft.com/office/drawing/2014/main" val="10005"/>
                  </a:ext>
                </a:extLst>
              </a:tr>
            </a:tbl>
          </a:graphicData>
        </a:graphic>
      </p:graphicFrame>
      <p:pic>
        <p:nvPicPr>
          <p:cNvPr id="5287" name="Google Shape;5287;p262"/>
          <p:cNvPicPr preferRelativeResize="0"/>
          <p:nvPr/>
        </p:nvPicPr>
        <p:blipFill>
          <a:blip r:embed="rId3">
            <a:alphaModFix/>
          </a:blip>
          <a:stretch>
            <a:fillRect/>
          </a:stretch>
        </p:blipFill>
        <p:spPr>
          <a:xfrm>
            <a:off x="274325" y="1097275"/>
            <a:ext cx="3975399" cy="2254124"/>
          </a:xfrm>
          <a:prstGeom prst="rect">
            <a:avLst/>
          </a:prstGeom>
          <a:noFill/>
          <a:ln w="9525" cap="flat" cmpd="sng">
            <a:solidFill>
              <a:schemeClr val="lt2"/>
            </a:solidFill>
            <a:prstDash val="solid"/>
            <a:round/>
            <a:headEnd type="none" w="sm" len="sm"/>
            <a:tailEnd type="none" w="sm" len="sm"/>
          </a:ln>
        </p:spPr>
      </p:pic>
      <p:sp>
        <p:nvSpPr>
          <p:cNvPr id="5288" name="Google Shape;5288;p262"/>
          <p:cNvSpPr/>
          <p:nvPr/>
        </p:nvSpPr>
        <p:spPr>
          <a:xfrm>
            <a:off x="1540088" y="1231931"/>
            <a:ext cx="207000" cy="2070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289" name="Google Shape;5289;p262"/>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Direct New Employer Onboarding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grpSp>
        <p:nvGrpSpPr>
          <p:cNvPr id="5290" name="Google Shape;5290;p262"/>
          <p:cNvGrpSpPr/>
          <p:nvPr/>
        </p:nvGrpSpPr>
        <p:grpSpPr>
          <a:xfrm>
            <a:off x="5125288" y="2265469"/>
            <a:ext cx="201183" cy="201183"/>
            <a:chOff x="137268" y="455754"/>
            <a:chExt cx="320100" cy="320100"/>
          </a:xfrm>
        </p:grpSpPr>
        <p:sp>
          <p:nvSpPr>
            <p:cNvPr id="5291" name="Google Shape;5291;p262"/>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45700" tIns="18275" rIns="45700" bIns="182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292" name="Google Shape;5292;p262"/>
            <p:cNvSpPr txBox="1"/>
            <p:nvPr/>
          </p:nvSpPr>
          <p:spPr>
            <a:xfrm>
              <a:off x="196668" y="515154"/>
              <a:ext cx="201300" cy="201300"/>
            </a:xfrm>
            <a:prstGeom prst="rect">
              <a:avLst/>
            </a:prstGeom>
            <a:solidFill>
              <a:srgbClr val="EA9999"/>
            </a:solidFill>
            <a:ln>
              <a:noFill/>
            </a:ln>
          </p:spPr>
          <p:txBody>
            <a:bodyPr spcFirstLastPara="1" wrap="square" lIns="45700" tIns="18275" rIns="45700" bIns="18275"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grpSp>
        <p:nvGrpSpPr>
          <p:cNvPr id="5293" name="Google Shape;5293;p262"/>
          <p:cNvGrpSpPr/>
          <p:nvPr/>
        </p:nvGrpSpPr>
        <p:grpSpPr>
          <a:xfrm>
            <a:off x="5125288" y="2697915"/>
            <a:ext cx="201183" cy="201183"/>
            <a:chOff x="137268" y="455754"/>
            <a:chExt cx="320100" cy="320100"/>
          </a:xfrm>
        </p:grpSpPr>
        <p:sp>
          <p:nvSpPr>
            <p:cNvPr id="5294" name="Google Shape;5294;p262"/>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45700" tIns="18275" rIns="45700" bIns="182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295" name="Google Shape;5295;p262"/>
            <p:cNvSpPr txBox="1"/>
            <p:nvPr/>
          </p:nvSpPr>
          <p:spPr>
            <a:xfrm>
              <a:off x="196668" y="515154"/>
              <a:ext cx="201300" cy="201300"/>
            </a:xfrm>
            <a:prstGeom prst="rect">
              <a:avLst/>
            </a:prstGeom>
            <a:solidFill>
              <a:srgbClr val="EA9999"/>
            </a:solidFill>
            <a:ln>
              <a:noFill/>
            </a:ln>
          </p:spPr>
          <p:txBody>
            <a:bodyPr spcFirstLastPara="1" wrap="square" lIns="45700" tIns="18275" rIns="45700" bIns="18275"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296" name="Google Shape;5296;p262"/>
          <p:cNvSpPr/>
          <p:nvPr/>
        </p:nvSpPr>
        <p:spPr>
          <a:xfrm>
            <a:off x="274350" y="3570400"/>
            <a:ext cx="7654500" cy="11934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Reduce errors in Services selection in Opportunity</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600"/>
              </a:spcAft>
              <a:buClr>
                <a:schemeClr val="accent1"/>
              </a:buClr>
              <a:buSzPts val="800"/>
              <a:buFont typeface="Open Sans"/>
              <a:buChar char="•"/>
            </a:pPr>
            <a:r>
              <a:rPr lang="en" sz="800">
                <a:solidFill>
                  <a:schemeClr val="lt1"/>
                </a:solidFill>
                <a:latin typeface="Open Sans"/>
                <a:ea typeface="Open Sans"/>
                <a:cs typeface="Open Sans"/>
                <a:sym typeface="Open Sans"/>
              </a:rPr>
              <a:t>Use Salesforce CPQ (Configure, Price and Quote) to help reduce these errors [Planned for Q3 2022]</a:t>
            </a:r>
            <a:endParaRPr sz="800">
              <a:solidFill>
                <a:schemeClr val="lt1"/>
              </a:solidFill>
              <a:latin typeface="Open Sans"/>
              <a:ea typeface="Open Sans"/>
              <a:cs typeface="Open Sans"/>
              <a:sym typeface="Open Sans"/>
            </a:endParaRPr>
          </a:p>
        </p:txBody>
      </p:sp>
      <p:sp>
        <p:nvSpPr>
          <p:cNvPr id="5297" name="Google Shape;5297;p262"/>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grpSp>
        <p:nvGrpSpPr>
          <p:cNvPr id="5298" name="Google Shape;5298;p262"/>
          <p:cNvGrpSpPr/>
          <p:nvPr/>
        </p:nvGrpSpPr>
        <p:grpSpPr>
          <a:xfrm>
            <a:off x="5125288" y="1234836"/>
            <a:ext cx="201183" cy="201183"/>
            <a:chOff x="137268" y="455754"/>
            <a:chExt cx="320100" cy="320100"/>
          </a:xfrm>
        </p:grpSpPr>
        <p:sp>
          <p:nvSpPr>
            <p:cNvPr id="5299" name="Google Shape;5299;p262"/>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300" name="Google Shape;5300;p262"/>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301" name="Google Shape;5301;p262"/>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5302" name="Google Shape;5302;p262"/>
          <p:cNvGrpSpPr/>
          <p:nvPr/>
        </p:nvGrpSpPr>
        <p:grpSpPr>
          <a:xfrm>
            <a:off x="5125303" y="1580048"/>
            <a:ext cx="201183" cy="201183"/>
            <a:chOff x="137268" y="455754"/>
            <a:chExt cx="320100" cy="320100"/>
          </a:xfrm>
        </p:grpSpPr>
        <p:sp>
          <p:nvSpPr>
            <p:cNvPr id="5303" name="Google Shape;5303;p262"/>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304" name="Google Shape;5304;p262"/>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grpSp>
        <p:nvGrpSpPr>
          <p:cNvPr id="5305" name="Google Shape;5305;p262"/>
          <p:cNvGrpSpPr/>
          <p:nvPr/>
        </p:nvGrpSpPr>
        <p:grpSpPr>
          <a:xfrm>
            <a:off x="5125266" y="1863761"/>
            <a:ext cx="201183" cy="201183"/>
            <a:chOff x="137268" y="455754"/>
            <a:chExt cx="320100" cy="320100"/>
          </a:xfrm>
        </p:grpSpPr>
        <p:sp>
          <p:nvSpPr>
            <p:cNvPr id="5306" name="Google Shape;5306;p262"/>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307" name="Google Shape;5307;p262"/>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308" name="Google Shape;5308;p262"/>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graphicFrame>
        <p:nvGraphicFramePr>
          <p:cNvPr id="5313" name="Google Shape;5313;p263"/>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Opportunity marked "Closed Won" but missing Signatures in Contract Schedule.</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b="1">
                          <a:solidFill>
                            <a:schemeClr val="dk1"/>
                          </a:solidFill>
                          <a:latin typeface="Open Sans"/>
                          <a:ea typeface="Open Sans"/>
                          <a:cs typeface="Open Sans"/>
                          <a:sym typeface="Open Sans"/>
                        </a:rPr>
                        <a:t> </a:t>
                      </a:r>
                      <a:endParaRPr sz="500" b="1">
                        <a:solidFill>
                          <a:schemeClr val="dk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Additional overhead for Workflow Specialist.</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600"/>
                        </a:spcAft>
                        <a:buNone/>
                      </a:pPr>
                      <a:r>
                        <a:rPr lang="en" sz="500">
                          <a:solidFill>
                            <a:schemeClr val="dk1"/>
                          </a:solidFill>
                          <a:latin typeface="Open Sans"/>
                          <a:ea typeface="Open Sans"/>
                          <a:cs typeface="Open Sans"/>
                          <a:sym typeface="Open Sans"/>
                        </a:rPr>
                        <a:t>Some Account Executives are closing the Opportunity as “Closed Won” before “Contract Ops” &amp; Billing approves the contract schedule.</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Opportunity marked "Closed Won" without Contract Schedule.</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b="1">
                          <a:solidFill>
                            <a:schemeClr val="dk1"/>
                          </a:solidFill>
                          <a:latin typeface="Open Sans"/>
                          <a:ea typeface="Open Sans"/>
                          <a:cs typeface="Open Sans"/>
                          <a:sym typeface="Open Sans"/>
                        </a:rPr>
                        <a:t> </a:t>
                      </a:r>
                      <a:endParaRPr sz="500" b="1">
                        <a:solidFill>
                          <a:schemeClr val="dk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Additional overhead for Workflow Specialist.</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6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Opportunity marked "Closed Won" but Contract Schedule is Rejected by “Contract Operations”.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b="1">
                          <a:solidFill>
                            <a:schemeClr val="dk1"/>
                          </a:solidFill>
                          <a:latin typeface="Open Sans"/>
                          <a:ea typeface="Open Sans"/>
                          <a:cs typeface="Open Sans"/>
                          <a:sym typeface="Open Sans"/>
                        </a:rPr>
                        <a:t> </a:t>
                      </a:r>
                      <a:endParaRPr sz="500" b="1">
                        <a:solidFill>
                          <a:schemeClr val="dk1"/>
                        </a:solidFill>
                        <a:latin typeface="Open Sans"/>
                        <a:ea typeface="Open Sans"/>
                        <a:cs typeface="Open Sans"/>
                        <a:sym typeface="Open Sans"/>
                      </a:endParaRPr>
                    </a:p>
                    <a:p>
                      <a:pPr marL="0" lvl="0" indent="0" algn="l" rtl="0">
                        <a:spcBef>
                          <a:spcPts val="300"/>
                        </a:spcBef>
                        <a:spcAft>
                          <a:spcPts val="600"/>
                        </a:spcAft>
                        <a:buNone/>
                      </a:pPr>
                      <a:r>
                        <a:rPr lang="en" sz="500" i="1">
                          <a:solidFill>
                            <a:schemeClr val="dk1"/>
                          </a:solidFill>
                          <a:latin typeface="Open Sans"/>
                          <a:ea typeface="Open Sans"/>
                          <a:cs typeface="Open Sans"/>
                          <a:sym typeface="Open Sans"/>
                        </a:rPr>
                        <a:t>Additional overhead </a:t>
                      </a:r>
                      <a:r>
                        <a:rPr lang="en" sz="500">
                          <a:solidFill>
                            <a:schemeClr val="dk1"/>
                          </a:solidFill>
                          <a:latin typeface="Open Sans"/>
                          <a:ea typeface="Open Sans"/>
                          <a:cs typeface="Open Sans"/>
                          <a:sym typeface="Open Sans"/>
                        </a:rPr>
                        <a:t>for Workflow Specialist.</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6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“Contract Ops” approves a contract schedule but Account Executive missed marking the Opportunity as “Closed Won”. Workflow Operations reviews daily reports to identify such Opportunities.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 </a:t>
                      </a:r>
                      <a:endParaRPr sz="500">
                        <a:solidFill>
                          <a:schemeClr val="accent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Process delays and additional overhead for Workflow Specialist.</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600"/>
                        </a:spcAft>
                        <a:buNone/>
                      </a:pPr>
                      <a:r>
                        <a:rPr lang="en" sz="500">
                          <a:solidFill>
                            <a:schemeClr val="dk1"/>
                          </a:solidFill>
                          <a:latin typeface="Open Sans"/>
                          <a:ea typeface="Open Sans"/>
                          <a:cs typeface="Open Sans"/>
                          <a:sym typeface="Open Sans"/>
                        </a:rPr>
                        <a:t>Some Account Executive miss closing an Opportunity as “Closed Won” after “Contract Ops” &amp; Billing approves the contract schedule.</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bl>
          </a:graphicData>
        </a:graphic>
      </p:graphicFrame>
      <p:pic>
        <p:nvPicPr>
          <p:cNvPr id="5314" name="Google Shape;5314;p263"/>
          <p:cNvPicPr preferRelativeResize="0"/>
          <p:nvPr/>
        </p:nvPicPr>
        <p:blipFill>
          <a:blip r:embed="rId3">
            <a:alphaModFix/>
          </a:blip>
          <a:stretch>
            <a:fillRect/>
          </a:stretch>
        </p:blipFill>
        <p:spPr>
          <a:xfrm>
            <a:off x="274325" y="1097275"/>
            <a:ext cx="3961789" cy="2254124"/>
          </a:xfrm>
          <a:prstGeom prst="rect">
            <a:avLst/>
          </a:prstGeom>
          <a:noFill/>
          <a:ln w="9525" cap="flat" cmpd="sng">
            <a:solidFill>
              <a:schemeClr val="lt2"/>
            </a:solidFill>
            <a:prstDash val="solid"/>
            <a:round/>
            <a:headEnd type="none" w="sm" len="sm"/>
            <a:tailEnd type="none" w="sm" len="sm"/>
          </a:ln>
        </p:spPr>
      </p:pic>
      <p:sp>
        <p:nvSpPr>
          <p:cNvPr id="5315" name="Google Shape;5315;p263"/>
          <p:cNvSpPr/>
          <p:nvPr/>
        </p:nvSpPr>
        <p:spPr>
          <a:xfrm>
            <a:off x="1530406" y="1213904"/>
            <a:ext cx="206400" cy="2064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316" name="Google Shape;5316;p263"/>
          <p:cNvSpPr/>
          <p:nvPr/>
        </p:nvSpPr>
        <p:spPr>
          <a:xfrm>
            <a:off x="1449326" y="1456627"/>
            <a:ext cx="201600" cy="203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317" name="Google Shape;5317;p263"/>
          <p:cNvSpPr/>
          <p:nvPr/>
        </p:nvSpPr>
        <p:spPr>
          <a:xfrm>
            <a:off x="274350" y="3570400"/>
            <a:ext cx="7654500" cy="11934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Contract Schedule Approval Triggers Employer Onboarding Process in Workfront</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In Salesforce, prevent an Account Executive from marking an Opportunity as “Closed Won”</a:t>
            </a:r>
            <a:endParaRPr sz="800">
              <a:solidFill>
                <a:schemeClr val="lt1"/>
              </a:solidFill>
              <a:latin typeface="Open Sans"/>
              <a:ea typeface="Open Sans"/>
              <a:cs typeface="Open Sans"/>
              <a:sym typeface="Open Sans"/>
            </a:endParaRPr>
          </a:p>
          <a:p>
            <a:pPr marL="91440" lvl="0" indent="-96520" algn="l" rtl="0">
              <a:lnSpc>
                <a:spcPct val="100000"/>
              </a:lnSpc>
              <a:spcBef>
                <a:spcPts val="600"/>
              </a:spcBef>
              <a:spcAft>
                <a:spcPts val="600"/>
              </a:spcAft>
              <a:buClr>
                <a:schemeClr val="accent1"/>
              </a:buClr>
              <a:buSzPts val="800"/>
              <a:buFont typeface="Open Sans"/>
              <a:buChar char="•"/>
            </a:pPr>
            <a:r>
              <a:rPr lang="en" sz="800">
                <a:solidFill>
                  <a:schemeClr val="lt1"/>
                </a:solidFill>
                <a:latin typeface="Open Sans"/>
                <a:ea typeface="Open Sans"/>
                <a:cs typeface="Open Sans"/>
                <a:sym typeface="Open Sans"/>
              </a:rPr>
              <a:t>Systemically close an Opportunity as “Closed Won”, on approval of contract schedule by “Contract Ops &amp; Billing” </a:t>
            </a:r>
            <a:endParaRPr sz="800">
              <a:solidFill>
                <a:schemeClr val="lt1"/>
              </a:solidFill>
              <a:latin typeface="Open Sans"/>
              <a:ea typeface="Open Sans"/>
              <a:cs typeface="Open Sans"/>
              <a:sym typeface="Open Sans"/>
            </a:endParaRPr>
          </a:p>
        </p:txBody>
      </p:sp>
      <p:sp>
        <p:nvSpPr>
          <p:cNvPr id="5318" name="Google Shape;5318;p263"/>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319" name="Google Shape;5319;p263"/>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Direct New Employer Onboarding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sp>
        <p:nvSpPr>
          <p:cNvPr id="5320" name="Google Shape;5320;p263"/>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5321" name="Google Shape;5321;p263"/>
          <p:cNvGrpSpPr/>
          <p:nvPr/>
        </p:nvGrpSpPr>
        <p:grpSpPr>
          <a:xfrm>
            <a:off x="5125303" y="1698706"/>
            <a:ext cx="201183" cy="201183"/>
            <a:chOff x="137268" y="455754"/>
            <a:chExt cx="320100" cy="320100"/>
          </a:xfrm>
        </p:grpSpPr>
        <p:sp>
          <p:nvSpPr>
            <p:cNvPr id="5322" name="Google Shape;5322;p263"/>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323" name="Google Shape;5323;p263"/>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grpSp>
        <p:nvGrpSpPr>
          <p:cNvPr id="5324" name="Google Shape;5324;p263"/>
          <p:cNvGrpSpPr/>
          <p:nvPr/>
        </p:nvGrpSpPr>
        <p:grpSpPr>
          <a:xfrm>
            <a:off x="5125288" y="2158942"/>
            <a:ext cx="201183" cy="201183"/>
            <a:chOff x="137268" y="455754"/>
            <a:chExt cx="320100" cy="320100"/>
          </a:xfrm>
        </p:grpSpPr>
        <p:sp>
          <p:nvSpPr>
            <p:cNvPr id="5325" name="Google Shape;5325;p263"/>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45700" tIns="18275" rIns="45700" bIns="182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326" name="Google Shape;5326;p263"/>
            <p:cNvSpPr txBox="1"/>
            <p:nvPr/>
          </p:nvSpPr>
          <p:spPr>
            <a:xfrm>
              <a:off x="196668" y="515154"/>
              <a:ext cx="201300" cy="201300"/>
            </a:xfrm>
            <a:prstGeom prst="rect">
              <a:avLst/>
            </a:prstGeom>
            <a:solidFill>
              <a:srgbClr val="EA9999"/>
            </a:solidFill>
            <a:ln>
              <a:noFill/>
            </a:ln>
          </p:spPr>
          <p:txBody>
            <a:bodyPr spcFirstLastPara="1" wrap="square" lIns="45700" tIns="18275" rIns="45700" bIns="18275"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grpSp>
        <p:nvGrpSpPr>
          <p:cNvPr id="5327" name="Google Shape;5327;p263"/>
          <p:cNvGrpSpPr/>
          <p:nvPr/>
        </p:nvGrpSpPr>
        <p:grpSpPr>
          <a:xfrm>
            <a:off x="5125288" y="2609585"/>
            <a:ext cx="201183" cy="201183"/>
            <a:chOff x="137268" y="455754"/>
            <a:chExt cx="320100" cy="320100"/>
          </a:xfrm>
        </p:grpSpPr>
        <p:sp>
          <p:nvSpPr>
            <p:cNvPr id="5328" name="Google Shape;5328;p263"/>
            <p:cNvSpPr/>
            <p:nvPr/>
          </p:nvSpPr>
          <p:spPr>
            <a:xfrm>
              <a:off x="137268" y="455754"/>
              <a:ext cx="320100" cy="32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45700" tIns="18275" rIns="45700" bIns="182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329" name="Google Shape;5329;p263"/>
            <p:cNvSpPr txBox="1"/>
            <p:nvPr/>
          </p:nvSpPr>
          <p:spPr>
            <a:xfrm>
              <a:off x="196668" y="515154"/>
              <a:ext cx="201300" cy="201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45700" tIns="18275" rIns="45700" bIns="18275"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grpSp>
        <p:nvGrpSpPr>
          <p:cNvPr id="5330" name="Google Shape;5330;p263"/>
          <p:cNvGrpSpPr/>
          <p:nvPr/>
        </p:nvGrpSpPr>
        <p:grpSpPr>
          <a:xfrm>
            <a:off x="5125288" y="1234836"/>
            <a:ext cx="201183" cy="201183"/>
            <a:chOff x="137268" y="455754"/>
            <a:chExt cx="320100" cy="320100"/>
          </a:xfrm>
        </p:grpSpPr>
        <p:sp>
          <p:nvSpPr>
            <p:cNvPr id="5331" name="Google Shape;5331;p263"/>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332" name="Google Shape;5332;p263"/>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333" name="Google Shape;5333;p263"/>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337"/>
        <p:cNvGrpSpPr/>
        <p:nvPr/>
      </p:nvGrpSpPr>
      <p:grpSpPr>
        <a:xfrm>
          <a:off x="0" y="0"/>
          <a:ext cx="0" cy="0"/>
          <a:chOff x="0" y="0"/>
          <a:chExt cx="0" cy="0"/>
        </a:xfrm>
      </p:grpSpPr>
      <p:pic>
        <p:nvPicPr>
          <p:cNvPr id="5338" name="Google Shape;5338;p264"/>
          <p:cNvPicPr preferRelativeResize="0"/>
          <p:nvPr/>
        </p:nvPicPr>
        <p:blipFill>
          <a:blip r:embed="rId3">
            <a:alphaModFix/>
          </a:blip>
          <a:stretch>
            <a:fillRect/>
          </a:stretch>
        </p:blipFill>
        <p:spPr>
          <a:xfrm>
            <a:off x="274325" y="1097275"/>
            <a:ext cx="3961785" cy="2254124"/>
          </a:xfrm>
          <a:prstGeom prst="rect">
            <a:avLst/>
          </a:prstGeom>
          <a:noFill/>
          <a:ln w="9525" cap="flat" cmpd="sng">
            <a:solidFill>
              <a:schemeClr val="lt2"/>
            </a:solidFill>
            <a:prstDash val="solid"/>
            <a:round/>
            <a:headEnd type="none" w="sm" len="sm"/>
            <a:tailEnd type="none" w="sm" len="sm"/>
          </a:ln>
        </p:spPr>
      </p:pic>
      <p:sp>
        <p:nvSpPr>
          <p:cNvPr id="5339" name="Google Shape;5339;p264"/>
          <p:cNvSpPr/>
          <p:nvPr/>
        </p:nvSpPr>
        <p:spPr>
          <a:xfrm>
            <a:off x="1527259" y="1226524"/>
            <a:ext cx="240000" cy="2382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340" name="Google Shape;5340;p264"/>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Direct New Employer Onboarding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sp>
        <p:nvSpPr>
          <p:cNvPr id="5341" name="Google Shape;5341;p264"/>
          <p:cNvSpPr/>
          <p:nvPr/>
        </p:nvSpPr>
        <p:spPr>
          <a:xfrm>
            <a:off x="274350" y="3570400"/>
            <a:ext cx="8636100" cy="11934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Avoid Double Data Entry in Contract Schedule and SOW Preparation</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Make effective date a required field in Salesforce Opportunity before sending the Contract Schedule for approval</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Pass the implementation client contact from Salesforce to Workfront</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Automate generation of SOW and Contract Schedule using Opportunity data to avoid data discrepancy between Opportunity, Contract Schedule &amp; SOW.</a:t>
            </a:r>
            <a:endParaRPr sz="800">
              <a:solidFill>
                <a:schemeClr val="lt1"/>
              </a:solidFill>
              <a:latin typeface="Open Sans"/>
              <a:ea typeface="Open Sans"/>
              <a:cs typeface="Open Sans"/>
              <a:sym typeface="Open Sans"/>
            </a:endParaRPr>
          </a:p>
          <a:p>
            <a:pPr marL="137160" lvl="0" indent="-78232" algn="l" rtl="0">
              <a:lnSpc>
                <a:spcPct val="100000"/>
              </a:lnSpc>
              <a:spcBef>
                <a:spcPts val="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Short term - Leverage PDF templates merge capabilities to generate Contract Schedule &amp; SOW. Continue to use Adobe Sign to coordinate document approvals</a:t>
            </a:r>
            <a:endParaRPr sz="800">
              <a:solidFill>
                <a:schemeClr val="lt1"/>
              </a:solidFill>
              <a:latin typeface="Open Sans"/>
              <a:ea typeface="Open Sans"/>
              <a:cs typeface="Open Sans"/>
              <a:sym typeface="Open Sans"/>
            </a:endParaRPr>
          </a:p>
          <a:p>
            <a:pPr marL="137160" lvl="0" indent="-78232" algn="l" rtl="0">
              <a:lnSpc>
                <a:spcPct val="100000"/>
              </a:lnSpc>
              <a:spcBef>
                <a:spcPts val="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Long term - Use CLM(Contract Lifecycle Management) to manage the Contract life cycle including contract renewals</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Contract Ops suggested consolidating the Contract and SOW into a single document for approval to reduce process risk</a:t>
            </a:r>
            <a:endParaRPr sz="800">
              <a:solidFill>
                <a:schemeClr val="lt1"/>
              </a:solidFill>
              <a:latin typeface="Open Sans"/>
              <a:ea typeface="Open Sans"/>
              <a:cs typeface="Open Sans"/>
              <a:sym typeface="Open Sans"/>
            </a:endParaRPr>
          </a:p>
        </p:txBody>
      </p:sp>
      <p:sp>
        <p:nvSpPr>
          <p:cNvPr id="5342" name="Google Shape;5342;p264"/>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343" name="Google Shape;5343;p264"/>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aphicFrame>
        <p:nvGraphicFramePr>
          <p:cNvPr id="5344" name="Google Shape;5344;p264"/>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Discrepancy in services listed in Contract Schedule and SOW.</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 </a:t>
                      </a:r>
                      <a:r>
                        <a:rPr lang="en" sz="500">
                          <a:solidFill>
                            <a:schemeClr val="dk1"/>
                          </a:solidFill>
                          <a:latin typeface="Open Sans"/>
                          <a:ea typeface="Open Sans"/>
                          <a:cs typeface="Open Sans"/>
                          <a:sym typeface="Open Sans"/>
                        </a:rPr>
                        <a:t>Contract Ops does not review SOW and the discrepancy is identified by Workflow Specialist. The delays are more when the Account Executives waits for Contract Schedule approval before marking Opportunity as “Closed Won”.</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Separate manual data entry in Contract Schedule and SOW by Account Executives.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dk1"/>
                          </a:solidFill>
                          <a:latin typeface="Open Sans"/>
                          <a:ea typeface="Open Sans"/>
                          <a:cs typeface="Open Sans"/>
                          <a:sym typeface="Open Sans"/>
                        </a:rPr>
                        <a:t>Account Executes are manually downloading templates from SPOT. In some instances local copies of outdated templates are used.</a:t>
                      </a:r>
                      <a:endParaRPr sz="500">
                        <a:solidFill>
                          <a:schemeClr val="dk1"/>
                        </a:solidFill>
                        <a:latin typeface="Open Sans"/>
                        <a:ea typeface="Open Sans"/>
                        <a:cs typeface="Open Sans"/>
                        <a:sym typeface="Open Sans"/>
                      </a:endParaRPr>
                    </a:p>
                    <a:p>
                      <a:pPr marL="0" lvl="0" indent="0" algn="l" rtl="0">
                        <a:spcBef>
                          <a:spcPts val="0"/>
                        </a:spcBef>
                        <a:spcAft>
                          <a:spcPts val="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The Opportunity specified a TWN Onboarding Contract Schedule but “Contract Ops” approved a “Verification Contract”.</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Request on hold till this is rectified.</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Effective date is missing on contract Schedule Client Contact is missing in Workfront.</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Contract Ops rejects the contract Schedule causing delays.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Effective date is an optional field and not required to mark the opportunity as “Closed Won”.</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grpSp>
        <p:nvGrpSpPr>
          <p:cNvPr id="5345" name="Google Shape;5345;p264"/>
          <p:cNvGrpSpPr/>
          <p:nvPr/>
        </p:nvGrpSpPr>
        <p:grpSpPr>
          <a:xfrm>
            <a:off x="5125278" y="1881267"/>
            <a:ext cx="201183" cy="201183"/>
            <a:chOff x="137268" y="455754"/>
            <a:chExt cx="320100" cy="320100"/>
          </a:xfrm>
        </p:grpSpPr>
        <p:sp>
          <p:nvSpPr>
            <p:cNvPr id="5346" name="Google Shape;5346;p264"/>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347" name="Google Shape;5347;p264"/>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348" name="Google Shape;5348;p264"/>
          <p:cNvGrpSpPr/>
          <p:nvPr/>
        </p:nvGrpSpPr>
        <p:grpSpPr>
          <a:xfrm>
            <a:off x="5125278" y="2314973"/>
            <a:ext cx="201183" cy="201183"/>
            <a:chOff x="137268" y="455754"/>
            <a:chExt cx="320100" cy="320100"/>
          </a:xfrm>
        </p:grpSpPr>
        <p:sp>
          <p:nvSpPr>
            <p:cNvPr id="5349" name="Google Shape;5349;p264"/>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350" name="Google Shape;5350;p264"/>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351" name="Google Shape;5351;p264"/>
          <p:cNvGrpSpPr/>
          <p:nvPr/>
        </p:nvGrpSpPr>
        <p:grpSpPr>
          <a:xfrm>
            <a:off x="5125288" y="1234836"/>
            <a:ext cx="201183" cy="201183"/>
            <a:chOff x="137268" y="455754"/>
            <a:chExt cx="320100" cy="320100"/>
          </a:xfrm>
        </p:grpSpPr>
        <p:sp>
          <p:nvSpPr>
            <p:cNvPr id="5352" name="Google Shape;5352;p264"/>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353" name="Google Shape;5353;p264"/>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354" name="Google Shape;5354;p264"/>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358"/>
        <p:cNvGrpSpPr/>
        <p:nvPr/>
      </p:nvGrpSpPr>
      <p:grpSpPr>
        <a:xfrm>
          <a:off x="0" y="0"/>
          <a:ext cx="0" cy="0"/>
          <a:chOff x="0" y="0"/>
          <a:chExt cx="0" cy="0"/>
        </a:xfrm>
      </p:grpSpPr>
      <p:pic>
        <p:nvPicPr>
          <p:cNvPr id="5359" name="Google Shape;5359;p265"/>
          <p:cNvPicPr preferRelativeResize="0"/>
          <p:nvPr/>
        </p:nvPicPr>
        <p:blipFill rotWithShape="1">
          <a:blip r:embed="rId3">
            <a:alphaModFix/>
          </a:blip>
          <a:srcRect r="24482"/>
          <a:stretch/>
        </p:blipFill>
        <p:spPr>
          <a:xfrm>
            <a:off x="274325" y="1097275"/>
            <a:ext cx="3006563" cy="2254124"/>
          </a:xfrm>
          <a:prstGeom prst="rect">
            <a:avLst/>
          </a:prstGeom>
          <a:noFill/>
          <a:ln w="9525" cap="flat" cmpd="sng">
            <a:solidFill>
              <a:schemeClr val="lt2"/>
            </a:solidFill>
            <a:prstDash val="solid"/>
            <a:round/>
            <a:headEnd type="none" w="sm" len="sm"/>
            <a:tailEnd type="none" w="sm" len="sm"/>
          </a:ln>
        </p:spPr>
      </p:pic>
      <p:sp>
        <p:nvSpPr>
          <p:cNvPr id="5360" name="Google Shape;5360;p265"/>
          <p:cNvSpPr/>
          <p:nvPr/>
        </p:nvSpPr>
        <p:spPr>
          <a:xfrm>
            <a:off x="2782649" y="1930516"/>
            <a:ext cx="204300" cy="2064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361" name="Google Shape;5361;p265"/>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Direct New Employer Onboarding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sp>
        <p:nvSpPr>
          <p:cNvPr id="5362" name="Google Shape;5362;p265"/>
          <p:cNvSpPr/>
          <p:nvPr/>
        </p:nvSpPr>
        <p:spPr>
          <a:xfrm>
            <a:off x="274350" y="3570400"/>
            <a:ext cx="7654500" cy="11931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ER Dup Check for Direct Onboarding</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Short term - For Direct Onboarding ER Code deduplication check should be done manually while processing the Opportunity by the Account Executives</a:t>
            </a:r>
            <a:endParaRPr sz="800">
              <a:solidFill>
                <a:schemeClr val="lt1"/>
              </a:solidFill>
              <a:latin typeface="Open Sans"/>
              <a:ea typeface="Open Sans"/>
              <a:cs typeface="Open Sans"/>
              <a:sym typeface="Open Sans"/>
            </a:endParaRPr>
          </a:p>
          <a:p>
            <a:pPr marL="0" lvl="0" indent="0" algn="l" rtl="0">
              <a:spcBef>
                <a:spcPts val="600"/>
              </a:spcBef>
              <a:spcAft>
                <a:spcPts val="0"/>
              </a:spcAft>
              <a:buNone/>
            </a:pPr>
            <a:r>
              <a:rPr lang="en" sz="800" i="1" u="sng">
                <a:solidFill>
                  <a:schemeClr val="lt1"/>
                </a:solidFill>
                <a:latin typeface="Open Sans"/>
                <a:ea typeface="Open Sans"/>
                <a:cs typeface="Open Sans"/>
                <a:sym typeface="Open Sans"/>
              </a:rPr>
              <a:t>Alternative Solutions</a:t>
            </a:r>
            <a:endParaRPr sz="800" i="1" u="sng">
              <a:solidFill>
                <a:schemeClr val="lt1"/>
              </a:solidFill>
              <a:latin typeface="Open Sans"/>
              <a:ea typeface="Open Sans"/>
              <a:cs typeface="Open Sans"/>
              <a:sym typeface="Open Sans"/>
            </a:endParaRPr>
          </a:p>
          <a:p>
            <a:pPr marL="91440" marR="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Solution # 1 - Implement a systemic check in Salesforce, which would help speed up resolution of the issue</a:t>
            </a:r>
            <a:endParaRPr sz="800">
              <a:solidFill>
                <a:schemeClr val="lt1"/>
              </a:solidFill>
              <a:latin typeface="Open Sans"/>
              <a:ea typeface="Open Sans"/>
              <a:cs typeface="Open Sans"/>
              <a:sym typeface="Open Sans"/>
            </a:endParaRPr>
          </a:p>
          <a:p>
            <a:pPr marL="91440" marR="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Solution #2 (Beneficial for Alliance Onboarding) - Enhance the  Employer Boarding API to perform a ER Code DeDuplication check. This functionality can be utilized for bulk onboarding of Employers, cross product</a:t>
            </a:r>
            <a:endParaRPr sz="800">
              <a:solidFill>
                <a:schemeClr val="lt1"/>
              </a:solidFill>
              <a:latin typeface="Open Sans"/>
              <a:ea typeface="Open Sans"/>
              <a:cs typeface="Open Sans"/>
              <a:sym typeface="Open Sans"/>
            </a:endParaRPr>
          </a:p>
        </p:txBody>
      </p:sp>
      <p:sp>
        <p:nvSpPr>
          <p:cNvPr id="5363" name="Google Shape;5363;p265"/>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364" name="Google Shape;5364;p265"/>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aphicFrame>
        <p:nvGraphicFramePr>
          <p:cNvPr id="5365" name="Google Shape;5365;p265"/>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Manual activity to detect duplicate Employer/ER Codes (Applicable for TWN, I9, UC).</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The impact is higher for bulk onboarding. Currently this is a manual process.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There is no automated check in place. The Workflow specialist logs into Salesforce to perform duplicate checks manually.</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grpSp>
        <p:nvGrpSpPr>
          <p:cNvPr id="5366" name="Google Shape;5366;p265"/>
          <p:cNvGrpSpPr/>
          <p:nvPr/>
        </p:nvGrpSpPr>
        <p:grpSpPr>
          <a:xfrm>
            <a:off x="5125288" y="1234836"/>
            <a:ext cx="201183" cy="201183"/>
            <a:chOff x="137268" y="455754"/>
            <a:chExt cx="320100" cy="320100"/>
          </a:xfrm>
        </p:grpSpPr>
        <p:sp>
          <p:nvSpPr>
            <p:cNvPr id="5367" name="Google Shape;5367;p26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368" name="Google Shape;5368;p26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369" name="Google Shape;5369;p265"/>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373"/>
        <p:cNvGrpSpPr/>
        <p:nvPr/>
      </p:nvGrpSpPr>
      <p:grpSpPr>
        <a:xfrm>
          <a:off x="0" y="0"/>
          <a:ext cx="0" cy="0"/>
          <a:chOff x="0" y="0"/>
          <a:chExt cx="0" cy="0"/>
        </a:xfrm>
      </p:grpSpPr>
      <p:pic>
        <p:nvPicPr>
          <p:cNvPr id="5374" name="Google Shape;5374;p266"/>
          <p:cNvPicPr preferRelativeResize="0"/>
          <p:nvPr/>
        </p:nvPicPr>
        <p:blipFill rotWithShape="1">
          <a:blip r:embed="rId3">
            <a:alphaModFix/>
          </a:blip>
          <a:srcRect r="24482"/>
          <a:stretch/>
        </p:blipFill>
        <p:spPr>
          <a:xfrm>
            <a:off x="274325" y="1097275"/>
            <a:ext cx="3006563" cy="2254124"/>
          </a:xfrm>
          <a:prstGeom prst="rect">
            <a:avLst/>
          </a:prstGeom>
          <a:noFill/>
          <a:ln w="9525" cap="flat" cmpd="sng">
            <a:solidFill>
              <a:schemeClr val="lt2"/>
            </a:solidFill>
            <a:prstDash val="solid"/>
            <a:round/>
            <a:headEnd type="none" w="sm" len="sm"/>
            <a:tailEnd type="none" w="sm" len="sm"/>
          </a:ln>
        </p:spPr>
      </p:pic>
      <p:sp>
        <p:nvSpPr>
          <p:cNvPr id="5375" name="Google Shape;5375;p266"/>
          <p:cNvSpPr/>
          <p:nvPr/>
        </p:nvSpPr>
        <p:spPr>
          <a:xfrm>
            <a:off x="1486866" y="1429756"/>
            <a:ext cx="217500" cy="2196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376" name="Google Shape;5376;p266"/>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Direct New Employer Onboarding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sp>
        <p:nvSpPr>
          <p:cNvPr id="5377" name="Google Shape;5377;p266"/>
          <p:cNvSpPr/>
          <p:nvPr/>
        </p:nvSpPr>
        <p:spPr>
          <a:xfrm>
            <a:off x="274350" y="3570400"/>
            <a:ext cx="7654500" cy="11934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Propagating Alliance Referrals to Billing for Direct Onboarding</a:t>
            </a:r>
            <a:endParaRPr sz="800" b="1">
              <a:solidFill>
                <a:schemeClr val="lt1"/>
              </a:solidFill>
              <a:latin typeface="Open Sans"/>
              <a:ea typeface="Open Sans"/>
              <a:cs typeface="Open Sans"/>
              <a:sym typeface="Open Sans"/>
            </a:endParaRPr>
          </a:p>
          <a:p>
            <a:pPr marL="0" lvl="0" indent="0" algn="l" rtl="0">
              <a:lnSpc>
                <a:spcPct val="100000"/>
              </a:lnSpc>
              <a:spcBef>
                <a:spcPts val="300"/>
              </a:spcBef>
              <a:spcAft>
                <a:spcPts val="0"/>
              </a:spcAft>
              <a:buNone/>
            </a:pPr>
            <a:r>
              <a:rPr lang="en" sz="800">
                <a:solidFill>
                  <a:schemeClr val="lt1"/>
                </a:solidFill>
                <a:latin typeface="Open Sans"/>
                <a:ea typeface="Open Sans"/>
                <a:cs typeface="Open Sans"/>
                <a:sym typeface="Open Sans"/>
              </a:rPr>
              <a:t>Descope after discussions with Terry, Lon &amp; Stephanie for the following reasons:</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For TWN, no plan to continue support of Referrals model for new Alliances</a:t>
            </a:r>
            <a:endParaRPr sz="800">
              <a:solidFill>
                <a:schemeClr val="lt1"/>
              </a:solidFill>
              <a:latin typeface="Open Sans"/>
              <a:ea typeface="Open Sans"/>
              <a:cs typeface="Open Sans"/>
              <a:sym typeface="Open Sans"/>
            </a:endParaRPr>
          </a:p>
          <a:p>
            <a:pPr marL="210312" lvl="0" indent="-96519" algn="l" rtl="0">
              <a:lnSpc>
                <a:spcPct val="100000"/>
              </a:lnSpc>
              <a:spcBef>
                <a:spcPts val="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UKG/OSV is moving away from Referral model</a:t>
            </a:r>
            <a:endParaRPr sz="800">
              <a:solidFill>
                <a:schemeClr val="lt1"/>
              </a:solidFill>
              <a:latin typeface="Open Sans"/>
              <a:ea typeface="Open Sans"/>
              <a:cs typeface="Open Sans"/>
              <a:sym typeface="Open Sans"/>
            </a:endParaRPr>
          </a:p>
          <a:p>
            <a:pPr marL="210312" lvl="0" indent="-96519" algn="l" rtl="0">
              <a:lnSpc>
                <a:spcPct val="100000"/>
              </a:lnSpc>
              <a:spcBef>
                <a:spcPts val="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Not enough business justification to implement platform changes to support existing Alliances with established Referral agreements.</a:t>
            </a:r>
            <a:endParaRPr sz="800">
              <a:solidFill>
                <a:schemeClr val="lt1"/>
              </a:solidFill>
              <a:latin typeface="Open Sans"/>
              <a:ea typeface="Open Sans"/>
              <a:cs typeface="Open Sans"/>
              <a:sym typeface="Open Sans"/>
            </a:endParaRPr>
          </a:p>
          <a:p>
            <a:pPr marL="91440" lvl="0" indent="-96520" algn="l" rtl="0">
              <a:spcBef>
                <a:spcPts val="300"/>
              </a:spcBef>
              <a:spcAft>
                <a:spcPts val="300"/>
              </a:spcAft>
              <a:buClr>
                <a:schemeClr val="accent1"/>
              </a:buClr>
              <a:buSzPts val="800"/>
              <a:buFont typeface="Open Sans"/>
              <a:buChar char="•"/>
            </a:pPr>
            <a:r>
              <a:rPr lang="en" sz="800">
                <a:solidFill>
                  <a:schemeClr val="lt1"/>
                </a:solidFill>
                <a:latin typeface="Open Sans"/>
                <a:ea typeface="Open Sans"/>
                <a:cs typeface="Open Sans"/>
                <a:sym typeface="Open Sans"/>
              </a:rPr>
              <a:t>For non-TWN products, do not use the EWS platform for Rev Share calculations. </a:t>
            </a:r>
            <a:r>
              <a:rPr lang="en" sz="800" i="1">
                <a:solidFill>
                  <a:schemeClr val="lt1"/>
                </a:solidFill>
                <a:latin typeface="Open Sans"/>
                <a:ea typeface="Open Sans"/>
                <a:cs typeface="Open Sans"/>
                <a:sym typeface="Open Sans"/>
              </a:rPr>
              <a:t>[</a:t>
            </a:r>
            <a:r>
              <a:rPr lang="en" sz="800" i="1" u="sng">
                <a:solidFill>
                  <a:schemeClr val="lt1"/>
                </a:solidFill>
                <a:latin typeface="Open Sans"/>
                <a:ea typeface="Open Sans"/>
                <a:cs typeface="Open Sans"/>
                <a:sym typeface="Open Sans"/>
              </a:rPr>
              <a:t>To be determined</a:t>
            </a:r>
            <a:r>
              <a:rPr lang="en" sz="800" i="1">
                <a:solidFill>
                  <a:schemeClr val="lt1"/>
                </a:solidFill>
                <a:latin typeface="Open Sans"/>
                <a:ea typeface="Open Sans"/>
                <a:cs typeface="Open Sans"/>
                <a:sym typeface="Open Sans"/>
              </a:rPr>
              <a:t> - Should this be addressed as part of Extending TWN Rev Share model?]</a:t>
            </a:r>
            <a:endParaRPr sz="800" b="1">
              <a:solidFill>
                <a:schemeClr val="lt1"/>
              </a:solidFill>
              <a:latin typeface="Open Sans"/>
              <a:ea typeface="Open Sans"/>
              <a:cs typeface="Open Sans"/>
              <a:sym typeface="Open Sans"/>
            </a:endParaRPr>
          </a:p>
        </p:txBody>
      </p:sp>
      <p:sp>
        <p:nvSpPr>
          <p:cNvPr id="5378" name="Google Shape;5378;p266"/>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379" name="Google Shape;5379;p266"/>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aphicFrame>
        <p:nvGraphicFramePr>
          <p:cNvPr id="5380" name="Google Shape;5380;p266"/>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The Alliance referrals received from Salesforce are not linked with the Employer in Billing.</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Billing has issues with calculating Rev Share for Referral Alliances.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Salesforce Opportunity has a field to capture Referral Alliance, This data is currently not flowing down to billing.</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grpSp>
        <p:nvGrpSpPr>
          <p:cNvPr id="5381" name="Google Shape;5381;p266"/>
          <p:cNvGrpSpPr/>
          <p:nvPr/>
        </p:nvGrpSpPr>
        <p:grpSpPr>
          <a:xfrm>
            <a:off x="5125288" y="1234836"/>
            <a:ext cx="201183" cy="201183"/>
            <a:chOff x="137268" y="455754"/>
            <a:chExt cx="320100" cy="320100"/>
          </a:xfrm>
        </p:grpSpPr>
        <p:sp>
          <p:nvSpPr>
            <p:cNvPr id="5382" name="Google Shape;5382;p266"/>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383" name="Google Shape;5383;p266"/>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384" name="Google Shape;5384;p266"/>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388"/>
        <p:cNvGrpSpPr/>
        <p:nvPr/>
      </p:nvGrpSpPr>
      <p:grpSpPr>
        <a:xfrm>
          <a:off x="0" y="0"/>
          <a:ext cx="0" cy="0"/>
          <a:chOff x="0" y="0"/>
          <a:chExt cx="0" cy="0"/>
        </a:xfrm>
      </p:grpSpPr>
      <p:pic>
        <p:nvPicPr>
          <p:cNvPr id="5389" name="Google Shape;5389;p267"/>
          <p:cNvPicPr preferRelativeResize="0"/>
          <p:nvPr/>
        </p:nvPicPr>
        <p:blipFill rotWithShape="1">
          <a:blip r:embed="rId3">
            <a:alphaModFix/>
          </a:blip>
          <a:srcRect r="24482"/>
          <a:stretch/>
        </p:blipFill>
        <p:spPr>
          <a:xfrm>
            <a:off x="274325" y="1097275"/>
            <a:ext cx="3006563" cy="2254124"/>
          </a:xfrm>
          <a:prstGeom prst="rect">
            <a:avLst/>
          </a:prstGeom>
          <a:noFill/>
          <a:ln w="9525" cap="flat" cmpd="sng">
            <a:solidFill>
              <a:schemeClr val="lt2"/>
            </a:solidFill>
            <a:prstDash val="solid"/>
            <a:round/>
            <a:headEnd type="none" w="sm" len="sm"/>
            <a:tailEnd type="none" w="sm" len="sm"/>
          </a:ln>
        </p:spPr>
      </p:pic>
      <p:sp>
        <p:nvSpPr>
          <p:cNvPr id="5390" name="Google Shape;5390;p267"/>
          <p:cNvSpPr/>
          <p:nvPr/>
        </p:nvSpPr>
        <p:spPr>
          <a:xfrm>
            <a:off x="2820706" y="2290116"/>
            <a:ext cx="206400" cy="2064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391" name="Google Shape;5391;p267"/>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Direct New Employer Onboarding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sp>
        <p:nvSpPr>
          <p:cNvPr id="5392" name="Google Shape;5392;p267"/>
          <p:cNvSpPr/>
          <p:nvPr/>
        </p:nvSpPr>
        <p:spPr>
          <a:xfrm>
            <a:off x="274350" y="3570400"/>
            <a:ext cx="7654500" cy="11931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“Implementation Specialist” Assignment Recommendation Service</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Develop an “Implementation Specialist” recommendation service for Workflow Specialist. The service will recommend an “Implementation Specialist” based on</a:t>
            </a:r>
            <a:endParaRPr sz="800">
              <a:solidFill>
                <a:schemeClr val="lt1"/>
              </a:solidFill>
              <a:latin typeface="Open Sans"/>
              <a:ea typeface="Open Sans"/>
              <a:cs typeface="Open Sans"/>
              <a:sym typeface="Open Sans"/>
            </a:endParaRPr>
          </a:p>
          <a:p>
            <a:pPr marL="192024" lvl="0" indent="-78232" algn="l" rtl="0">
              <a:lnSpc>
                <a:spcPct val="100000"/>
              </a:lnSpc>
              <a:spcBef>
                <a:spcPts val="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Skillset matching</a:t>
            </a:r>
            <a:endParaRPr sz="800">
              <a:solidFill>
                <a:schemeClr val="lt1"/>
              </a:solidFill>
              <a:latin typeface="Open Sans"/>
              <a:ea typeface="Open Sans"/>
              <a:cs typeface="Open Sans"/>
              <a:sym typeface="Open Sans"/>
            </a:endParaRPr>
          </a:p>
          <a:p>
            <a:pPr marL="192024" lvl="0" indent="-78232" algn="l" rtl="0">
              <a:lnSpc>
                <a:spcPct val="100000"/>
              </a:lnSpc>
              <a:spcBef>
                <a:spcPts val="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Automatic tracking of availability of the “Implementation specialist” without manual updates from “Implementation Specialist” Manager</a:t>
            </a:r>
            <a:endParaRPr sz="800">
              <a:solidFill>
                <a:schemeClr val="lt1"/>
              </a:solidFill>
              <a:latin typeface="Open Sans"/>
              <a:ea typeface="Open Sans"/>
              <a:cs typeface="Open Sans"/>
              <a:sym typeface="Open Sans"/>
            </a:endParaRPr>
          </a:p>
        </p:txBody>
      </p:sp>
      <p:sp>
        <p:nvSpPr>
          <p:cNvPr id="5393" name="Google Shape;5393;p267"/>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394" name="Google Shape;5394;p267"/>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aphicFrame>
        <p:nvGraphicFramePr>
          <p:cNvPr id="5395" name="Google Shape;5395;p267"/>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Process of determining “Implementation Specialist” Workload</a:t>
                      </a:r>
                      <a:endParaRPr sz="500">
                        <a:solidFill>
                          <a:schemeClr val="dk1"/>
                        </a:solidFill>
                        <a:latin typeface="Open Sans"/>
                        <a:ea typeface="Open Sans"/>
                        <a:cs typeface="Open Sans"/>
                        <a:sym typeface="Open Sans"/>
                      </a:endParaRPr>
                    </a:p>
                    <a:p>
                      <a:pPr marL="54864" lvl="0" indent="-59182" algn="l" rtl="0">
                        <a:lnSpc>
                          <a:spcPct val="100000"/>
                        </a:lnSpc>
                        <a:spcBef>
                          <a:spcPts val="30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Is manual process of matching “Implementation Specialist” skill sets and workload.</a:t>
                      </a:r>
                      <a:endParaRPr sz="500">
                        <a:solidFill>
                          <a:schemeClr val="dk1"/>
                        </a:solidFill>
                        <a:latin typeface="Open Sans"/>
                        <a:ea typeface="Open Sans"/>
                        <a:cs typeface="Open Sans"/>
                        <a:sym typeface="Open Sans"/>
                      </a:endParaRPr>
                    </a:p>
                    <a:p>
                      <a:pPr marL="54864" lvl="0" indent="-59182" algn="l" rtl="0">
                        <a:lnSpc>
                          <a:spcPct val="100000"/>
                        </a:lnSpc>
                        <a:spcBef>
                          <a:spcPts val="30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Dependent on manual maintenance of specialist availability by managers in a shared spreadsheet </a:t>
                      </a:r>
                      <a:endParaRPr sz="500">
                        <a:solidFill>
                          <a:schemeClr val="dk1"/>
                        </a:solidFill>
                        <a:latin typeface="Open Sans"/>
                        <a:ea typeface="Open Sans"/>
                        <a:cs typeface="Open Sans"/>
                        <a:sym typeface="Open Sans"/>
                      </a:endParaRPr>
                    </a:p>
                    <a:p>
                      <a:pPr marL="54864" lvl="0" indent="-59182" algn="l" rtl="0">
                        <a:lnSpc>
                          <a:spcPct val="100000"/>
                        </a:lnSpc>
                        <a:spcBef>
                          <a:spcPts val="30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2 different approaches followed for TWN and I9 Direct Onboarding to determine “Implementation Specialist” workload.</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endParaRPr sz="500">
                        <a:solidFill>
                          <a:schemeClr val="accent1"/>
                        </a:solidFill>
                        <a:latin typeface="Open Sans"/>
                        <a:ea typeface="Open Sans"/>
                        <a:cs typeface="Open Sans"/>
                        <a:sym typeface="Open Sans"/>
                      </a:endParaRPr>
                    </a:p>
                    <a:p>
                      <a:pPr marL="0" lvl="0" indent="0" algn="l" rtl="0">
                        <a:spcBef>
                          <a:spcPts val="300"/>
                        </a:spcBef>
                        <a:spcAft>
                          <a:spcPts val="0"/>
                        </a:spcAft>
                        <a:buNone/>
                      </a:pPr>
                      <a:r>
                        <a:rPr lang="en" sz="500">
                          <a:solidFill>
                            <a:schemeClr val="dk1"/>
                          </a:solidFill>
                          <a:latin typeface="Open Sans"/>
                          <a:ea typeface="Open Sans"/>
                          <a:cs typeface="Open Sans"/>
                          <a:sym typeface="Open Sans"/>
                        </a:rPr>
                        <a:t>The current process is not accurately tracking “Implementation Specialist” workload.</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The “Implementation Specialist” availability is tracked manually in a shared spreadsheet maintained by the manager.</a:t>
                      </a:r>
                      <a:endParaRPr sz="500">
                        <a:solidFill>
                          <a:schemeClr val="dk1"/>
                        </a:solidFill>
                        <a:latin typeface="Open Sans"/>
                        <a:ea typeface="Open Sans"/>
                        <a:cs typeface="Open Sans"/>
                        <a:sym typeface="Open Sans"/>
                      </a:endParaRPr>
                    </a:p>
                    <a:p>
                      <a:pPr marL="0" lvl="0" indent="0" algn="l" rtl="0">
                        <a:spcBef>
                          <a:spcPts val="300"/>
                        </a:spcBef>
                        <a:spcAft>
                          <a:spcPts val="0"/>
                        </a:spcAft>
                        <a:buNone/>
                      </a:pPr>
                      <a:r>
                        <a:rPr lang="en" sz="500">
                          <a:solidFill>
                            <a:schemeClr val="dk1"/>
                          </a:solidFill>
                          <a:latin typeface="Open Sans"/>
                          <a:ea typeface="Open Sans"/>
                          <a:cs typeface="Open Sans"/>
                          <a:sym typeface="Open Sans"/>
                        </a:rPr>
                        <a:t>TWN Workflow Specialist does </a:t>
                      </a:r>
                      <a:endParaRPr sz="500">
                        <a:solidFill>
                          <a:schemeClr val="dk1"/>
                        </a:solidFill>
                        <a:latin typeface="Open Sans"/>
                        <a:ea typeface="Open Sans"/>
                        <a:cs typeface="Open Sans"/>
                        <a:sym typeface="Open Sans"/>
                      </a:endParaRPr>
                    </a:p>
                    <a:p>
                      <a:pPr marL="54864" lvl="0" indent="-59182" algn="l" rtl="0">
                        <a:lnSpc>
                          <a:spcPct val="100000"/>
                        </a:lnSpc>
                        <a:spcBef>
                          <a:spcPts val="30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A skillset match </a:t>
                      </a:r>
                      <a:endParaRPr sz="500">
                        <a:solidFill>
                          <a:schemeClr val="dk1"/>
                        </a:solidFill>
                        <a:latin typeface="Open Sans"/>
                        <a:ea typeface="Open Sans"/>
                        <a:cs typeface="Open Sans"/>
                        <a:sym typeface="Open Sans"/>
                      </a:endParaRPr>
                    </a:p>
                    <a:p>
                      <a:pPr marL="54864" lvl="0" indent="-59182" algn="l" rtl="0">
                        <a:lnSpc>
                          <a:spcPct val="100000"/>
                        </a:lnSpc>
                        <a:spcBef>
                          <a:spcPts val="30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Goes by the number of requests processed by IS.This does not accurately reflect IS workload</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dk1"/>
                          </a:solidFill>
                          <a:latin typeface="Open Sans"/>
                          <a:ea typeface="Open Sans"/>
                          <a:cs typeface="Open Sans"/>
                          <a:sym typeface="Open Sans"/>
                        </a:rPr>
                        <a:t>I9 Workflow Specialist uses the shared spreadsheet to:</a:t>
                      </a:r>
                      <a:endParaRPr sz="500">
                        <a:solidFill>
                          <a:schemeClr val="dk1"/>
                        </a:solidFill>
                        <a:latin typeface="Open Sans"/>
                        <a:ea typeface="Open Sans"/>
                        <a:cs typeface="Open Sans"/>
                        <a:sym typeface="Open Sans"/>
                      </a:endParaRPr>
                    </a:p>
                    <a:p>
                      <a:pPr marL="54864" lvl="0" indent="-59182" algn="l" rtl="0">
                        <a:lnSpc>
                          <a:spcPct val="100000"/>
                        </a:lnSpc>
                        <a:spcBef>
                          <a:spcPts val="30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Do a skill set match</a:t>
                      </a:r>
                      <a:endParaRPr sz="500">
                        <a:solidFill>
                          <a:schemeClr val="dk1"/>
                        </a:solidFill>
                        <a:latin typeface="Open Sans"/>
                        <a:ea typeface="Open Sans"/>
                        <a:cs typeface="Open Sans"/>
                        <a:sym typeface="Open Sans"/>
                      </a:endParaRPr>
                    </a:p>
                    <a:p>
                      <a:pPr marL="54864" lvl="0" indent="-59182" algn="l" rtl="0">
                        <a:lnSpc>
                          <a:spcPct val="100000"/>
                        </a:lnSpc>
                        <a:spcBef>
                          <a:spcPts val="30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Check if "Implementation Specialist" is marked as available by their manager (Manual process by the Manager)</a:t>
                      </a:r>
                      <a:endParaRPr sz="500">
                        <a:solidFill>
                          <a:schemeClr val="dk1"/>
                        </a:solidFill>
                        <a:latin typeface="Open Sans"/>
                        <a:ea typeface="Open Sans"/>
                        <a:cs typeface="Open Sans"/>
                        <a:sym typeface="Open Sans"/>
                      </a:endParaRPr>
                    </a:p>
                    <a:p>
                      <a:pPr marL="54864" lvl="0" indent="-59182" algn="l" rtl="0">
                        <a:lnSpc>
                          <a:spcPct val="100000"/>
                        </a:lnSpc>
                        <a:spcBef>
                          <a:spcPts val="300"/>
                        </a:spcBef>
                        <a:spcAft>
                          <a:spcPts val="0"/>
                        </a:spcAft>
                        <a:buClr>
                          <a:schemeClr val="accent1"/>
                        </a:buClr>
                        <a:buSzPts val="500"/>
                        <a:buFont typeface="Open Sans"/>
                        <a:buChar char="•"/>
                      </a:pPr>
                      <a:r>
                        <a:rPr lang="en" sz="500">
                          <a:solidFill>
                            <a:schemeClr val="dk1"/>
                          </a:solidFill>
                          <a:latin typeface="Open Sans"/>
                          <a:ea typeface="Open Sans"/>
                          <a:cs typeface="Open Sans"/>
                          <a:sym typeface="Open Sans"/>
                        </a:rPr>
                        <a:t>Narrow down the IS with the least workload by looking at the statuses of in progress projects for each “Implementation Specialist”</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grpSp>
        <p:nvGrpSpPr>
          <p:cNvPr id="5396" name="Google Shape;5396;p267"/>
          <p:cNvGrpSpPr/>
          <p:nvPr/>
        </p:nvGrpSpPr>
        <p:grpSpPr>
          <a:xfrm>
            <a:off x="5125288" y="1234836"/>
            <a:ext cx="201183" cy="201183"/>
            <a:chOff x="137268" y="455754"/>
            <a:chExt cx="320100" cy="320100"/>
          </a:xfrm>
        </p:grpSpPr>
        <p:sp>
          <p:nvSpPr>
            <p:cNvPr id="5397" name="Google Shape;5397;p267"/>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398" name="Google Shape;5398;p267"/>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399" name="Google Shape;5399;p267"/>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51"/>
          <p:cNvSpPr/>
          <p:nvPr/>
        </p:nvSpPr>
        <p:spPr>
          <a:xfrm>
            <a:off x="344700" y="1656175"/>
            <a:ext cx="8530800" cy="2163300"/>
          </a:xfrm>
          <a:prstGeom prst="rect">
            <a:avLst/>
          </a:prstGeom>
          <a:noFill/>
          <a:ln w="25400" cap="flat" cmpd="sng">
            <a:solidFill>
              <a:srgbClr val="7373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176" name="Google Shape;1176;p151"/>
          <p:cNvCxnSpPr/>
          <p:nvPr/>
        </p:nvCxnSpPr>
        <p:spPr>
          <a:xfrm>
            <a:off x="4119464" y="2484963"/>
            <a:ext cx="18300" cy="742800"/>
          </a:xfrm>
          <a:prstGeom prst="straightConnector1">
            <a:avLst/>
          </a:prstGeom>
          <a:noFill/>
          <a:ln w="12700" cap="flat" cmpd="sng">
            <a:solidFill>
              <a:srgbClr val="968C6D"/>
            </a:solidFill>
            <a:prstDash val="dash"/>
            <a:round/>
            <a:headEnd type="none" w="sm" len="sm"/>
            <a:tailEnd type="none" w="sm" len="sm"/>
          </a:ln>
        </p:spPr>
      </p:cxnSp>
      <p:sp>
        <p:nvSpPr>
          <p:cNvPr id="1177" name="Google Shape;1177;p151"/>
          <p:cNvSpPr txBox="1">
            <a:spLocks noGrp="1"/>
          </p:cNvSpPr>
          <p:nvPr>
            <p:ph type="title"/>
          </p:nvPr>
        </p:nvSpPr>
        <p:spPr>
          <a:xfrm>
            <a:off x="274326" y="274325"/>
            <a:ext cx="8595300" cy="681600"/>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SzPts val="1800"/>
              <a:buNone/>
            </a:pPr>
            <a:r>
              <a:rPr lang="en"/>
              <a:t>Alliance Employer Onboarding – The future state</a:t>
            </a:r>
            <a:r>
              <a:rPr lang="en" sz="1388">
                <a:solidFill>
                  <a:schemeClr val="dk1"/>
                </a:solidFill>
              </a:rPr>
              <a:t> </a:t>
            </a:r>
            <a:endParaRPr sz="2400">
              <a:solidFill>
                <a:schemeClr val="dk1"/>
              </a:solidFill>
            </a:endParaRPr>
          </a:p>
          <a:p>
            <a:pPr marL="0" lvl="0" indent="0" algn="l" rtl="0">
              <a:lnSpc>
                <a:spcPct val="100000"/>
              </a:lnSpc>
              <a:spcBef>
                <a:spcPts val="0"/>
              </a:spcBef>
              <a:spcAft>
                <a:spcPts val="0"/>
              </a:spcAft>
              <a:buSzPts val="1800"/>
              <a:buNone/>
            </a:pPr>
            <a:endParaRPr/>
          </a:p>
        </p:txBody>
      </p:sp>
      <p:graphicFrame>
        <p:nvGraphicFramePr>
          <p:cNvPr id="1178" name="Google Shape;1178;p151"/>
          <p:cNvGraphicFramePr/>
          <p:nvPr/>
        </p:nvGraphicFramePr>
        <p:xfrm>
          <a:off x="542723" y="1490472"/>
          <a:ext cx="3000000" cy="3000000"/>
        </p:xfrm>
        <a:graphic>
          <a:graphicData uri="http://schemas.openxmlformats.org/drawingml/2006/table">
            <a:tbl>
              <a:tblPr firstRow="1" bandRow="1">
                <a:noFill/>
                <a:tableStyleId>{C52D3E58-EE17-4E6E-8E59-5274755DB9CF}</a:tableStyleId>
              </a:tblPr>
              <a:tblGrid>
                <a:gridCol w="8219425">
                  <a:extLst>
                    <a:ext uri="{9D8B030D-6E8A-4147-A177-3AD203B41FA5}">
                      <a16:colId xmlns:a16="http://schemas.microsoft.com/office/drawing/2014/main" val="20000"/>
                    </a:ext>
                  </a:extLst>
                </a:gridCol>
              </a:tblGrid>
              <a:tr h="279425">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latin typeface="Open Sans"/>
                          <a:ea typeface="Open Sans"/>
                          <a:cs typeface="Open Sans"/>
                          <a:sym typeface="Open Sans"/>
                        </a:rPr>
                        <a:t>Alliance</a:t>
                      </a:r>
                      <a:endParaRPr sz="1200" u="none" strike="noStrike" cap="none">
                        <a:latin typeface="Open Sans"/>
                        <a:ea typeface="Open Sans"/>
                        <a:cs typeface="Open Sans"/>
                        <a:sym typeface="Open Sans"/>
                      </a:endParaRPr>
                    </a:p>
                  </a:txBody>
                  <a:tcPr marL="68575" marR="68575" marT="34300" marB="34300" anchor="ctr">
                    <a:solidFill>
                      <a:schemeClr val="dk2"/>
                    </a:solidFill>
                  </a:tcPr>
                </a:tc>
                <a:extLst>
                  <a:ext uri="{0D108BD9-81ED-4DB2-BD59-A6C34878D82A}">
                    <a16:rowId xmlns:a16="http://schemas.microsoft.com/office/drawing/2014/main" val="10000"/>
                  </a:ext>
                </a:extLst>
              </a:tr>
            </a:tbl>
          </a:graphicData>
        </a:graphic>
      </p:graphicFrame>
      <p:sp>
        <p:nvSpPr>
          <p:cNvPr id="1179" name="Google Shape;1179;p151"/>
          <p:cNvSpPr txBox="1"/>
          <p:nvPr/>
        </p:nvSpPr>
        <p:spPr>
          <a:xfrm>
            <a:off x="830174" y="3249600"/>
            <a:ext cx="1130400" cy="32310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a:solidFill>
                  <a:schemeClr val="accent1"/>
                </a:solidFill>
              </a:rPr>
              <a:t>EFX ID Validation &amp; Duplication Check</a:t>
            </a:r>
            <a:endParaRPr sz="750" b="0" i="0" u="none" strike="noStrike" cap="none">
              <a:solidFill>
                <a:schemeClr val="accent1"/>
              </a:solidFill>
              <a:latin typeface="Arial"/>
              <a:ea typeface="Arial"/>
              <a:cs typeface="Arial"/>
              <a:sym typeface="Arial"/>
            </a:endParaRPr>
          </a:p>
        </p:txBody>
      </p:sp>
      <p:cxnSp>
        <p:nvCxnSpPr>
          <p:cNvPr id="1180" name="Google Shape;1180;p151"/>
          <p:cNvCxnSpPr/>
          <p:nvPr/>
        </p:nvCxnSpPr>
        <p:spPr>
          <a:xfrm>
            <a:off x="789029" y="2584925"/>
            <a:ext cx="7886700" cy="0"/>
          </a:xfrm>
          <a:prstGeom prst="straightConnector1">
            <a:avLst/>
          </a:prstGeom>
          <a:noFill/>
          <a:ln w="38100" cap="flat" cmpd="sng">
            <a:solidFill>
              <a:srgbClr val="968C6D"/>
            </a:solidFill>
            <a:prstDash val="solid"/>
            <a:round/>
            <a:headEnd type="none" w="sm" len="sm"/>
            <a:tailEnd type="triangle" w="med" len="med"/>
          </a:ln>
        </p:spPr>
      </p:cxnSp>
      <p:cxnSp>
        <p:nvCxnSpPr>
          <p:cNvPr id="1181" name="Google Shape;1181;p151"/>
          <p:cNvCxnSpPr/>
          <p:nvPr/>
        </p:nvCxnSpPr>
        <p:spPr>
          <a:xfrm>
            <a:off x="797405" y="2303558"/>
            <a:ext cx="600" cy="216300"/>
          </a:xfrm>
          <a:prstGeom prst="straightConnector1">
            <a:avLst/>
          </a:prstGeom>
          <a:noFill/>
          <a:ln w="12700" cap="flat" cmpd="sng">
            <a:solidFill>
              <a:srgbClr val="968C6D"/>
            </a:solidFill>
            <a:prstDash val="dash"/>
            <a:round/>
            <a:headEnd type="none" w="sm" len="sm"/>
            <a:tailEnd type="none" w="sm" len="sm"/>
          </a:ln>
        </p:spPr>
      </p:cxnSp>
      <p:sp>
        <p:nvSpPr>
          <p:cNvPr id="1182" name="Google Shape;1182;p151"/>
          <p:cNvSpPr txBox="1"/>
          <p:nvPr/>
        </p:nvSpPr>
        <p:spPr>
          <a:xfrm>
            <a:off x="485650" y="1849309"/>
            <a:ext cx="875700" cy="43860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a:solidFill>
                  <a:schemeClr val="accent1"/>
                </a:solidFill>
              </a:rPr>
              <a:t>New Employer/Product Event</a:t>
            </a:r>
            <a:endParaRPr sz="750" b="0" i="0" u="none" strike="noStrike" cap="none">
              <a:solidFill>
                <a:schemeClr val="accent1"/>
              </a:solidFill>
              <a:latin typeface="Arial"/>
              <a:ea typeface="Arial"/>
              <a:cs typeface="Arial"/>
              <a:sym typeface="Arial"/>
            </a:endParaRPr>
          </a:p>
        </p:txBody>
      </p:sp>
      <p:cxnSp>
        <p:nvCxnSpPr>
          <p:cNvPr id="1183" name="Google Shape;1183;p151"/>
          <p:cNvCxnSpPr>
            <a:stCxn id="1184" idx="0"/>
          </p:cNvCxnSpPr>
          <p:nvPr/>
        </p:nvCxnSpPr>
        <p:spPr>
          <a:xfrm flipH="1">
            <a:off x="2722322" y="2493425"/>
            <a:ext cx="7200" cy="405000"/>
          </a:xfrm>
          <a:prstGeom prst="straightConnector1">
            <a:avLst/>
          </a:prstGeom>
          <a:noFill/>
          <a:ln w="12700" cap="flat" cmpd="sng">
            <a:solidFill>
              <a:srgbClr val="968C6D"/>
            </a:solidFill>
            <a:prstDash val="dash"/>
            <a:round/>
            <a:headEnd type="none" w="sm" len="sm"/>
            <a:tailEnd type="none" w="sm" len="sm"/>
          </a:ln>
        </p:spPr>
      </p:cxnSp>
      <p:sp>
        <p:nvSpPr>
          <p:cNvPr id="1185" name="Google Shape;1185;p151"/>
          <p:cNvSpPr txBox="1"/>
          <p:nvPr/>
        </p:nvSpPr>
        <p:spPr>
          <a:xfrm>
            <a:off x="7495174" y="2833212"/>
            <a:ext cx="807900" cy="323100"/>
          </a:xfrm>
          <a:prstGeom prst="rect">
            <a:avLst/>
          </a:prstGeom>
          <a:solidFill>
            <a:schemeClr val="lt2"/>
          </a:solid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750"/>
              <a:buFont typeface="Arial"/>
              <a:buNone/>
            </a:pPr>
            <a:r>
              <a:rPr lang="en" sz="750"/>
              <a:t>EWS Service Go-Live</a:t>
            </a:r>
            <a:endParaRPr sz="750">
              <a:solidFill>
                <a:schemeClr val="accent1"/>
              </a:solidFill>
            </a:endParaRPr>
          </a:p>
        </p:txBody>
      </p:sp>
      <p:cxnSp>
        <p:nvCxnSpPr>
          <p:cNvPr id="1186" name="Google Shape;1186;p151"/>
          <p:cNvCxnSpPr/>
          <p:nvPr/>
        </p:nvCxnSpPr>
        <p:spPr>
          <a:xfrm>
            <a:off x="2050864" y="2211030"/>
            <a:ext cx="0" cy="316500"/>
          </a:xfrm>
          <a:prstGeom prst="straightConnector1">
            <a:avLst/>
          </a:prstGeom>
          <a:noFill/>
          <a:ln w="12700" cap="flat" cmpd="sng">
            <a:solidFill>
              <a:srgbClr val="968C6D"/>
            </a:solidFill>
            <a:prstDash val="dash"/>
            <a:round/>
            <a:headEnd type="none" w="sm" len="sm"/>
            <a:tailEnd type="none" w="sm" len="sm"/>
          </a:ln>
        </p:spPr>
      </p:cxnSp>
      <p:cxnSp>
        <p:nvCxnSpPr>
          <p:cNvPr id="1187" name="Google Shape;1187;p151"/>
          <p:cNvCxnSpPr/>
          <p:nvPr/>
        </p:nvCxnSpPr>
        <p:spPr>
          <a:xfrm>
            <a:off x="5436192" y="2669020"/>
            <a:ext cx="0" cy="283200"/>
          </a:xfrm>
          <a:prstGeom prst="straightConnector1">
            <a:avLst/>
          </a:prstGeom>
          <a:noFill/>
          <a:ln w="12700" cap="flat" cmpd="sng">
            <a:solidFill>
              <a:srgbClr val="968C6D"/>
            </a:solidFill>
            <a:prstDash val="dash"/>
            <a:round/>
            <a:headEnd type="none" w="sm" len="sm"/>
            <a:tailEnd type="none" w="sm" len="sm"/>
          </a:ln>
        </p:spPr>
      </p:cxnSp>
      <p:sp>
        <p:nvSpPr>
          <p:cNvPr id="1188" name="Google Shape;1188;p151"/>
          <p:cNvSpPr txBox="1"/>
          <p:nvPr/>
        </p:nvSpPr>
        <p:spPr>
          <a:xfrm>
            <a:off x="3304901" y="1874039"/>
            <a:ext cx="1130400" cy="323100"/>
          </a:xfrm>
          <a:prstGeom prst="rect">
            <a:avLst/>
          </a:prstGeom>
          <a:solidFill>
            <a:schemeClr val="lt2"/>
          </a:solid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750"/>
              <a:buFont typeface="Arial"/>
              <a:buNone/>
            </a:pPr>
            <a:r>
              <a:rPr lang="en" sz="750">
                <a:solidFill>
                  <a:schemeClr val="accent1"/>
                </a:solidFill>
              </a:rPr>
              <a:t>Alliance/Product Specific Configuration</a:t>
            </a:r>
            <a:endParaRPr sz="750">
              <a:solidFill>
                <a:schemeClr val="accent1"/>
              </a:solidFill>
            </a:endParaRPr>
          </a:p>
        </p:txBody>
      </p:sp>
      <p:sp>
        <p:nvSpPr>
          <p:cNvPr id="1189" name="Google Shape;1189;p151"/>
          <p:cNvSpPr/>
          <p:nvPr/>
        </p:nvSpPr>
        <p:spPr>
          <a:xfrm>
            <a:off x="2273850" y="2814027"/>
            <a:ext cx="1174500" cy="323100"/>
          </a:xfrm>
          <a:prstGeom prst="rect">
            <a:avLst/>
          </a:prstGeom>
          <a:solidFill>
            <a:schemeClr val="lt2"/>
          </a:solidFill>
          <a:ln>
            <a:noFill/>
          </a:ln>
        </p:spPr>
        <p:txBody>
          <a:bodyPr spcFirstLastPara="1" wrap="square" lIns="91425" tIns="45700" rIns="91425" bIns="45700" anchor="t" anchorCtr="0">
            <a:noAutofit/>
          </a:bodyPr>
          <a:lstStyle/>
          <a:p>
            <a:pPr marL="0" lvl="0" indent="0" algn="l" rtl="0">
              <a:spcBef>
                <a:spcPts val="0"/>
              </a:spcBef>
              <a:spcAft>
                <a:spcPts val="0"/>
              </a:spcAft>
              <a:buSzPts val="750"/>
              <a:buNone/>
            </a:pPr>
            <a:r>
              <a:rPr lang="en" sz="750">
                <a:solidFill>
                  <a:schemeClr val="accent1"/>
                </a:solidFill>
              </a:rPr>
              <a:t>Employer Authorization Configuration</a:t>
            </a:r>
            <a:endParaRPr sz="600" b="0" i="1" u="none" strike="noStrike" cap="none">
              <a:solidFill>
                <a:srgbClr val="000000"/>
              </a:solidFill>
              <a:latin typeface="Arial"/>
              <a:ea typeface="Arial"/>
              <a:cs typeface="Arial"/>
              <a:sym typeface="Arial"/>
            </a:endParaRPr>
          </a:p>
        </p:txBody>
      </p:sp>
      <p:sp>
        <p:nvSpPr>
          <p:cNvPr id="1190" name="Google Shape;1190;p151"/>
          <p:cNvSpPr txBox="1"/>
          <p:nvPr/>
        </p:nvSpPr>
        <p:spPr>
          <a:xfrm>
            <a:off x="5950372" y="1842500"/>
            <a:ext cx="1130400" cy="323100"/>
          </a:xfrm>
          <a:prstGeom prst="rect">
            <a:avLst/>
          </a:prstGeom>
          <a:solidFill>
            <a:schemeClr val="lt2"/>
          </a:solidFill>
          <a:ln w="9525" cap="flat" cmpd="sng">
            <a:solidFill>
              <a:srgbClr val="000000"/>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a:solidFill>
                  <a:schemeClr val="accent1"/>
                </a:solidFill>
              </a:rPr>
              <a:t>Implementation Specialist Interaction</a:t>
            </a:r>
            <a:endParaRPr sz="750" b="0" i="0" u="none" strike="noStrike" cap="none">
              <a:solidFill>
                <a:srgbClr val="000000"/>
              </a:solidFill>
              <a:latin typeface="Arial"/>
              <a:ea typeface="Arial"/>
              <a:cs typeface="Arial"/>
              <a:sym typeface="Arial"/>
            </a:endParaRPr>
          </a:p>
        </p:txBody>
      </p:sp>
      <p:cxnSp>
        <p:nvCxnSpPr>
          <p:cNvPr id="1191" name="Google Shape;1191;p151"/>
          <p:cNvCxnSpPr/>
          <p:nvPr/>
        </p:nvCxnSpPr>
        <p:spPr>
          <a:xfrm>
            <a:off x="6279350" y="2164550"/>
            <a:ext cx="6000" cy="351900"/>
          </a:xfrm>
          <a:prstGeom prst="straightConnector1">
            <a:avLst/>
          </a:prstGeom>
          <a:noFill/>
          <a:ln w="12700" cap="flat" cmpd="sng">
            <a:solidFill>
              <a:srgbClr val="968C6D"/>
            </a:solidFill>
            <a:prstDash val="dash"/>
            <a:round/>
            <a:headEnd type="none" w="sm" len="sm"/>
            <a:tailEnd type="none" w="sm" len="sm"/>
          </a:ln>
        </p:spPr>
      </p:cxnSp>
      <p:cxnSp>
        <p:nvCxnSpPr>
          <p:cNvPr id="1192" name="Google Shape;1192;p151"/>
          <p:cNvCxnSpPr/>
          <p:nvPr/>
        </p:nvCxnSpPr>
        <p:spPr>
          <a:xfrm>
            <a:off x="7874069" y="2643775"/>
            <a:ext cx="10200" cy="264300"/>
          </a:xfrm>
          <a:prstGeom prst="straightConnector1">
            <a:avLst/>
          </a:prstGeom>
          <a:noFill/>
          <a:ln w="12700" cap="flat" cmpd="sng">
            <a:solidFill>
              <a:srgbClr val="968C6D"/>
            </a:solidFill>
            <a:prstDash val="dash"/>
            <a:round/>
            <a:headEnd type="none" w="sm" len="sm"/>
            <a:tailEnd type="none" w="sm" len="sm"/>
          </a:ln>
        </p:spPr>
      </p:cxnSp>
      <p:sp>
        <p:nvSpPr>
          <p:cNvPr id="1193" name="Google Shape;1193;p151"/>
          <p:cNvSpPr/>
          <p:nvPr/>
        </p:nvSpPr>
        <p:spPr>
          <a:xfrm>
            <a:off x="429768" y="2099377"/>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4" name="Google Shape;1194;p151"/>
          <p:cNvSpPr/>
          <p:nvPr/>
        </p:nvSpPr>
        <p:spPr>
          <a:xfrm>
            <a:off x="777240" y="3461105"/>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5" name="Google Shape;1195;p151"/>
          <p:cNvSpPr/>
          <p:nvPr/>
        </p:nvSpPr>
        <p:spPr>
          <a:xfrm>
            <a:off x="2221992" y="2995309"/>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6" name="Google Shape;1196;p151"/>
          <p:cNvSpPr/>
          <p:nvPr/>
        </p:nvSpPr>
        <p:spPr>
          <a:xfrm>
            <a:off x="3246120" y="2087080"/>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7" name="Google Shape;1197;p151"/>
          <p:cNvSpPr/>
          <p:nvPr/>
        </p:nvSpPr>
        <p:spPr>
          <a:xfrm>
            <a:off x="4352544" y="1828800"/>
            <a:ext cx="138300" cy="130500"/>
          </a:xfrm>
          <a:prstGeom prst="hexagon">
            <a:avLst>
              <a:gd name="adj" fmla="val 25000"/>
              <a:gd name="vf" fmla="val 115470"/>
            </a:avLst>
          </a:prstGeom>
          <a:solidFill>
            <a:schemeClr val="accent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8" name="Google Shape;1198;p151"/>
          <p:cNvSpPr/>
          <p:nvPr/>
        </p:nvSpPr>
        <p:spPr>
          <a:xfrm>
            <a:off x="706211" y="2493425"/>
            <a:ext cx="183000" cy="183000"/>
          </a:xfrm>
          <a:prstGeom prst="ellipse">
            <a:avLst/>
          </a:prstGeom>
          <a:solidFill>
            <a:srgbClr val="ADADAD"/>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b="0" i="0" u="none" strike="noStrike" cap="none">
                <a:solidFill>
                  <a:srgbClr val="FFFFFF"/>
                </a:solidFill>
                <a:latin typeface="Arial"/>
                <a:ea typeface="Arial"/>
                <a:cs typeface="Arial"/>
                <a:sym typeface="Arial"/>
              </a:rPr>
              <a:t>1</a:t>
            </a:r>
            <a:endParaRPr sz="550" b="0" i="0" u="none" strike="noStrike" cap="none">
              <a:solidFill>
                <a:srgbClr val="FFFFFF"/>
              </a:solidFill>
              <a:latin typeface="Arial"/>
              <a:ea typeface="Arial"/>
              <a:cs typeface="Arial"/>
              <a:sym typeface="Arial"/>
            </a:endParaRPr>
          </a:p>
        </p:txBody>
      </p:sp>
      <p:sp>
        <p:nvSpPr>
          <p:cNvPr id="1199" name="Google Shape;1199;p151"/>
          <p:cNvSpPr txBox="1"/>
          <p:nvPr/>
        </p:nvSpPr>
        <p:spPr>
          <a:xfrm>
            <a:off x="5030271" y="2847405"/>
            <a:ext cx="1000800" cy="323100"/>
          </a:xfrm>
          <a:prstGeom prst="rect">
            <a:avLst/>
          </a:prstGeom>
          <a:solidFill>
            <a:schemeClr val="lt2"/>
          </a:solid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750"/>
              <a:buFont typeface="Arial"/>
              <a:buNone/>
            </a:pPr>
            <a:r>
              <a:rPr lang="en" sz="750">
                <a:solidFill>
                  <a:schemeClr val="accent1"/>
                </a:solidFill>
              </a:rPr>
              <a:t>Project Creation in Workfront</a:t>
            </a:r>
            <a:endParaRPr sz="750">
              <a:solidFill>
                <a:schemeClr val="accent1"/>
              </a:solidFill>
            </a:endParaRPr>
          </a:p>
        </p:txBody>
      </p:sp>
      <p:sp>
        <p:nvSpPr>
          <p:cNvPr id="1200" name="Google Shape;1200;p151"/>
          <p:cNvSpPr/>
          <p:nvPr/>
        </p:nvSpPr>
        <p:spPr>
          <a:xfrm>
            <a:off x="4978548" y="3006115"/>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01" name="Google Shape;1201;p151"/>
          <p:cNvSpPr/>
          <p:nvPr/>
        </p:nvSpPr>
        <p:spPr>
          <a:xfrm>
            <a:off x="3431306" y="2493425"/>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b="0" i="0" u="none" strike="noStrike" cap="none">
                <a:solidFill>
                  <a:srgbClr val="FFFFFF"/>
                </a:solidFill>
                <a:latin typeface="Arial"/>
                <a:ea typeface="Arial"/>
                <a:cs typeface="Arial"/>
                <a:sym typeface="Arial"/>
              </a:rPr>
              <a:t>5</a:t>
            </a:r>
            <a:endParaRPr sz="550" b="0" i="0" u="none" strike="noStrike" cap="none">
              <a:solidFill>
                <a:srgbClr val="FFFFFF"/>
              </a:solidFill>
              <a:latin typeface="Arial"/>
              <a:ea typeface="Arial"/>
              <a:cs typeface="Arial"/>
              <a:sym typeface="Arial"/>
            </a:endParaRPr>
          </a:p>
        </p:txBody>
      </p:sp>
      <p:sp>
        <p:nvSpPr>
          <p:cNvPr id="1202" name="Google Shape;1202;p151"/>
          <p:cNvSpPr/>
          <p:nvPr/>
        </p:nvSpPr>
        <p:spPr>
          <a:xfrm>
            <a:off x="7766684" y="2493425"/>
            <a:ext cx="183000" cy="183000"/>
          </a:xfrm>
          <a:prstGeom prst="ellipse">
            <a:avLst/>
          </a:prstGeom>
          <a:solidFill>
            <a:schemeClr val="accent3"/>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t>11</a:t>
            </a:r>
            <a:endParaRPr sz="550" b="0" i="0" u="none" strike="noStrike" cap="none">
              <a:solidFill>
                <a:srgbClr val="000000"/>
              </a:solidFill>
              <a:latin typeface="Arial"/>
              <a:ea typeface="Arial"/>
              <a:cs typeface="Arial"/>
              <a:sym typeface="Arial"/>
            </a:endParaRPr>
          </a:p>
        </p:txBody>
      </p:sp>
      <p:sp>
        <p:nvSpPr>
          <p:cNvPr id="1203" name="Google Shape;1203;p151"/>
          <p:cNvSpPr/>
          <p:nvPr/>
        </p:nvSpPr>
        <p:spPr>
          <a:xfrm>
            <a:off x="6481337" y="2493425"/>
            <a:ext cx="183000" cy="183000"/>
          </a:xfrm>
          <a:prstGeom prst="ellipse">
            <a:avLst/>
          </a:prstGeom>
          <a:solidFill>
            <a:schemeClr val="accent1"/>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solidFill>
                  <a:srgbClr val="FFFFFF"/>
                </a:solidFill>
              </a:rPr>
              <a:t>9</a:t>
            </a:r>
            <a:endParaRPr sz="550" b="0" i="0" u="none" strike="noStrike" cap="none">
              <a:solidFill>
                <a:srgbClr val="FFFFFF"/>
              </a:solidFill>
              <a:latin typeface="Arial"/>
              <a:ea typeface="Arial"/>
              <a:cs typeface="Arial"/>
              <a:sym typeface="Arial"/>
            </a:endParaRPr>
          </a:p>
        </p:txBody>
      </p:sp>
      <p:sp>
        <p:nvSpPr>
          <p:cNvPr id="1184" name="Google Shape;1184;p151"/>
          <p:cNvSpPr/>
          <p:nvPr/>
        </p:nvSpPr>
        <p:spPr>
          <a:xfrm>
            <a:off x="2638022" y="2493425"/>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b="0" i="0" u="none" strike="noStrike" cap="none">
                <a:solidFill>
                  <a:srgbClr val="FFFFFF"/>
                </a:solidFill>
                <a:latin typeface="Arial"/>
                <a:ea typeface="Arial"/>
                <a:cs typeface="Arial"/>
                <a:sym typeface="Arial"/>
              </a:rPr>
              <a:t>4</a:t>
            </a:r>
            <a:endParaRPr sz="550" b="0" i="0" u="none" strike="noStrike" cap="none">
              <a:solidFill>
                <a:srgbClr val="FFFFFF"/>
              </a:solidFill>
              <a:latin typeface="Arial"/>
              <a:ea typeface="Arial"/>
              <a:cs typeface="Arial"/>
              <a:sym typeface="Arial"/>
            </a:endParaRPr>
          </a:p>
        </p:txBody>
      </p:sp>
      <p:sp>
        <p:nvSpPr>
          <p:cNvPr id="1204" name="Google Shape;1204;p151"/>
          <p:cNvSpPr/>
          <p:nvPr/>
        </p:nvSpPr>
        <p:spPr>
          <a:xfrm>
            <a:off x="6181769" y="2493425"/>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solidFill>
                  <a:srgbClr val="FFFFFF"/>
                </a:solidFill>
              </a:rPr>
              <a:t>8</a:t>
            </a:r>
            <a:endParaRPr sz="550" b="0" i="0" u="none" strike="noStrike" cap="none">
              <a:solidFill>
                <a:srgbClr val="FFFFFF"/>
              </a:solidFill>
              <a:latin typeface="Arial"/>
              <a:ea typeface="Arial"/>
              <a:cs typeface="Arial"/>
              <a:sym typeface="Arial"/>
            </a:endParaRPr>
          </a:p>
        </p:txBody>
      </p:sp>
      <p:sp>
        <p:nvSpPr>
          <p:cNvPr id="1205" name="Google Shape;1205;p151"/>
          <p:cNvSpPr/>
          <p:nvPr/>
        </p:nvSpPr>
        <p:spPr>
          <a:xfrm>
            <a:off x="6731714" y="2493425"/>
            <a:ext cx="183000" cy="183000"/>
          </a:xfrm>
          <a:prstGeom prst="ellipse">
            <a:avLst/>
          </a:prstGeom>
          <a:solidFill>
            <a:schemeClr val="accent4"/>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 sz="450"/>
              <a:t>10</a:t>
            </a:r>
            <a:endParaRPr sz="550" b="0" i="0" u="none" strike="noStrike" cap="none">
              <a:solidFill>
                <a:srgbClr val="000000"/>
              </a:solidFill>
              <a:latin typeface="Arial"/>
              <a:ea typeface="Arial"/>
              <a:cs typeface="Arial"/>
              <a:sym typeface="Arial"/>
            </a:endParaRPr>
          </a:p>
        </p:txBody>
      </p:sp>
      <p:sp>
        <p:nvSpPr>
          <p:cNvPr id="1206" name="Google Shape;1206;p151"/>
          <p:cNvSpPr/>
          <p:nvPr/>
        </p:nvSpPr>
        <p:spPr>
          <a:xfrm>
            <a:off x="1093815" y="2493425"/>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b="0" i="0" u="none" strike="noStrike" cap="none">
                <a:solidFill>
                  <a:srgbClr val="FFFFFF"/>
                </a:solidFill>
                <a:latin typeface="Arial"/>
                <a:ea typeface="Arial"/>
                <a:cs typeface="Arial"/>
                <a:sym typeface="Arial"/>
              </a:rPr>
              <a:t>2</a:t>
            </a:r>
            <a:endParaRPr sz="650" b="0" i="0" u="none" strike="noStrike" cap="none">
              <a:solidFill>
                <a:srgbClr val="FFFFFF"/>
              </a:solidFill>
              <a:latin typeface="Arial"/>
              <a:ea typeface="Arial"/>
              <a:cs typeface="Arial"/>
              <a:sym typeface="Arial"/>
            </a:endParaRPr>
          </a:p>
        </p:txBody>
      </p:sp>
      <p:sp>
        <p:nvSpPr>
          <p:cNvPr id="1207" name="Google Shape;1207;p151"/>
          <p:cNvSpPr/>
          <p:nvPr/>
        </p:nvSpPr>
        <p:spPr>
          <a:xfrm>
            <a:off x="5323893" y="2493425"/>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solidFill>
                  <a:srgbClr val="FFFFFF"/>
                </a:solidFill>
              </a:rPr>
              <a:t>7</a:t>
            </a:r>
            <a:endParaRPr sz="550" b="0" i="0" u="none" strike="noStrike" cap="none">
              <a:solidFill>
                <a:srgbClr val="FFFFFF"/>
              </a:solidFill>
              <a:latin typeface="Arial"/>
              <a:ea typeface="Arial"/>
              <a:cs typeface="Arial"/>
              <a:sym typeface="Arial"/>
            </a:endParaRPr>
          </a:p>
        </p:txBody>
      </p:sp>
      <p:sp>
        <p:nvSpPr>
          <p:cNvPr id="1208" name="Google Shape;1208;p151"/>
          <p:cNvSpPr/>
          <p:nvPr/>
        </p:nvSpPr>
        <p:spPr>
          <a:xfrm>
            <a:off x="1944092" y="2493425"/>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b="0" i="0" u="none" strike="noStrike" cap="none">
                <a:solidFill>
                  <a:srgbClr val="FFFFFF"/>
                </a:solidFill>
                <a:latin typeface="Arial"/>
                <a:ea typeface="Arial"/>
                <a:cs typeface="Arial"/>
                <a:sym typeface="Arial"/>
              </a:rPr>
              <a:t>3</a:t>
            </a:r>
            <a:endParaRPr sz="550" b="0" i="0" u="none" strike="noStrike" cap="none">
              <a:solidFill>
                <a:srgbClr val="FFFFFF"/>
              </a:solidFill>
              <a:latin typeface="Arial"/>
              <a:ea typeface="Arial"/>
              <a:cs typeface="Arial"/>
              <a:sym typeface="Arial"/>
            </a:endParaRPr>
          </a:p>
        </p:txBody>
      </p:sp>
      <p:sp>
        <p:nvSpPr>
          <p:cNvPr id="1209" name="Google Shape;1209;p151"/>
          <p:cNvSpPr/>
          <p:nvPr/>
        </p:nvSpPr>
        <p:spPr>
          <a:xfrm>
            <a:off x="427547" y="3975864"/>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0" name="Google Shape;1210;p151"/>
          <p:cNvSpPr txBox="1"/>
          <p:nvPr/>
        </p:nvSpPr>
        <p:spPr>
          <a:xfrm>
            <a:off x="530297" y="3941064"/>
            <a:ext cx="729300" cy="2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rgbClr val="000000"/>
                </a:solidFill>
                <a:latin typeface="Arial"/>
                <a:ea typeface="Arial"/>
                <a:cs typeface="Arial"/>
                <a:sym typeface="Arial"/>
              </a:rPr>
              <a:t>System</a:t>
            </a:r>
            <a:endParaRPr sz="750" b="0" i="0" u="none" strike="noStrike" cap="none">
              <a:solidFill>
                <a:srgbClr val="000000"/>
              </a:solidFill>
              <a:latin typeface="Arial"/>
              <a:ea typeface="Arial"/>
              <a:cs typeface="Arial"/>
              <a:sym typeface="Arial"/>
            </a:endParaRPr>
          </a:p>
        </p:txBody>
      </p:sp>
      <p:sp>
        <p:nvSpPr>
          <p:cNvPr id="1211" name="Google Shape;1211;p151"/>
          <p:cNvSpPr txBox="1"/>
          <p:nvPr/>
        </p:nvSpPr>
        <p:spPr>
          <a:xfrm>
            <a:off x="1126491" y="3941064"/>
            <a:ext cx="974700" cy="20790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chemeClr val="accent1"/>
                </a:solidFill>
                <a:latin typeface="Arial"/>
                <a:ea typeface="Arial"/>
                <a:cs typeface="Arial"/>
                <a:sym typeface="Arial"/>
              </a:rPr>
              <a:t>Process Change</a:t>
            </a:r>
            <a:endParaRPr sz="750" b="0" i="0" u="none" strike="noStrike" cap="none">
              <a:solidFill>
                <a:schemeClr val="accent1"/>
              </a:solidFill>
              <a:latin typeface="Arial"/>
              <a:ea typeface="Arial"/>
              <a:cs typeface="Arial"/>
              <a:sym typeface="Arial"/>
            </a:endParaRPr>
          </a:p>
        </p:txBody>
      </p:sp>
      <p:sp>
        <p:nvSpPr>
          <p:cNvPr id="1212" name="Google Shape;1212;p151"/>
          <p:cNvSpPr/>
          <p:nvPr/>
        </p:nvSpPr>
        <p:spPr>
          <a:xfrm>
            <a:off x="2239572" y="3979764"/>
            <a:ext cx="138300" cy="130500"/>
          </a:xfrm>
          <a:prstGeom prst="hexagon">
            <a:avLst>
              <a:gd name="adj" fmla="val 25000"/>
              <a:gd name="vf" fmla="val 115470"/>
            </a:avLst>
          </a:prstGeom>
          <a:solidFill>
            <a:schemeClr val="accent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3" name="Google Shape;1213;p151"/>
          <p:cNvSpPr txBox="1"/>
          <p:nvPr/>
        </p:nvSpPr>
        <p:spPr>
          <a:xfrm>
            <a:off x="2341482" y="3942829"/>
            <a:ext cx="2290800" cy="2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a:t>Unique process for </a:t>
            </a:r>
            <a:r>
              <a:rPr lang="en" sz="750" b="0" i="0" u="none" strike="noStrike" cap="none">
                <a:solidFill>
                  <a:srgbClr val="000000"/>
                </a:solidFill>
                <a:latin typeface="Arial"/>
                <a:ea typeface="Arial"/>
                <a:cs typeface="Arial"/>
                <a:sym typeface="Arial"/>
              </a:rPr>
              <a:t>each </a:t>
            </a:r>
            <a:r>
              <a:rPr lang="en" sz="750"/>
              <a:t>alliance/product</a:t>
            </a:r>
            <a:endParaRPr sz="750" b="0" i="0" u="none" strike="noStrike" cap="none">
              <a:solidFill>
                <a:srgbClr val="000000"/>
              </a:solidFill>
              <a:latin typeface="Arial"/>
              <a:ea typeface="Arial"/>
              <a:cs typeface="Arial"/>
              <a:sym typeface="Arial"/>
            </a:endParaRPr>
          </a:p>
        </p:txBody>
      </p:sp>
      <p:sp>
        <p:nvSpPr>
          <p:cNvPr id="1214" name="Google Shape;1214;p151"/>
          <p:cNvSpPr/>
          <p:nvPr/>
        </p:nvSpPr>
        <p:spPr>
          <a:xfrm>
            <a:off x="621500" y="1069850"/>
            <a:ext cx="6903000" cy="283200"/>
          </a:xfrm>
          <a:prstGeom prst="rect">
            <a:avLst/>
          </a:prstGeom>
          <a:noFill/>
          <a:ln w="9525" cap="flat" cmpd="sng">
            <a:solidFill>
              <a:srgbClr val="5B677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1"/>
          <p:cNvSpPr/>
          <p:nvPr/>
        </p:nvSpPr>
        <p:spPr>
          <a:xfrm>
            <a:off x="1458789" y="1138500"/>
            <a:ext cx="137100" cy="137100"/>
          </a:xfrm>
          <a:prstGeom prst="ellipse">
            <a:avLst/>
          </a:prstGeom>
          <a:solidFill>
            <a:srgbClr val="A3AAAD"/>
          </a:solidFill>
          <a:ln w="19050" cap="flat" cmpd="sng">
            <a:solidFill>
              <a:srgbClr val="968C6D"/>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450" b="0" i="0" u="none" strike="noStrike" cap="none">
              <a:solidFill>
                <a:srgbClr val="FFFFFF"/>
              </a:solidFill>
              <a:latin typeface="Arial"/>
              <a:ea typeface="Arial"/>
              <a:cs typeface="Arial"/>
              <a:sym typeface="Arial"/>
            </a:endParaRPr>
          </a:p>
        </p:txBody>
      </p:sp>
      <p:sp>
        <p:nvSpPr>
          <p:cNvPr id="1216" name="Google Shape;1216;p151"/>
          <p:cNvSpPr/>
          <p:nvPr/>
        </p:nvSpPr>
        <p:spPr>
          <a:xfrm>
            <a:off x="1629934" y="1103100"/>
            <a:ext cx="1000800" cy="2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50"/>
              <a:t>Data Acquisition</a:t>
            </a:r>
            <a:endParaRPr sz="1400" b="0" i="0" u="none" strike="noStrike" cap="none">
              <a:solidFill>
                <a:srgbClr val="000000"/>
              </a:solidFill>
              <a:latin typeface="Arial"/>
              <a:ea typeface="Arial"/>
              <a:cs typeface="Arial"/>
              <a:sym typeface="Arial"/>
            </a:endParaRPr>
          </a:p>
        </p:txBody>
      </p:sp>
      <p:sp>
        <p:nvSpPr>
          <p:cNvPr id="1217" name="Google Shape;1217;p151"/>
          <p:cNvSpPr/>
          <p:nvPr/>
        </p:nvSpPr>
        <p:spPr>
          <a:xfrm>
            <a:off x="2655315" y="1137900"/>
            <a:ext cx="138300" cy="138300"/>
          </a:xfrm>
          <a:prstGeom prst="ellipse">
            <a:avLst/>
          </a:prstGeom>
          <a:solidFill>
            <a:srgbClr val="007298"/>
          </a:solidFill>
          <a:ln w="19050" cap="flat" cmpd="sng">
            <a:solidFill>
              <a:srgbClr val="968C6D"/>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450" b="0" i="0" u="none" strike="noStrike" cap="none">
              <a:solidFill>
                <a:srgbClr val="FFFFFF"/>
              </a:solidFill>
              <a:latin typeface="Arial"/>
              <a:ea typeface="Arial"/>
              <a:cs typeface="Arial"/>
              <a:sym typeface="Arial"/>
            </a:endParaRPr>
          </a:p>
        </p:txBody>
      </p:sp>
      <p:sp>
        <p:nvSpPr>
          <p:cNvPr id="1218" name="Google Shape;1218;p151"/>
          <p:cNvSpPr/>
          <p:nvPr/>
        </p:nvSpPr>
        <p:spPr>
          <a:xfrm>
            <a:off x="3819721" y="1138500"/>
            <a:ext cx="137100" cy="137100"/>
          </a:xfrm>
          <a:prstGeom prst="ellipse">
            <a:avLst/>
          </a:prstGeom>
          <a:solidFill>
            <a:srgbClr val="9E1B32"/>
          </a:solidFill>
          <a:ln w="19050" cap="flat" cmpd="sng">
            <a:solidFill>
              <a:srgbClr val="968C6D"/>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450" b="0" i="0" u="none" strike="noStrike" cap="none">
              <a:solidFill>
                <a:srgbClr val="FFFFFF"/>
              </a:solidFill>
              <a:latin typeface="Arial"/>
              <a:ea typeface="Arial"/>
              <a:cs typeface="Arial"/>
              <a:sym typeface="Arial"/>
            </a:endParaRPr>
          </a:p>
        </p:txBody>
      </p:sp>
      <p:sp>
        <p:nvSpPr>
          <p:cNvPr id="1219" name="Google Shape;1219;p151"/>
          <p:cNvSpPr/>
          <p:nvPr/>
        </p:nvSpPr>
        <p:spPr>
          <a:xfrm>
            <a:off x="4076084" y="1098900"/>
            <a:ext cx="1024500" cy="216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750"/>
              <a:buFont typeface="Arial"/>
              <a:buNone/>
            </a:pPr>
            <a:r>
              <a:rPr lang="en" sz="750"/>
              <a:t>Implementation</a:t>
            </a:r>
            <a:endParaRPr sz="1400" b="0" i="0" u="none" strike="noStrike" cap="none">
              <a:solidFill>
                <a:srgbClr val="000000"/>
              </a:solidFill>
              <a:latin typeface="Arial"/>
              <a:ea typeface="Arial"/>
              <a:cs typeface="Arial"/>
              <a:sym typeface="Arial"/>
            </a:endParaRPr>
          </a:p>
        </p:txBody>
      </p:sp>
      <p:sp>
        <p:nvSpPr>
          <p:cNvPr id="1220" name="Google Shape;1220;p151"/>
          <p:cNvSpPr/>
          <p:nvPr/>
        </p:nvSpPr>
        <p:spPr>
          <a:xfrm>
            <a:off x="5149370" y="1138500"/>
            <a:ext cx="137100" cy="137100"/>
          </a:xfrm>
          <a:prstGeom prst="ellipse">
            <a:avLst/>
          </a:prstGeom>
          <a:solidFill>
            <a:srgbClr val="F4D467"/>
          </a:solidFill>
          <a:ln w="19050" cap="flat" cmpd="sng">
            <a:solidFill>
              <a:srgbClr val="968C6D"/>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450" b="0" i="0" u="none" strike="noStrike" cap="none">
              <a:solidFill>
                <a:srgbClr val="FFFFFF"/>
              </a:solidFill>
              <a:latin typeface="Arial"/>
              <a:ea typeface="Arial"/>
              <a:cs typeface="Arial"/>
              <a:sym typeface="Arial"/>
            </a:endParaRPr>
          </a:p>
        </p:txBody>
      </p:sp>
      <p:sp>
        <p:nvSpPr>
          <p:cNvPr id="1221" name="Google Shape;1221;p151"/>
          <p:cNvSpPr/>
          <p:nvPr/>
        </p:nvSpPr>
        <p:spPr>
          <a:xfrm>
            <a:off x="6568934" y="1138500"/>
            <a:ext cx="137100" cy="137100"/>
          </a:xfrm>
          <a:prstGeom prst="ellipse">
            <a:avLst/>
          </a:prstGeom>
          <a:solidFill>
            <a:srgbClr val="8FCA74"/>
          </a:solidFill>
          <a:ln w="19050" cap="flat" cmpd="sng">
            <a:solidFill>
              <a:srgbClr val="968C6D"/>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450" b="0" i="0" u="none" strike="noStrike" cap="none">
              <a:solidFill>
                <a:srgbClr val="FFFFFF"/>
              </a:solidFill>
              <a:latin typeface="Arial"/>
              <a:ea typeface="Arial"/>
              <a:cs typeface="Arial"/>
              <a:sym typeface="Arial"/>
            </a:endParaRPr>
          </a:p>
        </p:txBody>
      </p:sp>
      <p:sp>
        <p:nvSpPr>
          <p:cNvPr id="1222" name="Google Shape;1222;p151"/>
          <p:cNvSpPr/>
          <p:nvPr/>
        </p:nvSpPr>
        <p:spPr>
          <a:xfrm>
            <a:off x="6706850" y="1098900"/>
            <a:ext cx="807900" cy="21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50" b="0" i="0" u="none" strike="noStrike" cap="none">
                <a:solidFill>
                  <a:srgbClr val="000000"/>
                </a:solidFill>
                <a:latin typeface="Arial"/>
                <a:ea typeface="Arial"/>
                <a:cs typeface="Arial"/>
                <a:sym typeface="Arial"/>
              </a:rPr>
              <a:t>Production </a:t>
            </a:r>
            <a:endParaRPr sz="1400" b="0" i="0" u="none" strike="noStrike" cap="none">
              <a:solidFill>
                <a:srgbClr val="000000"/>
              </a:solidFill>
              <a:latin typeface="Arial"/>
              <a:ea typeface="Arial"/>
              <a:cs typeface="Arial"/>
              <a:sym typeface="Arial"/>
            </a:endParaRPr>
          </a:p>
        </p:txBody>
      </p:sp>
      <p:sp>
        <p:nvSpPr>
          <p:cNvPr id="1223" name="Google Shape;1223;p151"/>
          <p:cNvSpPr/>
          <p:nvPr/>
        </p:nvSpPr>
        <p:spPr>
          <a:xfrm>
            <a:off x="2794509" y="1098900"/>
            <a:ext cx="911100" cy="21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Arial"/>
              <a:buNone/>
            </a:pPr>
            <a:r>
              <a:rPr lang="en" sz="750"/>
              <a:t>Customer Setup</a:t>
            </a:r>
            <a:endParaRPr sz="1400" b="0" i="0" u="none" strike="noStrike" cap="none">
              <a:solidFill>
                <a:srgbClr val="000000"/>
              </a:solidFill>
              <a:latin typeface="Arial"/>
              <a:ea typeface="Arial"/>
              <a:cs typeface="Arial"/>
              <a:sym typeface="Arial"/>
            </a:endParaRPr>
          </a:p>
        </p:txBody>
      </p:sp>
      <p:sp>
        <p:nvSpPr>
          <p:cNvPr id="1224" name="Google Shape;1224;p151"/>
          <p:cNvSpPr txBox="1"/>
          <p:nvPr/>
        </p:nvSpPr>
        <p:spPr>
          <a:xfrm>
            <a:off x="571477" y="1039400"/>
            <a:ext cx="911100" cy="3231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 sz="900" b="1" i="1">
                <a:latin typeface="Open Sans"/>
                <a:ea typeface="Open Sans"/>
                <a:cs typeface="Open Sans"/>
                <a:sym typeface="Open Sans"/>
              </a:rPr>
              <a:t>Value chain</a:t>
            </a:r>
            <a:endParaRPr sz="900" b="1" i="1">
              <a:latin typeface="Open Sans"/>
              <a:ea typeface="Open Sans"/>
              <a:cs typeface="Open Sans"/>
              <a:sym typeface="Open Sans"/>
            </a:endParaRPr>
          </a:p>
        </p:txBody>
      </p:sp>
      <p:sp>
        <p:nvSpPr>
          <p:cNvPr id="1225" name="Google Shape;1225;p151"/>
          <p:cNvSpPr txBox="1"/>
          <p:nvPr/>
        </p:nvSpPr>
        <p:spPr>
          <a:xfrm>
            <a:off x="3531175" y="3259350"/>
            <a:ext cx="1220100" cy="323100"/>
          </a:xfrm>
          <a:prstGeom prst="rect">
            <a:avLst/>
          </a:prstGeom>
          <a:solidFill>
            <a:schemeClr val="lt2"/>
          </a:solid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750"/>
              <a:buFont typeface="Arial"/>
              <a:buNone/>
            </a:pPr>
            <a:r>
              <a:rPr lang="en" sz="750">
                <a:solidFill>
                  <a:schemeClr val="accent1"/>
                </a:solidFill>
              </a:rPr>
              <a:t>Establish or Augment Customer in Salesforce</a:t>
            </a:r>
            <a:endParaRPr sz="750">
              <a:solidFill>
                <a:schemeClr val="accent1"/>
              </a:solidFill>
            </a:endParaRPr>
          </a:p>
        </p:txBody>
      </p:sp>
      <p:sp>
        <p:nvSpPr>
          <p:cNvPr id="1226" name="Google Shape;1226;p151"/>
          <p:cNvSpPr/>
          <p:nvPr/>
        </p:nvSpPr>
        <p:spPr>
          <a:xfrm>
            <a:off x="3474720" y="3493081"/>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7" name="Google Shape;1227;p151"/>
          <p:cNvSpPr/>
          <p:nvPr/>
        </p:nvSpPr>
        <p:spPr>
          <a:xfrm>
            <a:off x="4028493" y="2496312"/>
            <a:ext cx="183000" cy="183000"/>
          </a:xfrm>
          <a:prstGeom prst="ellipse">
            <a:avLst/>
          </a:prstGeom>
          <a:solidFill>
            <a:schemeClr val="accent2"/>
          </a:solidFill>
          <a:ln w="19050" cap="flat" cmpd="sng">
            <a:solidFill>
              <a:srgbClr val="968C6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 sz="550">
                <a:solidFill>
                  <a:srgbClr val="FFFFFF"/>
                </a:solidFill>
              </a:rPr>
              <a:t>6</a:t>
            </a:r>
            <a:endParaRPr sz="550" b="0" i="0" u="none" strike="noStrike" cap="none">
              <a:solidFill>
                <a:srgbClr val="FFFFFF"/>
              </a:solidFill>
              <a:latin typeface="Arial"/>
              <a:ea typeface="Arial"/>
              <a:cs typeface="Arial"/>
              <a:sym typeface="Arial"/>
            </a:endParaRPr>
          </a:p>
        </p:txBody>
      </p:sp>
      <p:sp>
        <p:nvSpPr>
          <p:cNvPr id="1228" name="Google Shape;1228;p151"/>
          <p:cNvSpPr txBox="1"/>
          <p:nvPr/>
        </p:nvSpPr>
        <p:spPr>
          <a:xfrm>
            <a:off x="1651924" y="1877769"/>
            <a:ext cx="729300" cy="323100"/>
          </a:xfrm>
          <a:prstGeom prst="rect">
            <a:avLst/>
          </a:prstGeom>
          <a:solidFill>
            <a:schemeClr val="lt2"/>
          </a:solid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750"/>
              <a:buFont typeface="Arial"/>
              <a:buNone/>
            </a:pPr>
            <a:r>
              <a:rPr lang="en" sz="750">
                <a:solidFill>
                  <a:schemeClr val="accent1"/>
                </a:solidFill>
              </a:rPr>
              <a:t>ER Code Generation</a:t>
            </a:r>
            <a:endParaRPr sz="750" b="0" i="0" u="none" strike="noStrike" cap="none">
              <a:solidFill>
                <a:schemeClr val="accent1"/>
              </a:solidFill>
              <a:latin typeface="Arial"/>
              <a:ea typeface="Arial"/>
              <a:cs typeface="Arial"/>
              <a:sym typeface="Arial"/>
            </a:endParaRPr>
          </a:p>
        </p:txBody>
      </p:sp>
      <p:sp>
        <p:nvSpPr>
          <p:cNvPr id="1229" name="Google Shape;1229;p151"/>
          <p:cNvSpPr/>
          <p:nvPr/>
        </p:nvSpPr>
        <p:spPr>
          <a:xfrm>
            <a:off x="1600581" y="2110569"/>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0" name="Google Shape;1230;p151"/>
          <p:cNvSpPr txBox="1"/>
          <p:nvPr/>
        </p:nvSpPr>
        <p:spPr>
          <a:xfrm>
            <a:off x="4387100" y="3954436"/>
            <a:ext cx="843900" cy="207900"/>
          </a:xfrm>
          <a:prstGeom prst="rect">
            <a:avLst/>
          </a:prstGeom>
          <a:solidFill>
            <a:schemeClr val="lt2"/>
          </a:solidFill>
          <a:ln w="9525" cap="flat" cmpd="sng">
            <a:solidFill>
              <a:srgbClr val="000000"/>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 sz="750"/>
              <a:t>As Required</a:t>
            </a:r>
            <a:endParaRPr sz="750" b="0" i="0" u="none" strike="noStrike" cap="none">
              <a:solidFill>
                <a:srgbClr val="000000"/>
              </a:solidFill>
              <a:latin typeface="Arial"/>
              <a:ea typeface="Arial"/>
              <a:cs typeface="Arial"/>
              <a:sym typeface="Arial"/>
            </a:endParaRPr>
          </a:p>
        </p:txBody>
      </p:sp>
      <p:sp>
        <p:nvSpPr>
          <p:cNvPr id="1231" name="Google Shape;1231;p151"/>
          <p:cNvSpPr/>
          <p:nvPr/>
        </p:nvSpPr>
        <p:spPr>
          <a:xfrm>
            <a:off x="5897880" y="2070864"/>
            <a:ext cx="138300" cy="138300"/>
          </a:xfrm>
          <a:prstGeom prst="triangle">
            <a:avLst>
              <a:gd name="adj" fmla="val 50000"/>
            </a:avLst>
          </a:prstGeom>
          <a:solidFill>
            <a:schemeClr val="accent1"/>
          </a:solidFill>
          <a:ln w="25400" cap="flat" cmpd="sng">
            <a:solidFill>
              <a:srgbClr val="7313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32" name="Google Shape;1232;p151"/>
          <p:cNvCxnSpPr/>
          <p:nvPr/>
        </p:nvCxnSpPr>
        <p:spPr>
          <a:xfrm>
            <a:off x="6552003" y="2164550"/>
            <a:ext cx="6000" cy="351900"/>
          </a:xfrm>
          <a:prstGeom prst="straightConnector1">
            <a:avLst/>
          </a:prstGeom>
          <a:noFill/>
          <a:ln w="12700" cap="flat" cmpd="sng">
            <a:solidFill>
              <a:srgbClr val="968C6D"/>
            </a:solidFill>
            <a:prstDash val="dash"/>
            <a:round/>
            <a:headEnd type="none" w="sm" len="sm"/>
            <a:tailEnd type="none" w="sm" len="sm"/>
          </a:ln>
        </p:spPr>
      </p:cxnSp>
      <p:cxnSp>
        <p:nvCxnSpPr>
          <p:cNvPr id="1233" name="Google Shape;1233;p151"/>
          <p:cNvCxnSpPr/>
          <p:nvPr/>
        </p:nvCxnSpPr>
        <p:spPr>
          <a:xfrm>
            <a:off x="6830609" y="2164550"/>
            <a:ext cx="6000" cy="351900"/>
          </a:xfrm>
          <a:prstGeom prst="straightConnector1">
            <a:avLst/>
          </a:prstGeom>
          <a:noFill/>
          <a:ln w="12700" cap="flat" cmpd="sng">
            <a:solidFill>
              <a:srgbClr val="968C6D"/>
            </a:solidFill>
            <a:prstDash val="dash"/>
            <a:round/>
            <a:headEnd type="none" w="sm" len="sm"/>
            <a:tailEnd type="none" w="sm" len="sm"/>
          </a:ln>
        </p:spPr>
      </p:cxnSp>
      <p:sp>
        <p:nvSpPr>
          <p:cNvPr id="1234" name="Google Shape;1234;p151"/>
          <p:cNvSpPr/>
          <p:nvPr/>
        </p:nvSpPr>
        <p:spPr>
          <a:xfrm>
            <a:off x="7004572" y="1828789"/>
            <a:ext cx="138300" cy="130500"/>
          </a:xfrm>
          <a:prstGeom prst="hexagon">
            <a:avLst>
              <a:gd name="adj" fmla="val 25000"/>
              <a:gd name="vf" fmla="val 115470"/>
            </a:avLst>
          </a:prstGeom>
          <a:solidFill>
            <a:schemeClr val="accent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5" name="Google Shape;1235;p151"/>
          <p:cNvSpPr/>
          <p:nvPr/>
        </p:nvSpPr>
        <p:spPr>
          <a:xfrm>
            <a:off x="3382572" y="2760564"/>
            <a:ext cx="138300" cy="130500"/>
          </a:xfrm>
          <a:prstGeom prst="hexagon">
            <a:avLst>
              <a:gd name="adj" fmla="val 25000"/>
              <a:gd name="vf" fmla="val 115470"/>
            </a:avLst>
          </a:prstGeom>
          <a:solidFill>
            <a:schemeClr val="accent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36" name="Google Shape;1236;p151"/>
          <p:cNvCxnSpPr/>
          <p:nvPr/>
        </p:nvCxnSpPr>
        <p:spPr>
          <a:xfrm>
            <a:off x="1179811" y="2669509"/>
            <a:ext cx="18300" cy="640200"/>
          </a:xfrm>
          <a:prstGeom prst="straightConnector1">
            <a:avLst/>
          </a:prstGeom>
          <a:noFill/>
          <a:ln w="12700" cap="flat" cmpd="sng">
            <a:solidFill>
              <a:srgbClr val="968C6D"/>
            </a:solidFill>
            <a:prstDash val="dash"/>
            <a:round/>
            <a:headEnd type="none" w="sm" len="sm"/>
            <a:tailEnd type="none" w="sm" len="sm"/>
          </a:ln>
        </p:spPr>
      </p:cxnSp>
      <p:sp>
        <p:nvSpPr>
          <p:cNvPr id="1237" name="Google Shape;1237;p151"/>
          <p:cNvSpPr/>
          <p:nvPr/>
        </p:nvSpPr>
        <p:spPr>
          <a:xfrm>
            <a:off x="5295284" y="1098900"/>
            <a:ext cx="1024500" cy="216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750"/>
              <a:buFont typeface="Arial"/>
              <a:buNone/>
            </a:pPr>
            <a:r>
              <a:rPr lang="en" sz="750"/>
              <a:t>Client Testing</a:t>
            </a:r>
            <a:endParaRPr sz="1400" b="0" i="0" u="none" strike="noStrike" cap="none">
              <a:solidFill>
                <a:srgbClr val="000000"/>
              </a:solidFill>
              <a:latin typeface="Arial"/>
              <a:ea typeface="Arial"/>
              <a:cs typeface="Arial"/>
              <a:sym typeface="Arial"/>
            </a:endParaRPr>
          </a:p>
        </p:txBody>
      </p:sp>
      <p:cxnSp>
        <p:nvCxnSpPr>
          <p:cNvPr id="1238" name="Google Shape;1238;p151"/>
          <p:cNvCxnSpPr/>
          <p:nvPr/>
        </p:nvCxnSpPr>
        <p:spPr>
          <a:xfrm>
            <a:off x="3532002" y="2200314"/>
            <a:ext cx="0" cy="316500"/>
          </a:xfrm>
          <a:prstGeom prst="straightConnector1">
            <a:avLst/>
          </a:prstGeom>
          <a:noFill/>
          <a:ln w="12700" cap="flat" cmpd="sng">
            <a:solidFill>
              <a:srgbClr val="968C6D"/>
            </a:solidFill>
            <a:prstDash val="dash"/>
            <a:round/>
            <a:headEnd type="none" w="sm" len="sm"/>
            <a:tailEnd type="none" w="sm" len="sm"/>
          </a:ln>
        </p:spPr>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403"/>
        <p:cNvGrpSpPr/>
        <p:nvPr/>
      </p:nvGrpSpPr>
      <p:grpSpPr>
        <a:xfrm>
          <a:off x="0" y="0"/>
          <a:ext cx="0" cy="0"/>
          <a:chOff x="0" y="0"/>
          <a:chExt cx="0" cy="0"/>
        </a:xfrm>
      </p:grpSpPr>
      <p:graphicFrame>
        <p:nvGraphicFramePr>
          <p:cNvPr id="5404" name="Google Shape;5404;p268"/>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An email is sent to UC Services to Request UCX Inhouse Acct Id.</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 </a:t>
                      </a:r>
                      <a:endParaRPr sz="500">
                        <a:solidFill>
                          <a:schemeClr val="accent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The process can take 1-2 business days.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600"/>
                        </a:spcAft>
                        <a:buNone/>
                      </a:pPr>
                      <a:r>
                        <a:rPr lang="en" sz="500">
                          <a:solidFill>
                            <a:schemeClr val="dk1"/>
                          </a:solidFill>
                          <a:latin typeface="Open Sans"/>
                          <a:ea typeface="Open Sans"/>
                          <a:cs typeface="Open Sans"/>
                          <a:sym typeface="Open Sans"/>
                        </a:rPr>
                        <a:t>The UCX team manages the unique list of UCX ID using a shared spreadsheet.</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UCX Services currently do not get a notification till Workflow Services contacts them.</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 </a:t>
                      </a:r>
                      <a:endParaRPr sz="500">
                        <a:solidFill>
                          <a:schemeClr val="accent1"/>
                        </a:solidFill>
                        <a:latin typeface="Open Sans"/>
                        <a:ea typeface="Open Sans"/>
                        <a:cs typeface="Open Sans"/>
                        <a:sym typeface="Open Sans"/>
                      </a:endParaRPr>
                    </a:p>
                    <a:p>
                      <a:pPr marL="0" lvl="0" indent="0" algn="l" rtl="0">
                        <a:spcBef>
                          <a:spcPts val="300"/>
                        </a:spcBef>
                        <a:spcAft>
                          <a:spcPts val="600"/>
                        </a:spcAft>
                        <a:buNone/>
                      </a:pPr>
                      <a:r>
                        <a:rPr lang="en" sz="500">
                          <a:solidFill>
                            <a:schemeClr val="dk1"/>
                          </a:solidFill>
                          <a:latin typeface="Open Sans"/>
                          <a:ea typeface="Open Sans"/>
                          <a:cs typeface="Open Sans"/>
                          <a:sym typeface="Open Sans"/>
                        </a:rPr>
                        <a:t>The UCX team monitor AO Docs for new documents and create a Workfront project when new docs are seen.</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600"/>
                        </a:spcAft>
                        <a:buNone/>
                      </a:pPr>
                      <a:r>
                        <a:rPr lang="en" sz="500">
                          <a:solidFill>
                            <a:schemeClr val="dk1"/>
                          </a:solidFill>
                          <a:latin typeface="Open Sans"/>
                          <a:ea typeface="Open Sans"/>
                          <a:cs typeface="Open Sans"/>
                          <a:sym typeface="Open Sans"/>
                        </a:rPr>
                        <a:t>Workfront activity is only created for Workflow services.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bl>
          </a:graphicData>
        </a:graphic>
      </p:graphicFrame>
      <p:pic>
        <p:nvPicPr>
          <p:cNvPr id="5405" name="Google Shape;5405;p268"/>
          <p:cNvPicPr preferRelativeResize="0"/>
          <p:nvPr/>
        </p:nvPicPr>
        <p:blipFill>
          <a:blip r:embed="rId3">
            <a:alphaModFix/>
          </a:blip>
          <a:stretch>
            <a:fillRect/>
          </a:stretch>
        </p:blipFill>
        <p:spPr>
          <a:xfrm>
            <a:off x="274324" y="1097276"/>
            <a:ext cx="3804225" cy="2132682"/>
          </a:xfrm>
          <a:prstGeom prst="rect">
            <a:avLst/>
          </a:prstGeom>
          <a:noFill/>
          <a:ln w="9525" cap="flat" cmpd="sng">
            <a:solidFill>
              <a:schemeClr val="lt2"/>
            </a:solidFill>
            <a:prstDash val="solid"/>
            <a:round/>
            <a:headEnd type="none" w="sm" len="sm"/>
            <a:tailEnd type="none" w="sm" len="sm"/>
          </a:ln>
        </p:spPr>
      </p:pic>
      <p:sp>
        <p:nvSpPr>
          <p:cNvPr id="5406" name="Google Shape;5406;p268"/>
          <p:cNvSpPr/>
          <p:nvPr/>
        </p:nvSpPr>
        <p:spPr>
          <a:xfrm>
            <a:off x="2636035" y="2177200"/>
            <a:ext cx="152700" cy="1527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407" name="Google Shape;5407;p268"/>
          <p:cNvSpPr/>
          <p:nvPr/>
        </p:nvSpPr>
        <p:spPr>
          <a:xfrm>
            <a:off x="2148271" y="1855064"/>
            <a:ext cx="152700" cy="1527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408" name="Google Shape;5408;p268"/>
          <p:cNvSpPr/>
          <p:nvPr/>
        </p:nvSpPr>
        <p:spPr>
          <a:xfrm>
            <a:off x="3762526" y="2306114"/>
            <a:ext cx="120600" cy="120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409" name="Google Shape;5409;p268"/>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Direct New Employer Onboarding (UC Only)</a:t>
            </a:r>
            <a:endParaRPr/>
          </a:p>
          <a:p>
            <a:pPr marL="0" lvl="0" indent="0" algn="l" rtl="0">
              <a:lnSpc>
                <a:spcPct val="100000"/>
              </a:lnSpc>
              <a:spcBef>
                <a:spcPts val="0"/>
              </a:spcBef>
              <a:spcAft>
                <a:spcPts val="0"/>
              </a:spcAft>
              <a:buSzPts val="1100"/>
              <a:buNone/>
            </a:pPr>
            <a:r>
              <a:rPr lang="en" sz="1400" i="1"/>
              <a:t>Pain points &amp; Root Cause</a:t>
            </a:r>
            <a:endParaRPr sz="1400" i="1"/>
          </a:p>
        </p:txBody>
      </p:sp>
      <p:sp>
        <p:nvSpPr>
          <p:cNvPr id="5410" name="Google Shape;5410;p268"/>
          <p:cNvSpPr/>
          <p:nvPr/>
        </p:nvSpPr>
        <p:spPr>
          <a:xfrm>
            <a:off x="274350" y="3570400"/>
            <a:ext cx="7654500" cy="11931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UCX Inhouse ID Generation and Setup Optimizations</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Automate the generation of the UCX Inhouse Account Id</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Automate the generation of the ER Code for UCX</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Create a Workfront project for both Workflow Specialist and UCX Inhouse team</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Send the UCX Inhouse to both projects</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300"/>
              </a:spcAft>
              <a:buClr>
                <a:schemeClr val="accent1"/>
              </a:buClr>
              <a:buSzPts val="800"/>
              <a:buFont typeface="Open Sans"/>
              <a:buChar char="•"/>
            </a:pPr>
            <a:r>
              <a:rPr lang="en" sz="800">
                <a:solidFill>
                  <a:schemeClr val="lt1"/>
                </a:solidFill>
                <a:latin typeface="Open Sans"/>
                <a:ea typeface="Open Sans"/>
                <a:cs typeface="Open Sans"/>
                <a:sym typeface="Open Sans"/>
              </a:rPr>
              <a:t>Send the UCX ER Code to the UCX project. </a:t>
            </a:r>
            <a:endParaRPr sz="800">
              <a:solidFill>
                <a:schemeClr val="lt1"/>
              </a:solidFill>
              <a:latin typeface="Open Sans"/>
              <a:ea typeface="Open Sans"/>
              <a:cs typeface="Open Sans"/>
              <a:sym typeface="Open Sans"/>
            </a:endParaRPr>
          </a:p>
        </p:txBody>
      </p:sp>
      <p:sp>
        <p:nvSpPr>
          <p:cNvPr id="5411" name="Google Shape;5411;p268"/>
          <p:cNvSpPr txBox="1"/>
          <p:nvPr/>
        </p:nvSpPr>
        <p:spPr>
          <a:xfrm>
            <a:off x="274354" y="3371308"/>
            <a:ext cx="15318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412" name="Google Shape;5412;p268"/>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5413" name="Google Shape;5413;p268"/>
          <p:cNvSpPr/>
          <p:nvPr/>
        </p:nvSpPr>
        <p:spPr>
          <a:xfrm>
            <a:off x="5125242" y="1751023"/>
            <a:ext cx="201300" cy="201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grpSp>
        <p:nvGrpSpPr>
          <p:cNvPr id="5414" name="Google Shape;5414;p268"/>
          <p:cNvGrpSpPr/>
          <p:nvPr/>
        </p:nvGrpSpPr>
        <p:grpSpPr>
          <a:xfrm>
            <a:off x="5125288" y="1234836"/>
            <a:ext cx="201183" cy="201183"/>
            <a:chOff x="137268" y="455754"/>
            <a:chExt cx="320100" cy="320100"/>
          </a:xfrm>
        </p:grpSpPr>
        <p:sp>
          <p:nvSpPr>
            <p:cNvPr id="5415" name="Google Shape;5415;p268"/>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416" name="Google Shape;5416;p268"/>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417" name="Google Shape;5417;p268"/>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421"/>
        <p:cNvGrpSpPr/>
        <p:nvPr/>
      </p:nvGrpSpPr>
      <p:grpSpPr>
        <a:xfrm>
          <a:off x="0" y="0"/>
          <a:ext cx="0" cy="0"/>
          <a:chOff x="0" y="0"/>
          <a:chExt cx="0" cy="0"/>
        </a:xfrm>
      </p:grpSpPr>
      <p:graphicFrame>
        <p:nvGraphicFramePr>
          <p:cNvPr id="5422" name="Google Shape;5422;p269"/>
          <p:cNvGraphicFramePr/>
          <p:nvPr/>
        </p:nvGraphicFramePr>
        <p:xfrm>
          <a:off x="274290" y="1088136"/>
          <a:ext cx="3000000" cy="3000000"/>
        </p:xfrm>
        <a:graphic>
          <a:graphicData uri="http://schemas.openxmlformats.org/drawingml/2006/table">
            <a:tbl>
              <a:tblPr>
                <a:noFill/>
                <a:tableStyleId>{A88B2428-0C41-4B1A-9D4E-B0885BF94441}</a:tableStyleId>
              </a:tblPr>
              <a:tblGrid>
                <a:gridCol w="801250">
                  <a:extLst>
                    <a:ext uri="{9D8B030D-6E8A-4147-A177-3AD203B41FA5}">
                      <a16:colId xmlns:a16="http://schemas.microsoft.com/office/drawing/2014/main" val="20000"/>
                    </a:ext>
                  </a:extLst>
                </a:gridCol>
                <a:gridCol w="393875">
                  <a:extLst>
                    <a:ext uri="{9D8B030D-6E8A-4147-A177-3AD203B41FA5}">
                      <a16:colId xmlns:a16="http://schemas.microsoft.com/office/drawing/2014/main" val="20001"/>
                    </a:ext>
                  </a:extLst>
                </a:gridCol>
                <a:gridCol w="1995500">
                  <a:extLst>
                    <a:ext uri="{9D8B030D-6E8A-4147-A177-3AD203B41FA5}">
                      <a16:colId xmlns:a16="http://schemas.microsoft.com/office/drawing/2014/main" val="20002"/>
                    </a:ext>
                  </a:extLst>
                </a:gridCol>
                <a:gridCol w="5404675">
                  <a:extLst>
                    <a:ext uri="{9D8B030D-6E8A-4147-A177-3AD203B41FA5}">
                      <a16:colId xmlns:a16="http://schemas.microsoft.com/office/drawing/2014/main" val="20003"/>
                    </a:ext>
                  </a:extLst>
                </a:gridCol>
              </a:tblGrid>
              <a:tr h="294225">
                <a:tc grid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Alliance (non-ADP)</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0"/>
                  </a:ext>
                </a:extLst>
              </a:tr>
              <a:tr h="384950">
                <a:tc grid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Alliance (ADP)</a:t>
                      </a:r>
                      <a:endParaRPr sz="700" b="1">
                        <a:solidFill>
                          <a:schemeClr val="dk2"/>
                        </a:solidFill>
                        <a:latin typeface="Open Sans"/>
                        <a:ea typeface="Open Sans"/>
                        <a:cs typeface="Open Sans"/>
                        <a:sym typeface="Open Sans"/>
                      </a:endParaRPr>
                    </a:p>
                    <a:p>
                      <a:pPr marL="0" lvl="0" indent="0" algn="l" rtl="0">
                        <a:spcBef>
                          <a:spcPts val="0"/>
                        </a:spcBef>
                        <a:spcAft>
                          <a:spcPts val="0"/>
                        </a:spcAft>
                        <a:buNone/>
                      </a:pPr>
                      <a:endParaRPr sz="700">
                        <a:solidFill>
                          <a:schemeClr val="dk2"/>
                        </a:solidFill>
                        <a:latin typeface="Open Sans"/>
                        <a:ea typeface="Open Sans"/>
                        <a:cs typeface="Open Sans"/>
                        <a:sym typeface="Open Sans"/>
                      </a:endParaRPr>
                    </a:p>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r h="276325">
                <a:tc grid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Alliance (ADP-SBS)</a:t>
                      </a:r>
                      <a:endParaRPr sz="700" b="1">
                        <a:solidFill>
                          <a:schemeClr val="dk2"/>
                        </a:solidFill>
                        <a:latin typeface="Open Sans"/>
                        <a:ea typeface="Open Sans"/>
                        <a:cs typeface="Open Sans"/>
                        <a:sym typeface="Open Sans"/>
                      </a:endParaRPr>
                    </a:p>
                    <a:p>
                      <a:pPr marL="0" lvl="0" indent="0" algn="l" rtl="0">
                        <a:spcBef>
                          <a:spcPts val="0"/>
                        </a:spcBef>
                        <a:spcAft>
                          <a:spcPts val="0"/>
                        </a:spcAft>
                        <a:buNone/>
                      </a:pPr>
                      <a:endParaRPr sz="700" b="1">
                        <a:solidFill>
                          <a:schemeClr val="dk2"/>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289200">
                <a:tc grid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CRM Team</a:t>
                      </a:r>
                      <a:endParaRPr sz="700" b="1">
                        <a:solidFill>
                          <a:schemeClr val="dk2"/>
                        </a:solidFill>
                        <a:latin typeface="Open Sans"/>
                        <a:ea typeface="Open Sans"/>
                        <a:cs typeface="Open Sans"/>
                        <a:sym typeface="Open Sans"/>
                      </a:endParaRPr>
                    </a:p>
                    <a:p>
                      <a:pPr marL="0" lvl="0" indent="0" algn="l" rtl="0">
                        <a:spcBef>
                          <a:spcPts val="0"/>
                        </a:spcBef>
                        <a:spcAft>
                          <a:spcPts val="0"/>
                        </a:spcAft>
                        <a:buNone/>
                      </a:pPr>
                      <a:r>
                        <a:rPr lang="en" sz="700" b="1">
                          <a:solidFill>
                            <a:schemeClr val="dk2"/>
                          </a:solidFill>
                          <a:latin typeface="Open Sans"/>
                          <a:ea typeface="Open Sans"/>
                          <a:cs typeface="Open Sans"/>
                          <a:sym typeface="Open Sans"/>
                        </a:rPr>
                        <a:t>(Dedicated)</a:t>
                      </a:r>
                      <a:endParaRPr sz="700" b="1">
                        <a:solidFill>
                          <a:schemeClr val="dk2"/>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3"/>
                  </a:ext>
                </a:extLst>
              </a:tr>
              <a:tr h="276150">
                <a:tc grid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Sean Connors (Team name TBD)</a:t>
                      </a:r>
                      <a:endParaRPr sz="1000">
                        <a:solidFill>
                          <a:schemeClr val="dk2"/>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r h="545850">
                <a:tc grid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Nathan Lavin (Team name TBD)</a:t>
                      </a:r>
                      <a:endParaRPr sz="700" b="1">
                        <a:solidFill>
                          <a:schemeClr val="dk2"/>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5"/>
                  </a:ext>
                </a:extLst>
              </a:tr>
              <a:tr h="393050">
                <a:tc grid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WSS</a:t>
                      </a:r>
                      <a:endParaRPr sz="700" b="1">
                        <a:solidFill>
                          <a:schemeClr val="dk2"/>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ctr"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6"/>
                  </a:ext>
                </a:extLst>
              </a:tr>
              <a:tr h="284450">
                <a:tc grid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Finance</a:t>
                      </a:r>
                      <a:endParaRPr sz="700" b="1">
                        <a:solidFill>
                          <a:schemeClr val="dk2"/>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7"/>
                  </a:ext>
                </a:extLst>
              </a:tr>
              <a:tr h="237475">
                <a:tc grid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Employer Boarding</a:t>
                      </a:r>
                      <a:endParaRPr sz="700" b="1">
                        <a:solidFill>
                          <a:schemeClr val="dk2"/>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8"/>
                  </a:ext>
                </a:extLst>
              </a:tr>
              <a:tr h="387750">
                <a:tc grid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Team/System </a:t>
                      </a:r>
                      <a:endParaRPr sz="700" b="1">
                        <a:solidFill>
                          <a:schemeClr val="dk2"/>
                        </a:solidFill>
                        <a:latin typeface="Open Sans"/>
                        <a:ea typeface="Open Sans"/>
                        <a:cs typeface="Open Sans"/>
                        <a:sym typeface="Open Sans"/>
                      </a:endParaRPr>
                    </a:p>
                    <a:p>
                      <a:pPr marL="0" lvl="0" indent="0" algn="l" rtl="0">
                        <a:spcBef>
                          <a:spcPts val="0"/>
                        </a:spcBef>
                        <a:spcAft>
                          <a:spcPts val="0"/>
                        </a:spcAft>
                        <a:buNone/>
                      </a:pPr>
                      <a:r>
                        <a:rPr lang="en" sz="700" b="1">
                          <a:solidFill>
                            <a:schemeClr val="dk2"/>
                          </a:solidFill>
                          <a:latin typeface="Open Sans"/>
                          <a:ea typeface="Open Sans"/>
                          <a:cs typeface="Open Sans"/>
                          <a:sym typeface="Open Sans"/>
                        </a:rPr>
                        <a:t>Name TBD</a:t>
                      </a:r>
                      <a:endParaRPr sz="700" b="1">
                        <a:solidFill>
                          <a:schemeClr val="dk2"/>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b="1">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9"/>
                  </a:ext>
                </a:extLst>
              </a:tr>
            </a:tbl>
          </a:graphicData>
        </a:graphic>
      </p:graphicFrame>
      <p:sp>
        <p:nvSpPr>
          <p:cNvPr id="5423" name="Google Shape;5423;p269"/>
          <p:cNvSpPr txBox="1"/>
          <p:nvPr/>
        </p:nvSpPr>
        <p:spPr>
          <a:xfrm>
            <a:off x="4242525" y="2345425"/>
            <a:ext cx="1067100" cy="2436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0" tIns="27425"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Consolidate Cancellations</a:t>
            </a:r>
            <a:endParaRPr sz="500">
              <a:solidFill>
                <a:schemeClr val="lt1"/>
              </a:solidFill>
              <a:latin typeface="Open Sans"/>
              <a:ea typeface="Open Sans"/>
              <a:cs typeface="Open Sans"/>
              <a:sym typeface="Open Sans"/>
            </a:endParaRPr>
          </a:p>
        </p:txBody>
      </p:sp>
      <p:sp>
        <p:nvSpPr>
          <p:cNvPr id="5424" name="Google Shape;5424;p269"/>
          <p:cNvSpPr txBox="1"/>
          <p:nvPr/>
        </p:nvSpPr>
        <p:spPr>
          <a:xfrm>
            <a:off x="7890786" y="2709123"/>
            <a:ext cx="609600" cy="3549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Generate </a:t>
            </a:r>
            <a:endParaRPr sz="500">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Reports</a:t>
            </a:r>
            <a:endParaRPr sz="500">
              <a:solidFill>
                <a:schemeClr val="lt1"/>
              </a:solidFill>
              <a:latin typeface="Open Sans"/>
              <a:ea typeface="Open Sans"/>
              <a:cs typeface="Open Sans"/>
              <a:sym typeface="Open Sans"/>
            </a:endParaRPr>
          </a:p>
        </p:txBody>
      </p:sp>
      <p:sp>
        <p:nvSpPr>
          <p:cNvPr id="5425" name="Google Shape;5425;p269"/>
          <p:cNvSpPr txBox="1"/>
          <p:nvPr/>
        </p:nvSpPr>
        <p:spPr>
          <a:xfrm>
            <a:off x="1204923" y="1413325"/>
            <a:ext cx="609600" cy="309300"/>
          </a:xfrm>
          <a:prstGeom prst="rect">
            <a:avLst/>
          </a:prstGeom>
          <a:solidFill>
            <a:schemeClr val="accent2"/>
          </a:solidFill>
          <a:ln>
            <a:noFill/>
          </a:ln>
        </p:spPr>
        <p:txBody>
          <a:bodyPr spcFirstLastPara="1" wrap="square" lIns="9125" tIns="27425" rIns="9125" bIns="9125" anchor="t" anchorCtr="0">
            <a:noAutofit/>
          </a:bodyPr>
          <a:lstStyle/>
          <a:p>
            <a:pPr marL="0" lvl="0" indent="0" algn="ctr" rtl="0">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Cancellation Report</a:t>
            </a:r>
            <a:endParaRPr sz="500">
              <a:solidFill>
                <a:schemeClr val="lt1"/>
              </a:solidFill>
              <a:latin typeface="Open Sans"/>
              <a:ea typeface="Open Sans"/>
              <a:cs typeface="Open Sans"/>
              <a:sym typeface="Open Sans"/>
            </a:endParaRPr>
          </a:p>
        </p:txBody>
      </p:sp>
      <p:sp>
        <p:nvSpPr>
          <p:cNvPr id="5426" name="Google Shape;5426;p269"/>
          <p:cNvSpPr txBox="1"/>
          <p:nvPr/>
        </p:nvSpPr>
        <p:spPr>
          <a:xfrm>
            <a:off x="1673525" y="1118275"/>
            <a:ext cx="604500" cy="243600"/>
          </a:xfrm>
          <a:prstGeom prst="rect">
            <a:avLst/>
          </a:prstGeom>
          <a:solidFill>
            <a:schemeClr val="accent2"/>
          </a:solidFill>
          <a:ln>
            <a:noFill/>
          </a:ln>
        </p:spPr>
        <p:txBody>
          <a:bodyPr spcFirstLastPara="1" wrap="square" lIns="9125" tIns="27425" rIns="9125" bIns="91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600">
                <a:solidFill>
                  <a:schemeClr val="lt1"/>
                </a:solidFill>
                <a:latin typeface="Open Sans"/>
                <a:ea typeface="Open Sans"/>
                <a:cs typeface="Open Sans"/>
                <a:sym typeface="Open Sans"/>
              </a:rPr>
              <a:t>Send Request</a:t>
            </a:r>
            <a:endParaRPr sz="600">
              <a:solidFill>
                <a:schemeClr val="lt1"/>
              </a:solidFill>
              <a:latin typeface="Open Sans"/>
              <a:ea typeface="Open Sans"/>
              <a:cs typeface="Open Sans"/>
              <a:sym typeface="Open Sans"/>
            </a:endParaRPr>
          </a:p>
        </p:txBody>
      </p:sp>
      <p:cxnSp>
        <p:nvCxnSpPr>
          <p:cNvPr id="5427" name="Google Shape;5427;p269"/>
          <p:cNvCxnSpPr>
            <a:stCxn id="5428" idx="3"/>
            <a:endCxn id="5429" idx="0"/>
          </p:cNvCxnSpPr>
          <p:nvPr/>
        </p:nvCxnSpPr>
        <p:spPr>
          <a:xfrm>
            <a:off x="4003675" y="1911350"/>
            <a:ext cx="2257800" cy="1974900"/>
          </a:xfrm>
          <a:prstGeom prst="bentConnector2">
            <a:avLst/>
          </a:prstGeom>
          <a:noFill/>
          <a:ln w="9525" cap="flat" cmpd="sng">
            <a:solidFill>
              <a:schemeClr val="accent3"/>
            </a:solidFill>
            <a:prstDash val="solid"/>
            <a:round/>
            <a:headEnd type="none" w="sm" len="sm"/>
            <a:tailEnd type="triangle" w="med" len="med"/>
          </a:ln>
        </p:spPr>
      </p:cxnSp>
      <p:sp>
        <p:nvSpPr>
          <p:cNvPr id="5430" name="Google Shape;5430;p269"/>
          <p:cNvSpPr/>
          <p:nvPr/>
        </p:nvSpPr>
        <p:spPr>
          <a:xfrm>
            <a:off x="1717477" y="1246471"/>
            <a:ext cx="516600" cy="6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Email</a:t>
            </a:r>
            <a:endParaRPr sz="500">
              <a:solidFill>
                <a:schemeClr val="dk2"/>
              </a:solidFill>
              <a:latin typeface="Open Sans"/>
              <a:ea typeface="Open Sans"/>
              <a:cs typeface="Open Sans"/>
              <a:sym typeface="Open Sans"/>
            </a:endParaRPr>
          </a:p>
        </p:txBody>
      </p:sp>
      <p:sp>
        <p:nvSpPr>
          <p:cNvPr id="5428" name="Google Shape;5428;p269"/>
          <p:cNvSpPr txBox="1"/>
          <p:nvPr/>
        </p:nvSpPr>
        <p:spPr>
          <a:xfrm>
            <a:off x="3326275" y="1809200"/>
            <a:ext cx="677400" cy="204300"/>
          </a:xfrm>
          <a:prstGeom prst="rect">
            <a:avLst/>
          </a:prstGeom>
          <a:solidFill>
            <a:schemeClr val="accent2"/>
          </a:solidFill>
          <a:ln>
            <a:noFill/>
          </a:ln>
        </p:spPr>
        <p:txBody>
          <a:bodyPr spcFirstLastPara="1" wrap="square" lIns="9125" tIns="27425" rIns="9125" bIns="91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Send Request</a:t>
            </a:r>
            <a:endParaRPr sz="500">
              <a:solidFill>
                <a:schemeClr val="lt1"/>
              </a:solidFill>
              <a:latin typeface="Open Sans"/>
              <a:ea typeface="Open Sans"/>
              <a:cs typeface="Open Sans"/>
              <a:sym typeface="Open Sans"/>
            </a:endParaRPr>
          </a:p>
        </p:txBody>
      </p:sp>
      <p:sp>
        <p:nvSpPr>
          <p:cNvPr id="5431" name="Google Shape;5431;p269"/>
          <p:cNvSpPr/>
          <p:nvPr/>
        </p:nvSpPr>
        <p:spPr>
          <a:xfrm>
            <a:off x="3412525" y="1930463"/>
            <a:ext cx="504900" cy="61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API</a:t>
            </a:r>
            <a:endParaRPr sz="500">
              <a:solidFill>
                <a:schemeClr val="dk2"/>
              </a:solidFill>
              <a:latin typeface="Open Sans"/>
              <a:ea typeface="Open Sans"/>
              <a:cs typeface="Open Sans"/>
              <a:sym typeface="Open Sans"/>
            </a:endParaRPr>
          </a:p>
        </p:txBody>
      </p:sp>
      <p:sp>
        <p:nvSpPr>
          <p:cNvPr id="5432" name="Google Shape;5432;p269"/>
          <p:cNvSpPr/>
          <p:nvPr/>
        </p:nvSpPr>
        <p:spPr>
          <a:xfrm>
            <a:off x="1251925" y="1558197"/>
            <a:ext cx="4941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Email</a:t>
            </a:r>
            <a:endParaRPr sz="500">
              <a:solidFill>
                <a:schemeClr val="dk2"/>
              </a:solidFill>
              <a:latin typeface="Open Sans"/>
              <a:ea typeface="Open Sans"/>
              <a:cs typeface="Open Sans"/>
              <a:sym typeface="Open Sans"/>
            </a:endParaRPr>
          </a:p>
        </p:txBody>
      </p:sp>
      <p:sp>
        <p:nvSpPr>
          <p:cNvPr id="5433" name="Google Shape;5433;p269"/>
          <p:cNvSpPr txBox="1"/>
          <p:nvPr/>
        </p:nvSpPr>
        <p:spPr>
          <a:xfrm>
            <a:off x="2297925" y="2066800"/>
            <a:ext cx="771600" cy="243600"/>
          </a:xfrm>
          <a:prstGeom prst="rect">
            <a:avLst/>
          </a:prstGeom>
          <a:solidFill>
            <a:schemeClr val="accent2"/>
          </a:solidFill>
          <a:ln>
            <a:noFill/>
          </a:ln>
        </p:spPr>
        <p:txBody>
          <a:bodyPr spcFirstLastPara="1" wrap="square" lIns="0" tIns="27425"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Track Cancellation</a:t>
            </a:r>
            <a:endParaRPr sz="500">
              <a:solidFill>
                <a:schemeClr val="lt1"/>
              </a:solidFill>
              <a:latin typeface="Open Sans"/>
              <a:ea typeface="Open Sans"/>
              <a:cs typeface="Open Sans"/>
              <a:sym typeface="Open Sans"/>
            </a:endParaRPr>
          </a:p>
        </p:txBody>
      </p:sp>
      <p:sp>
        <p:nvSpPr>
          <p:cNvPr id="5434" name="Google Shape;5434;p269"/>
          <p:cNvSpPr/>
          <p:nvPr/>
        </p:nvSpPr>
        <p:spPr>
          <a:xfrm>
            <a:off x="2370825" y="2224190"/>
            <a:ext cx="625800" cy="777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Shared Spreadsheet</a:t>
            </a:r>
            <a:endParaRPr sz="500">
              <a:solidFill>
                <a:schemeClr val="dk2"/>
              </a:solidFill>
              <a:latin typeface="Open Sans"/>
              <a:ea typeface="Open Sans"/>
              <a:cs typeface="Open Sans"/>
              <a:sym typeface="Open Sans"/>
            </a:endParaRPr>
          </a:p>
        </p:txBody>
      </p:sp>
      <p:sp>
        <p:nvSpPr>
          <p:cNvPr id="5435" name="Google Shape;5435;p269"/>
          <p:cNvSpPr/>
          <p:nvPr/>
        </p:nvSpPr>
        <p:spPr>
          <a:xfrm>
            <a:off x="3031431" y="2059830"/>
            <a:ext cx="88500" cy="91800"/>
          </a:xfrm>
          <a:prstGeom prst="ellipse">
            <a:avLst/>
          </a:prstGeom>
          <a:solidFill>
            <a:srgbClr val="EA9999"/>
          </a:solidFill>
          <a:ln w="9525" cap="flat" cmpd="sng">
            <a:solidFill>
              <a:srgbClr val="21212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cxnSp>
        <p:nvCxnSpPr>
          <p:cNvPr id="5436" name="Google Shape;5436;p269"/>
          <p:cNvCxnSpPr>
            <a:stCxn id="5437" idx="2"/>
            <a:endCxn id="5433" idx="0"/>
          </p:cNvCxnSpPr>
          <p:nvPr/>
        </p:nvCxnSpPr>
        <p:spPr>
          <a:xfrm rot="5400000">
            <a:off x="2372851" y="1629461"/>
            <a:ext cx="748200" cy="126600"/>
          </a:xfrm>
          <a:prstGeom prst="bentConnector3">
            <a:avLst>
              <a:gd name="adj1" fmla="val 49996"/>
            </a:avLst>
          </a:prstGeom>
          <a:noFill/>
          <a:ln w="9525" cap="flat" cmpd="sng">
            <a:solidFill>
              <a:srgbClr val="5B6771"/>
            </a:solidFill>
            <a:prstDash val="solid"/>
            <a:round/>
            <a:headEnd type="none" w="sm" len="sm"/>
            <a:tailEnd type="triangle" w="med" len="med"/>
          </a:ln>
        </p:spPr>
      </p:cxnSp>
      <p:sp>
        <p:nvSpPr>
          <p:cNvPr id="5438" name="Google Shape;5438;p269"/>
          <p:cNvSpPr txBox="1"/>
          <p:nvPr/>
        </p:nvSpPr>
        <p:spPr>
          <a:xfrm>
            <a:off x="1874300" y="2726400"/>
            <a:ext cx="1245600" cy="354900"/>
          </a:xfrm>
          <a:prstGeom prst="rect">
            <a:avLst/>
          </a:prstGeom>
          <a:solidFill>
            <a:schemeClr val="accent2"/>
          </a:solidFill>
          <a:ln>
            <a:noFill/>
          </a:ln>
        </p:spPr>
        <p:txBody>
          <a:bodyPr spcFirstLastPara="1" wrap="square" lIns="0" tIns="27425"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Filter Employers to requiring cancellation</a:t>
            </a:r>
            <a:endParaRPr sz="500">
              <a:solidFill>
                <a:schemeClr val="lt1"/>
              </a:solidFill>
              <a:latin typeface="Open Sans"/>
              <a:ea typeface="Open Sans"/>
              <a:cs typeface="Open Sans"/>
              <a:sym typeface="Open Sans"/>
            </a:endParaRPr>
          </a:p>
        </p:txBody>
      </p:sp>
      <p:sp>
        <p:nvSpPr>
          <p:cNvPr id="5439" name="Google Shape;5439;p269"/>
          <p:cNvSpPr/>
          <p:nvPr/>
        </p:nvSpPr>
        <p:spPr>
          <a:xfrm>
            <a:off x="1946900" y="2893515"/>
            <a:ext cx="1067100" cy="1188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Nathan’s Spreadsheet, Salesforce</a:t>
            </a:r>
            <a:endParaRPr sz="500">
              <a:solidFill>
                <a:schemeClr val="dk2"/>
              </a:solidFill>
              <a:latin typeface="Open Sans"/>
              <a:ea typeface="Open Sans"/>
              <a:cs typeface="Open Sans"/>
              <a:sym typeface="Open Sans"/>
            </a:endParaRPr>
          </a:p>
        </p:txBody>
      </p:sp>
      <p:cxnSp>
        <p:nvCxnSpPr>
          <p:cNvPr id="5440" name="Google Shape;5440;p269"/>
          <p:cNvCxnSpPr>
            <a:stCxn id="5425" idx="2"/>
            <a:endCxn id="5438" idx="1"/>
          </p:cNvCxnSpPr>
          <p:nvPr/>
        </p:nvCxnSpPr>
        <p:spPr>
          <a:xfrm rot="-5400000" flipH="1">
            <a:off x="1101423" y="2130925"/>
            <a:ext cx="1181100" cy="364500"/>
          </a:xfrm>
          <a:prstGeom prst="bentConnector2">
            <a:avLst/>
          </a:prstGeom>
          <a:noFill/>
          <a:ln w="9525" cap="flat" cmpd="sng">
            <a:solidFill>
              <a:srgbClr val="5B6771"/>
            </a:solidFill>
            <a:prstDash val="solid"/>
            <a:round/>
            <a:headEnd type="none" w="sm" len="sm"/>
            <a:tailEnd type="triangle" w="med" len="med"/>
          </a:ln>
        </p:spPr>
      </p:cxnSp>
      <p:sp>
        <p:nvSpPr>
          <p:cNvPr id="5441" name="Google Shape;5441;p269"/>
          <p:cNvSpPr txBox="1"/>
          <p:nvPr/>
        </p:nvSpPr>
        <p:spPr>
          <a:xfrm>
            <a:off x="3510500" y="2745300"/>
            <a:ext cx="625800" cy="354900"/>
          </a:xfrm>
          <a:prstGeom prst="rect">
            <a:avLst/>
          </a:prstGeom>
          <a:solidFill>
            <a:schemeClr val="accent2"/>
          </a:solidFill>
          <a:ln>
            <a:noFill/>
          </a:ln>
        </p:spPr>
        <p:txBody>
          <a:bodyPr spcFirstLastPara="1" wrap="square" lIns="0" tIns="27425"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Send Spreadsheet</a:t>
            </a:r>
            <a:endParaRPr sz="500">
              <a:solidFill>
                <a:schemeClr val="lt1"/>
              </a:solidFill>
              <a:latin typeface="Open Sans"/>
              <a:ea typeface="Open Sans"/>
              <a:cs typeface="Open Sans"/>
              <a:sym typeface="Open Sans"/>
            </a:endParaRPr>
          </a:p>
        </p:txBody>
      </p:sp>
      <p:sp>
        <p:nvSpPr>
          <p:cNvPr id="5442" name="Google Shape;5442;p269"/>
          <p:cNvSpPr/>
          <p:nvPr/>
        </p:nvSpPr>
        <p:spPr>
          <a:xfrm>
            <a:off x="3574100" y="2951964"/>
            <a:ext cx="494100" cy="91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Email</a:t>
            </a:r>
            <a:endParaRPr sz="500">
              <a:solidFill>
                <a:schemeClr val="dk2"/>
              </a:solidFill>
              <a:latin typeface="Open Sans"/>
              <a:ea typeface="Open Sans"/>
              <a:cs typeface="Open Sans"/>
              <a:sym typeface="Open Sans"/>
            </a:endParaRPr>
          </a:p>
        </p:txBody>
      </p:sp>
      <p:cxnSp>
        <p:nvCxnSpPr>
          <p:cNvPr id="5443" name="Google Shape;5443;p269"/>
          <p:cNvCxnSpPr>
            <a:stCxn id="5434" idx="3"/>
            <a:endCxn id="5423" idx="1"/>
          </p:cNvCxnSpPr>
          <p:nvPr/>
        </p:nvCxnSpPr>
        <p:spPr>
          <a:xfrm>
            <a:off x="2996625" y="2263040"/>
            <a:ext cx="1245900" cy="204300"/>
          </a:xfrm>
          <a:prstGeom prst="bentConnector3">
            <a:avLst>
              <a:gd name="adj1" fmla="val 50000"/>
            </a:avLst>
          </a:prstGeom>
          <a:noFill/>
          <a:ln w="9525" cap="flat" cmpd="sng">
            <a:solidFill>
              <a:srgbClr val="CACACA"/>
            </a:solidFill>
            <a:prstDash val="solid"/>
            <a:round/>
            <a:headEnd type="none" w="sm" len="sm"/>
            <a:tailEnd type="stealth" w="med" len="med"/>
          </a:ln>
        </p:spPr>
      </p:cxnSp>
      <p:cxnSp>
        <p:nvCxnSpPr>
          <p:cNvPr id="5444" name="Google Shape;5444;p269"/>
          <p:cNvCxnSpPr>
            <a:stCxn id="5434" idx="3"/>
            <a:endCxn id="5423" idx="1"/>
          </p:cNvCxnSpPr>
          <p:nvPr/>
        </p:nvCxnSpPr>
        <p:spPr>
          <a:xfrm>
            <a:off x="2996625" y="2263040"/>
            <a:ext cx="1245900" cy="204300"/>
          </a:xfrm>
          <a:prstGeom prst="bentConnector3">
            <a:avLst>
              <a:gd name="adj1" fmla="val 50000"/>
            </a:avLst>
          </a:prstGeom>
          <a:noFill/>
          <a:ln w="9525" cap="flat" cmpd="sng">
            <a:solidFill>
              <a:srgbClr val="5B6771"/>
            </a:solidFill>
            <a:prstDash val="solid"/>
            <a:round/>
            <a:headEnd type="none" w="sm" len="sm"/>
            <a:tailEnd type="triangle" w="med" len="med"/>
          </a:ln>
        </p:spPr>
      </p:cxnSp>
      <p:cxnSp>
        <p:nvCxnSpPr>
          <p:cNvPr id="5445" name="Google Shape;5445;p269"/>
          <p:cNvCxnSpPr>
            <a:stCxn id="5442" idx="0"/>
            <a:endCxn id="5423" idx="1"/>
          </p:cNvCxnSpPr>
          <p:nvPr/>
        </p:nvCxnSpPr>
        <p:spPr>
          <a:xfrm rot="-5400000">
            <a:off x="3789500" y="2498814"/>
            <a:ext cx="484800" cy="421500"/>
          </a:xfrm>
          <a:prstGeom prst="bentConnector2">
            <a:avLst/>
          </a:prstGeom>
          <a:noFill/>
          <a:ln w="9525" cap="flat" cmpd="sng">
            <a:solidFill>
              <a:srgbClr val="5B6771"/>
            </a:solidFill>
            <a:prstDash val="solid"/>
            <a:round/>
            <a:headEnd type="none" w="sm" len="sm"/>
            <a:tailEnd type="stealth" w="med" len="med"/>
          </a:ln>
        </p:spPr>
      </p:cxnSp>
      <p:grpSp>
        <p:nvGrpSpPr>
          <p:cNvPr id="5446" name="Google Shape;5446;p269"/>
          <p:cNvGrpSpPr/>
          <p:nvPr/>
        </p:nvGrpSpPr>
        <p:grpSpPr>
          <a:xfrm>
            <a:off x="5271588" y="2329077"/>
            <a:ext cx="78008" cy="77752"/>
            <a:chOff x="137268" y="455754"/>
            <a:chExt cx="320100" cy="320100"/>
          </a:xfrm>
        </p:grpSpPr>
        <p:sp>
          <p:nvSpPr>
            <p:cNvPr id="5447" name="Google Shape;5447;p269"/>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448" name="Google Shape;5448;p269"/>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449" name="Google Shape;5449;p269"/>
          <p:cNvSpPr txBox="1"/>
          <p:nvPr/>
        </p:nvSpPr>
        <p:spPr>
          <a:xfrm>
            <a:off x="5071200" y="3195663"/>
            <a:ext cx="914400" cy="290700"/>
          </a:xfrm>
          <a:prstGeom prst="rect">
            <a:avLst/>
          </a:prstGeom>
          <a:solidFill>
            <a:schemeClr val="accent2"/>
          </a:solidFill>
          <a:ln>
            <a:noFill/>
          </a:ln>
        </p:spPr>
        <p:txBody>
          <a:bodyPr spcFirstLastPara="1" wrap="square" lIns="0" tIns="27425"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Process Bulk Cancellations</a:t>
            </a:r>
            <a:endParaRPr sz="500">
              <a:solidFill>
                <a:schemeClr val="lt1"/>
              </a:solidFill>
              <a:latin typeface="Open Sans"/>
              <a:ea typeface="Open Sans"/>
              <a:cs typeface="Open Sans"/>
              <a:sym typeface="Open Sans"/>
            </a:endParaRPr>
          </a:p>
        </p:txBody>
      </p:sp>
      <p:sp>
        <p:nvSpPr>
          <p:cNvPr id="5450" name="Google Shape;5450;p269"/>
          <p:cNvSpPr/>
          <p:nvPr/>
        </p:nvSpPr>
        <p:spPr>
          <a:xfrm>
            <a:off x="5126100" y="3377777"/>
            <a:ext cx="804600" cy="77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Spreadsheet</a:t>
            </a:r>
            <a:endParaRPr sz="500">
              <a:solidFill>
                <a:schemeClr val="dk2"/>
              </a:solidFill>
              <a:latin typeface="Open Sans"/>
              <a:ea typeface="Open Sans"/>
              <a:cs typeface="Open Sans"/>
              <a:sym typeface="Open Sans"/>
            </a:endParaRPr>
          </a:p>
        </p:txBody>
      </p:sp>
      <p:cxnSp>
        <p:nvCxnSpPr>
          <p:cNvPr id="5451" name="Google Shape;5451;p269"/>
          <p:cNvCxnSpPr>
            <a:stCxn id="5452" idx="2"/>
            <a:endCxn id="5449" idx="1"/>
          </p:cNvCxnSpPr>
          <p:nvPr/>
        </p:nvCxnSpPr>
        <p:spPr>
          <a:xfrm rot="-5400000" flipH="1">
            <a:off x="4537475" y="2807296"/>
            <a:ext cx="773700" cy="294000"/>
          </a:xfrm>
          <a:prstGeom prst="bentConnector2">
            <a:avLst/>
          </a:prstGeom>
          <a:noFill/>
          <a:ln w="9525" cap="flat" cmpd="sng">
            <a:solidFill>
              <a:srgbClr val="5B6771"/>
            </a:solidFill>
            <a:prstDash val="solid"/>
            <a:round/>
            <a:headEnd type="none" w="sm" len="sm"/>
            <a:tailEnd type="triangle" w="med" len="med"/>
          </a:ln>
        </p:spPr>
      </p:cxnSp>
      <p:grpSp>
        <p:nvGrpSpPr>
          <p:cNvPr id="5453" name="Google Shape;5453;p269"/>
          <p:cNvGrpSpPr/>
          <p:nvPr/>
        </p:nvGrpSpPr>
        <p:grpSpPr>
          <a:xfrm>
            <a:off x="5930713" y="3195664"/>
            <a:ext cx="78008" cy="77752"/>
            <a:chOff x="137268" y="455754"/>
            <a:chExt cx="320100" cy="320100"/>
          </a:xfrm>
        </p:grpSpPr>
        <p:sp>
          <p:nvSpPr>
            <p:cNvPr id="5454" name="Google Shape;5454;p269"/>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455" name="Google Shape;5455;p269"/>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456" name="Google Shape;5456;p269"/>
          <p:cNvSpPr txBox="1"/>
          <p:nvPr/>
        </p:nvSpPr>
        <p:spPr>
          <a:xfrm>
            <a:off x="4106425" y="3565912"/>
            <a:ext cx="914400" cy="243600"/>
          </a:xfrm>
          <a:prstGeom prst="rect">
            <a:avLst/>
          </a:prstGeom>
          <a:solidFill>
            <a:schemeClr val="accent2"/>
          </a:solidFill>
          <a:ln>
            <a:noFill/>
          </a:ln>
        </p:spPr>
        <p:txBody>
          <a:bodyPr spcFirstLastPara="1" wrap="square" lIns="0" tIns="27425"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Process Cancellations</a:t>
            </a:r>
            <a:endParaRPr sz="500">
              <a:solidFill>
                <a:schemeClr val="lt1"/>
              </a:solidFill>
              <a:latin typeface="Open Sans"/>
              <a:ea typeface="Open Sans"/>
              <a:cs typeface="Open Sans"/>
              <a:sym typeface="Open Sans"/>
            </a:endParaRPr>
          </a:p>
        </p:txBody>
      </p:sp>
      <p:sp>
        <p:nvSpPr>
          <p:cNvPr id="5457" name="Google Shape;5457;p269"/>
          <p:cNvSpPr/>
          <p:nvPr/>
        </p:nvSpPr>
        <p:spPr>
          <a:xfrm>
            <a:off x="4260625" y="3669171"/>
            <a:ext cx="647400" cy="91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Spreadsheet</a:t>
            </a:r>
            <a:endParaRPr sz="500">
              <a:solidFill>
                <a:schemeClr val="dk2"/>
              </a:solidFill>
              <a:latin typeface="Open Sans"/>
              <a:ea typeface="Open Sans"/>
              <a:cs typeface="Open Sans"/>
              <a:sym typeface="Open Sans"/>
            </a:endParaRPr>
          </a:p>
        </p:txBody>
      </p:sp>
      <p:sp>
        <p:nvSpPr>
          <p:cNvPr id="5429" name="Google Shape;5429;p269"/>
          <p:cNvSpPr txBox="1"/>
          <p:nvPr/>
        </p:nvSpPr>
        <p:spPr>
          <a:xfrm>
            <a:off x="5956700" y="3886343"/>
            <a:ext cx="609600" cy="137100"/>
          </a:xfrm>
          <a:prstGeom prst="rect">
            <a:avLst/>
          </a:prstGeom>
          <a:solidFill>
            <a:schemeClr val="accent3"/>
          </a:solidFill>
          <a:ln w="9525" cap="flat" cmpd="sng">
            <a:solidFill>
              <a:schemeClr val="accent5"/>
            </a:solidFill>
            <a:prstDash val="solid"/>
            <a:round/>
            <a:headEnd type="none" w="sm" len="sm"/>
            <a:tailEnd type="none" w="sm" len="sm"/>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500">
                <a:latin typeface="Open Sans"/>
                <a:ea typeface="Open Sans"/>
                <a:cs typeface="Open Sans"/>
                <a:sym typeface="Open Sans"/>
              </a:rPr>
              <a:t>Offboarding API</a:t>
            </a:r>
            <a:endParaRPr sz="500">
              <a:latin typeface="Open Sans"/>
              <a:ea typeface="Open Sans"/>
              <a:cs typeface="Open Sans"/>
              <a:sym typeface="Open Sans"/>
            </a:endParaRPr>
          </a:p>
        </p:txBody>
      </p:sp>
      <p:sp>
        <p:nvSpPr>
          <p:cNvPr id="5458" name="Google Shape;5458;p269"/>
          <p:cNvSpPr txBox="1"/>
          <p:nvPr/>
        </p:nvSpPr>
        <p:spPr>
          <a:xfrm>
            <a:off x="7637025" y="4121801"/>
            <a:ext cx="914400" cy="2907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Cancellation Report</a:t>
            </a:r>
            <a:endParaRPr sz="500">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ADP-SPS</a:t>
            </a:r>
            <a:endParaRPr sz="500">
              <a:solidFill>
                <a:schemeClr val="lt1"/>
              </a:solidFill>
              <a:latin typeface="Open Sans"/>
              <a:ea typeface="Open Sans"/>
              <a:cs typeface="Open Sans"/>
              <a:sym typeface="Open Sans"/>
            </a:endParaRPr>
          </a:p>
        </p:txBody>
      </p:sp>
      <p:cxnSp>
        <p:nvCxnSpPr>
          <p:cNvPr id="5459" name="Google Shape;5459;p269"/>
          <p:cNvCxnSpPr>
            <a:stCxn id="5452" idx="2"/>
            <a:endCxn id="5456" idx="0"/>
          </p:cNvCxnSpPr>
          <p:nvPr/>
        </p:nvCxnSpPr>
        <p:spPr>
          <a:xfrm rot="5400000">
            <a:off x="4171325" y="2959846"/>
            <a:ext cx="998400" cy="213600"/>
          </a:xfrm>
          <a:prstGeom prst="bentConnector3">
            <a:avLst>
              <a:gd name="adj1" fmla="val 50003"/>
            </a:avLst>
          </a:prstGeom>
          <a:noFill/>
          <a:ln w="9525" cap="flat" cmpd="sng">
            <a:solidFill>
              <a:srgbClr val="5B6771"/>
            </a:solidFill>
            <a:prstDash val="solid"/>
            <a:round/>
            <a:headEnd type="none" w="sm" len="sm"/>
            <a:tailEnd type="triangle" w="med" len="med"/>
          </a:ln>
        </p:spPr>
      </p:cxnSp>
      <p:grpSp>
        <p:nvGrpSpPr>
          <p:cNvPr id="5460" name="Google Shape;5460;p269"/>
          <p:cNvGrpSpPr/>
          <p:nvPr/>
        </p:nvGrpSpPr>
        <p:grpSpPr>
          <a:xfrm>
            <a:off x="5000391" y="3551196"/>
            <a:ext cx="78008" cy="77752"/>
            <a:chOff x="137268" y="455754"/>
            <a:chExt cx="320100" cy="320100"/>
          </a:xfrm>
        </p:grpSpPr>
        <p:sp>
          <p:nvSpPr>
            <p:cNvPr id="5461" name="Google Shape;5461;p269"/>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462" name="Google Shape;5462;p269"/>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463" name="Google Shape;5463;p269"/>
          <p:cNvSpPr txBox="1"/>
          <p:nvPr/>
        </p:nvSpPr>
        <p:spPr>
          <a:xfrm>
            <a:off x="6521164" y="2709123"/>
            <a:ext cx="516600" cy="3549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Prepare </a:t>
            </a:r>
            <a:endParaRPr sz="500">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Cancellation Spreadsheet</a:t>
            </a:r>
            <a:endParaRPr sz="500">
              <a:solidFill>
                <a:schemeClr val="lt1"/>
              </a:solidFill>
              <a:latin typeface="Open Sans"/>
              <a:ea typeface="Open Sans"/>
              <a:cs typeface="Open Sans"/>
              <a:sym typeface="Open Sans"/>
            </a:endParaRPr>
          </a:p>
        </p:txBody>
      </p:sp>
      <p:cxnSp>
        <p:nvCxnSpPr>
          <p:cNvPr id="5464" name="Google Shape;5464;p269"/>
          <p:cNvCxnSpPr>
            <a:stCxn id="5429" idx="2"/>
            <a:endCxn id="5458" idx="1"/>
          </p:cNvCxnSpPr>
          <p:nvPr/>
        </p:nvCxnSpPr>
        <p:spPr>
          <a:xfrm rot="-5400000" flipH="1">
            <a:off x="6827450" y="3457493"/>
            <a:ext cx="243600" cy="1375500"/>
          </a:xfrm>
          <a:prstGeom prst="bentConnector2">
            <a:avLst/>
          </a:prstGeom>
          <a:noFill/>
          <a:ln w="9525" cap="flat" cmpd="sng">
            <a:solidFill>
              <a:srgbClr val="5B6771"/>
            </a:solidFill>
            <a:prstDash val="solid"/>
            <a:round/>
            <a:headEnd type="none" w="sm" len="sm"/>
            <a:tailEnd type="triangle" w="med" len="med"/>
          </a:ln>
        </p:spPr>
      </p:cxnSp>
      <p:cxnSp>
        <p:nvCxnSpPr>
          <p:cNvPr id="5465" name="Google Shape;5465;p269"/>
          <p:cNvCxnSpPr>
            <a:stCxn id="5458" idx="0"/>
            <a:endCxn id="5463" idx="2"/>
          </p:cNvCxnSpPr>
          <p:nvPr/>
        </p:nvCxnSpPr>
        <p:spPr>
          <a:xfrm rot="5400000" flipH="1">
            <a:off x="6907875" y="2935451"/>
            <a:ext cx="1057800" cy="1314900"/>
          </a:xfrm>
          <a:prstGeom prst="bentConnector3">
            <a:avLst>
              <a:gd name="adj1" fmla="val 49999"/>
            </a:avLst>
          </a:prstGeom>
          <a:noFill/>
          <a:ln w="9525" cap="flat" cmpd="sng">
            <a:solidFill>
              <a:schemeClr val="accent3"/>
            </a:solidFill>
            <a:prstDash val="solid"/>
            <a:round/>
            <a:headEnd type="none" w="sm" len="sm"/>
            <a:tailEnd type="triangle" w="med" len="med"/>
          </a:ln>
        </p:spPr>
      </p:cxnSp>
      <p:sp>
        <p:nvSpPr>
          <p:cNvPr id="5466" name="Google Shape;5466;p269"/>
          <p:cNvSpPr txBox="1"/>
          <p:nvPr/>
        </p:nvSpPr>
        <p:spPr>
          <a:xfrm>
            <a:off x="7165725" y="2675223"/>
            <a:ext cx="609600" cy="422700"/>
          </a:xfrm>
          <a:prstGeom prst="rect">
            <a:avLst/>
          </a:prstGeom>
          <a:solidFill>
            <a:schemeClr val="accent2"/>
          </a:solidFill>
          <a:ln>
            <a:noFill/>
          </a:ln>
        </p:spPr>
        <p:txBody>
          <a:bodyPr spcFirstLastPara="1" wrap="square" lIns="0" tIns="27425"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Copy File </a:t>
            </a:r>
            <a:endParaRPr sz="500">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to Share</a:t>
            </a:r>
            <a:endParaRPr sz="500">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 for Salesforce</a:t>
            </a:r>
            <a:endParaRPr sz="500">
              <a:solidFill>
                <a:schemeClr val="lt1"/>
              </a:solidFill>
              <a:latin typeface="Open Sans"/>
              <a:ea typeface="Open Sans"/>
              <a:cs typeface="Open Sans"/>
              <a:sym typeface="Open Sans"/>
            </a:endParaRPr>
          </a:p>
        </p:txBody>
      </p:sp>
      <p:cxnSp>
        <p:nvCxnSpPr>
          <p:cNvPr id="5467" name="Google Shape;5467;p269"/>
          <p:cNvCxnSpPr>
            <a:stCxn id="5463" idx="3"/>
            <a:endCxn id="5466" idx="1"/>
          </p:cNvCxnSpPr>
          <p:nvPr/>
        </p:nvCxnSpPr>
        <p:spPr>
          <a:xfrm>
            <a:off x="7037764" y="2886573"/>
            <a:ext cx="128100" cy="600"/>
          </a:xfrm>
          <a:prstGeom prst="bentConnector3">
            <a:avLst>
              <a:gd name="adj1" fmla="val 49946"/>
            </a:avLst>
          </a:prstGeom>
          <a:noFill/>
          <a:ln w="9525" cap="flat" cmpd="sng">
            <a:solidFill>
              <a:srgbClr val="5B6771"/>
            </a:solidFill>
            <a:prstDash val="solid"/>
            <a:round/>
            <a:headEnd type="none" w="sm" len="sm"/>
            <a:tailEnd type="triangle" w="med" len="med"/>
          </a:ln>
        </p:spPr>
      </p:cxnSp>
      <p:sp>
        <p:nvSpPr>
          <p:cNvPr id="5468" name="Google Shape;5468;p269"/>
          <p:cNvSpPr/>
          <p:nvPr/>
        </p:nvSpPr>
        <p:spPr>
          <a:xfrm>
            <a:off x="7708425" y="4306240"/>
            <a:ext cx="771600" cy="77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Email</a:t>
            </a:r>
            <a:endParaRPr sz="500">
              <a:solidFill>
                <a:schemeClr val="dk2"/>
              </a:solidFill>
              <a:latin typeface="Open Sans"/>
              <a:ea typeface="Open Sans"/>
              <a:cs typeface="Open Sans"/>
              <a:sym typeface="Open Sans"/>
            </a:endParaRPr>
          </a:p>
        </p:txBody>
      </p:sp>
      <p:sp>
        <p:nvSpPr>
          <p:cNvPr id="5469" name="Google Shape;5469;p269"/>
          <p:cNvSpPr/>
          <p:nvPr/>
        </p:nvSpPr>
        <p:spPr>
          <a:xfrm>
            <a:off x="7218075" y="2988695"/>
            <a:ext cx="504900" cy="7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Salesforce</a:t>
            </a:r>
            <a:endParaRPr sz="500">
              <a:solidFill>
                <a:schemeClr val="dk2"/>
              </a:solidFill>
              <a:latin typeface="Open Sans"/>
              <a:ea typeface="Open Sans"/>
              <a:cs typeface="Open Sans"/>
              <a:sym typeface="Open Sans"/>
            </a:endParaRPr>
          </a:p>
        </p:txBody>
      </p:sp>
      <p:sp>
        <p:nvSpPr>
          <p:cNvPr id="5470" name="Google Shape;5470;p269"/>
          <p:cNvSpPr/>
          <p:nvPr/>
        </p:nvSpPr>
        <p:spPr>
          <a:xfrm>
            <a:off x="6794525" y="1715575"/>
            <a:ext cx="1994400" cy="776700"/>
          </a:xfrm>
          <a:prstGeom prst="wedgeRectCallout">
            <a:avLst>
              <a:gd name="adj1" fmla="val 13623"/>
              <a:gd name="adj2" fmla="val 69003"/>
            </a:avLst>
          </a:prstGeom>
          <a:solidFill>
            <a:schemeClr val="lt1"/>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54864" marR="0" lvl="0" indent="-65532" algn="l" rtl="0">
              <a:spcBef>
                <a:spcPts val="0"/>
              </a:spcBef>
              <a:spcAft>
                <a:spcPts val="0"/>
              </a:spcAft>
              <a:buClr>
                <a:schemeClr val="accent1"/>
              </a:buClr>
              <a:buSzPts val="600"/>
              <a:buFont typeface="Open Sans"/>
              <a:buChar char="•"/>
            </a:pPr>
            <a:r>
              <a:rPr lang="en" sz="600">
                <a:solidFill>
                  <a:schemeClr val="dk2"/>
                </a:solidFill>
                <a:latin typeface="Open Sans"/>
                <a:ea typeface="Open Sans"/>
                <a:cs typeface="Open Sans"/>
                <a:sym typeface="Open Sans"/>
              </a:rPr>
              <a:t>Prepare a list of cancelled Employers with &gt; 1K Employees to initiate save procedures.</a:t>
            </a:r>
            <a:endParaRPr sz="600">
              <a:solidFill>
                <a:schemeClr val="dk2"/>
              </a:solidFill>
              <a:latin typeface="Open Sans"/>
              <a:ea typeface="Open Sans"/>
              <a:cs typeface="Open Sans"/>
              <a:sym typeface="Open Sans"/>
            </a:endParaRPr>
          </a:p>
          <a:p>
            <a:pPr marL="54864" lvl="0" indent="-65532" algn="l" rtl="0">
              <a:spcBef>
                <a:spcPts val="200"/>
              </a:spcBef>
              <a:spcAft>
                <a:spcPts val="0"/>
              </a:spcAft>
              <a:buClr>
                <a:schemeClr val="accent1"/>
              </a:buClr>
              <a:buSzPts val="600"/>
              <a:buFont typeface="Open Sans"/>
              <a:buChar char="•"/>
            </a:pPr>
            <a:r>
              <a:rPr lang="en" sz="600">
                <a:solidFill>
                  <a:schemeClr val="dk2"/>
                </a:solidFill>
                <a:latin typeface="Open Sans"/>
                <a:ea typeface="Open Sans"/>
                <a:cs typeface="Open Sans"/>
                <a:sym typeface="Open Sans"/>
              </a:rPr>
              <a:t>Contacts CRM Team for save procedures</a:t>
            </a:r>
            <a:endParaRPr sz="600">
              <a:solidFill>
                <a:schemeClr val="dk2"/>
              </a:solidFill>
              <a:latin typeface="Open Sans"/>
              <a:ea typeface="Open Sans"/>
              <a:cs typeface="Open Sans"/>
              <a:sym typeface="Open Sans"/>
            </a:endParaRPr>
          </a:p>
          <a:p>
            <a:pPr marL="54864" lvl="0" indent="-65532" algn="l" rtl="0">
              <a:spcBef>
                <a:spcPts val="200"/>
              </a:spcBef>
              <a:spcAft>
                <a:spcPts val="200"/>
              </a:spcAft>
              <a:buClr>
                <a:schemeClr val="accent1"/>
              </a:buClr>
              <a:buSzPts val="600"/>
              <a:buFont typeface="Open Sans"/>
              <a:buChar char="•"/>
            </a:pPr>
            <a:r>
              <a:rPr lang="en" sz="600">
                <a:solidFill>
                  <a:schemeClr val="dk2"/>
                </a:solidFill>
                <a:latin typeface="Open Sans"/>
                <a:ea typeface="Open Sans"/>
                <a:cs typeface="Open Sans"/>
                <a:sym typeface="Open Sans"/>
              </a:rPr>
              <a:t>Reconcile ADP Dashboard Report &amp; Cancellation Spreadsheet to identify required API Subscription cancellations and notify Robin Brunk</a:t>
            </a:r>
            <a:endParaRPr sz="600">
              <a:solidFill>
                <a:schemeClr val="dk2"/>
              </a:solidFill>
              <a:latin typeface="Open Sans"/>
              <a:ea typeface="Open Sans"/>
              <a:cs typeface="Open Sans"/>
              <a:sym typeface="Open Sans"/>
            </a:endParaRPr>
          </a:p>
        </p:txBody>
      </p:sp>
      <p:grpSp>
        <p:nvGrpSpPr>
          <p:cNvPr id="5471" name="Google Shape;5471;p269"/>
          <p:cNvGrpSpPr/>
          <p:nvPr/>
        </p:nvGrpSpPr>
        <p:grpSpPr>
          <a:xfrm>
            <a:off x="8449063" y="2670699"/>
            <a:ext cx="78008" cy="77752"/>
            <a:chOff x="137268" y="455754"/>
            <a:chExt cx="320100" cy="320100"/>
          </a:xfrm>
        </p:grpSpPr>
        <p:sp>
          <p:nvSpPr>
            <p:cNvPr id="5472" name="Google Shape;5472;p269"/>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473" name="Google Shape;5473;p269"/>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474" name="Google Shape;5474;p269"/>
          <p:cNvGrpSpPr/>
          <p:nvPr/>
        </p:nvGrpSpPr>
        <p:grpSpPr>
          <a:xfrm>
            <a:off x="7001866" y="2670699"/>
            <a:ext cx="78008" cy="77752"/>
            <a:chOff x="137268" y="455754"/>
            <a:chExt cx="320100" cy="320100"/>
          </a:xfrm>
        </p:grpSpPr>
        <p:sp>
          <p:nvSpPr>
            <p:cNvPr id="5475" name="Google Shape;5475;p269"/>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476" name="Google Shape;5476;p269"/>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477" name="Google Shape;5477;p269"/>
          <p:cNvGrpSpPr/>
          <p:nvPr/>
        </p:nvGrpSpPr>
        <p:grpSpPr>
          <a:xfrm>
            <a:off x="7725479" y="2633599"/>
            <a:ext cx="78008" cy="77752"/>
            <a:chOff x="137268" y="455754"/>
            <a:chExt cx="320100" cy="320100"/>
          </a:xfrm>
        </p:grpSpPr>
        <p:sp>
          <p:nvSpPr>
            <p:cNvPr id="5478" name="Google Shape;5478;p269"/>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479" name="Google Shape;5479;p269"/>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452" name="Google Shape;5452;p269"/>
          <p:cNvSpPr/>
          <p:nvPr/>
        </p:nvSpPr>
        <p:spPr>
          <a:xfrm>
            <a:off x="4503875" y="2475946"/>
            <a:ext cx="546900" cy="91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Email</a:t>
            </a:r>
            <a:endParaRPr sz="500">
              <a:solidFill>
                <a:schemeClr val="dk2"/>
              </a:solidFill>
              <a:latin typeface="Open Sans"/>
              <a:ea typeface="Open Sans"/>
              <a:cs typeface="Open Sans"/>
              <a:sym typeface="Open Sans"/>
            </a:endParaRPr>
          </a:p>
        </p:txBody>
      </p:sp>
      <p:grpSp>
        <p:nvGrpSpPr>
          <p:cNvPr id="5480" name="Google Shape;5480;p269"/>
          <p:cNvGrpSpPr/>
          <p:nvPr/>
        </p:nvGrpSpPr>
        <p:grpSpPr>
          <a:xfrm>
            <a:off x="6507422" y="3849045"/>
            <a:ext cx="78008" cy="77752"/>
            <a:chOff x="137268" y="455754"/>
            <a:chExt cx="320100" cy="320100"/>
          </a:xfrm>
        </p:grpSpPr>
        <p:sp>
          <p:nvSpPr>
            <p:cNvPr id="5481" name="Google Shape;5481;p269"/>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482" name="Google Shape;5482;p269"/>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cxnSp>
        <p:nvCxnSpPr>
          <p:cNvPr id="5483" name="Google Shape;5483;p269"/>
          <p:cNvCxnSpPr/>
          <p:nvPr/>
        </p:nvCxnSpPr>
        <p:spPr>
          <a:xfrm>
            <a:off x="2248125" y="2444641"/>
            <a:ext cx="1994400" cy="182400"/>
          </a:xfrm>
          <a:prstGeom prst="bentConnector3">
            <a:avLst>
              <a:gd name="adj1" fmla="val 50000"/>
            </a:avLst>
          </a:prstGeom>
          <a:noFill/>
          <a:ln w="9525" cap="flat" cmpd="sng">
            <a:solidFill>
              <a:srgbClr val="5B6771"/>
            </a:solidFill>
            <a:prstDash val="solid"/>
            <a:round/>
            <a:headEnd type="none" w="sm" len="sm"/>
            <a:tailEnd type="triangle" w="med" len="med"/>
          </a:ln>
        </p:spPr>
      </p:cxnSp>
      <p:sp>
        <p:nvSpPr>
          <p:cNvPr id="5484" name="Google Shape;5484;p269"/>
          <p:cNvSpPr txBox="1"/>
          <p:nvPr/>
        </p:nvSpPr>
        <p:spPr>
          <a:xfrm>
            <a:off x="8539881" y="4312149"/>
            <a:ext cx="3144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a:latin typeface="Open Sans"/>
                <a:ea typeface="Open Sans"/>
                <a:cs typeface="Open Sans"/>
                <a:sym typeface="Open Sans"/>
              </a:rPr>
              <a:t>Monthly</a:t>
            </a:r>
            <a:endParaRPr sz="500">
              <a:latin typeface="Open Sans"/>
              <a:ea typeface="Open Sans"/>
              <a:cs typeface="Open Sans"/>
              <a:sym typeface="Open Sans"/>
            </a:endParaRPr>
          </a:p>
        </p:txBody>
      </p:sp>
      <p:grpSp>
        <p:nvGrpSpPr>
          <p:cNvPr id="5485" name="Google Shape;5485;p269"/>
          <p:cNvGrpSpPr/>
          <p:nvPr/>
        </p:nvGrpSpPr>
        <p:grpSpPr>
          <a:xfrm>
            <a:off x="1044539" y="1363159"/>
            <a:ext cx="118871" cy="118871"/>
            <a:chOff x="4442959" y="2041663"/>
            <a:chExt cx="329100" cy="329100"/>
          </a:xfrm>
        </p:grpSpPr>
        <p:sp>
          <p:nvSpPr>
            <p:cNvPr id="5486" name="Google Shape;5486;p269"/>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7" name="Google Shape;5487;p269"/>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5488" name="Google Shape;5488;p269"/>
          <p:cNvGrpSpPr/>
          <p:nvPr/>
        </p:nvGrpSpPr>
        <p:grpSpPr>
          <a:xfrm>
            <a:off x="1622412" y="1096323"/>
            <a:ext cx="118871" cy="118871"/>
            <a:chOff x="4442959" y="2041663"/>
            <a:chExt cx="329100" cy="329100"/>
          </a:xfrm>
        </p:grpSpPr>
        <p:sp>
          <p:nvSpPr>
            <p:cNvPr id="5489" name="Google Shape;5489;p269"/>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0" name="Google Shape;5490;p269"/>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chemeClr val="lt1"/>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5491" name="Google Shape;5491;p269"/>
          <p:cNvGrpSpPr/>
          <p:nvPr/>
        </p:nvGrpSpPr>
        <p:grpSpPr>
          <a:xfrm>
            <a:off x="3258499" y="1788955"/>
            <a:ext cx="118871" cy="118871"/>
            <a:chOff x="4442959" y="2041663"/>
            <a:chExt cx="329100" cy="329100"/>
          </a:xfrm>
        </p:grpSpPr>
        <p:sp>
          <p:nvSpPr>
            <p:cNvPr id="5492" name="Google Shape;5492;p269"/>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3" name="Google Shape;5493;p269"/>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cxnSp>
        <p:nvCxnSpPr>
          <p:cNvPr id="5494" name="Google Shape;5494;p269"/>
          <p:cNvCxnSpPr>
            <a:endCxn id="5441" idx="1"/>
          </p:cNvCxnSpPr>
          <p:nvPr/>
        </p:nvCxnSpPr>
        <p:spPr>
          <a:xfrm>
            <a:off x="3103100" y="2858550"/>
            <a:ext cx="407400" cy="64200"/>
          </a:xfrm>
          <a:prstGeom prst="bentConnector3">
            <a:avLst>
              <a:gd name="adj1" fmla="val 50000"/>
            </a:avLst>
          </a:prstGeom>
          <a:noFill/>
          <a:ln w="9525" cap="flat" cmpd="sng">
            <a:solidFill>
              <a:srgbClr val="5B6771"/>
            </a:solidFill>
            <a:prstDash val="solid"/>
            <a:round/>
            <a:headEnd type="none" w="med" len="med"/>
            <a:tailEnd type="triangle" w="med" len="med"/>
          </a:ln>
        </p:spPr>
      </p:cxnSp>
      <p:grpSp>
        <p:nvGrpSpPr>
          <p:cNvPr id="5495" name="Google Shape;5495;p269"/>
          <p:cNvGrpSpPr/>
          <p:nvPr/>
        </p:nvGrpSpPr>
        <p:grpSpPr>
          <a:xfrm>
            <a:off x="7861184" y="2697967"/>
            <a:ext cx="118871" cy="118871"/>
            <a:chOff x="4442959" y="2041663"/>
            <a:chExt cx="329100" cy="329100"/>
          </a:xfrm>
        </p:grpSpPr>
        <p:sp>
          <p:nvSpPr>
            <p:cNvPr id="5496" name="Google Shape;5496;p269"/>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7" name="Google Shape;5497;p269"/>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5498" name="Google Shape;5498;p269"/>
          <p:cNvGrpSpPr/>
          <p:nvPr/>
        </p:nvGrpSpPr>
        <p:grpSpPr>
          <a:xfrm>
            <a:off x="3099210" y="2711058"/>
            <a:ext cx="78008" cy="77752"/>
            <a:chOff x="137268" y="455754"/>
            <a:chExt cx="320100" cy="320100"/>
          </a:xfrm>
        </p:grpSpPr>
        <p:sp>
          <p:nvSpPr>
            <p:cNvPr id="5499" name="Google Shape;5499;p269"/>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500" name="Google Shape;5500;p269"/>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501" name="Google Shape;5501;p269"/>
          <p:cNvSpPr txBox="1">
            <a:spLocks noGrp="1"/>
          </p:cNvSpPr>
          <p:nvPr>
            <p:ph type="title"/>
          </p:nvPr>
        </p:nvSpPr>
        <p:spPr>
          <a:xfrm>
            <a:off x="274325" y="274325"/>
            <a:ext cx="58122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Alliance Cancellations (TWN)</a:t>
            </a:r>
            <a:endParaRPr/>
          </a:p>
          <a:p>
            <a:pPr marL="0" lvl="0" indent="0" algn="l" rtl="0">
              <a:lnSpc>
                <a:spcPct val="100000"/>
              </a:lnSpc>
              <a:spcBef>
                <a:spcPts val="0"/>
              </a:spcBef>
              <a:spcAft>
                <a:spcPts val="0"/>
              </a:spcAft>
              <a:buSzPts val="1100"/>
              <a:buNone/>
            </a:pPr>
            <a:r>
              <a:rPr lang="en" sz="1400" i="1"/>
              <a:t>Process Map</a:t>
            </a:r>
            <a:endParaRPr sz="1400" i="1"/>
          </a:p>
        </p:txBody>
      </p:sp>
      <p:sp>
        <p:nvSpPr>
          <p:cNvPr id="5502" name="Google Shape;5502;p269"/>
          <p:cNvSpPr txBox="1"/>
          <p:nvPr/>
        </p:nvSpPr>
        <p:spPr>
          <a:xfrm>
            <a:off x="932500" y="1598200"/>
            <a:ext cx="2700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a:latin typeface="Open Sans"/>
                <a:ea typeface="Open Sans"/>
                <a:cs typeface="Open Sans"/>
                <a:sym typeface="Open Sans"/>
              </a:rPr>
              <a:t>Weekly</a:t>
            </a:r>
            <a:endParaRPr sz="500">
              <a:latin typeface="Open Sans"/>
              <a:ea typeface="Open Sans"/>
              <a:cs typeface="Open Sans"/>
              <a:sym typeface="Open Sans"/>
            </a:endParaRPr>
          </a:p>
        </p:txBody>
      </p:sp>
      <p:sp>
        <p:nvSpPr>
          <p:cNvPr id="5503" name="Google Shape;5503;p269"/>
          <p:cNvSpPr/>
          <p:nvPr/>
        </p:nvSpPr>
        <p:spPr>
          <a:xfrm>
            <a:off x="1021780" y="1517105"/>
            <a:ext cx="91440" cy="91440"/>
          </a:xfrm>
          <a:custGeom>
            <a:avLst/>
            <a:gdLst/>
            <a:ahLst/>
            <a:cxnLst/>
            <a:rect l="l" t="t" r="r" b="b"/>
            <a:pathLst>
              <a:path w="51" h="51" extrusionOk="0">
                <a:moveTo>
                  <a:pt x="27" y="47"/>
                </a:moveTo>
                <a:cubicBezTo>
                  <a:pt x="27" y="44"/>
                  <a:pt x="27" y="44"/>
                  <a:pt x="27" y="44"/>
                </a:cubicBezTo>
                <a:cubicBezTo>
                  <a:pt x="27" y="44"/>
                  <a:pt x="26" y="43"/>
                  <a:pt x="25" y="43"/>
                </a:cubicBezTo>
                <a:cubicBezTo>
                  <a:pt x="25" y="43"/>
                  <a:pt x="24" y="44"/>
                  <a:pt x="24" y="44"/>
                </a:cubicBezTo>
                <a:cubicBezTo>
                  <a:pt x="24" y="47"/>
                  <a:pt x="24" y="47"/>
                  <a:pt x="24" y="47"/>
                </a:cubicBezTo>
                <a:cubicBezTo>
                  <a:pt x="13" y="46"/>
                  <a:pt x="5" y="38"/>
                  <a:pt x="4" y="27"/>
                </a:cubicBezTo>
                <a:cubicBezTo>
                  <a:pt x="7" y="27"/>
                  <a:pt x="7" y="27"/>
                  <a:pt x="7" y="27"/>
                </a:cubicBezTo>
                <a:cubicBezTo>
                  <a:pt x="7" y="27"/>
                  <a:pt x="8" y="26"/>
                  <a:pt x="8" y="26"/>
                </a:cubicBezTo>
                <a:cubicBezTo>
                  <a:pt x="8" y="25"/>
                  <a:pt x="7" y="24"/>
                  <a:pt x="7" y="24"/>
                </a:cubicBezTo>
                <a:cubicBezTo>
                  <a:pt x="4" y="24"/>
                  <a:pt x="4" y="24"/>
                  <a:pt x="4" y="24"/>
                </a:cubicBezTo>
                <a:cubicBezTo>
                  <a:pt x="5" y="14"/>
                  <a:pt x="13" y="5"/>
                  <a:pt x="24" y="4"/>
                </a:cubicBezTo>
                <a:cubicBezTo>
                  <a:pt x="24" y="7"/>
                  <a:pt x="24" y="7"/>
                  <a:pt x="24" y="7"/>
                </a:cubicBezTo>
                <a:cubicBezTo>
                  <a:pt x="24" y="8"/>
                  <a:pt x="25" y="8"/>
                  <a:pt x="25" y="8"/>
                </a:cubicBezTo>
                <a:cubicBezTo>
                  <a:pt x="26" y="8"/>
                  <a:pt x="27" y="8"/>
                  <a:pt x="27" y="7"/>
                </a:cubicBezTo>
                <a:cubicBezTo>
                  <a:pt x="27" y="4"/>
                  <a:pt x="27" y="4"/>
                  <a:pt x="27" y="4"/>
                </a:cubicBezTo>
                <a:cubicBezTo>
                  <a:pt x="37" y="5"/>
                  <a:pt x="46" y="14"/>
                  <a:pt x="47" y="24"/>
                </a:cubicBezTo>
                <a:cubicBezTo>
                  <a:pt x="44" y="24"/>
                  <a:pt x="44" y="24"/>
                  <a:pt x="44" y="24"/>
                </a:cubicBezTo>
                <a:cubicBezTo>
                  <a:pt x="43" y="24"/>
                  <a:pt x="43" y="25"/>
                  <a:pt x="43" y="26"/>
                </a:cubicBezTo>
                <a:cubicBezTo>
                  <a:pt x="43" y="26"/>
                  <a:pt x="43" y="27"/>
                  <a:pt x="44" y="27"/>
                </a:cubicBezTo>
                <a:cubicBezTo>
                  <a:pt x="47" y="27"/>
                  <a:pt x="47" y="27"/>
                  <a:pt x="47" y="27"/>
                </a:cubicBezTo>
                <a:cubicBezTo>
                  <a:pt x="46" y="38"/>
                  <a:pt x="37" y="46"/>
                  <a:pt x="27" y="47"/>
                </a:cubicBezTo>
                <a:close/>
                <a:moveTo>
                  <a:pt x="25" y="0"/>
                </a:moveTo>
                <a:cubicBezTo>
                  <a:pt x="11" y="0"/>
                  <a:pt x="0" y="12"/>
                  <a:pt x="0" y="26"/>
                </a:cubicBezTo>
                <a:cubicBezTo>
                  <a:pt x="0" y="40"/>
                  <a:pt x="11" y="51"/>
                  <a:pt x="25" y="51"/>
                </a:cubicBezTo>
                <a:cubicBezTo>
                  <a:pt x="39" y="51"/>
                  <a:pt x="51" y="40"/>
                  <a:pt x="51" y="26"/>
                </a:cubicBezTo>
                <a:cubicBezTo>
                  <a:pt x="51" y="12"/>
                  <a:pt x="39" y="0"/>
                  <a:pt x="25" y="0"/>
                </a:cubicBezTo>
                <a:close/>
                <a:moveTo>
                  <a:pt x="25" y="28"/>
                </a:moveTo>
                <a:cubicBezTo>
                  <a:pt x="24" y="28"/>
                  <a:pt x="23" y="27"/>
                  <a:pt x="23" y="26"/>
                </a:cubicBezTo>
                <a:cubicBezTo>
                  <a:pt x="23" y="25"/>
                  <a:pt x="24" y="24"/>
                  <a:pt x="25" y="24"/>
                </a:cubicBezTo>
                <a:cubicBezTo>
                  <a:pt x="26" y="24"/>
                  <a:pt x="27" y="25"/>
                  <a:pt x="27" y="26"/>
                </a:cubicBezTo>
                <a:cubicBezTo>
                  <a:pt x="27" y="27"/>
                  <a:pt x="26" y="28"/>
                  <a:pt x="25" y="28"/>
                </a:cubicBezTo>
                <a:close/>
                <a:moveTo>
                  <a:pt x="37" y="12"/>
                </a:moveTo>
                <a:cubicBezTo>
                  <a:pt x="27" y="22"/>
                  <a:pt x="27" y="22"/>
                  <a:pt x="27" y="22"/>
                </a:cubicBezTo>
                <a:cubicBezTo>
                  <a:pt x="26" y="22"/>
                  <a:pt x="26" y="22"/>
                  <a:pt x="25" y="22"/>
                </a:cubicBezTo>
                <a:cubicBezTo>
                  <a:pt x="24" y="22"/>
                  <a:pt x="23" y="22"/>
                  <a:pt x="22" y="23"/>
                </a:cubicBezTo>
                <a:cubicBezTo>
                  <a:pt x="13" y="21"/>
                  <a:pt x="13" y="21"/>
                  <a:pt x="13" y="21"/>
                </a:cubicBezTo>
                <a:cubicBezTo>
                  <a:pt x="12" y="21"/>
                  <a:pt x="11" y="21"/>
                  <a:pt x="11" y="22"/>
                </a:cubicBezTo>
                <a:cubicBezTo>
                  <a:pt x="11" y="23"/>
                  <a:pt x="11" y="23"/>
                  <a:pt x="12" y="24"/>
                </a:cubicBezTo>
                <a:cubicBezTo>
                  <a:pt x="21" y="26"/>
                  <a:pt x="21" y="26"/>
                  <a:pt x="21" y="26"/>
                </a:cubicBezTo>
                <a:cubicBezTo>
                  <a:pt x="21" y="27"/>
                  <a:pt x="22" y="27"/>
                  <a:pt x="22" y="27"/>
                </a:cubicBezTo>
                <a:cubicBezTo>
                  <a:pt x="20" y="29"/>
                  <a:pt x="20" y="29"/>
                  <a:pt x="20" y="29"/>
                </a:cubicBezTo>
                <a:cubicBezTo>
                  <a:pt x="19" y="29"/>
                  <a:pt x="19" y="30"/>
                  <a:pt x="20" y="31"/>
                </a:cubicBezTo>
                <a:cubicBezTo>
                  <a:pt x="20" y="31"/>
                  <a:pt x="21" y="32"/>
                  <a:pt x="21" y="32"/>
                </a:cubicBezTo>
                <a:cubicBezTo>
                  <a:pt x="21" y="32"/>
                  <a:pt x="22" y="31"/>
                  <a:pt x="22" y="31"/>
                </a:cubicBezTo>
                <a:cubicBezTo>
                  <a:pt x="24" y="29"/>
                  <a:pt x="24" y="29"/>
                  <a:pt x="24" y="29"/>
                </a:cubicBezTo>
                <a:cubicBezTo>
                  <a:pt x="24" y="30"/>
                  <a:pt x="25" y="30"/>
                  <a:pt x="25" y="30"/>
                </a:cubicBezTo>
                <a:cubicBezTo>
                  <a:pt x="28" y="30"/>
                  <a:pt x="29" y="28"/>
                  <a:pt x="29" y="26"/>
                </a:cubicBezTo>
                <a:cubicBezTo>
                  <a:pt x="29" y="25"/>
                  <a:pt x="29" y="25"/>
                  <a:pt x="29" y="24"/>
                </a:cubicBezTo>
                <a:cubicBezTo>
                  <a:pt x="39" y="14"/>
                  <a:pt x="39" y="14"/>
                  <a:pt x="39" y="14"/>
                </a:cubicBezTo>
                <a:cubicBezTo>
                  <a:pt x="39" y="14"/>
                  <a:pt x="39" y="13"/>
                  <a:pt x="39" y="12"/>
                </a:cubicBezTo>
                <a:cubicBezTo>
                  <a:pt x="38" y="12"/>
                  <a:pt x="37" y="12"/>
                  <a:pt x="37" y="1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04" name="Google Shape;5504;p269"/>
          <p:cNvSpPr txBox="1"/>
          <p:nvPr/>
        </p:nvSpPr>
        <p:spPr>
          <a:xfrm>
            <a:off x="5385227" y="2468880"/>
            <a:ext cx="2319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a:latin typeface="Open Sans"/>
                <a:ea typeface="Open Sans"/>
                <a:cs typeface="Open Sans"/>
                <a:sym typeface="Open Sans"/>
              </a:rPr>
              <a:t>Weekly</a:t>
            </a:r>
            <a:endParaRPr sz="500">
              <a:latin typeface="Open Sans"/>
              <a:ea typeface="Open Sans"/>
              <a:cs typeface="Open Sans"/>
              <a:sym typeface="Open Sans"/>
            </a:endParaRPr>
          </a:p>
        </p:txBody>
      </p:sp>
      <p:sp>
        <p:nvSpPr>
          <p:cNvPr id="5505" name="Google Shape;5505;p269"/>
          <p:cNvSpPr/>
          <p:nvPr/>
        </p:nvSpPr>
        <p:spPr>
          <a:xfrm>
            <a:off x="5447564" y="2362117"/>
            <a:ext cx="91440" cy="91440"/>
          </a:xfrm>
          <a:custGeom>
            <a:avLst/>
            <a:gdLst/>
            <a:ahLst/>
            <a:cxnLst/>
            <a:rect l="l" t="t" r="r" b="b"/>
            <a:pathLst>
              <a:path w="51" h="51" extrusionOk="0">
                <a:moveTo>
                  <a:pt x="27" y="47"/>
                </a:moveTo>
                <a:cubicBezTo>
                  <a:pt x="27" y="44"/>
                  <a:pt x="27" y="44"/>
                  <a:pt x="27" y="44"/>
                </a:cubicBezTo>
                <a:cubicBezTo>
                  <a:pt x="27" y="44"/>
                  <a:pt x="26" y="43"/>
                  <a:pt x="25" y="43"/>
                </a:cubicBezTo>
                <a:cubicBezTo>
                  <a:pt x="25" y="43"/>
                  <a:pt x="24" y="44"/>
                  <a:pt x="24" y="44"/>
                </a:cubicBezTo>
                <a:cubicBezTo>
                  <a:pt x="24" y="47"/>
                  <a:pt x="24" y="47"/>
                  <a:pt x="24" y="47"/>
                </a:cubicBezTo>
                <a:cubicBezTo>
                  <a:pt x="13" y="46"/>
                  <a:pt x="5" y="38"/>
                  <a:pt x="4" y="27"/>
                </a:cubicBezTo>
                <a:cubicBezTo>
                  <a:pt x="7" y="27"/>
                  <a:pt x="7" y="27"/>
                  <a:pt x="7" y="27"/>
                </a:cubicBezTo>
                <a:cubicBezTo>
                  <a:pt x="7" y="27"/>
                  <a:pt x="8" y="26"/>
                  <a:pt x="8" y="26"/>
                </a:cubicBezTo>
                <a:cubicBezTo>
                  <a:pt x="8" y="25"/>
                  <a:pt x="7" y="24"/>
                  <a:pt x="7" y="24"/>
                </a:cubicBezTo>
                <a:cubicBezTo>
                  <a:pt x="4" y="24"/>
                  <a:pt x="4" y="24"/>
                  <a:pt x="4" y="24"/>
                </a:cubicBezTo>
                <a:cubicBezTo>
                  <a:pt x="5" y="14"/>
                  <a:pt x="13" y="5"/>
                  <a:pt x="24" y="4"/>
                </a:cubicBezTo>
                <a:cubicBezTo>
                  <a:pt x="24" y="7"/>
                  <a:pt x="24" y="7"/>
                  <a:pt x="24" y="7"/>
                </a:cubicBezTo>
                <a:cubicBezTo>
                  <a:pt x="24" y="8"/>
                  <a:pt x="25" y="8"/>
                  <a:pt x="25" y="8"/>
                </a:cubicBezTo>
                <a:cubicBezTo>
                  <a:pt x="26" y="8"/>
                  <a:pt x="27" y="8"/>
                  <a:pt x="27" y="7"/>
                </a:cubicBezTo>
                <a:cubicBezTo>
                  <a:pt x="27" y="4"/>
                  <a:pt x="27" y="4"/>
                  <a:pt x="27" y="4"/>
                </a:cubicBezTo>
                <a:cubicBezTo>
                  <a:pt x="37" y="5"/>
                  <a:pt x="46" y="14"/>
                  <a:pt x="47" y="24"/>
                </a:cubicBezTo>
                <a:cubicBezTo>
                  <a:pt x="44" y="24"/>
                  <a:pt x="44" y="24"/>
                  <a:pt x="44" y="24"/>
                </a:cubicBezTo>
                <a:cubicBezTo>
                  <a:pt x="43" y="24"/>
                  <a:pt x="43" y="25"/>
                  <a:pt x="43" y="26"/>
                </a:cubicBezTo>
                <a:cubicBezTo>
                  <a:pt x="43" y="26"/>
                  <a:pt x="43" y="27"/>
                  <a:pt x="44" y="27"/>
                </a:cubicBezTo>
                <a:cubicBezTo>
                  <a:pt x="47" y="27"/>
                  <a:pt x="47" y="27"/>
                  <a:pt x="47" y="27"/>
                </a:cubicBezTo>
                <a:cubicBezTo>
                  <a:pt x="46" y="38"/>
                  <a:pt x="37" y="46"/>
                  <a:pt x="27" y="47"/>
                </a:cubicBezTo>
                <a:close/>
                <a:moveTo>
                  <a:pt x="25" y="0"/>
                </a:moveTo>
                <a:cubicBezTo>
                  <a:pt x="11" y="0"/>
                  <a:pt x="0" y="12"/>
                  <a:pt x="0" y="26"/>
                </a:cubicBezTo>
                <a:cubicBezTo>
                  <a:pt x="0" y="40"/>
                  <a:pt x="11" y="51"/>
                  <a:pt x="25" y="51"/>
                </a:cubicBezTo>
                <a:cubicBezTo>
                  <a:pt x="39" y="51"/>
                  <a:pt x="51" y="40"/>
                  <a:pt x="51" y="26"/>
                </a:cubicBezTo>
                <a:cubicBezTo>
                  <a:pt x="51" y="12"/>
                  <a:pt x="39" y="0"/>
                  <a:pt x="25" y="0"/>
                </a:cubicBezTo>
                <a:close/>
                <a:moveTo>
                  <a:pt x="25" y="28"/>
                </a:moveTo>
                <a:cubicBezTo>
                  <a:pt x="24" y="28"/>
                  <a:pt x="23" y="27"/>
                  <a:pt x="23" y="26"/>
                </a:cubicBezTo>
                <a:cubicBezTo>
                  <a:pt x="23" y="25"/>
                  <a:pt x="24" y="24"/>
                  <a:pt x="25" y="24"/>
                </a:cubicBezTo>
                <a:cubicBezTo>
                  <a:pt x="26" y="24"/>
                  <a:pt x="27" y="25"/>
                  <a:pt x="27" y="26"/>
                </a:cubicBezTo>
                <a:cubicBezTo>
                  <a:pt x="27" y="27"/>
                  <a:pt x="26" y="28"/>
                  <a:pt x="25" y="28"/>
                </a:cubicBezTo>
                <a:close/>
                <a:moveTo>
                  <a:pt x="37" y="12"/>
                </a:moveTo>
                <a:cubicBezTo>
                  <a:pt x="27" y="22"/>
                  <a:pt x="27" y="22"/>
                  <a:pt x="27" y="22"/>
                </a:cubicBezTo>
                <a:cubicBezTo>
                  <a:pt x="26" y="22"/>
                  <a:pt x="26" y="22"/>
                  <a:pt x="25" y="22"/>
                </a:cubicBezTo>
                <a:cubicBezTo>
                  <a:pt x="24" y="22"/>
                  <a:pt x="23" y="22"/>
                  <a:pt x="22" y="23"/>
                </a:cubicBezTo>
                <a:cubicBezTo>
                  <a:pt x="13" y="21"/>
                  <a:pt x="13" y="21"/>
                  <a:pt x="13" y="21"/>
                </a:cubicBezTo>
                <a:cubicBezTo>
                  <a:pt x="12" y="21"/>
                  <a:pt x="11" y="21"/>
                  <a:pt x="11" y="22"/>
                </a:cubicBezTo>
                <a:cubicBezTo>
                  <a:pt x="11" y="23"/>
                  <a:pt x="11" y="23"/>
                  <a:pt x="12" y="24"/>
                </a:cubicBezTo>
                <a:cubicBezTo>
                  <a:pt x="21" y="26"/>
                  <a:pt x="21" y="26"/>
                  <a:pt x="21" y="26"/>
                </a:cubicBezTo>
                <a:cubicBezTo>
                  <a:pt x="21" y="27"/>
                  <a:pt x="22" y="27"/>
                  <a:pt x="22" y="27"/>
                </a:cubicBezTo>
                <a:cubicBezTo>
                  <a:pt x="20" y="29"/>
                  <a:pt x="20" y="29"/>
                  <a:pt x="20" y="29"/>
                </a:cubicBezTo>
                <a:cubicBezTo>
                  <a:pt x="19" y="29"/>
                  <a:pt x="19" y="30"/>
                  <a:pt x="20" y="31"/>
                </a:cubicBezTo>
                <a:cubicBezTo>
                  <a:pt x="20" y="31"/>
                  <a:pt x="21" y="32"/>
                  <a:pt x="21" y="32"/>
                </a:cubicBezTo>
                <a:cubicBezTo>
                  <a:pt x="21" y="32"/>
                  <a:pt x="22" y="31"/>
                  <a:pt x="22" y="31"/>
                </a:cubicBezTo>
                <a:cubicBezTo>
                  <a:pt x="24" y="29"/>
                  <a:pt x="24" y="29"/>
                  <a:pt x="24" y="29"/>
                </a:cubicBezTo>
                <a:cubicBezTo>
                  <a:pt x="24" y="30"/>
                  <a:pt x="25" y="30"/>
                  <a:pt x="25" y="30"/>
                </a:cubicBezTo>
                <a:cubicBezTo>
                  <a:pt x="28" y="30"/>
                  <a:pt x="29" y="28"/>
                  <a:pt x="29" y="26"/>
                </a:cubicBezTo>
                <a:cubicBezTo>
                  <a:pt x="29" y="25"/>
                  <a:pt x="29" y="25"/>
                  <a:pt x="29" y="24"/>
                </a:cubicBezTo>
                <a:cubicBezTo>
                  <a:pt x="39" y="14"/>
                  <a:pt x="39" y="14"/>
                  <a:pt x="39" y="14"/>
                </a:cubicBezTo>
                <a:cubicBezTo>
                  <a:pt x="39" y="14"/>
                  <a:pt x="39" y="13"/>
                  <a:pt x="39" y="12"/>
                </a:cubicBezTo>
                <a:cubicBezTo>
                  <a:pt x="38" y="12"/>
                  <a:pt x="37" y="12"/>
                  <a:pt x="37" y="1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06" name="Google Shape;5506;p269"/>
          <p:cNvSpPr txBox="1"/>
          <p:nvPr/>
        </p:nvSpPr>
        <p:spPr>
          <a:xfrm>
            <a:off x="8539875" y="2985700"/>
            <a:ext cx="3144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a:latin typeface="Open Sans"/>
                <a:ea typeface="Open Sans"/>
                <a:cs typeface="Open Sans"/>
                <a:sym typeface="Open Sans"/>
              </a:rPr>
              <a:t>Monthly</a:t>
            </a:r>
            <a:endParaRPr sz="500">
              <a:latin typeface="Open Sans"/>
              <a:ea typeface="Open Sans"/>
              <a:cs typeface="Open Sans"/>
              <a:sym typeface="Open Sans"/>
            </a:endParaRPr>
          </a:p>
        </p:txBody>
      </p:sp>
      <p:sp>
        <p:nvSpPr>
          <p:cNvPr id="5507" name="Google Shape;5507;p269"/>
          <p:cNvSpPr/>
          <p:nvPr/>
        </p:nvSpPr>
        <p:spPr>
          <a:xfrm>
            <a:off x="8651355" y="2881117"/>
            <a:ext cx="91440" cy="91440"/>
          </a:xfrm>
          <a:custGeom>
            <a:avLst/>
            <a:gdLst/>
            <a:ahLst/>
            <a:cxnLst/>
            <a:rect l="l" t="t" r="r" b="b"/>
            <a:pathLst>
              <a:path w="51" h="51" extrusionOk="0">
                <a:moveTo>
                  <a:pt x="27" y="47"/>
                </a:moveTo>
                <a:cubicBezTo>
                  <a:pt x="27" y="44"/>
                  <a:pt x="27" y="44"/>
                  <a:pt x="27" y="44"/>
                </a:cubicBezTo>
                <a:cubicBezTo>
                  <a:pt x="27" y="44"/>
                  <a:pt x="26" y="43"/>
                  <a:pt x="25" y="43"/>
                </a:cubicBezTo>
                <a:cubicBezTo>
                  <a:pt x="25" y="43"/>
                  <a:pt x="24" y="44"/>
                  <a:pt x="24" y="44"/>
                </a:cubicBezTo>
                <a:cubicBezTo>
                  <a:pt x="24" y="47"/>
                  <a:pt x="24" y="47"/>
                  <a:pt x="24" y="47"/>
                </a:cubicBezTo>
                <a:cubicBezTo>
                  <a:pt x="13" y="46"/>
                  <a:pt x="5" y="38"/>
                  <a:pt x="4" y="27"/>
                </a:cubicBezTo>
                <a:cubicBezTo>
                  <a:pt x="7" y="27"/>
                  <a:pt x="7" y="27"/>
                  <a:pt x="7" y="27"/>
                </a:cubicBezTo>
                <a:cubicBezTo>
                  <a:pt x="7" y="27"/>
                  <a:pt x="8" y="26"/>
                  <a:pt x="8" y="26"/>
                </a:cubicBezTo>
                <a:cubicBezTo>
                  <a:pt x="8" y="25"/>
                  <a:pt x="7" y="24"/>
                  <a:pt x="7" y="24"/>
                </a:cubicBezTo>
                <a:cubicBezTo>
                  <a:pt x="4" y="24"/>
                  <a:pt x="4" y="24"/>
                  <a:pt x="4" y="24"/>
                </a:cubicBezTo>
                <a:cubicBezTo>
                  <a:pt x="5" y="14"/>
                  <a:pt x="13" y="5"/>
                  <a:pt x="24" y="4"/>
                </a:cubicBezTo>
                <a:cubicBezTo>
                  <a:pt x="24" y="7"/>
                  <a:pt x="24" y="7"/>
                  <a:pt x="24" y="7"/>
                </a:cubicBezTo>
                <a:cubicBezTo>
                  <a:pt x="24" y="8"/>
                  <a:pt x="25" y="8"/>
                  <a:pt x="25" y="8"/>
                </a:cubicBezTo>
                <a:cubicBezTo>
                  <a:pt x="26" y="8"/>
                  <a:pt x="27" y="8"/>
                  <a:pt x="27" y="7"/>
                </a:cubicBezTo>
                <a:cubicBezTo>
                  <a:pt x="27" y="4"/>
                  <a:pt x="27" y="4"/>
                  <a:pt x="27" y="4"/>
                </a:cubicBezTo>
                <a:cubicBezTo>
                  <a:pt x="37" y="5"/>
                  <a:pt x="46" y="14"/>
                  <a:pt x="47" y="24"/>
                </a:cubicBezTo>
                <a:cubicBezTo>
                  <a:pt x="44" y="24"/>
                  <a:pt x="44" y="24"/>
                  <a:pt x="44" y="24"/>
                </a:cubicBezTo>
                <a:cubicBezTo>
                  <a:pt x="43" y="24"/>
                  <a:pt x="43" y="25"/>
                  <a:pt x="43" y="26"/>
                </a:cubicBezTo>
                <a:cubicBezTo>
                  <a:pt x="43" y="26"/>
                  <a:pt x="43" y="27"/>
                  <a:pt x="44" y="27"/>
                </a:cubicBezTo>
                <a:cubicBezTo>
                  <a:pt x="47" y="27"/>
                  <a:pt x="47" y="27"/>
                  <a:pt x="47" y="27"/>
                </a:cubicBezTo>
                <a:cubicBezTo>
                  <a:pt x="46" y="38"/>
                  <a:pt x="37" y="46"/>
                  <a:pt x="27" y="47"/>
                </a:cubicBezTo>
                <a:close/>
                <a:moveTo>
                  <a:pt x="25" y="0"/>
                </a:moveTo>
                <a:cubicBezTo>
                  <a:pt x="11" y="0"/>
                  <a:pt x="0" y="12"/>
                  <a:pt x="0" y="26"/>
                </a:cubicBezTo>
                <a:cubicBezTo>
                  <a:pt x="0" y="40"/>
                  <a:pt x="11" y="51"/>
                  <a:pt x="25" y="51"/>
                </a:cubicBezTo>
                <a:cubicBezTo>
                  <a:pt x="39" y="51"/>
                  <a:pt x="51" y="40"/>
                  <a:pt x="51" y="26"/>
                </a:cubicBezTo>
                <a:cubicBezTo>
                  <a:pt x="51" y="12"/>
                  <a:pt x="39" y="0"/>
                  <a:pt x="25" y="0"/>
                </a:cubicBezTo>
                <a:close/>
                <a:moveTo>
                  <a:pt x="25" y="28"/>
                </a:moveTo>
                <a:cubicBezTo>
                  <a:pt x="24" y="28"/>
                  <a:pt x="23" y="27"/>
                  <a:pt x="23" y="26"/>
                </a:cubicBezTo>
                <a:cubicBezTo>
                  <a:pt x="23" y="25"/>
                  <a:pt x="24" y="24"/>
                  <a:pt x="25" y="24"/>
                </a:cubicBezTo>
                <a:cubicBezTo>
                  <a:pt x="26" y="24"/>
                  <a:pt x="27" y="25"/>
                  <a:pt x="27" y="26"/>
                </a:cubicBezTo>
                <a:cubicBezTo>
                  <a:pt x="27" y="27"/>
                  <a:pt x="26" y="28"/>
                  <a:pt x="25" y="28"/>
                </a:cubicBezTo>
                <a:close/>
                <a:moveTo>
                  <a:pt x="37" y="12"/>
                </a:moveTo>
                <a:cubicBezTo>
                  <a:pt x="27" y="22"/>
                  <a:pt x="27" y="22"/>
                  <a:pt x="27" y="22"/>
                </a:cubicBezTo>
                <a:cubicBezTo>
                  <a:pt x="26" y="22"/>
                  <a:pt x="26" y="22"/>
                  <a:pt x="25" y="22"/>
                </a:cubicBezTo>
                <a:cubicBezTo>
                  <a:pt x="24" y="22"/>
                  <a:pt x="23" y="22"/>
                  <a:pt x="22" y="23"/>
                </a:cubicBezTo>
                <a:cubicBezTo>
                  <a:pt x="13" y="21"/>
                  <a:pt x="13" y="21"/>
                  <a:pt x="13" y="21"/>
                </a:cubicBezTo>
                <a:cubicBezTo>
                  <a:pt x="12" y="21"/>
                  <a:pt x="11" y="21"/>
                  <a:pt x="11" y="22"/>
                </a:cubicBezTo>
                <a:cubicBezTo>
                  <a:pt x="11" y="23"/>
                  <a:pt x="11" y="23"/>
                  <a:pt x="12" y="24"/>
                </a:cubicBezTo>
                <a:cubicBezTo>
                  <a:pt x="21" y="26"/>
                  <a:pt x="21" y="26"/>
                  <a:pt x="21" y="26"/>
                </a:cubicBezTo>
                <a:cubicBezTo>
                  <a:pt x="21" y="27"/>
                  <a:pt x="22" y="27"/>
                  <a:pt x="22" y="27"/>
                </a:cubicBezTo>
                <a:cubicBezTo>
                  <a:pt x="20" y="29"/>
                  <a:pt x="20" y="29"/>
                  <a:pt x="20" y="29"/>
                </a:cubicBezTo>
                <a:cubicBezTo>
                  <a:pt x="19" y="29"/>
                  <a:pt x="19" y="30"/>
                  <a:pt x="20" y="31"/>
                </a:cubicBezTo>
                <a:cubicBezTo>
                  <a:pt x="20" y="31"/>
                  <a:pt x="21" y="32"/>
                  <a:pt x="21" y="32"/>
                </a:cubicBezTo>
                <a:cubicBezTo>
                  <a:pt x="21" y="32"/>
                  <a:pt x="22" y="31"/>
                  <a:pt x="22" y="31"/>
                </a:cubicBezTo>
                <a:cubicBezTo>
                  <a:pt x="24" y="29"/>
                  <a:pt x="24" y="29"/>
                  <a:pt x="24" y="29"/>
                </a:cubicBezTo>
                <a:cubicBezTo>
                  <a:pt x="24" y="30"/>
                  <a:pt x="25" y="30"/>
                  <a:pt x="25" y="30"/>
                </a:cubicBezTo>
                <a:cubicBezTo>
                  <a:pt x="28" y="30"/>
                  <a:pt x="29" y="28"/>
                  <a:pt x="29" y="26"/>
                </a:cubicBezTo>
                <a:cubicBezTo>
                  <a:pt x="29" y="25"/>
                  <a:pt x="29" y="25"/>
                  <a:pt x="29" y="24"/>
                </a:cubicBezTo>
                <a:cubicBezTo>
                  <a:pt x="39" y="14"/>
                  <a:pt x="39" y="14"/>
                  <a:pt x="39" y="14"/>
                </a:cubicBezTo>
                <a:cubicBezTo>
                  <a:pt x="39" y="14"/>
                  <a:pt x="39" y="13"/>
                  <a:pt x="39" y="12"/>
                </a:cubicBezTo>
                <a:cubicBezTo>
                  <a:pt x="38" y="12"/>
                  <a:pt x="37" y="12"/>
                  <a:pt x="37" y="1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08" name="Google Shape;5508;p269"/>
          <p:cNvSpPr/>
          <p:nvPr/>
        </p:nvSpPr>
        <p:spPr>
          <a:xfrm>
            <a:off x="8651353" y="4220717"/>
            <a:ext cx="91440" cy="91440"/>
          </a:xfrm>
          <a:custGeom>
            <a:avLst/>
            <a:gdLst/>
            <a:ahLst/>
            <a:cxnLst/>
            <a:rect l="l" t="t" r="r" b="b"/>
            <a:pathLst>
              <a:path w="51" h="51" extrusionOk="0">
                <a:moveTo>
                  <a:pt x="27" y="47"/>
                </a:moveTo>
                <a:cubicBezTo>
                  <a:pt x="27" y="44"/>
                  <a:pt x="27" y="44"/>
                  <a:pt x="27" y="44"/>
                </a:cubicBezTo>
                <a:cubicBezTo>
                  <a:pt x="27" y="44"/>
                  <a:pt x="26" y="43"/>
                  <a:pt x="25" y="43"/>
                </a:cubicBezTo>
                <a:cubicBezTo>
                  <a:pt x="25" y="43"/>
                  <a:pt x="24" y="44"/>
                  <a:pt x="24" y="44"/>
                </a:cubicBezTo>
                <a:cubicBezTo>
                  <a:pt x="24" y="47"/>
                  <a:pt x="24" y="47"/>
                  <a:pt x="24" y="47"/>
                </a:cubicBezTo>
                <a:cubicBezTo>
                  <a:pt x="13" y="46"/>
                  <a:pt x="5" y="38"/>
                  <a:pt x="4" y="27"/>
                </a:cubicBezTo>
                <a:cubicBezTo>
                  <a:pt x="7" y="27"/>
                  <a:pt x="7" y="27"/>
                  <a:pt x="7" y="27"/>
                </a:cubicBezTo>
                <a:cubicBezTo>
                  <a:pt x="7" y="27"/>
                  <a:pt x="8" y="26"/>
                  <a:pt x="8" y="26"/>
                </a:cubicBezTo>
                <a:cubicBezTo>
                  <a:pt x="8" y="25"/>
                  <a:pt x="7" y="24"/>
                  <a:pt x="7" y="24"/>
                </a:cubicBezTo>
                <a:cubicBezTo>
                  <a:pt x="4" y="24"/>
                  <a:pt x="4" y="24"/>
                  <a:pt x="4" y="24"/>
                </a:cubicBezTo>
                <a:cubicBezTo>
                  <a:pt x="5" y="14"/>
                  <a:pt x="13" y="5"/>
                  <a:pt x="24" y="4"/>
                </a:cubicBezTo>
                <a:cubicBezTo>
                  <a:pt x="24" y="7"/>
                  <a:pt x="24" y="7"/>
                  <a:pt x="24" y="7"/>
                </a:cubicBezTo>
                <a:cubicBezTo>
                  <a:pt x="24" y="8"/>
                  <a:pt x="25" y="8"/>
                  <a:pt x="25" y="8"/>
                </a:cubicBezTo>
                <a:cubicBezTo>
                  <a:pt x="26" y="8"/>
                  <a:pt x="27" y="8"/>
                  <a:pt x="27" y="7"/>
                </a:cubicBezTo>
                <a:cubicBezTo>
                  <a:pt x="27" y="4"/>
                  <a:pt x="27" y="4"/>
                  <a:pt x="27" y="4"/>
                </a:cubicBezTo>
                <a:cubicBezTo>
                  <a:pt x="37" y="5"/>
                  <a:pt x="46" y="14"/>
                  <a:pt x="47" y="24"/>
                </a:cubicBezTo>
                <a:cubicBezTo>
                  <a:pt x="44" y="24"/>
                  <a:pt x="44" y="24"/>
                  <a:pt x="44" y="24"/>
                </a:cubicBezTo>
                <a:cubicBezTo>
                  <a:pt x="43" y="24"/>
                  <a:pt x="43" y="25"/>
                  <a:pt x="43" y="26"/>
                </a:cubicBezTo>
                <a:cubicBezTo>
                  <a:pt x="43" y="26"/>
                  <a:pt x="43" y="27"/>
                  <a:pt x="44" y="27"/>
                </a:cubicBezTo>
                <a:cubicBezTo>
                  <a:pt x="47" y="27"/>
                  <a:pt x="47" y="27"/>
                  <a:pt x="47" y="27"/>
                </a:cubicBezTo>
                <a:cubicBezTo>
                  <a:pt x="46" y="38"/>
                  <a:pt x="37" y="46"/>
                  <a:pt x="27" y="47"/>
                </a:cubicBezTo>
                <a:close/>
                <a:moveTo>
                  <a:pt x="25" y="0"/>
                </a:moveTo>
                <a:cubicBezTo>
                  <a:pt x="11" y="0"/>
                  <a:pt x="0" y="12"/>
                  <a:pt x="0" y="26"/>
                </a:cubicBezTo>
                <a:cubicBezTo>
                  <a:pt x="0" y="40"/>
                  <a:pt x="11" y="51"/>
                  <a:pt x="25" y="51"/>
                </a:cubicBezTo>
                <a:cubicBezTo>
                  <a:pt x="39" y="51"/>
                  <a:pt x="51" y="40"/>
                  <a:pt x="51" y="26"/>
                </a:cubicBezTo>
                <a:cubicBezTo>
                  <a:pt x="51" y="12"/>
                  <a:pt x="39" y="0"/>
                  <a:pt x="25" y="0"/>
                </a:cubicBezTo>
                <a:close/>
                <a:moveTo>
                  <a:pt x="25" y="28"/>
                </a:moveTo>
                <a:cubicBezTo>
                  <a:pt x="24" y="28"/>
                  <a:pt x="23" y="27"/>
                  <a:pt x="23" y="26"/>
                </a:cubicBezTo>
                <a:cubicBezTo>
                  <a:pt x="23" y="25"/>
                  <a:pt x="24" y="24"/>
                  <a:pt x="25" y="24"/>
                </a:cubicBezTo>
                <a:cubicBezTo>
                  <a:pt x="26" y="24"/>
                  <a:pt x="27" y="25"/>
                  <a:pt x="27" y="26"/>
                </a:cubicBezTo>
                <a:cubicBezTo>
                  <a:pt x="27" y="27"/>
                  <a:pt x="26" y="28"/>
                  <a:pt x="25" y="28"/>
                </a:cubicBezTo>
                <a:close/>
                <a:moveTo>
                  <a:pt x="37" y="12"/>
                </a:moveTo>
                <a:cubicBezTo>
                  <a:pt x="27" y="22"/>
                  <a:pt x="27" y="22"/>
                  <a:pt x="27" y="22"/>
                </a:cubicBezTo>
                <a:cubicBezTo>
                  <a:pt x="26" y="22"/>
                  <a:pt x="26" y="22"/>
                  <a:pt x="25" y="22"/>
                </a:cubicBezTo>
                <a:cubicBezTo>
                  <a:pt x="24" y="22"/>
                  <a:pt x="23" y="22"/>
                  <a:pt x="22" y="23"/>
                </a:cubicBezTo>
                <a:cubicBezTo>
                  <a:pt x="13" y="21"/>
                  <a:pt x="13" y="21"/>
                  <a:pt x="13" y="21"/>
                </a:cubicBezTo>
                <a:cubicBezTo>
                  <a:pt x="12" y="21"/>
                  <a:pt x="11" y="21"/>
                  <a:pt x="11" y="22"/>
                </a:cubicBezTo>
                <a:cubicBezTo>
                  <a:pt x="11" y="23"/>
                  <a:pt x="11" y="23"/>
                  <a:pt x="12" y="24"/>
                </a:cubicBezTo>
                <a:cubicBezTo>
                  <a:pt x="21" y="26"/>
                  <a:pt x="21" y="26"/>
                  <a:pt x="21" y="26"/>
                </a:cubicBezTo>
                <a:cubicBezTo>
                  <a:pt x="21" y="27"/>
                  <a:pt x="22" y="27"/>
                  <a:pt x="22" y="27"/>
                </a:cubicBezTo>
                <a:cubicBezTo>
                  <a:pt x="20" y="29"/>
                  <a:pt x="20" y="29"/>
                  <a:pt x="20" y="29"/>
                </a:cubicBezTo>
                <a:cubicBezTo>
                  <a:pt x="19" y="29"/>
                  <a:pt x="19" y="30"/>
                  <a:pt x="20" y="31"/>
                </a:cubicBezTo>
                <a:cubicBezTo>
                  <a:pt x="20" y="31"/>
                  <a:pt x="21" y="32"/>
                  <a:pt x="21" y="32"/>
                </a:cubicBezTo>
                <a:cubicBezTo>
                  <a:pt x="21" y="32"/>
                  <a:pt x="22" y="31"/>
                  <a:pt x="22" y="31"/>
                </a:cubicBezTo>
                <a:cubicBezTo>
                  <a:pt x="24" y="29"/>
                  <a:pt x="24" y="29"/>
                  <a:pt x="24" y="29"/>
                </a:cubicBezTo>
                <a:cubicBezTo>
                  <a:pt x="24" y="30"/>
                  <a:pt x="25" y="30"/>
                  <a:pt x="25" y="30"/>
                </a:cubicBezTo>
                <a:cubicBezTo>
                  <a:pt x="28" y="30"/>
                  <a:pt x="29" y="28"/>
                  <a:pt x="29" y="26"/>
                </a:cubicBezTo>
                <a:cubicBezTo>
                  <a:pt x="29" y="25"/>
                  <a:pt x="29" y="25"/>
                  <a:pt x="29" y="24"/>
                </a:cubicBezTo>
                <a:cubicBezTo>
                  <a:pt x="39" y="14"/>
                  <a:pt x="39" y="14"/>
                  <a:pt x="39" y="14"/>
                </a:cubicBezTo>
                <a:cubicBezTo>
                  <a:pt x="39" y="14"/>
                  <a:pt x="39" y="13"/>
                  <a:pt x="39" y="12"/>
                </a:cubicBezTo>
                <a:cubicBezTo>
                  <a:pt x="38" y="12"/>
                  <a:pt x="37" y="12"/>
                  <a:pt x="37" y="1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509" name="Google Shape;5509;p269"/>
          <p:cNvCxnSpPr>
            <a:stCxn id="5426" idx="2"/>
            <a:endCxn id="5510" idx="0"/>
          </p:cNvCxnSpPr>
          <p:nvPr/>
        </p:nvCxnSpPr>
        <p:spPr>
          <a:xfrm rot="5400000">
            <a:off x="1473725" y="1851025"/>
            <a:ext cx="991200" cy="12900"/>
          </a:xfrm>
          <a:prstGeom prst="bentConnector3">
            <a:avLst>
              <a:gd name="adj1" fmla="val 49997"/>
            </a:avLst>
          </a:prstGeom>
          <a:noFill/>
          <a:ln w="9525" cap="flat" cmpd="sng">
            <a:solidFill>
              <a:srgbClr val="5B6771"/>
            </a:solidFill>
            <a:prstDash val="solid"/>
            <a:round/>
            <a:headEnd type="none" w="med" len="med"/>
            <a:tailEnd type="triangle" w="med" len="med"/>
          </a:ln>
        </p:spPr>
      </p:cxnSp>
      <p:sp>
        <p:nvSpPr>
          <p:cNvPr id="5511" name="Google Shape;5511;p269"/>
          <p:cNvSpPr txBox="1"/>
          <p:nvPr/>
        </p:nvSpPr>
        <p:spPr>
          <a:xfrm>
            <a:off x="2497350" y="1118275"/>
            <a:ext cx="625800" cy="243600"/>
          </a:xfrm>
          <a:prstGeom prst="rect">
            <a:avLst/>
          </a:prstGeom>
          <a:solidFill>
            <a:schemeClr val="accent2"/>
          </a:solidFill>
          <a:ln>
            <a:noFill/>
          </a:ln>
        </p:spPr>
        <p:txBody>
          <a:bodyPr spcFirstLastPara="1" wrap="square" lIns="9125" tIns="27425" rIns="9125" bIns="91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600">
                <a:solidFill>
                  <a:schemeClr val="lt1"/>
                </a:solidFill>
                <a:latin typeface="Open Sans"/>
                <a:ea typeface="Open Sans"/>
                <a:cs typeface="Open Sans"/>
                <a:sym typeface="Open Sans"/>
              </a:rPr>
              <a:t>Send Request</a:t>
            </a:r>
            <a:endParaRPr sz="600">
              <a:solidFill>
                <a:schemeClr val="lt1"/>
              </a:solidFill>
              <a:latin typeface="Open Sans"/>
              <a:ea typeface="Open Sans"/>
              <a:cs typeface="Open Sans"/>
              <a:sym typeface="Open Sans"/>
            </a:endParaRPr>
          </a:p>
        </p:txBody>
      </p:sp>
      <p:sp>
        <p:nvSpPr>
          <p:cNvPr id="5437" name="Google Shape;5437;p269"/>
          <p:cNvSpPr/>
          <p:nvPr/>
        </p:nvSpPr>
        <p:spPr>
          <a:xfrm>
            <a:off x="2551951" y="1248761"/>
            <a:ext cx="516600" cy="6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Email</a:t>
            </a:r>
            <a:endParaRPr sz="500">
              <a:solidFill>
                <a:schemeClr val="dk2"/>
              </a:solidFill>
              <a:latin typeface="Open Sans"/>
              <a:ea typeface="Open Sans"/>
              <a:cs typeface="Open Sans"/>
              <a:sym typeface="Open Sans"/>
            </a:endParaRPr>
          </a:p>
        </p:txBody>
      </p:sp>
      <p:grpSp>
        <p:nvGrpSpPr>
          <p:cNvPr id="5512" name="Google Shape;5512;p269"/>
          <p:cNvGrpSpPr/>
          <p:nvPr/>
        </p:nvGrpSpPr>
        <p:grpSpPr>
          <a:xfrm>
            <a:off x="2443737" y="1096323"/>
            <a:ext cx="118871" cy="118871"/>
            <a:chOff x="4442959" y="2041663"/>
            <a:chExt cx="329100" cy="329100"/>
          </a:xfrm>
        </p:grpSpPr>
        <p:sp>
          <p:nvSpPr>
            <p:cNvPr id="5513" name="Google Shape;5513;p269"/>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4" name="Google Shape;5514;p269"/>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sp>
        <p:nvSpPr>
          <p:cNvPr id="5510" name="Google Shape;5510;p269"/>
          <p:cNvSpPr txBox="1"/>
          <p:nvPr/>
        </p:nvSpPr>
        <p:spPr>
          <a:xfrm>
            <a:off x="1560473" y="2353025"/>
            <a:ext cx="804600" cy="243600"/>
          </a:xfrm>
          <a:prstGeom prst="rect">
            <a:avLst/>
          </a:prstGeom>
          <a:solidFill>
            <a:schemeClr val="accent2"/>
          </a:solidFill>
          <a:ln>
            <a:noFill/>
          </a:ln>
        </p:spPr>
        <p:txBody>
          <a:bodyPr spcFirstLastPara="1" wrap="square" lIns="0" tIns="27425"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500">
                <a:solidFill>
                  <a:schemeClr val="lt1"/>
                </a:solidFill>
                <a:latin typeface="Open Sans"/>
                <a:ea typeface="Open Sans"/>
                <a:cs typeface="Open Sans"/>
                <a:sym typeface="Open Sans"/>
              </a:rPr>
              <a:t>Track Cancellation</a:t>
            </a:r>
            <a:endParaRPr sz="500">
              <a:solidFill>
                <a:schemeClr val="lt1"/>
              </a:solidFill>
              <a:latin typeface="Open Sans"/>
              <a:ea typeface="Open Sans"/>
              <a:cs typeface="Open Sans"/>
              <a:sym typeface="Open Sans"/>
            </a:endParaRPr>
          </a:p>
        </p:txBody>
      </p:sp>
      <p:sp>
        <p:nvSpPr>
          <p:cNvPr id="5515" name="Google Shape;5515;p269"/>
          <p:cNvSpPr/>
          <p:nvPr/>
        </p:nvSpPr>
        <p:spPr>
          <a:xfrm>
            <a:off x="1624123" y="2508658"/>
            <a:ext cx="677400" cy="777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Shared Spreadsheet</a:t>
            </a:r>
            <a:endParaRPr sz="500">
              <a:solidFill>
                <a:schemeClr val="dk2"/>
              </a:solidFill>
              <a:latin typeface="Open Sans"/>
              <a:ea typeface="Open Sans"/>
              <a:cs typeface="Open Sans"/>
              <a:sym typeface="Open Sans"/>
            </a:endParaRPr>
          </a:p>
        </p:txBody>
      </p:sp>
      <p:sp>
        <p:nvSpPr>
          <p:cNvPr id="5516" name="Google Shape;5516;p269"/>
          <p:cNvSpPr/>
          <p:nvPr/>
        </p:nvSpPr>
        <p:spPr>
          <a:xfrm>
            <a:off x="2330399" y="2335361"/>
            <a:ext cx="88500" cy="91800"/>
          </a:xfrm>
          <a:prstGeom prst="ellipse">
            <a:avLst/>
          </a:prstGeom>
          <a:solidFill>
            <a:srgbClr val="EA9999"/>
          </a:solidFill>
          <a:ln w="9525" cap="flat" cmpd="sng">
            <a:solidFill>
              <a:srgbClr val="21212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517" name="Google Shape;5517;p269"/>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5518" name="Google Shape;5518;p269"/>
          <p:cNvSpPr/>
          <p:nvPr/>
        </p:nvSpPr>
        <p:spPr>
          <a:xfrm>
            <a:off x="1073015" y="4633797"/>
            <a:ext cx="156600" cy="1209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9" name="Google Shape;5519;p269"/>
          <p:cNvSpPr txBox="1"/>
          <p:nvPr/>
        </p:nvSpPr>
        <p:spPr>
          <a:xfrm>
            <a:off x="1272317" y="4648047"/>
            <a:ext cx="8844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Automated Process Step</a:t>
            </a:r>
            <a:endParaRPr sz="500" i="0" u="none" strike="noStrike" cap="none">
              <a:solidFill>
                <a:schemeClr val="dk2"/>
              </a:solidFill>
              <a:latin typeface="Open Sans"/>
              <a:ea typeface="Open Sans"/>
              <a:cs typeface="Open Sans"/>
              <a:sym typeface="Open Sans"/>
            </a:endParaRPr>
          </a:p>
        </p:txBody>
      </p:sp>
      <p:sp>
        <p:nvSpPr>
          <p:cNvPr id="5520" name="Google Shape;5520;p269"/>
          <p:cNvSpPr txBox="1"/>
          <p:nvPr/>
        </p:nvSpPr>
        <p:spPr>
          <a:xfrm>
            <a:off x="481612" y="4648047"/>
            <a:ext cx="5487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Process Start</a:t>
            </a:r>
            <a:endParaRPr sz="500" i="0" u="none" strike="noStrike" cap="none">
              <a:solidFill>
                <a:schemeClr val="dk2"/>
              </a:solidFill>
              <a:latin typeface="Open Sans"/>
              <a:ea typeface="Open Sans"/>
              <a:cs typeface="Open Sans"/>
              <a:sym typeface="Open Sans"/>
            </a:endParaRPr>
          </a:p>
        </p:txBody>
      </p:sp>
      <p:sp>
        <p:nvSpPr>
          <p:cNvPr id="5521" name="Google Shape;5521;p269"/>
          <p:cNvSpPr txBox="1"/>
          <p:nvPr/>
        </p:nvSpPr>
        <p:spPr>
          <a:xfrm>
            <a:off x="2428723" y="4648047"/>
            <a:ext cx="804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Automated Transition</a:t>
            </a:r>
            <a:endParaRPr sz="500" i="0" u="none" strike="noStrike" cap="none">
              <a:solidFill>
                <a:schemeClr val="dk2"/>
              </a:solidFill>
              <a:latin typeface="Open Sans"/>
              <a:ea typeface="Open Sans"/>
              <a:cs typeface="Open Sans"/>
              <a:sym typeface="Open Sans"/>
            </a:endParaRPr>
          </a:p>
        </p:txBody>
      </p:sp>
      <p:cxnSp>
        <p:nvCxnSpPr>
          <p:cNvPr id="5522" name="Google Shape;5522;p269"/>
          <p:cNvCxnSpPr/>
          <p:nvPr/>
        </p:nvCxnSpPr>
        <p:spPr>
          <a:xfrm>
            <a:off x="2199420" y="4694247"/>
            <a:ext cx="186600" cy="0"/>
          </a:xfrm>
          <a:prstGeom prst="straightConnector1">
            <a:avLst/>
          </a:prstGeom>
          <a:noFill/>
          <a:ln w="9525" cap="flat" cmpd="sng">
            <a:solidFill>
              <a:srgbClr val="5FCE97"/>
            </a:solidFill>
            <a:prstDash val="solid"/>
            <a:round/>
            <a:headEnd type="none" w="sm" len="sm"/>
            <a:tailEnd type="triangle" w="med" len="med"/>
          </a:ln>
        </p:spPr>
      </p:cxnSp>
      <p:sp>
        <p:nvSpPr>
          <p:cNvPr id="5523" name="Google Shape;5523;p269"/>
          <p:cNvSpPr txBox="1"/>
          <p:nvPr/>
        </p:nvSpPr>
        <p:spPr>
          <a:xfrm>
            <a:off x="4293933" y="4648047"/>
            <a:ext cx="4290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Pain Point</a:t>
            </a:r>
            <a:r>
              <a:rPr lang="en" sz="500">
                <a:solidFill>
                  <a:schemeClr val="dk2"/>
                </a:solidFill>
                <a:latin typeface="Open Sans"/>
                <a:ea typeface="Open Sans"/>
                <a:cs typeface="Open Sans"/>
                <a:sym typeface="Open Sans"/>
              </a:rPr>
              <a:t>s</a:t>
            </a:r>
            <a:endParaRPr sz="500" i="0" u="none" strike="noStrike" cap="none">
              <a:solidFill>
                <a:schemeClr val="dk2"/>
              </a:solidFill>
              <a:latin typeface="Open Sans"/>
              <a:ea typeface="Open Sans"/>
              <a:cs typeface="Open Sans"/>
              <a:sym typeface="Open Sans"/>
            </a:endParaRPr>
          </a:p>
        </p:txBody>
      </p:sp>
      <p:sp>
        <p:nvSpPr>
          <p:cNvPr id="5524" name="Google Shape;5524;p269"/>
          <p:cNvSpPr txBox="1"/>
          <p:nvPr/>
        </p:nvSpPr>
        <p:spPr>
          <a:xfrm>
            <a:off x="3515528" y="4648047"/>
            <a:ext cx="6045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a:solidFill>
                  <a:schemeClr val="dk2"/>
                </a:solidFill>
                <a:latin typeface="Open Sans"/>
                <a:ea typeface="Open Sans"/>
                <a:cs typeface="Open Sans"/>
                <a:sym typeface="Open Sans"/>
              </a:rPr>
              <a:t>Manual process</a:t>
            </a:r>
            <a:endParaRPr sz="500" i="0" u="none" strike="noStrike" cap="none">
              <a:solidFill>
                <a:schemeClr val="dk2"/>
              </a:solidFill>
              <a:latin typeface="Open Sans"/>
              <a:ea typeface="Open Sans"/>
              <a:cs typeface="Open Sans"/>
              <a:sym typeface="Open Sans"/>
            </a:endParaRPr>
          </a:p>
        </p:txBody>
      </p:sp>
      <p:cxnSp>
        <p:nvCxnSpPr>
          <p:cNvPr id="5525" name="Google Shape;5525;p269"/>
          <p:cNvCxnSpPr/>
          <p:nvPr/>
        </p:nvCxnSpPr>
        <p:spPr>
          <a:xfrm>
            <a:off x="3276025" y="4694247"/>
            <a:ext cx="196800" cy="0"/>
          </a:xfrm>
          <a:prstGeom prst="straightConnector1">
            <a:avLst/>
          </a:prstGeom>
          <a:noFill/>
          <a:ln w="9525" cap="flat" cmpd="sng">
            <a:solidFill>
              <a:schemeClr val="dk2"/>
            </a:solidFill>
            <a:prstDash val="solid"/>
            <a:round/>
            <a:headEnd type="none" w="sm" len="sm"/>
            <a:tailEnd type="triangle" w="med" len="med"/>
          </a:ln>
        </p:spPr>
      </p:cxnSp>
      <p:sp>
        <p:nvSpPr>
          <p:cNvPr id="5526" name="Google Shape;5526;p269"/>
          <p:cNvSpPr/>
          <p:nvPr/>
        </p:nvSpPr>
        <p:spPr>
          <a:xfrm>
            <a:off x="4765636" y="4633797"/>
            <a:ext cx="156600" cy="120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7" name="Google Shape;5527;p269"/>
          <p:cNvSpPr txBox="1"/>
          <p:nvPr/>
        </p:nvSpPr>
        <p:spPr>
          <a:xfrm>
            <a:off x="4964975" y="4648054"/>
            <a:ext cx="27339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a:solidFill>
                  <a:schemeClr val="dk2"/>
                </a:solidFill>
                <a:latin typeface="Open Sans"/>
                <a:ea typeface="Open Sans"/>
                <a:cs typeface="Open Sans"/>
                <a:sym typeface="Open Sans"/>
              </a:rPr>
              <a:t>Requires Coordination between Employer, Employer Vendors &amp; Sales</a:t>
            </a:r>
            <a:endParaRPr sz="500">
              <a:solidFill>
                <a:schemeClr val="dk2"/>
              </a:solidFill>
              <a:latin typeface="Open Sans"/>
              <a:ea typeface="Open Sans"/>
              <a:cs typeface="Open Sans"/>
              <a:sym typeface="Open Sans"/>
            </a:endParaRPr>
          </a:p>
        </p:txBody>
      </p:sp>
      <p:grpSp>
        <p:nvGrpSpPr>
          <p:cNvPr id="5528" name="Google Shape;5528;p269"/>
          <p:cNvGrpSpPr/>
          <p:nvPr/>
        </p:nvGrpSpPr>
        <p:grpSpPr>
          <a:xfrm>
            <a:off x="320039" y="4634812"/>
            <a:ext cx="118871" cy="118871"/>
            <a:chOff x="4442959" y="2041663"/>
            <a:chExt cx="329100" cy="329100"/>
          </a:xfrm>
        </p:grpSpPr>
        <p:sp>
          <p:nvSpPr>
            <p:cNvPr id="5529" name="Google Shape;5529;p269"/>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0" name="Google Shape;5530;p269"/>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sp>
        <p:nvSpPr>
          <p:cNvPr id="5531" name="Google Shape;5531;p269"/>
          <p:cNvSpPr/>
          <p:nvPr/>
        </p:nvSpPr>
        <p:spPr>
          <a:xfrm>
            <a:off x="4162730" y="4648347"/>
            <a:ext cx="885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532" name="Google Shape;5532;p269"/>
          <p:cNvSpPr/>
          <p:nvPr/>
        </p:nvSpPr>
        <p:spPr>
          <a:xfrm>
            <a:off x="7123176" y="4636008"/>
            <a:ext cx="156600" cy="1209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3" name="Google Shape;5533;p269"/>
          <p:cNvSpPr txBox="1"/>
          <p:nvPr/>
        </p:nvSpPr>
        <p:spPr>
          <a:xfrm>
            <a:off x="7322517" y="4650275"/>
            <a:ext cx="672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a:solidFill>
                  <a:schemeClr val="dk2"/>
                </a:solidFill>
                <a:latin typeface="Open Sans"/>
                <a:ea typeface="Open Sans"/>
                <a:cs typeface="Open Sans"/>
                <a:sym typeface="Open Sans"/>
              </a:rPr>
              <a:t>Manual Processes</a:t>
            </a:r>
            <a:endParaRPr sz="500">
              <a:solidFill>
                <a:schemeClr val="dk2"/>
              </a:solidFill>
              <a:latin typeface="Open Sans"/>
              <a:ea typeface="Open Sans"/>
              <a:cs typeface="Open Sans"/>
              <a:sym typeface="Open Sans"/>
            </a:endParaRPr>
          </a:p>
        </p:txBody>
      </p:sp>
      <p:sp>
        <p:nvSpPr>
          <p:cNvPr id="5534" name="Google Shape;5534;p269"/>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538"/>
        <p:cNvGrpSpPr/>
        <p:nvPr/>
      </p:nvGrpSpPr>
      <p:grpSpPr>
        <a:xfrm>
          <a:off x="0" y="0"/>
          <a:ext cx="0" cy="0"/>
          <a:chOff x="0" y="0"/>
          <a:chExt cx="0" cy="0"/>
        </a:xfrm>
      </p:grpSpPr>
      <p:pic>
        <p:nvPicPr>
          <p:cNvPr id="5539" name="Google Shape;5539;p270"/>
          <p:cNvPicPr preferRelativeResize="0"/>
          <p:nvPr/>
        </p:nvPicPr>
        <p:blipFill>
          <a:blip r:embed="rId3">
            <a:alphaModFix/>
          </a:blip>
          <a:stretch>
            <a:fillRect/>
          </a:stretch>
        </p:blipFill>
        <p:spPr>
          <a:xfrm>
            <a:off x="3209544" y="1091754"/>
            <a:ext cx="1783075" cy="1351975"/>
          </a:xfrm>
          <a:prstGeom prst="rect">
            <a:avLst/>
          </a:prstGeom>
          <a:noFill/>
          <a:ln w="9525" cap="flat" cmpd="sng">
            <a:solidFill>
              <a:srgbClr val="E7E7E7"/>
            </a:solidFill>
            <a:prstDash val="solid"/>
            <a:round/>
            <a:headEnd type="none" w="sm" len="sm"/>
            <a:tailEnd type="none" w="sm" len="sm"/>
          </a:ln>
        </p:spPr>
      </p:pic>
      <p:pic>
        <p:nvPicPr>
          <p:cNvPr id="5540" name="Google Shape;5540;p270"/>
          <p:cNvPicPr preferRelativeResize="0"/>
          <p:nvPr/>
        </p:nvPicPr>
        <p:blipFill>
          <a:blip r:embed="rId4">
            <a:alphaModFix/>
          </a:blip>
          <a:stretch>
            <a:fillRect/>
          </a:stretch>
        </p:blipFill>
        <p:spPr>
          <a:xfrm>
            <a:off x="274320" y="1093130"/>
            <a:ext cx="2851250" cy="1837950"/>
          </a:xfrm>
          <a:prstGeom prst="rect">
            <a:avLst/>
          </a:prstGeom>
          <a:noFill/>
          <a:ln w="9525" cap="flat" cmpd="sng">
            <a:solidFill>
              <a:srgbClr val="E7E7E7"/>
            </a:solidFill>
            <a:prstDash val="solid"/>
            <a:round/>
            <a:headEnd type="none" w="sm" len="sm"/>
            <a:tailEnd type="none" w="sm" len="sm"/>
          </a:ln>
        </p:spPr>
      </p:pic>
      <p:sp>
        <p:nvSpPr>
          <p:cNvPr id="5541" name="Google Shape;5541;p270"/>
          <p:cNvSpPr/>
          <p:nvPr/>
        </p:nvSpPr>
        <p:spPr>
          <a:xfrm>
            <a:off x="1363944" y="1744454"/>
            <a:ext cx="198900" cy="2154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542" name="Google Shape;5542;p270"/>
          <p:cNvSpPr/>
          <p:nvPr/>
        </p:nvSpPr>
        <p:spPr>
          <a:xfrm>
            <a:off x="1741594" y="1389735"/>
            <a:ext cx="198900" cy="2154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543" name="Google Shape;5543;p270"/>
          <p:cNvSpPr/>
          <p:nvPr/>
        </p:nvSpPr>
        <p:spPr>
          <a:xfrm>
            <a:off x="1789958" y="2099696"/>
            <a:ext cx="198900" cy="2154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544" name="Google Shape;5544;p270"/>
          <p:cNvSpPr/>
          <p:nvPr/>
        </p:nvSpPr>
        <p:spPr>
          <a:xfrm>
            <a:off x="2892346" y="1660058"/>
            <a:ext cx="198900" cy="2154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545" name="Google Shape;5545;p270"/>
          <p:cNvSpPr/>
          <p:nvPr/>
        </p:nvSpPr>
        <p:spPr>
          <a:xfrm>
            <a:off x="274350" y="3570400"/>
            <a:ext cx="7654500" cy="1193400"/>
          </a:xfrm>
          <a:prstGeom prst="roundRect">
            <a:avLst>
              <a:gd name="adj" fmla="val 16667"/>
            </a:avLst>
          </a:prstGeom>
          <a:solidFill>
            <a:schemeClr val="accent2"/>
          </a:solidFill>
          <a:ln>
            <a:noFill/>
          </a:ln>
        </p:spPr>
        <p:txBody>
          <a:bodyPr spcFirstLastPara="1" wrap="square" lIns="91425" tIns="45700" rIns="45700" bIns="91425"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Alliance TWN Bulk Cancellations (Process Automation)</a:t>
            </a:r>
            <a:endParaRPr sz="800" b="1">
              <a:solidFill>
                <a:schemeClr val="lt1"/>
              </a:solidFill>
              <a:latin typeface="Open Sans"/>
              <a:ea typeface="Open Sans"/>
              <a:cs typeface="Open Sans"/>
              <a:sym typeface="Open Sans"/>
            </a:endParaRPr>
          </a:p>
          <a:p>
            <a:pPr marL="0" lvl="0" indent="0" algn="l" rtl="0">
              <a:spcBef>
                <a:spcPts val="300"/>
              </a:spcBef>
              <a:spcAft>
                <a:spcPts val="0"/>
              </a:spcAft>
              <a:buNone/>
            </a:pPr>
            <a:r>
              <a:rPr lang="en" sz="800">
                <a:solidFill>
                  <a:schemeClr val="lt1"/>
                </a:solidFill>
                <a:latin typeface="Open Sans"/>
                <a:ea typeface="Open Sans"/>
                <a:cs typeface="Open Sans"/>
                <a:sym typeface="Open Sans"/>
              </a:rPr>
              <a:t>Use a BPMS Platform to automate, track and manage requests.</a:t>
            </a:r>
            <a:endParaRPr sz="800" b="1">
              <a:solidFill>
                <a:schemeClr val="lt1"/>
              </a:solidFill>
              <a:latin typeface="Open Sans"/>
              <a:ea typeface="Open Sans"/>
              <a:cs typeface="Open Sans"/>
              <a:sym typeface="Open Sans"/>
            </a:endParaRPr>
          </a:p>
          <a:p>
            <a:pPr marL="91440" lvl="0" indent="-96520" algn="l" rtl="0">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Generalize the existing Employer Boarding Onboarding API</a:t>
            </a:r>
            <a:endParaRPr sz="800">
              <a:solidFill>
                <a:schemeClr val="lt1"/>
              </a:solidFill>
              <a:latin typeface="Open Sans"/>
              <a:ea typeface="Open Sans"/>
              <a:cs typeface="Open Sans"/>
              <a:sym typeface="Open Sans"/>
            </a:endParaRPr>
          </a:p>
          <a:p>
            <a:pPr marL="192024" lvl="0" indent="-78232" algn="l" rtl="0">
              <a:spcBef>
                <a:spcPts val="2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Support Alliance integrations via API and MCIF. Also support email as required, automate the processing of emails</a:t>
            </a:r>
            <a:endParaRPr sz="800">
              <a:solidFill>
                <a:schemeClr val="lt1"/>
              </a:solidFill>
              <a:latin typeface="Open Sans"/>
              <a:ea typeface="Open Sans"/>
              <a:cs typeface="Open Sans"/>
              <a:sym typeface="Open Sans"/>
            </a:endParaRPr>
          </a:p>
          <a:p>
            <a:pPr marL="192024" lvl="0" indent="-78232" algn="l" rtl="0">
              <a:spcBef>
                <a:spcPts val="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Automate process to identify Employers for save procedures (exclude Employers with Alliance Switches)</a:t>
            </a:r>
            <a:endParaRPr sz="800" b="1">
              <a:solidFill>
                <a:schemeClr val="lt1"/>
              </a:solidFill>
              <a:latin typeface="Open Sans"/>
              <a:ea typeface="Open Sans"/>
              <a:cs typeface="Open Sans"/>
              <a:sym typeface="Open Sans"/>
            </a:endParaRPr>
          </a:p>
          <a:p>
            <a:pPr marL="91440" lvl="0" indent="-96520" algn="l" rtl="0">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Initiate a business process for saves before finalizing the cancellation</a:t>
            </a:r>
            <a:endParaRPr sz="800">
              <a:solidFill>
                <a:schemeClr val="lt1"/>
              </a:solidFill>
              <a:latin typeface="Open Sans"/>
              <a:ea typeface="Open Sans"/>
              <a:cs typeface="Open Sans"/>
              <a:sym typeface="Open Sans"/>
            </a:endParaRPr>
          </a:p>
          <a:p>
            <a:pPr marL="91440" lvl="0" indent="-96520" algn="l" rtl="0">
              <a:spcBef>
                <a:spcPts val="300"/>
              </a:spcBef>
              <a:spcAft>
                <a:spcPts val="200"/>
              </a:spcAft>
              <a:buClr>
                <a:schemeClr val="accent1"/>
              </a:buClr>
              <a:buSzPts val="800"/>
              <a:buFont typeface="Open Sans"/>
              <a:buChar char="•"/>
            </a:pPr>
            <a:r>
              <a:rPr lang="en" sz="800">
                <a:solidFill>
                  <a:schemeClr val="lt1"/>
                </a:solidFill>
                <a:latin typeface="Open Sans"/>
                <a:ea typeface="Open Sans"/>
                <a:cs typeface="Open Sans"/>
                <a:sym typeface="Open Sans"/>
              </a:rPr>
              <a:t>Review options with Alliance’s to accurately capture the reason for cancellation</a:t>
            </a:r>
            <a:endParaRPr sz="800">
              <a:solidFill>
                <a:schemeClr val="lt1"/>
              </a:solidFill>
              <a:latin typeface="Open Sans"/>
              <a:ea typeface="Open Sans"/>
              <a:cs typeface="Open Sans"/>
              <a:sym typeface="Open Sans"/>
            </a:endParaRPr>
          </a:p>
        </p:txBody>
      </p:sp>
      <p:sp>
        <p:nvSpPr>
          <p:cNvPr id="5546" name="Google Shape;5546;p270"/>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547" name="Google Shape;5547;p270"/>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Alliance Cancellations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sp>
        <p:nvSpPr>
          <p:cNvPr id="5548" name="Google Shape;5548;p270"/>
          <p:cNvSpPr/>
          <p:nvPr/>
        </p:nvSpPr>
        <p:spPr>
          <a:xfrm>
            <a:off x="4613559" y="1744449"/>
            <a:ext cx="201300" cy="201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549" name="Google Shape;5549;p270"/>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5550" name="Google Shape;5550;p270"/>
          <p:cNvGrpSpPr/>
          <p:nvPr/>
        </p:nvGrpSpPr>
        <p:grpSpPr>
          <a:xfrm>
            <a:off x="5093266" y="1282348"/>
            <a:ext cx="201183" cy="201183"/>
            <a:chOff x="137268" y="455754"/>
            <a:chExt cx="320100" cy="320100"/>
          </a:xfrm>
        </p:grpSpPr>
        <p:sp>
          <p:nvSpPr>
            <p:cNvPr id="5551" name="Google Shape;5551;p270"/>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552" name="Google Shape;5552;p270"/>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aphicFrame>
        <p:nvGraphicFramePr>
          <p:cNvPr id="5553" name="Google Shape;5553;p270"/>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Tracking cancellations in multiple spreadsheets and email communications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Manual repetitive error prone work. Delays of &gt;1 week.</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Cancellation request received by emails from Alliances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dk1"/>
                          </a:solidFill>
                          <a:latin typeface="Open Sans"/>
                          <a:ea typeface="Open Sans"/>
                          <a:cs typeface="Open Sans"/>
                          <a:sym typeface="Open Sans"/>
                        </a:rPr>
                        <a:t>No central platform to manage the work.</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r h="63525">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Manual reconciliation across spreadsheets and reports to identify Employers for save procedures. Limit Employers with &gt; 1K employees and exclude those switching Alliance.</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Performed once a month due to manual effort.</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Information is scattered and tracked by manual means.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i="1" u="sng">
                          <a:solidFill>
                            <a:schemeClr val="dk1"/>
                          </a:solidFill>
                          <a:latin typeface="Open Sans"/>
                          <a:ea typeface="Open Sans"/>
                          <a:cs typeface="Open Sans"/>
                          <a:sym typeface="Open Sans"/>
                        </a:rPr>
                        <a:t>Additional follows needed with Costa Rica- </a:t>
                      </a:r>
                      <a:endParaRPr sz="500" i="1" u="sng">
                        <a:solidFill>
                          <a:schemeClr val="dk1"/>
                        </a:solidFill>
                        <a:latin typeface="Open Sans"/>
                        <a:ea typeface="Open Sans"/>
                        <a:cs typeface="Open Sans"/>
                        <a:sym typeface="Open Sans"/>
                      </a:endParaRPr>
                    </a:p>
                    <a:p>
                      <a:pPr marL="54864" lvl="0" indent="-59182" algn="l" rtl="0">
                        <a:spcBef>
                          <a:spcPts val="300"/>
                        </a:spcBef>
                        <a:spcAft>
                          <a:spcPts val="0"/>
                        </a:spcAft>
                        <a:buClr>
                          <a:schemeClr val="accent1"/>
                        </a:buClr>
                        <a:buSzPts val="500"/>
                        <a:buFont typeface="Open Sans"/>
                        <a:buChar char="•"/>
                      </a:pPr>
                      <a:r>
                        <a:rPr lang="en" sz="500" i="1">
                          <a:solidFill>
                            <a:schemeClr val="dk1"/>
                          </a:solidFill>
                          <a:latin typeface="Open Sans"/>
                          <a:ea typeface="Open Sans"/>
                          <a:cs typeface="Open Sans"/>
                          <a:sym typeface="Open Sans"/>
                        </a:rPr>
                        <a:t>Why is the API Subscription cancellation done monthly?</a:t>
                      </a:r>
                      <a:endParaRPr sz="500" i="1">
                        <a:solidFill>
                          <a:schemeClr val="dk1"/>
                        </a:solidFill>
                        <a:latin typeface="Open Sans"/>
                        <a:ea typeface="Open Sans"/>
                        <a:cs typeface="Open Sans"/>
                        <a:sym typeface="Open Sans"/>
                      </a:endParaRPr>
                    </a:p>
                    <a:p>
                      <a:pPr marL="54864" lvl="0" indent="-59182" algn="l" rtl="0">
                        <a:spcBef>
                          <a:spcPts val="300"/>
                        </a:spcBef>
                        <a:spcAft>
                          <a:spcPts val="0"/>
                        </a:spcAft>
                        <a:buClr>
                          <a:schemeClr val="accent1"/>
                        </a:buClr>
                        <a:buSzPts val="500"/>
                        <a:buFont typeface="Open Sans"/>
                        <a:buChar char="•"/>
                      </a:pPr>
                      <a:r>
                        <a:rPr lang="en" sz="500" i="1">
                          <a:solidFill>
                            <a:schemeClr val="dk1"/>
                          </a:solidFill>
                          <a:latin typeface="Open Sans"/>
                          <a:ea typeface="Open Sans"/>
                          <a:cs typeface="Open Sans"/>
                          <a:sym typeface="Open Sans"/>
                        </a:rPr>
                        <a:t>Who send you the Salesforce cancellation list monthly?</a:t>
                      </a:r>
                      <a:endParaRPr sz="500" i="1">
                        <a:solidFill>
                          <a:schemeClr val="dk1"/>
                        </a:solidFill>
                        <a:latin typeface="Open Sans"/>
                        <a:ea typeface="Open Sans"/>
                        <a:cs typeface="Open Sans"/>
                        <a:sym typeface="Open Sans"/>
                      </a:endParaRPr>
                    </a:p>
                    <a:p>
                      <a:pPr marL="54864" lvl="0" indent="-59182" algn="l" rtl="0">
                        <a:spcBef>
                          <a:spcPts val="300"/>
                        </a:spcBef>
                        <a:spcAft>
                          <a:spcPts val="0"/>
                        </a:spcAft>
                        <a:buClr>
                          <a:schemeClr val="accent1"/>
                        </a:buClr>
                        <a:buSzPts val="500"/>
                        <a:buFont typeface="Open Sans"/>
                        <a:buChar char="•"/>
                      </a:pPr>
                      <a:r>
                        <a:rPr lang="en" sz="500" i="1">
                          <a:solidFill>
                            <a:schemeClr val="dk1"/>
                          </a:solidFill>
                          <a:latin typeface="Open Sans"/>
                          <a:ea typeface="Open Sans"/>
                          <a:cs typeface="Open Sans"/>
                          <a:sym typeface="Open Sans"/>
                        </a:rPr>
                        <a:t>Why does ADP Send a separate Weekly report?</a:t>
                      </a:r>
                      <a:endParaRPr sz="500" i="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bl>
          </a:graphicData>
        </a:graphic>
      </p:graphicFrame>
      <p:grpSp>
        <p:nvGrpSpPr>
          <p:cNvPr id="5554" name="Google Shape;5554;p270"/>
          <p:cNvGrpSpPr/>
          <p:nvPr/>
        </p:nvGrpSpPr>
        <p:grpSpPr>
          <a:xfrm>
            <a:off x="5125280" y="1667161"/>
            <a:ext cx="201183" cy="201183"/>
            <a:chOff x="137268" y="455754"/>
            <a:chExt cx="320100" cy="320100"/>
          </a:xfrm>
        </p:grpSpPr>
        <p:sp>
          <p:nvSpPr>
            <p:cNvPr id="5555" name="Google Shape;5555;p270"/>
            <p:cNvSpPr/>
            <p:nvPr/>
          </p:nvSpPr>
          <p:spPr>
            <a:xfrm>
              <a:off x="137268" y="455754"/>
              <a:ext cx="320100" cy="32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556" name="Google Shape;5556;p270"/>
            <p:cNvSpPr txBox="1"/>
            <p:nvPr/>
          </p:nvSpPr>
          <p:spPr>
            <a:xfrm>
              <a:off x="196668" y="515154"/>
              <a:ext cx="201300" cy="201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557" name="Google Shape;5557;p270"/>
          <p:cNvGrpSpPr/>
          <p:nvPr/>
        </p:nvGrpSpPr>
        <p:grpSpPr>
          <a:xfrm>
            <a:off x="5125288" y="1234836"/>
            <a:ext cx="201183" cy="201183"/>
            <a:chOff x="137268" y="455754"/>
            <a:chExt cx="320100" cy="320100"/>
          </a:xfrm>
        </p:grpSpPr>
        <p:sp>
          <p:nvSpPr>
            <p:cNvPr id="5558" name="Google Shape;5558;p270"/>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559" name="Google Shape;5559;p270"/>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560" name="Google Shape;5560;p270"/>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564"/>
        <p:cNvGrpSpPr/>
        <p:nvPr/>
      </p:nvGrpSpPr>
      <p:grpSpPr>
        <a:xfrm>
          <a:off x="0" y="0"/>
          <a:ext cx="0" cy="0"/>
          <a:chOff x="0" y="0"/>
          <a:chExt cx="0" cy="0"/>
        </a:xfrm>
      </p:grpSpPr>
      <p:pic>
        <p:nvPicPr>
          <p:cNvPr id="5565" name="Google Shape;5565;p271"/>
          <p:cNvPicPr preferRelativeResize="0"/>
          <p:nvPr/>
        </p:nvPicPr>
        <p:blipFill>
          <a:blip r:embed="rId3">
            <a:alphaModFix/>
          </a:blip>
          <a:stretch>
            <a:fillRect/>
          </a:stretch>
        </p:blipFill>
        <p:spPr>
          <a:xfrm>
            <a:off x="274325" y="1093131"/>
            <a:ext cx="4183375" cy="2051974"/>
          </a:xfrm>
          <a:prstGeom prst="rect">
            <a:avLst/>
          </a:prstGeom>
          <a:noFill/>
          <a:ln w="9525" cap="flat" cmpd="sng">
            <a:solidFill>
              <a:srgbClr val="E7E7E7"/>
            </a:solidFill>
            <a:prstDash val="solid"/>
            <a:round/>
            <a:headEnd type="none" w="sm" len="sm"/>
            <a:tailEnd type="none" w="sm" len="sm"/>
          </a:ln>
        </p:spPr>
      </p:pic>
      <p:sp>
        <p:nvSpPr>
          <p:cNvPr id="5566" name="Google Shape;5566;p271"/>
          <p:cNvSpPr/>
          <p:nvPr/>
        </p:nvSpPr>
        <p:spPr>
          <a:xfrm>
            <a:off x="1362899" y="2042161"/>
            <a:ext cx="152100" cy="1539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Open Sans"/>
              <a:ea typeface="Open Sans"/>
              <a:cs typeface="Open Sans"/>
              <a:sym typeface="Open Sans"/>
            </a:endParaRPr>
          </a:p>
        </p:txBody>
      </p:sp>
      <p:sp>
        <p:nvSpPr>
          <p:cNvPr id="5567" name="Google Shape;5567;p271"/>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Alliance Cancellations (TWN)</a:t>
            </a:r>
            <a:endParaRPr/>
          </a:p>
          <a:p>
            <a:pPr marL="0" lvl="0" indent="0" algn="l" rtl="0">
              <a:lnSpc>
                <a:spcPct val="100000"/>
              </a:lnSpc>
              <a:spcBef>
                <a:spcPts val="0"/>
              </a:spcBef>
              <a:spcAft>
                <a:spcPts val="0"/>
              </a:spcAft>
              <a:buSzPts val="1100"/>
              <a:buNone/>
            </a:pPr>
            <a:r>
              <a:rPr lang="en" sz="1400" i="1"/>
              <a:t>Pain points &amp; Root Cause</a:t>
            </a:r>
            <a:endParaRPr sz="1400" i="1"/>
          </a:p>
        </p:txBody>
      </p:sp>
      <p:sp>
        <p:nvSpPr>
          <p:cNvPr id="5568" name="Google Shape;5568;p271"/>
          <p:cNvSpPr/>
          <p:nvPr/>
        </p:nvSpPr>
        <p:spPr>
          <a:xfrm>
            <a:off x="274350" y="3570400"/>
            <a:ext cx="7654500" cy="1193100"/>
          </a:xfrm>
          <a:prstGeom prst="roundRect">
            <a:avLst>
              <a:gd name="adj" fmla="val 16667"/>
            </a:avLst>
          </a:prstGeom>
          <a:solidFill>
            <a:schemeClr val="accent2"/>
          </a:solidFill>
          <a:ln>
            <a:noFill/>
          </a:ln>
        </p:spPr>
        <p:txBody>
          <a:bodyPr spcFirstLastPara="1" wrap="square" lIns="91425" tIns="45700" rIns="45700" bIns="45700"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Alliance TWN Bulk Cancellations (Update Finance/Accounting)</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TBD after follow up with finance team</a:t>
            </a:r>
            <a:endParaRPr sz="800">
              <a:solidFill>
                <a:schemeClr val="lt1"/>
              </a:solidFill>
              <a:latin typeface="Open Sans"/>
              <a:ea typeface="Open Sans"/>
              <a:cs typeface="Open Sans"/>
              <a:sym typeface="Open Sans"/>
            </a:endParaRPr>
          </a:p>
        </p:txBody>
      </p:sp>
      <p:sp>
        <p:nvSpPr>
          <p:cNvPr id="5569" name="Google Shape;5569;p271"/>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570" name="Google Shape;5570;p271"/>
          <p:cNvSpPr/>
          <p:nvPr/>
        </p:nvSpPr>
        <p:spPr>
          <a:xfrm>
            <a:off x="1952399" y="2742211"/>
            <a:ext cx="152100" cy="1539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Open Sans"/>
              <a:ea typeface="Open Sans"/>
              <a:cs typeface="Open Sans"/>
              <a:sym typeface="Open Sans"/>
            </a:endParaRPr>
          </a:p>
        </p:txBody>
      </p:sp>
      <p:sp>
        <p:nvSpPr>
          <p:cNvPr id="5571" name="Google Shape;5571;p271"/>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5572" name="Google Shape;5572;p271"/>
          <p:cNvGrpSpPr/>
          <p:nvPr/>
        </p:nvGrpSpPr>
        <p:grpSpPr>
          <a:xfrm>
            <a:off x="5093266" y="1282348"/>
            <a:ext cx="201183" cy="201183"/>
            <a:chOff x="137268" y="455754"/>
            <a:chExt cx="320100" cy="320100"/>
          </a:xfrm>
        </p:grpSpPr>
        <p:sp>
          <p:nvSpPr>
            <p:cNvPr id="5573" name="Google Shape;5573;p271"/>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574" name="Google Shape;5574;p271"/>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aphicFrame>
        <p:nvGraphicFramePr>
          <p:cNvPr id="5575" name="Google Shape;5575;p271"/>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The update for Finance is done manually via email reconciliations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TBD after follow up</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TBD after follow up with Finance team</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grpSp>
        <p:nvGrpSpPr>
          <p:cNvPr id="5576" name="Google Shape;5576;p271"/>
          <p:cNvGrpSpPr/>
          <p:nvPr/>
        </p:nvGrpSpPr>
        <p:grpSpPr>
          <a:xfrm>
            <a:off x="5125288" y="1234836"/>
            <a:ext cx="201183" cy="201183"/>
            <a:chOff x="137268" y="455754"/>
            <a:chExt cx="320100" cy="320100"/>
          </a:xfrm>
        </p:grpSpPr>
        <p:sp>
          <p:nvSpPr>
            <p:cNvPr id="5577" name="Google Shape;5577;p271"/>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578" name="Google Shape;5578;p271"/>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579" name="Google Shape;5579;p271"/>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583"/>
        <p:cNvGrpSpPr/>
        <p:nvPr/>
      </p:nvGrpSpPr>
      <p:grpSpPr>
        <a:xfrm>
          <a:off x="0" y="0"/>
          <a:ext cx="0" cy="0"/>
          <a:chOff x="0" y="0"/>
          <a:chExt cx="0" cy="0"/>
        </a:xfrm>
      </p:grpSpPr>
      <p:graphicFrame>
        <p:nvGraphicFramePr>
          <p:cNvPr id="5584" name="Google Shape;5584;p272"/>
          <p:cNvGraphicFramePr/>
          <p:nvPr/>
        </p:nvGraphicFramePr>
        <p:xfrm>
          <a:off x="274315" y="1164336"/>
          <a:ext cx="3000000" cy="3000000"/>
        </p:xfrm>
        <a:graphic>
          <a:graphicData uri="http://schemas.openxmlformats.org/drawingml/2006/table">
            <a:tbl>
              <a:tblPr>
                <a:noFill/>
                <a:tableStyleId>{A88B2428-0C41-4B1A-9D4E-B0885BF94441}</a:tableStyleId>
              </a:tblPr>
              <a:tblGrid>
                <a:gridCol w="802000">
                  <a:extLst>
                    <a:ext uri="{9D8B030D-6E8A-4147-A177-3AD203B41FA5}">
                      <a16:colId xmlns:a16="http://schemas.microsoft.com/office/drawing/2014/main" val="20000"/>
                    </a:ext>
                  </a:extLst>
                </a:gridCol>
                <a:gridCol w="386425">
                  <a:extLst>
                    <a:ext uri="{9D8B030D-6E8A-4147-A177-3AD203B41FA5}">
                      <a16:colId xmlns:a16="http://schemas.microsoft.com/office/drawing/2014/main" val="20001"/>
                    </a:ext>
                  </a:extLst>
                </a:gridCol>
                <a:gridCol w="1984300">
                  <a:extLst>
                    <a:ext uri="{9D8B030D-6E8A-4147-A177-3AD203B41FA5}">
                      <a16:colId xmlns:a16="http://schemas.microsoft.com/office/drawing/2014/main" val="20002"/>
                    </a:ext>
                  </a:extLst>
                </a:gridCol>
                <a:gridCol w="5422550">
                  <a:extLst>
                    <a:ext uri="{9D8B030D-6E8A-4147-A177-3AD203B41FA5}">
                      <a16:colId xmlns:a16="http://schemas.microsoft.com/office/drawing/2014/main" val="20003"/>
                    </a:ext>
                  </a:extLst>
                </a:gridCol>
              </a:tblGrid>
              <a:tr h="276200">
                <a:tc gridSpan="2">
                  <a:txBody>
                    <a:bodyPr/>
                    <a:lstStyle/>
                    <a:p>
                      <a:pPr marL="0" lvl="0" indent="0" algn="l" rtl="0">
                        <a:spcBef>
                          <a:spcPts val="0"/>
                        </a:spcBef>
                        <a:spcAft>
                          <a:spcPts val="0"/>
                        </a:spcAft>
                        <a:buNone/>
                      </a:pPr>
                      <a:endParaRPr sz="800">
                        <a:solidFill>
                          <a:schemeClr val="lt1"/>
                        </a:solidFill>
                        <a:latin typeface="Open Sans"/>
                        <a:ea typeface="Open Sans"/>
                        <a:cs typeface="Open Sans"/>
                        <a:sym typeface="Open Sans"/>
                      </a:endParaRPr>
                    </a:p>
                  </a:txBody>
                  <a:tcPr marL="45700" marR="45700" marT="0"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hMerge="1">
                  <a:txBody>
                    <a:bodyPr/>
                    <a:lstStyle/>
                    <a:p>
                      <a:endParaRPr lang="en-US"/>
                    </a:p>
                  </a:txBody>
                  <a:tcPr/>
                </a:tc>
                <a:tc>
                  <a:txBody>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Contract Review</a:t>
                      </a:r>
                      <a:endParaRPr sz="800" b="1">
                        <a:solidFill>
                          <a:schemeClr val="lt1"/>
                        </a:solidFill>
                        <a:latin typeface="Open Sans"/>
                        <a:ea typeface="Open Sans"/>
                        <a:cs typeface="Open Sans"/>
                        <a:sym typeface="Open Sans"/>
                      </a:endParaRPr>
                    </a:p>
                  </a:txBody>
                  <a:tcPr marL="45700" marR="45700" marT="0"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Cancellation</a:t>
                      </a:r>
                      <a:endParaRPr sz="800" b="1">
                        <a:solidFill>
                          <a:schemeClr val="lt1"/>
                        </a:solidFill>
                        <a:latin typeface="Open Sans"/>
                        <a:ea typeface="Open Sans"/>
                        <a:cs typeface="Open Sans"/>
                        <a:sym typeface="Open Sans"/>
                      </a:endParaRPr>
                    </a:p>
                  </a:txBody>
                  <a:tcPr marL="45700" marR="45700" marT="0" marB="18275" anchor="ctr">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402300">
                <a:tc gridSpan="2">
                  <a:txBody>
                    <a:bodyPr/>
                    <a:lstStyle/>
                    <a:p>
                      <a:pPr marL="0" lvl="0" indent="0" algn="l" rtl="0">
                        <a:spcBef>
                          <a:spcPts val="0"/>
                        </a:spcBef>
                        <a:spcAft>
                          <a:spcPts val="0"/>
                        </a:spcAft>
                        <a:buNone/>
                      </a:pPr>
                      <a:r>
                        <a:rPr lang="en" sz="800" b="1">
                          <a:solidFill>
                            <a:schemeClr val="accent1"/>
                          </a:solidFill>
                          <a:latin typeface="Open Sans"/>
                          <a:ea typeface="Open Sans"/>
                          <a:cs typeface="Open Sans"/>
                          <a:sym typeface="Open Sans"/>
                        </a:rPr>
                        <a:t>Employer</a:t>
                      </a:r>
                      <a:endParaRPr sz="800" b="1">
                        <a:solidFill>
                          <a:schemeClr val="accent1"/>
                        </a:solidFill>
                        <a:latin typeface="Open Sans"/>
                        <a:ea typeface="Open Sans"/>
                        <a:cs typeface="Open Sans"/>
                        <a:sym typeface="Open Sans"/>
                      </a:endParaRPr>
                    </a:p>
                    <a:p>
                      <a:pPr marL="0" lvl="0" indent="0" algn="l" rtl="0">
                        <a:spcBef>
                          <a:spcPts val="0"/>
                        </a:spcBef>
                        <a:spcAft>
                          <a:spcPts val="0"/>
                        </a:spcAft>
                        <a:buNone/>
                      </a:pPr>
                      <a:endParaRPr sz="800" b="1">
                        <a:solidFill>
                          <a:schemeClr val="accent1"/>
                        </a:solidFill>
                        <a:latin typeface="Open Sans"/>
                        <a:ea typeface="Open Sans"/>
                        <a:cs typeface="Open Sans"/>
                        <a:sym typeface="Open Sans"/>
                      </a:endParaRPr>
                    </a:p>
                    <a:p>
                      <a:pPr marL="0" lvl="0" indent="0" algn="l" rtl="0">
                        <a:spcBef>
                          <a:spcPts val="0"/>
                        </a:spcBef>
                        <a:spcAft>
                          <a:spcPts val="0"/>
                        </a:spcAft>
                        <a:buNone/>
                      </a:pPr>
                      <a:endParaRPr sz="800" b="1">
                        <a:solidFill>
                          <a:schemeClr val="accent1"/>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r h="630400">
                <a:tc gridSpan="2">
                  <a:txBody>
                    <a:bodyPr/>
                    <a:lstStyle/>
                    <a:p>
                      <a:pPr marL="0" lvl="0" indent="0" algn="l" rtl="0">
                        <a:spcBef>
                          <a:spcPts val="0"/>
                        </a:spcBef>
                        <a:spcAft>
                          <a:spcPts val="0"/>
                        </a:spcAft>
                        <a:buNone/>
                      </a:pPr>
                      <a:r>
                        <a:rPr lang="en" sz="800" b="1">
                          <a:solidFill>
                            <a:schemeClr val="accent1"/>
                          </a:solidFill>
                          <a:latin typeface="Open Sans"/>
                          <a:ea typeface="Open Sans"/>
                          <a:cs typeface="Open Sans"/>
                          <a:sym typeface="Open Sans"/>
                        </a:rPr>
                        <a:t>Sales</a:t>
                      </a:r>
                      <a:endParaRPr sz="800" b="1">
                        <a:solidFill>
                          <a:schemeClr val="accent1"/>
                        </a:solidFill>
                        <a:latin typeface="Open Sans"/>
                        <a:ea typeface="Open Sans"/>
                        <a:cs typeface="Open Sans"/>
                        <a:sym typeface="Open Sans"/>
                      </a:endParaRPr>
                    </a:p>
                    <a:p>
                      <a:pPr marL="0" lvl="0" indent="0" algn="l" rtl="0">
                        <a:spcBef>
                          <a:spcPts val="0"/>
                        </a:spcBef>
                        <a:spcAft>
                          <a:spcPts val="0"/>
                        </a:spcAft>
                        <a:buNone/>
                      </a:pPr>
                      <a:endParaRPr sz="800" b="1">
                        <a:solidFill>
                          <a:schemeClr val="accent1"/>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461725">
                <a:tc gridSpan="2">
                  <a:txBody>
                    <a:bodyPr/>
                    <a:lstStyle/>
                    <a:p>
                      <a:pPr marL="0" lvl="0" indent="0" algn="l" rtl="0">
                        <a:spcBef>
                          <a:spcPts val="0"/>
                        </a:spcBef>
                        <a:spcAft>
                          <a:spcPts val="0"/>
                        </a:spcAft>
                        <a:buNone/>
                      </a:pPr>
                      <a:r>
                        <a:rPr lang="en" sz="800" b="1">
                          <a:solidFill>
                            <a:schemeClr val="accent1"/>
                          </a:solidFill>
                          <a:latin typeface="Open Sans"/>
                          <a:ea typeface="Open Sans"/>
                          <a:cs typeface="Open Sans"/>
                          <a:sym typeface="Open Sans"/>
                        </a:rPr>
                        <a:t>AO Contracts Team</a:t>
                      </a:r>
                      <a:endParaRPr sz="800" b="1">
                        <a:solidFill>
                          <a:schemeClr val="accent1"/>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ctr" rtl="0">
                        <a:spcBef>
                          <a:spcPts val="0"/>
                        </a:spcBef>
                        <a:spcAft>
                          <a:spcPts val="0"/>
                        </a:spcAft>
                        <a:buClr>
                          <a:schemeClr val="dk1"/>
                        </a:buClr>
                        <a:buSzPts val="1100"/>
                        <a:buFont typeface="Arial"/>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3"/>
                  </a:ext>
                </a:extLst>
              </a:tr>
              <a:tr h="781750">
                <a:tc gridSpan="2">
                  <a:txBody>
                    <a:bodyPr/>
                    <a:lstStyle/>
                    <a:p>
                      <a:pPr marL="0" lvl="0" indent="0" algn="l" rtl="0">
                        <a:spcBef>
                          <a:spcPts val="0"/>
                        </a:spcBef>
                        <a:spcAft>
                          <a:spcPts val="0"/>
                        </a:spcAft>
                        <a:buNone/>
                      </a:pPr>
                      <a:r>
                        <a:rPr lang="en" sz="800" b="1">
                          <a:solidFill>
                            <a:schemeClr val="accent1"/>
                          </a:solidFill>
                          <a:latin typeface="Open Sans"/>
                          <a:ea typeface="Open Sans"/>
                          <a:cs typeface="Open Sans"/>
                          <a:sym typeface="Open Sans"/>
                        </a:rPr>
                        <a:t>WSS (TWN)</a:t>
                      </a:r>
                      <a:endParaRPr sz="800" b="1">
                        <a:solidFill>
                          <a:schemeClr val="accent1"/>
                        </a:solidFill>
                        <a:latin typeface="Open Sans"/>
                        <a:ea typeface="Open Sans"/>
                        <a:cs typeface="Open Sans"/>
                        <a:sym typeface="Open Sans"/>
                      </a:endParaRPr>
                    </a:p>
                    <a:p>
                      <a:pPr marL="0" lvl="0" indent="0" algn="l" rtl="0">
                        <a:spcBef>
                          <a:spcPts val="0"/>
                        </a:spcBef>
                        <a:spcAft>
                          <a:spcPts val="0"/>
                        </a:spcAft>
                        <a:buNone/>
                      </a:pPr>
                      <a:endParaRPr sz="800" b="1">
                        <a:solidFill>
                          <a:schemeClr val="accent1"/>
                        </a:solidFill>
                        <a:latin typeface="Open Sans"/>
                        <a:ea typeface="Open Sans"/>
                        <a:cs typeface="Open Sans"/>
                        <a:sym typeface="Open Sans"/>
                      </a:endParaRPr>
                    </a:p>
                    <a:p>
                      <a:pPr marL="0" lvl="0" indent="0" algn="l" rtl="0">
                        <a:spcBef>
                          <a:spcPts val="0"/>
                        </a:spcBef>
                        <a:spcAft>
                          <a:spcPts val="0"/>
                        </a:spcAft>
                        <a:buNone/>
                      </a:pPr>
                      <a:endParaRPr sz="800" b="1">
                        <a:solidFill>
                          <a:schemeClr val="accent1"/>
                        </a:solidFill>
                        <a:latin typeface="Open Sans"/>
                        <a:ea typeface="Open Sans"/>
                        <a:cs typeface="Open Sans"/>
                        <a:sym typeface="Open Sans"/>
                      </a:endParaRPr>
                    </a:p>
                    <a:p>
                      <a:pPr marL="0" lvl="0" indent="0" algn="l" rtl="0">
                        <a:spcBef>
                          <a:spcPts val="0"/>
                        </a:spcBef>
                        <a:spcAft>
                          <a:spcPts val="0"/>
                        </a:spcAft>
                        <a:buNone/>
                      </a:pPr>
                      <a:endParaRPr sz="800" b="1">
                        <a:solidFill>
                          <a:schemeClr val="accent1"/>
                        </a:solidFill>
                        <a:latin typeface="Open Sans"/>
                        <a:ea typeface="Open Sans"/>
                        <a:cs typeface="Open Sans"/>
                        <a:sym typeface="Open Sans"/>
                      </a:endParaRPr>
                    </a:p>
                    <a:p>
                      <a:pPr marL="0" lvl="0" indent="0" algn="l" rtl="0">
                        <a:spcBef>
                          <a:spcPts val="0"/>
                        </a:spcBef>
                        <a:spcAft>
                          <a:spcPts val="0"/>
                        </a:spcAft>
                        <a:buNone/>
                      </a:pPr>
                      <a:endParaRPr sz="800" b="1">
                        <a:solidFill>
                          <a:schemeClr val="accent1"/>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r h="451900">
                <a:tc gridSpan="2">
                  <a:txBody>
                    <a:bodyPr/>
                    <a:lstStyle/>
                    <a:p>
                      <a:pPr marL="0" lvl="0" indent="0" algn="l" rtl="0">
                        <a:spcBef>
                          <a:spcPts val="0"/>
                        </a:spcBef>
                        <a:spcAft>
                          <a:spcPts val="0"/>
                        </a:spcAft>
                        <a:buNone/>
                      </a:pPr>
                      <a:r>
                        <a:rPr lang="en" sz="800" b="1">
                          <a:solidFill>
                            <a:schemeClr val="accent1"/>
                          </a:solidFill>
                          <a:latin typeface="Open Sans"/>
                          <a:ea typeface="Open Sans"/>
                          <a:cs typeface="Open Sans"/>
                          <a:sym typeface="Open Sans"/>
                        </a:rPr>
                        <a:t>Ofus Mills Team</a:t>
                      </a:r>
                      <a:endParaRPr sz="800" b="1">
                        <a:solidFill>
                          <a:schemeClr val="accent1"/>
                        </a:solidFill>
                        <a:latin typeface="Open Sans"/>
                        <a:ea typeface="Open Sans"/>
                        <a:cs typeface="Open Sans"/>
                        <a:sym typeface="Open Sans"/>
                      </a:endParaRPr>
                    </a:p>
                    <a:p>
                      <a:pPr marL="0" lvl="0" indent="0" algn="l" rtl="0">
                        <a:spcBef>
                          <a:spcPts val="0"/>
                        </a:spcBef>
                        <a:spcAft>
                          <a:spcPts val="0"/>
                        </a:spcAft>
                        <a:buNone/>
                      </a:pPr>
                      <a:endParaRPr sz="800" b="1">
                        <a:solidFill>
                          <a:schemeClr val="accent1"/>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hMerge="1">
                  <a:txBody>
                    <a:bodyPr/>
                    <a:lstStyle/>
                    <a:p>
                      <a:endParaRPr lang="en-US"/>
                    </a:p>
                  </a:txBody>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5"/>
                  </a:ext>
                </a:extLst>
              </a:tr>
            </a:tbl>
          </a:graphicData>
        </a:graphic>
      </p:graphicFrame>
      <p:sp>
        <p:nvSpPr>
          <p:cNvPr id="5585" name="Google Shape;5585;p272"/>
          <p:cNvSpPr txBox="1"/>
          <p:nvPr/>
        </p:nvSpPr>
        <p:spPr>
          <a:xfrm>
            <a:off x="2874847" y="1990245"/>
            <a:ext cx="485400" cy="386400"/>
          </a:xfrm>
          <a:prstGeom prst="rect">
            <a:avLst/>
          </a:prstGeom>
          <a:solidFill>
            <a:schemeClr val="accent2"/>
          </a:solidFill>
          <a:ln>
            <a:noFill/>
          </a:ln>
        </p:spPr>
        <p:txBody>
          <a:bodyPr spcFirstLastPara="1" wrap="square" lIns="9125" tIns="9125" rIns="9125" bIns="912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Submit Request to AO Docs</a:t>
            </a:r>
            <a:endParaRPr sz="500" i="0" u="none" strike="noStrike" cap="none">
              <a:solidFill>
                <a:schemeClr val="lt1"/>
              </a:solidFill>
              <a:latin typeface="Open Sans"/>
              <a:ea typeface="Open Sans"/>
              <a:cs typeface="Open Sans"/>
              <a:sym typeface="Open Sans"/>
            </a:endParaRPr>
          </a:p>
        </p:txBody>
      </p:sp>
      <p:sp>
        <p:nvSpPr>
          <p:cNvPr id="5586" name="Google Shape;5586;p272"/>
          <p:cNvSpPr txBox="1"/>
          <p:nvPr/>
        </p:nvSpPr>
        <p:spPr>
          <a:xfrm>
            <a:off x="8385050" y="3076617"/>
            <a:ext cx="448200" cy="238200"/>
          </a:xfrm>
          <a:prstGeom prst="rect">
            <a:avLst/>
          </a:prstGeom>
          <a:solidFill>
            <a:schemeClr val="accent2"/>
          </a:solidFill>
          <a:ln>
            <a:noFill/>
          </a:ln>
        </p:spPr>
        <p:txBody>
          <a:bodyPr spcFirstLastPara="1" wrap="square" lIns="9125" tIns="9125" rIns="9125" bIns="912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Send Notification</a:t>
            </a:r>
            <a:endParaRPr sz="500" i="0" u="none" strike="noStrike" cap="none">
              <a:solidFill>
                <a:schemeClr val="lt1"/>
              </a:solidFill>
              <a:latin typeface="Open Sans"/>
              <a:ea typeface="Open Sans"/>
              <a:cs typeface="Open Sans"/>
              <a:sym typeface="Open Sans"/>
            </a:endParaRPr>
          </a:p>
        </p:txBody>
      </p:sp>
      <p:sp>
        <p:nvSpPr>
          <p:cNvPr id="5587" name="Google Shape;5587;p272"/>
          <p:cNvSpPr txBox="1"/>
          <p:nvPr/>
        </p:nvSpPr>
        <p:spPr>
          <a:xfrm>
            <a:off x="4180563" y="3021293"/>
            <a:ext cx="405600" cy="430500"/>
          </a:xfrm>
          <a:prstGeom prst="rect">
            <a:avLst/>
          </a:prstGeom>
          <a:solidFill>
            <a:schemeClr val="accent2"/>
          </a:solidFill>
          <a:ln>
            <a:noFill/>
          </a:ln>
        </p:spPr>
        <p:txBody>
          <a:bodyPr spcFirstLastPara="1" wrap="square" lIns="9125" tIns="9125" rIns="9125" bIns="912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Create </a:t>
            </a:r>
            <a:endParaRPr sz="500">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Case</a:t>
            </a:r>
            <a:endParaRPr sz="500" i="0" u="none" strike="noStrike" cap="none">
              <a:solidFill>
                <a:schemeClr val="lt1"/>
              </a:solidFill>
              <a:latin typeface="Open Sans"/>
              <a:ea typeface="Open Sans"/>
              <a:cs typeface="Open Sans"/>
              <a:sym typeface="Open Sans"/>
            </a:endParaRPr>
          </a:p>
        </p:txBody>
      </p:sp>
      <p:sp>
        <p:nvSpPr>
          <p:cNvPr id="5588" name="Google Shape;5588;p272"/>
          <p:cNvSpPr txBox="1"/>
          <p:nvPr/>
        </p:nvSpPr>
        <p:spPr>
          <a:xfrm>
            <a:off x="3527225" y="3021606"/>
            <a:ext cx="483000" cy="430500"/>
          </a:xfrm>
          <a:prstGeom prst="rect">
            <a:avLst/>
          </a:prstGeom>
          <a:solidFill>
            <a:schemeClr val="accent2"/>
          </a:solidFill>
          <a:ln>
            <a:noFill/>
          </a:ln>
        </p:spPr>
        <p:txBody>
          <a:bodyPr spcFirstLastPara="1" wrap="square" lIns="9125" tIns="9125" rIns="9125" bIns="912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Receive Email with cancellation Docs</a:t>
            </a:r>
            <a:endParaRPr sz="500" i="0" u="none" strike="noStrike" cap="none">
              <a:solidFill>
                <a:schemeClr val="lt1"/>
              </a:solidFill>
              <a:latin typeface="Open Sans"/>
              <a:ea typeface="Open Sans"/>
              <a:cs typeface="Open Sans"/>
              <a:sym typeface="Open Sans"/>
            </a:endParaRPr>
          </a:p>
        </p:txBody>
      </p:sp>
      <p:sp>
        <p:nvSpPr>
          <p:cNvPr id="5589" name="Google Shape;5589;p272"/>
          <p:cNvSpPr txBox="1"/>
          <p:nvPr/>
        </p:nvSpPr>
        <p:spPr>
          <a:xfrm>
            <a:off x="4764408" y="3013893"/>
            <a:ext cx="485400" cy="447300"/>
          </a:xfrm>
          <a:prstGeom prst="rect">
            <a:avLst/>
          </a:prstGeom>
          <a:solidFill>
            <a:schemeClr val="accent2"/>
          </a:solidFill>
          <a:ln>
            <a:noFill/>
          </a:ln>
        </p:spPr>
        <p:txBody>
          <a:bodyPr spcFirstLastPara="1" wrap="square" lIns="18275" tIns="18275" rIns="18275" bIns="91425" anchor="t" anchorCtr="0">
            <a:noAutofit/>
          </a:bodyPr>
          <a:lstStyle/>
          <a:p>
            <a:pPr marL="0" lvl="0" indent="0" algn="ctr" rtl="0">
              <a:spcBef>
                <a:spcPts val="0"/>
              </a:spcBef>
              <a:spcAft>
                <a:spcPts val="0"/>
              </a:spcAft>
              <a:buClr>
                <a:schemeClr val="dk1"/>
              </a:buClr>
              <a:buSzPts val="600"/>
              <a:buFont typeface="Arial"/>
              <a:buNone/>
            </a:pPr>
            <a:r>
              <a:rPr lang="en" sz="500">
                <a:solidFill>
                  <a:schemeClr val="lt1"/>
                </a:solidFill>
                <a:latin typeface="Open Sans"/>
                <a:ea typeface="Open Sans"/>
                <a:cs typeface="Open Sans"/>
                <a:sym typeface="Open Sans"/>
              </a:rPr>
              <a:t>Perform Cancellation Checks</a:t>
            </a:r>
            <a:endParaRPr sz="500">
              <a:solidFill>
                <a:schemeClr val="lt1"/>
              </a:solidFill>
              <a:latin typeface="Open Sans"/>
              <a:ea typeface="Open Sans"/>
              <a:cs typeface="Open Sans"/>
              <a:sym typeface="Open Sans"/>
            </a:endParaRPr>
          </a:p>
        </p:txBody>
      </p:sp>
      <p:sp>
        <p:nvSpPr>
          <p:cNvPr id="5590" name="Google Shape;5590;p272"/>
          <p:cNvSpPr/>
          <p:nvPr/>
        </p:nvSpPr>
        <p:spPr>
          <a:xfrm>
            <a:off x="4776600" y="3310128"/>
            <a:ext cx="452400" cy="621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SOP Document</a:t>
            </a:r>
            <a:endParaRPr sz="500">
              <a:solidFill>
                <a:schemeClr val="dk1"/>
              </a:solidFill>
              <a:latin typeface="Open Sans"/>
              <a:ea typeface="Open Sans"/>
              <a:cs typeface="Open Sans"/>
              <a:sym typeface="Open Sans"/>
            </a:endParaRPr>
          </a:p>
        </p:txBody>
      </p:sp>
      <p:sp>
        <p:nvSpPr>
          <p:cNvPr id="5591" name="Google Shape;5591;p272"/>
          <p:cNvSpPr/>
          <p:nvPr/>
        </p:nvSpPr>
        <p:spPr>
          <a:xfrm>
            <a:off x="4776600" y="3384100"/>
            <a:ext cx="452400" cy="62100"/>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500">
                <a:solidFill>
                  <a:schemeClr val="dk1"/>
                </a:solidFill>
                <a:latin typeface="Open Sans"/>
                <a:ea typeface="Open Sans"/>
                <a:cs typeface="Open Sans"/>
                <a:sym typeface="Open Sans"/>
              </a:rPr>
              <a:t>TWN AM UI</a:t>
            </a:r>
            <a:endParaRPr sz="500">
              <a:solidFill>
                <a:schemeClr val="dk1"/>
              </a:solidFill>
              <a:latin typeface="Open Sans"/>
              <a:ea typeface="Open Sans"/>
              <a:cs typeface="Open Sans"/>
              <a:sym typeface="Open Sans"/>
            </a:endParaRPr>
          </a:p>
        </p:txBody>
      </p:sp>
      <p:sp>
        <p:nvSpPr>
          <p:cNvPr id="5592" name="Google Shape;5592;p272"/>
          <p:cNvSpPr txBox="1"/>
          <p:nvPr/>
        </p:nvSpPr>
        <p:spPr>
          <a:xfrm>
            <a:off x="3556150" y="3863780"/>
            <a:ext cx="448200" cy="266400"/>
          </a:xfrm>
          <a:prstGeom prst="rect">
            <a:avLst/>
          </a:prstGeom>
          <a:solidFill>
            <a:schemeClr val="accent2"/>
          </a:solidFill>
          <a:ln>
            <a:noFill/>
          </a:ln>
        </p:spPr>
        <p:txBody>
          <a:bodyPr spcFirstLastPara="1" wrap="square" lIns="18275" tIns="45700" rIns="18275" bIns="91425" anchor="t" anchorCtr="0">
            <a:noAutofit/>
          </a:bodyPr>
          <a:lstStyle/>
          <a:p>
            <a:pPr marL="0" lvl="0" indent="0" algn="ctr" rtl="0">
              <a:spcBef>
                <a:spcPts val="0"/>
              </a:spcBef>
              <a:spcAft>
                <a:spcPts val="0"/>
              </a:spcAft>
              <a:buClr>
                <a:schemeClr val="dk1"/>
              </a:buClr>
              <a:buSzPts val="600"/>
              <a:buFont typeface="Arial"/>
              <a:buNone/>
            </a:pPr>
            <a:r>
              <a:rPr lang="en" sz="500">
                <a:solidFill>
                  <a:schemeClr val="lt1"/>
                </a:solidFill>
                <a:latin typeface="Open Sans"/>
                <a:ea typeface="Open Sans"/>
                <a:cs typeface="Open Sans"/>
                <a:sym typeface="Open Sans"/>
              </a:rPr>
              <a:t>Data Quality </a:t>
            </a:r>
            <a:endParaRPr sz="500">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600"/>
              <a:buFont typeface="Arial"/>
              <a:buNone/>
            </a:pPr>
            <a:r>
              <a:rPr lang="en" sz="500">
                <a:solidFill>
                  <a:schemeClr val="lt1"/>
                </a:solidFill>
                <a:latin typeface="Open Sans"/>
                <a:ea typeface="Open Sans"/>
                <a:cs typeface="Open Sans"/>
                <a:sym typeface="Open Sans"/>
              </a:rPr>
              <a:t>Review</a:t>
            </a:r>
            <a:endParaRPr sz="500">
              <a:solidFill>
                <a:schemeClr val="lt1"/>
              </a:solidFill>
              <a:latin typeface="Open Sans"/>
              <a:ea typeface="Open Sans"/>
              <a:cs typeface="Open Sans"/>
              <a:sym typeface="Open Sans"/>
            </a:endParaRPr>
          </a:p>
        </p:txBody>
      </p:sp>
      <p:sp>
        <p:nvSpPr>
          <p:cNvPr id="5593" name="Google Shape;5593;p272"/>
          <p:cNvSpPr txBox="1"/>
          <p:nvPr/>
        </p:nvSpPr>
        <p:spPr>
          <a:xfrm>
            <a:off x="7657500" y="3056293"/>
            <a:ext cx="448200" cy="279300"/>
          </a:xfrm>
          <a:prstGeom prst="rect">
            <a:avLst/>
          </a:prstGeom>
          <a:solidFill>
            <a:schemeClr val="accent2"/>
          </a:solidFill>
          <a:ln>
            <a:noFill/>
          </a:ln>
        </p:spPr>
        <p:txBody>
          <a:bodyPr spcFirstLastPara="1" wrap="square" lIns="18275" tIns="36575" rIns="18275" bIns="91425" anchor="t" anchorCtr="0">
            <a:noAutofit/>
          </a:bodyPr>
          <a:lstStyle/>
          <a:p>
            <a:pPr marL="0" lvl="0" indent="0" algn="ctr" rtl="0">
              <a:spcBef>
                <a:spcPts val="0"/>
              </a:spcBef>
              <a:spcAft>
                <a:spcPts val="0"/>
              </a:spcAft>
              <a:buClr>
                <a:schemeClr val="dk1"/>
              </a:buClr>
              <a:buSzPts val="600"/>
              <a:buFont typeface="Arial"/>
              <a:buNone/>
            </a:pPr>
            <a:r>
              <a:rPr lang="en" sz="500">
                <a:solidFill>
                  <a:schemeClr val="lt1"/>
                </a:solidFill>
                <a:latin typeface="Open Sans"/>
                <a:ea typeface="Open Sans"/>
                <a:cs typeface="Open Sans"/>
                <a:sym typeface="Open Sans"/>
              </a:rPr>
              <a:t>Close Case</a:t>
            </a:r>
            <a:endParaRPr sz="500">
              <a:solidFill>
                <a:schemeClr val="lt1"/>
              </a:solidFill>
              <a:latin typeface="Open Sans"/>
              <a:ea typeface="Open Sans"/>
              <a:cs typeface="Open Sans"/>
              <a:sym typeface="Open Sans"/>
            </a:endParaRPr>
          </a:p>
        </p:txBody>
      </p:sp>
      <p:sp>
        <p:nvSpPr>
          <p:cNvPr id="5594" name="Google Shape;5594;p272"/>
          <p:cNvSpPr/>
          <p:nvPr/>
        </p:nvSpPr>
        <p:spPr>
          <a:xfrm>
            <a:off x="7657499" y="3241424"/>
            <a:ext cx="448200" cy="936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Salesforce</a:t>
            </a:r>
            <a:endParaRPr sz="500">
              <a:solidFill>
                <a:schemeClr val="dk1"/>
              </a:solidFill>
              <a:latin typeface="Open Sans"/>
              <a:ea typeface="Open Sans"/>
              <a:cs typeface="Open Sans"/>
              <a:sym typeface="Open Sans"/>
            </a:endParaRPr>
          </a:p>
        </p:txBody>
      </p:sp>
      <p:cxnSp>
        <p:nvCxnSpPr>
          <p:cNvPr id="5595" name="Google Shape;5595;p272"/>
          <p:cNvCxnSpPr>
            <a:stCxn id="5586" idx="0"/>
            <a:endCxn id="5596" idx="2"/>
          </p:cNvCxnSpPr>
          <p:nvPr/>
        </p:nvCxnSpPr>
        <p:spPr>
          <a:xfrm rot="-5400000">
            <a:off x="8237750" y="2704617"/>
            <a:ext cx="743400" cy="600"/>
          </a:xfrm>
          <a:prstGeom prst="bentConnector3">
            <a:avLst>
              <a:gd name="adj1" fmla="val 49991"/>
            </a:avLst>
          </a:prstGeom>
          <a:noFill/>
          <a:ln w="9525" cap="flat" cmpd="sng">
            <a:solidFill>
              <a:srgbClr val="5B6771"/>
            </a:solidFill>
            <a:prstDash val="solid"/>
            <a:round/>
            <a:headEnd type="none" w="sm" len="sm"/>
            <a:tailEnd type="triangle" w="med" len="med"/>
          </a:ln>
        </p:spPr>
      </p:cxnSp>
      <p:sp>
        <p:nvSpPr>
          <p:cNvPr id="5596" name="Google Shape;5596;p272"/>
          <p:cNvSpPr txBox="1"/>
          <p:nvPr/>
        </p:nvSpPr>
        <p:spPr>
          <a:xfrm>
            <a:off x="8400197" y="1946950"/>
            <a:ext cx="417900" cy="386400"/>
          </a:xfrm>
          <a:prstGeom prst="rect">
            <a:avLst/>
          </a:prstGeom>
          <a:solidFill>
            <a:schemeClr val="accent2"/>
          </a:solidFill>
          <a:ln>
            <a:noFill/>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Receive Cancel Completion Notification</a:t>
            </a:r>
            <a:endParaRPr sz="500" i="0" u="none" strike="noStrike" cap="none">
              <a:solidFill>
                <a:schemeClr val="lt1"/>
              </a:solidFill>
              <a:latin typeface="Open Sans"/>
              <a:ea typeface="Open Sans"/>
              <a:cs typeface="Open Sans"/>
              <a:sym typeface="Open Sans"/>
            </a:endParaRPr>
          </a:p>
        </p:txBody>
      </p:sp>
      <p:sp>
        <p:nvSpPr>
          <p:cNvPr id="5597" name="Google Shape;5597;p272"/>
          <p:cNvSpPr txBox="1"/>
          <p:nvPr/>
        </p:nvSpPr>
        <p:spPr>
          <a:xfrm>
            <a:off x="1616675" y="1984574"/>
            <a:ext cx="516600" cy="4305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Attempt Opportunity Save - Coordinate with Employer</a:t>
            </a:r>
            <a:endParaRPr sz="500">
              <a:solidFill>
                <a:schemeClr val="lt1"/>
              </a:solidFill>
              <a:latin typeface="Open Sans"/>
              <a:ea typeface="Open Sans"/>
              <a:cs typeface="Open Sans"/>
              <a:sym typeface="Open Sans"/>
            </a:endParaRPr>
          </a:p>
        </p:txBody>
      </p:sp>
      <p:cxnSp>
        <p:nvCxnSpPr>
          <p:cNvPr id="5598" name="Google Shape;5598;p272"/>
          <p:cNvCxnSpPr>
            <a:stCxn id="5597" idx="3"/>
            <a:endCxn id="5599" idx="1"/>
          </p:cNvCxnSpPr>
          <p:nvPr/>
        </p:nvCxnSpPr>
        <p:spPr>
          <a:xfrm rot="10800000" flipH="1">
            <a:off x="2133275" y="2198624"/>
            <a:ext cx="135000" cy="1200"/>
          </a:xfrm>
          <a:prstGeom prst="bentConnector3">
            <a:avLst>
              <a:gd name="adj1" fmla="val 50019"/>
            </a:avLst>
          </a:prstGeom>
          <a:noFill/>
          <a:ln w="9525" cap="flat" cmpd="sng">
            <a:solidFill>
              <a:srgbClr val="5B6771"/>
            </a:solidFill>
            <a:prstDash val="solid"/>
            <a:round/>
            <a:headEnd type="none" w="sm" len="sm"/>
            <a:tailEnd type="triangle" w="med" len="med"/>
          </a:ln>
        </p:spPr>
      </p:cxnSp>
      <p:sp>
        <p:nvSpPr>
          <p:cNvPr id="5600" name="Google Shape;5600;p272"/>
          <p:cNvSpPr/>
          <p:nvPr/>
        </p:nvSpPr>
        <p:spPr>
          <a:xfrm>
            <a:off x="2874850" y="2232500"/>
            <a:ext cx="485400" cy="144300"/>
          </a:xfrm>
          <a:prstGeom prst="rect">
            <a:avLst/>
          </a:prstGeom>
          <a:solidFill>
            <a:schemeClr val="lt1"/>
          </a:solidFill>
          <a:ln>
            <a:noFill/>
          </a:ln>
        </p:spPr>
        <p:txBody>
          <a:bodyPr spcFirstLastPara="1" wrap="square" lIns="27425" tIns="27425" rIns="27425" bIns="27425"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AODocs Process</a:t>
            </a:r>
            <a:endParaRPr sz="500">
              <a:solidFill>
                <a:schemeClr val="dk1"/>
              </a:solidFill>
              <a:latin typeface="Open Sans"/>
              <a:ea typeface="Open Sans"/>
              <a:cs typeface="Open Sans"/>
              <a:sym typeface="Open Sans"/>
            </a:endParaRPr>
          </a:p>
        </p:txBody>
      </p:sp>
      <p:sp>
        <p:nvSpPr>
          <p:cNvPr id="5601" name="Google Shape;5601;p272"/>
          <p:cNvSpPr txBox="1"/>
          <p:nvPr/>
        </p:nvSpPr>
        <p:spPr>
          <a:xfrm>
            <a:off x="2812150" y="2563176"/>
            <a:ext cx="609600" cy="328200"/>
          </a:xfrm>
          <a:prstGeom prst="rect">
            <a:avLst/>
          </a:prstGeom>
          <a:solidFill>
            <a:schemeClr val="accent2"/>
          </a:solidFill>
          <a:ln>
            <a:noFill/>
          </a:ln>
        </p:spPr>
        <p:txBody>
          <a:bodyPr spcFirstLastPara="1" wrap="square" lIns="9125" tIns="18275" rIns="9125" bIns="912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Cancellations approved</a:t>
            </a:r>
            <a:endParaRPr sz="500" i="0" u="none" strike="noStrike" cap="none">
              <a:solidFill>
                <a:schemeClr val="lt1"/>
              </a:solidFill>
              <a:latin typeface="Open Sans"/>
              <a:ea typeface="Open Sans"/>
              <a:cs typeface="Open Sans"/>
              <a:sym typeface="Open Sans"/>
            </a:endParaRPr>
          </a:p>
        </p:txBody>
      </p:sp>
      <p:sp>
        <p:nvSpPr>
          <p:cNvPr id="5602" name="Google Shape;5602;p272"/>
          <p:cNvSpPr/>
          <p:nvPr/>
        </p:nvSpPr>
        <p:spPr>
          <a:xfrm>
            <a:off x="2812150" y="2763275"/>
            <a:ext cx="609600" cy="128100"/>
          </a:xfrm>
          <a:prstGeom prst="rect">
            <a:avLst/>
          </a:prstGeom>
          <a:solidFill>
            <a:schemeClr val="lt1"/>
          </a:solidFill>
          <a:ln>
            <a:noFill/>
          </a:ln>
        </p:spPr>
        <p:txBody>
          <a:bodyPr spcFirstLastPara="1" wrap="square" lIns="27425" tIns="27425" rIns="27425" bIns="27425"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AODocs Process</a:t>
            </a:r>
            <a:endParaRPr sz="500">
              <a:solidFill>
                <a:schemeClr val="dk1"/>
              </a:solidFill>
              <a:latin typeface="Open Sans"/>
              <a:ea typeface="Open Sans"/>
              <a:cs typeface="Open Sans"/>
              <a:sym typeface="Open Sans"/>
            </a:endParaRPr>
          </a:p>
        </p:txBody>
      </p:sp>
      <p:cxnSp>
        <p:nvCxnSpPr>
          <p:cNvPr id="5603" name="Google Shape;5603;p272"/>
          <p:cNvCxnSpPr>
            <a:stCxn id="5599" idx="3"/>
          </p:cNvCxnSpPr>
          <p:nvPr/>
        </p:nvCxnSpPr>
        <p:spPr>
          <a:xfrm>
            <a:off x="2751325" y="2198738"/>
            <a:ext cx="125100" cy="1500"/>
          </a:xfrm>
          <a:prstGeom prst="bentConnector3">
            <a:avLst>
              <a:gd name="adj1" fmla="val 50000"/>
            </a:avLst>
          </a:prstGeom>
          <a:noFill/>
          <a:ln w="9525" cap="flat" cmpd="sng">
            <a:solidFill>
              <a:srgbClr val="5B6771"/>
            </a:solidFill>
            <a:prstDash val="solid"/>
            <a:round/>
            <a:headEnd type="none" w="sm" len="sm"/>
            <a:tailEnd type="triangle" w="med" len="med"/>
          </a:ln>
        </p:spPr>
      </p:cxnSp>
      <p:cxnSp>
        <p:nvCxnSpPr>
          <p:cNvPr id="5604" name="Google Shape;5604;p272"/>
          <p:cNvCxnSpPr>
            <a:stCxn id="5600" idx="2"/>
            <a:endCxn id="5601" idx="0"/>
          </p:cNvCxnSpPr>
          <p:nvPr/>
        </p:nvCxnSpPr>
        <p:spPr>
          <a:xfrm rot="5400000">
            <a:off x="3024100" y="2469650"/>
            <a:ext cx="186300" cy="600"/>
          </a:xfrm>
          <a:prstGeom prst="bentConnector3">
            <a:avLst>
              <a:gd name="adj1" fmla="val 50020"/>
            </a:avLst>
          </a:prstGeom>
          <a:noFill/>
          <a:ln w="9525" cap="flat" cmpd="sng">
            <a:solidFill>
              <a:schemeClr val="accent3"/>
            </a:solidFill>
            <a:prstDash val="solid"/>
            <a:round/>
            <a:headEnd type="none" w="sm" len="sm"/>
            <a:tailEnd type="triangle" w="med" len="med"/>
          </a:ln>
        </p:spPr>
      </p:cxnSp>
      <p:cxnSp>
        <p:nvCxnSpPr>
          <p:cNvPr id="5605" name="Google Shape;5605;p272"/>
          <p:cNvCxnSpPr>
            <a:stCxn id="5602" idx="2"/>
            <a:endCxn id="5588" idx="1"/>
          </p:cNvCxnSpPr>
          <p:nvPr/>
        </p:nvCxnSpPr>
        <p:spPr>
          <a:xfrm rot="-5400000" flipH="1">
            <a:off x="3149350" y="2858975"/>
            <a:ext cx="345600" cy="410400"/>
          </a:xfrm>
          <a:prstGeom prst="bentConnector2">
            <a:avLst/>
          </a:prstGeom>
          <a:noFill/>
          <a:ln w="9525" cap="flat" cmpd="sng">
            <a:solidFill>
              <a:schemeClr val="accent3"/>
            </a:solidFill>
            <a:prstDash val="solid"/>
            <a:round/>
            <a:headEnd type="none" w="sm" len="sm"/>
            <a:tailEnd type="triangle" w="med" len="med"/>
          </a:ln>
        </p:spPr>
      </p:cxnSp>
      <p:sp>
        <p:nvSpPr>
          <p:cNvPr id="5606" name="Google Shape;5606;p272"/>
          <p:cNvSpPr/>
          <p:nvPr/>
        </p:nvSpPr>
        <p:spPr>
          <a:xfrm>
            <a:off x="3526925" y="3365075"/>
            <a:ext cx="483000" cy="8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Email</a:t>
            </a:r>
            <a:endParaRPr sz="500">
              <a:solidFill>
                <a:schemeClr val="dk2"/>
              </a:solidFill>
              <a:latin typeface="Open Sans"/>
              <a:ea typeface="Open Sans"/>
              <a:cs typeface="Open Sans"/>
              <a:sym typeface="Open Sans"/>
            </a:endParaRPr>
          </a:p>
        </p:txBody>
      </p:sp>
      <p:cxnSp>
        <p:nvCxnSpPr>
          <p:cNvPr id="5607" name="Google Shape;5607;p272"/>
          <p:cNvCxnSpPr>
            <a:stCxn id="5588" idx="3"/>
            <a:endCxn id="5587" idx="1"/>
          </p:cNvCxnSpPr>
          <p:nvPr/>
        </p:nvCxnSpPr>
        <p:spPr>
          <a:xfrm>
            <a:off x="4010225" y="3236856"/>
            <a:ext cx="170400" cy="600"/>
          </a:xfrm>
          <a:prstGeom prst="bentConnector3">
            <a:avLst>
              <a:gd name="adj1" fmla="val 49982"/>
            </a:avLst>
          </a:prstGeom>
          <a:noFill/>
          <a:ln w="9525" cap="flat" cmpd="sng">
            <a:solidFill>
              <a:srgbClr val="5B6771"/>
            </a:solidFill>
            <a:prstDash val="solid"/>
            <a:round/>
            <a:headEnd type="none" w="sm" len="sm"/>
            <a:tailEnd type="triangle" w="med" len="med"/>
          </a:ln>
        </p:spPr>
      </p:cxnSp>
      <p:cxnSp>
        <p:nvCxnSpPr>
          <p:cNvPr id="5608" name="Google Shape;5608;p272"/>
          <p:cNvCxnSpPr>
            <a:stCxn id="5587" idx="3"/>
            <a:endCxn id="5589" idx="1"/>
          </p:cNvCxnSpPr>
          <p:nvPr/>
        </p:nvCxnSpPr>
        <p:spPr>
          <a:xfrm>
            <a:off x="4586163" y="3236543"/>
            <a:ext cx="178200" cy="900"/>
          </a:xfrm>
          <a:prstGeom prst="bentConnector3">
            <a:avLst>
              <a:gd name="adj1" fmla="val 50013"/>
            </a:avLst>
          </a:prstGeom>
          <a:noFill/>
          <a:ln w="9525" cap="flat" cmpd="sng">
            <a:solidFill>
              <a:srgbClr val="5B6771"/>
            </a:solidFill>
            <a:prstDash val="solid"/>
            <a:round/>
            <a:headEnd type="none" w="sm" len="sm"/>
            <a:tailEnd type="triangle" w="med" len="med"/>
          </a:ln>
        </p:spPr>
      </p:cxnSp>
      <p:cxnSp>
        <p:nvCxnSpPr>
          <p:cNvPr id="5609" name="Google Shape;5609;p272"/>
          <p:cNvCxnSpPr>
            <a:stCxn id="5610" idx="2"/>
            <a:endCxn id="5592" idx="0"/>
          </p:cNvCxnSpPr>
          <p:nvPr/>
        </p:nvCxnSpPr>
        <p:spPr>
          <a:xfrm rot="5400000">
            <a:off x="4486125" y="2704200"/>
            <a:ext cx="453900" cy="1865400"/>
          </a:xfrm>
          <a:prstGeom prst="bentConnector3">
            <a:avLst>
              <a:gd name="adj1" fmla="val 49992"/>
            </a:avLst>
          </a:prstGeom>
          <a:noFill/>
          <a:ln w="9525" cap="flat" cmpd="sng">
            <a:solidFill>
              <a:srgbClr val="5B6771"/>
            </a:solidFill>
            <a:prstDash val="solid"/>
            <a:round/>
            <a:headEnd type="none" w="sm" len="sm"/>
            <a:tailEnd type="triangle" w="med" len="med"/>
          </a:ln>
        </p:spPr>
      </p:cxnSp>
      <p:sp>
        <p:nvSpPr>
          <p:cNvPr id="5611" name="Google Shape;5611;p272"/>
          <p:cNvSpPr txBox="1"/>
          <p:nvPr/>
        </p:nvSpPr>
        <p:spPr>
          <a:xfrm>
            <a:off x="4243175" y="3844580"/>
            <a:ext cx="516600" cy="304800"/>
          </a:xfrm>
          <a:prstGeom prst="rect">
            <a:avLst/>
          </a:prstGeom>
          <a:solidFill>
            <a:schemeClr val="accent2"/>
          </a:solidFill>
          <a:ln>
            <a:noFill/>
          </a:ln>
        </p:spPr>
        <p:txBody>
          <a:bodyPr spcFirstLastPara="1" wrap="square" lIns="9125" tIns="36575" rIns="9125" bIns="912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Send Approval Decision</a:t>
            </a:r>
            <a:endParaRPr sz="500" i="0" u="none" strike="noStrike" cap="none">
              <a:solidFill>
                <a:schemeClr val="lt1"/>
              </a:solidFill>
              <a:latin typeface="Open Sans"/>
              <a:ea typeface="Open Sans"/>
              <a:cs typeface="Open Sans"/>
              <a:sym typeface="Open Sans"/>
            </a:endParaRPr>
          </a:p>
        </p:txBody>
      </p:sp>
      <p:sp>
        <p:nvSpPr>
          <p:cNvPr id="5612" name="Google Shape;5612;p272"/>
          <p:cNvSpPr/>
          <p:nvPr/>
        </p:nvSpPr>
        <p:spPr>
          <a:xfrm>
            <a:off x="4243175" y="4061599"/>
            <a:ext cx="516600" cy="92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500">
                <a:solidFill>
                  <a:schemeClr val="dk1"/>
                </a:solidFill>
                <a:latin typeface="Open Sans"/>
                <a:ea typeface="Open Sans"/>
                <a:cs typeface="Open Sans"/>
                <a:sym typeface="Open Sans"/>
              </a:rPr>
              <a:t>Email</a:t>
            </a:r>
            <a:endParaRPr sz="500">
              <a:solidFill>
                <a:schemeClr val="dk1"/>
              </a:solidFill>
              <a:latin typeface="Open Sans"/>
              <a:ea typeface="Open Sans"/>
              <a:cs typeface="Open Sans"/>
              <a:sym typeface="Open Sans"/>
            </a:endParaRPr>
          </a:p>
        </p:txBody>
      </p:sp>
      <p:cxnSp>
        <p:nvCxnSpPr>
          <p:cNvPr id="5613" name="Google Shape;5613;p272"/>
          <p:cNvCxnSpPr>
            <a:stCxn id="5592" idx="3"/>
            <a:endCxn id="5611" idx="1"/>
          </p:cNvCxnSpPr>
          <p:nvPr/>
        </p:nvCxnSpPr>
        <p:spPr>
          <a:xfrm>
            <a:off x="4004350" y="3996980"/>
            <a:ext cx="238800" cy="600"/>
          </a:xfrm>
          <a:prstGeom prst="bentConnector3">
            <a:avLst>
              <a:gd name="adj1" fmla="val 50005"/>
            </a:avLst>
          </a:prstGeom>
          <a:noFill/>
          <a:ln w="9525" cap="flat" cmpd="sng">
            <a:solidFill>
              <a:srgbClr val="5B6771"/>
            </a:solidFill>
            <a:prstDash val="solid"/>
            <a:round/>
            <a:headEnd type="none" w="sm" len="sm"/>
            <a:tailEnd type="triangle" w="med" len="med"/>
          </a:ln>
        </p:spPr>
      </p:cxnSp>
      <p:cxnSp>
        <p:nvCxnSpPr>
          <p:cNvPr id="5614" name="Google Shape;5614;p272"/>
          <p:cNvCxnSpPr>
            <a:stCxn id="5615" idx="0"/>
            <a:endCxn id="5616" idx="1"/>
          </p:cNvCxnSpPr>
          <p:nvPr/>
        </p:nvCxnSpPr>
        <p:spPr>
          <a:xfrm rot="-5400000">
            <a:off x="5664048" y="3475130"/>
            <a:ext cx="681000" cy="124500"/>
          </a:xfrm>
          <a:prstGeom prst="bentConnector2">
            <a:avLst/>
          </a:prstGeom>
          <a:noFill/>
          <a:ln w="9525" cap="flat" cmpd="sng">
            <a:solidFill>
              <a:srgbClr val="5B6771"/>
            </a:solidFill>
            <a:prstDash val="solid"/>
            <a:round/>
            <a:headEnd type="none" w="sm" len="sm"/>
            <a:tailEnd type="triangle" w="med" len="med"/>
          </a:ln>
        </p:spPr>
      </p:cxnSp>
      <p:cxnSp>
        <p:nvCxnSpPr>
          <p:cNvPr id="5617" name="Google Shape;5617;p272"/>
          <p:cNvCxnSpPr>
            <a:stCxn id="5615" idx="3"/>
            <a:endCxn id="5618" idx="2"/>
          </p:cNvCxnSpPr>
          <p:nvPr/>
        </p:nvCxnSpPr>
        <p:spPr>
          <a:xfrm rot="10800000" flipH="1">
            <a:off x="6285198" y="3738680"/>
            <a:ext cx="129000" cy="258300"/>
          </a:xfrm>
          <a:prstGeom prst="bentConnector2">
            <a:avLst/>
          </a:prstGeom>
          <a:noFill/>
          <a:ln w="9525" cap="flat" cmpd="sng">
            <a:solidFill>
              <a:srgbClr val="5B6771"/>
            </a:solidFill>
            <a:prstDash val="solid"/>
            <a:round/>
            <a:headEnd type="none" w="sm" len="sm"/>
            <a:tailEnd type="triangle" w="med" len="med"/>
          </a:ln>
        </p:spPr>
      </p:cxnSp>
      <p:sp>
        <p:nvSpPr>
          <p:cNvPr id="5616" name="Google Shape;5616;p272"/>
          <p:cNvSpPr txBox="1"/>
          <p:nvPr/>
        </p:nvSpPr>
        <p:spPr>
          <a:xfrm>
            <a:off x="6066669" y="3063793"/>
            <a:ext cx="695100" cy="266400"/>
          </a:xfrm>
          <a:prstGeom prst="rect">
            <a:avLst/>
          </a:prstGeom>
          <a:solidFill>
            <a:schemeClr val="accent2"/>
          </a:solidFill>
          <a:ln>
            <a:noFill/>
          </a:ln>
        </p:spPr>
        <p:txBody>
          <a:bodyPr spcFirstLastPara="1" wrap="square" lIns="9125" tIns="9125" rIns="9125" bIns="912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Block data/</a:t>
            </a:r>
            <a:br>
              <a:rPr lang="en" sz="500">
                <a:solidFill>
                  <a:schemeClr val="lt1"/>
                </a:solidFill>
                <a:latin typeface="Open Sans"/>
                <a:ea typeface="Open Sans"/>
                <a:cs typeface="Open Sans"/>
                <a:sym typeface="Open Sans"/>
              </a:rPr>
            </a:br>
            <a:r>
              <a:rPr lang="en" sz="500">
                <a:solidFill>
                  <a:schemeClr val="lt1"/>
                </a:solidFill>
                <a:latin typeface="Open Sans"/>
                <a:ea typeface="Open Sans"/>
                <a:cs typeface="Open Sans"/>
                <a:sym typeface="Open Sans"/>
              </a:rPr>
              <a:t>Unavailable for use</a:t>
            </a:r>
            <a:endParaRPr sz="500" i="0" u="none" strike="noStrike" cap="none">
              <a:solidFill>
                <a:schemeClr val="lt1"/>
              </a:solidFill>
              <a:latin typeface="Open Sans"/>
              <a:ea typeface="Open Sans"/>
              <a:cs typeface="Open Sans"/>
              <a:sym typeface="Open Sans"/>
            </a:endParaRPr>
          </a:p>
        </p:txBody>
      </p:sp>
      <p:sp>
        <p:nvSpPr>
          <p:cNvPr id="5619" name="Google Shape;5619;p272"/>
          <p:cNvSpPr/>
          <p:nvPr/>
        </p:nvSpPr>
        <p:spPr>
          <a:xfrm>
            <a:off x="6066675" y="3238502"/>
            <a:ext cx="695100" cy="91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TWN AM UI</a:t>
            </a:r>
            <a:endParaRPr sz="500">
              <a:solidFill>
                <a:schemeClr val="dk1"/>
              </a:solidFill>
              <a:latin typeface="Open Sans"/>
              <a:ea typeface="Open Sans"/>
              <a:cs typeface="Open Sans"/>
              <a:sym typeface="Open Sans"/>
            </a:endParaRPr>
          </a:p>
        </p:txBody>
      </p:sp>
      <p:sp>
        <p:nvSpPr>
          <p:cNvPr id="5620" name="Google Shape;5620;p272"/>
          <p:cNvSpPr txBox="1"/>
          <p:nvPr/>
        </p:nvSpPr>
        <p:spPr>
          <a:xfrm>
            <a:off x="6917284" y="3057925"/>
            <a:ext cx="584700" cy="279300"/>
          </a:xfrm>
          <a:prstGeom prst="rect">
            <a:avLst/>
          </a:prstGeom>
          <a:solidFill>
            <a:schemeClr val="accent2"/>
          </a:solidFill>
          <a:ln>
            <a:noFill/>
          </a:ln>
        </p:spPr>
        <p:txBody>
          <a:bodyPr spcFirstLastPara="1" wrap="square" lIns="9125" tIns="9125" rIns="9125" bIns="912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Cancel Loaders/Sweepers</a:t>
            </a:r>
            <a:endParaRPr sz="500" i="0" u="none" strike="noStrike" cap="none">
              <a:solidFill>
                <a:schemeClr val="lt1"/>
              </a:solidFill>
              <a:latin typeface="Open Sans"/>
              <a:ea typeface="Open Sans"/>
              <a:cs typeface="Open Sans"/>
              <a:sym typeface="Open Sans"/>
            </a:endParaRPr>
          </a:p>
        </p:txBody>
      </p:sp>
      <p:sp>
        <p:nvSpPr>
          <p:cNvPr id="5621" name="Google Shape;5621;p272"/>
          <p:cNvSpPr/>
          <p:nvPr/>
        </p:nvSpPr>
        <p:spPr>
          <a:xfrm>
            <a:off x="6917275" y="3243513"/>
            <a:ext cx="585300" cy="93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V5</a:t>
            </a:r>
            <a:endParaRPr sz="500">
              <a:solidFill>
                <a:schemeClr val="dk1"/>
              </a:solidFill>
              <a:latin typeface="Open Sans"/>
              <a:ea typeface="Open Sans"/>
              <a:cs typeface="Open Sans"/>
              <a:sym typeface="Open Sans"/>
            </a:endParaRPr>
          </a:p>
        </p:txBody>
      </p:sp>
      <p:cxnSp>
        <p:nvCxnSpPr>
          <p:cNvPr id="5622" name="Google Shape;5622;p272"/>
          <p:cNvCxnSpPr>
            <a:stCxn id="5616" idx="3"/>
            <a:endCxn id="5620" idx="1"/>
          </p:cNvCxnSpPr>
          <p:nvPr/>
        </p:nvCxnSpPr>
        <p:spPr>
          <a:xfrm>
            <a:off x="6761769" y="3196993"/>
            <a:ext cx="155400" cy="600"/>
          </a:xfrm>
          <a:prstGeom prst="bentConnector3">
            <a:avLst>
              <a:gd name="adj1" fmla="val 50037"/>
            </a:avLst>
          </a:prstGeom>
          <a:noFill/>
          <a:ln w="9525" cap="flat" cmpd="sng">
            <a:solidFill>
              <a:srgbClr val="5B6771"/>
            </a:solidFill>
            <a:prstDash val="solid"/>
            <a:round/>
            <a:headEnd type="none" w="sm" len="sm"/>
            <a:tailEnd type="triangle" w="med" len="med"/>
          </a:ln>
        </p:spPr>
      </p:cxnSp>
      <p:sp>
        <p:nvSpPr>
          <p:cNvPr id="5618" name="Google Shape;5618;p272"/>
          <p:cNvSpPr txBox="1"/>
          <p:nvPr/>
        </p:nvSpPr>
        <p:spPr>
          <a:xfrm>
            <a:off x="6071319" y="3391851"/>
            <a:ext cx="685800" cy="346800"/>
          </a:xfrm>
          <a:prstGeom prst="rect">
            <a:avLst/>
          </a:prstGeom>
          <a:solidFill>
            <a:schemeClr val="accent2"/>
          </a:solidFill>
          <a:ln>
            <a:noFill/>
          </a:ln>
        </p:spPr>
        <p:txBody>
          <a:bodyPr spcFirstLastPara="1" wrap="square" lIns="9125" tIns="9125" rIns="9125" bIns="9125"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chemeClr val="lt1"/>
                </a:solidFill>
                <a:latin typeface="Open Sans"/>
                <a:ea typeface="Open Sans"/>
                <a:cs typeface="Open Sans"/>
                <a:sym typeface="Open Sans"/>
              </a:rPr>
              <a:t>Keep data available/Remove user access</a:t>
            </a:r>
            <a:endParaRPr sz="500" i="0" u="none" strike="noStrike" cap="none">
              <a:solidFill>
                <a:schemeClr val="lt1"/>
              </a:solidFill>
              <a:latin typeface="Open Sans"/>
              <a:ea typeface="Open Sans"/>
              <a:cs typeface="Open Sans"/>
              <a:sym typeface="Open Sans"/>
            </a:endParaRPr>
          </a:p>
        </p:txBody>
      </p:sp>
      <p:sp>
        <p:nvSpPr>
          <p:cNvPr id="5623" name="Google Shape;5623;p272"/>
          <p:cNvSpPr/>
          <p:nvPr/>
        </p:nvSpPr>
        <p:spPr>
          <a:xfrm>
            <a:off x="6071325" y="3652851"/>
            <a:ext cx="685800" cy="8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TWN AM UI</a:t>
            </a:r>
            <a:endParaRPr sz="500">
              <a:solidFill>
                <a:schemeClr val="dk1"/>
              </a:solidFill>
              <a:latin typeface="Open Sans"/>
              <a:ea typeface="Open Sans"/>
              <a:cs typeface="Open Sans"/>
              <a:sym typeface="Open Sans"/>
            </a:endParaRPr>
          </a:p>
        </p:txBody>
      </p:sp>
      <p:sp>
        <p:nvSpPr>
          <p:cNvPr id="5624" name="Google Shape;5624;p272"/>
          <p:cNvSpPr/>
          <p:nvPr/>
        </p:nvSpPr>
        <p:spPr>
          <a:xfrm>
            <a:off x="8385050" y="3253796"/>
            <a:ext cx="448200" cy="91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Email</a:t>
            </a:r>
            <a:endParaRPr sz="500">
              <a:solidFill>
                <a:schemeClr val="dk1"/>
              </a:solidFill>
              <a:latin typeface="Open Sans"/>
              <a:ea typeface="Open Sans"/>
              <a:cs typeface="Open Sans"/>
              <a:sym typeface="Open Sans"/>
            </a:endParaRPr>
          </a:p>
        </p:txBody>
      </p:sp>
      <p:cxnSp>
        <p:nvCxnSpPr>
          <p:cNvPr id="5625" name="Google Shape;5625;p272"/>
          <p:cNvCxnSpPr>
            <a:stCxn id="5620" idx="3"/>
            <a:endCxn id="5593" idx="1"/>
          </p:cNvCxnSpPr>
          <p:nvPr/>
        </p:nvCxnSpPr>
        <p:spPr>
          <a:xfrm rot="10800000" flipH="1">
            <a:off x="7501984" y="3196075"/>
            <a:ext cx="155400" cy="1500"/>
          </a:xfrm>
          <a:prstGeom prst="bentConnector3">
            <a:avLst>
              <a:gd name="adj1" fmla="val 50037"/>
            </a:avLst>
          </a:prstGeom>
          <a:noFill/>
          <a:ln w="9525" cap="flat" cmpd="sng">
            <a:solidFill>
              <a:srgbClr val="5B6771"/>
            </a:solidFill>
            <a:prstDash val="solid"/>
            <a:round/>
            <a:headEnd type="none" w="sm" len="sm"/>
            <a:tailEnd type="triangle" w="med" len="med"/>
          </a:ln>
        </p:spPr>
      </p:cxnSp>
      <p:cxnSp>
        <p:nvCxnSpPr>
          <p:cNvPr id="5626" name="Google Shape;5626;p272"/>
          <p:cNvCxnSpPr>
            <a:stCxn id="5593" idx="3"/>
            <a:endCxn id="5586" idx="1"/>
          </p:cNvCxnSpPr>
          <p:nvPr/>
        </p:nvCxnSpPr>
        <p:spPr>
          <a:xfrm>
            <a:off x="8105700" y="3195943"/>
            <a:ext cx="279300" cy="600"/>
          </a:xfrm>
          <a:prstGeom prst="bentConnector3">
            <a:avLst>
              <a:gd name="adj1" fmla="val 50009"/>
            </a:avLst>
          </a:prstGeom>
          <a:noFill/>
          <a:ln w="9525" cap="flat" cmpd="sng">
            <a:solidFill>
              <a:srgbClr val="5B6771"/>
            </a:solidFill>
            <a:prstDash val="solid"/>
            <a:round/>
            <a:headEnd type="none" w="sm" len="sm"/>
            <a:tailEnd type="triangle" w="med" len="med"/>
          </a:ln>
        </p:spPr>
      </p:cxnSp>
      <p:cxnSp>
        <p:nvCxnSpPr>
          <p:cNvPr id="5627" name="Google Shape;5627;p272"/>
          <p:cNvCxnSpPr>
            <a:stCxn id="5618" idx="3"/>
            <a:endCxn id="5620" idx="2"/>
          </p:cNvCxnSpPr>
          <p:nvPr/>
        </p:nvCxnSpPr>
        <p:spPr>
          <a:xfrm rot="10800000" flipH="1">
            <a:off x="6757119" y="3337251"/>
            <a:ext cx="452400" cy="228000"/>
          </a:xfrm>
          <a:prstGeom prst="bentConnector2">
            <a:avLst/>
          </a:prstGeom>
          <a:noFill/>
          <a:ln w="9525" cap="flat" cmpd="sng">
            <a:solidFill>
              <a:srgbClr val="5B6771"/>
            </a:solidFill>
            <a:prstDash val="solid"/>
            <a:round/>
            <a:headEnd type="none" w="sm" len="sm"/>
            <a:tailEnd type="triangle" w="med" len="med"/>
          </a:ln>
        </p:spPr>
      </p:cxnSp>
      <p:cxnSp>
        <p:nvCxnSpPr>
          <p:cNvPr id="5628" name="Google Shape;5628;p272"/>
          <p:cNvCxnSpPr/>
          <p:nvPr/>
        </p:nvCxnSpPr>
        <p:spPr>
          <a:xfrm>
            <a:off x="274320" y="1097571"/>
            <a:ext cx="8501700" cy="0"/>
          </a:xfrm>
          <a:prstGeom prst="straightConnector1">
            <a:avLst/>
          </a:prstGeom>
          <a:noFill/>
          <a:ln w="9525" cap="flat" cmpd="sng">
            <a:solidFill>
              <a:srgbClr val="5B6771"/>
            </a:solidFill>
            <a:prstDash val="solid"/>
            <a:round/>
            <a:headEnd type="none" w="sm" len="sm"/>
            <a:tailEnd type="triangle" w="med" len="med"/>
          </a:ln>
        </p:spPr>
      </p:cxnSp>
      <p:sp>
        <p:nvSpPr>
          <p:cNvPr id="5629" name="Google Shape;5629;p272"/>
          <p:cNvSpPr txBox="1"/>
          <p:nvPr/>
        </p:nvSpPr>
        <p:spPr>
          <a:xfrm>
            <a:off x="8696408" y="4937419"/>
            <a:ext cx="1275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0" i="0" u="none" strike="noStrike" cap="none">
                <a:solidFill>
                  <a:schemeClr val="dk2"/>
                </a:solidFill>
                <a:latin typeface="Open Sans"/>
                <a:ea typeface="Open Sans"/>
                <a:cs typeface="Open Sans"/>
                <a:sym typeface="Open Sans"/>
              </a:rPr>
              <a:t>134</a:t>
            </a:fld>
            <a:endParaRPr sz="700" b="0" i="0" u="none" strike="noStrike" cap="none">
              <a:solidFill>
                <a:schemeClr val="dk2"/>
              </a:solidFill>
              <a:latin typeface="Open Sans"/>
              <a:ea typeface="Open Sans"/>
              <a:cs typeface="Open Sans"/>
              <a:sym typeface="Open Sans"/>
            </a:endParaRPr>
          </a:p>
        </p:txBody>
      </p:sp>
      <p:sp>
        <p:nvSpPr>
          <p:cNvPr id="5630" name="Google Shape;5630;p272"/>
          <p:cNvSpPr txBox="1"/>
          <p:nvPr/>
        </p:nvSpPr>
        <p:spPr>
          <a:xfrm>
            <a:off x="6216298" y="4937419"/>
            <a:ext cx="2480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Open Sans"/>
                <a:ea typeface="Open Sans"/>
                <a:cs typeface="Open Sans"/>
                <a:sym typeface="Open Sans"/>
              </a:rPr>
              <a:t>PROPRIETARY</a:t>
            </a:r>
            <a:r>
              <a:rPr lang="en" sz="700">
                <a:solidFill>
                  <a:schemeClr val="dk2"/>
                </a:solidFill>
                <a:latin typeface="Open Sans"/>
                <a:ea typeface="Open Sans"/>
                <a:cs typeface="Open Sans"/>
                <a:sym typeface="Open Sans"/>
              </a:rPr>
              <a:t> </a:t>
            </a:r>
            <a:r>
              <a:rPr lang="en" sz="700" b="0" i="0" u="none" strike="noStrike" cap="none">
                <a:solidFill>
                  <a:schemeClr val="dk2"/>
                </a:solidFill>
                <a:latin typeface="Open Sans"/>
                <a:ea typeface="Open Sans"/>
                <a:cs typeface="Open Sans"/>
                <a:sym typeface="Open Sans"/>
              </a:rPr>
              <a:t>|</a:t>
            </a:r>
            <a:endParaRPr sz="700" b="0" i="0" u="none" strike="noStrike" cap="none">
              <a:solidFill>
                <a:schemeClr val="dk2"/>
              </a:solidFill>
              <a:latin typeface="Open Sans"/>
              <a:ea typeface="Open Sans"/>
              <a:cs typeface="Open Sans"/>
              <a:sym typeface="Open Sans"/>
            </a:endParaRPr>
          </a:p>
        </p:txBody>
      </p:sp>
      <p:grpSp>
        <p:nvGrpSpPr>
          <p:cNvPr id="5631" name="Google Shape;5631;p272"/>
          <p:cNvGrpSpPr/>
          <p:nvPr/>
        </p:nvGrpSpPr>
        <p:grpSpPr>
          <a:xfrm>
            <a:off x="6703104" y="3020194"/>
            <a:ext cx="78008" cy="77752"/>
            <a:chOff x="137268" y="455754"/>
            <a:chExt cx="320100" cy="320100"/>
          </a:xfrm>
        </p:grpSpPr>
        <p:sp>
          <p:nvSpPr>
            <p:cNvPr id="5632" name="Google Shape;5632;p272"/>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633" name="Google Shape;5633;p272"/>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634" name="Google Shape;5634;p272"/>
          <p:cNvGrpSpPr/>
          <p:nvPr/>
        </p:nvGrpSpPr>
        <p:grpSpPr>
          <a:xfrm>
            <a:off x="5192789" y="2985372"/>
            <a:ext cx="78008" cy="77752"/>
            <a:chOff x="137268" y="455754"/>
            <a:chExt cx="320100" cy="320100"/>
          </a:xfrm>
        </p:grpSpPr>
        <p:sp>
          <p:nvSpPr>
            <p:cNvPr id="5635" name="Google Shape;5635;p272"/>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636" name="Google Shape;5636;p272"/>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637" name="Google Shape;5637;p272"/>
          <p:cNvSpPr txBox="1"/>
          <p:nvPr/>
        </p:nvSpPr>
        <p:spPr>
          <a:xfrm>
            <a:off x="1616687" y="1480450"/>
            <a:ext cx="516600" cy="238200"/>
          </a:xfrm>
          <a:prstGeom prst="rect">
            <a:avLst/>
          </a:prstGeom>
          <a:solidFill>
            <a:schemeClr val="accent2"/>
          </a:solidFill>
          <a:ln>
            <a:noFill/>
          </a:ln>
        </p:spPr>
        <p:txBody>
          <a:bodyPr spcFirstLastPara="1" wrap="square" lIns="9125" tIns="9125" rIns="9125" bIns="91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Request Cancellation</a:t>
            </a:r>
            <a:endParaRPr sz="500">
              <a:solidFill>
                <a:schemeClr val="lt1"/>
              </a:solidFill>
              <a:latin typeface="Open Sans"/>
              <a:ea typeface="Open Sans"/>
              <a:cs typeface="Open Sans"/>
              <a:sym typeface="Open Sans"/>
            </a:endParaRPr>
          </a:p>
        </p:txBody>
      </p:sp>
      <p:cxnSp>
        <p:nvCxnSpPr>
          <p:cNvPr id="5638" name="Google Shape;5638;p272"/>
          <p:cNvCxnSpPr>
            <a:stCxn id="5637" idx="2"/>
            <a:endCxn id="5597" idx="0"/>
          </p:cNvCxnSpPr>
          <p:nvPr/>
        </p:nvCxnSpPr>
        <p:spPr>
          <a:xfrm rot="-5400000" flipH="1">
            <a:off x="1742387" y="1851250"/>
            <a:ext cx="265800" cy="600"/>
          </a:xfrm>
          <a:prstGeom prst="bentConnector3">
            <a:avLst>
              <a:gd name="adj1" fmla="val 50023"/>
            </a:avLst>
          </a:prstGeom>
          <a:noFill/>
          <a:ln w="9525" cap="flat" cmpd="sng">
            <a:solidFill>
              <a:srgbClr val="5B6771"/>
            </a:solidFill>
            <a:prstDash val="solid"/>
            <a:round/>
            <a:headEnd type="none" w="sm" len="sm"/>
            <a:tailEnd type="triangle" w="med" len="med"/>
          </a:ln>
        </p:spPr>
      </p:cxnSp>
      <p:sp>
        <p:nvSpPr>
          <p:cNvPr id="5599" name="Google Shape;5599;p272"/>
          <p:cNvSpPr/>
          <p:nvPr/>
        </p:nvSpPr>
        <p:spPr>
          <a:xfrm>
            <a:off x="2268325" y="2030500"/>
            <a:ext cx="483000" cy="336475"/>
          </a:xfrm>
          <a:prstGeom prst="flowChartDecision">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Cancel?</a:t>
            </a:r>
            <a:endParaRPr sz="500">
              <a:solidFill>
                <a:schemeClr val="lt1"/>
              </a:solidFill>
              <a:latin typeface="Open Sans"/>
              <a:ea typeface="Open Sans"/>
              <a:cs typeface="Open Sans"/>
              <a:sym typeface="Open Sans"/>
            </a:endParaRPr>
          </a:p>
        </p:txBody>
      </p:sp>
      <p:sp>
        <p:nvSpPr>
          <p:cNvPr id="5639" name="Google Shape;5639;p272"/>
          <p:cNvSpPr txBox="1"/>
          <p:nvPr/>
        </p:nvSpPr>
        <p:spPr>
          <a:xfrm>
            <a:off x="2671125" y="2018575"/>
            <a:ext cx="1275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Yes</a:t>
            </a:r>
            <a:endParaRPr sz="500">
              <a:solidFill>
                <a:schemeClr val="dk2"/>
              </a:solidFill>
              <a:latin typeface="Open Sans"/>
              <a:ea typeface="Open Sans"/>
              <a:cs typeface="Open Sans"/>
              <a:sym typeface="Open Sans"/>
            </a:endParaRPr>
          </a:p>
        </p:txBody>
      </p:sp>
      <p:sp>
        <p:nvSpPr>
          <p:cNvPr id="5640" name="Google Shape;5640;p272"/>
          <p:cNvSpPr/>
          <p:nvPr/>
        </p:nvSpPr>
        <p:spPr>
          <a:xfrm>
            <a:off x="4180575" y="3362150"/>
            <a:ext cx="405600" cy="891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Salesforce</a:t>
            </a:r>
            <a:endParaRPr sz="500">
              <a:solidFill>
                <a:schemeClr val="dk2"/>
              </a:solidFill>
              <a:latin typeface="Open Sans"/>
              <a:ea typeface="Open Sans"/>
              <a:cs typeface="Open Sans"/>
              <a:sym typeface="Open Sans"/>
            </a:endParaRPr>
          </a:p>
        </p:txBody>
      </p:sp>
      <p:sp>
        <p:nvSpPr>
          <p:cNvPr id="5610" name="Google Shape;5610;p272"/>
          <p:cNvSpPr/>
          <p:nvPr/>
        </p:nvSpPr>
        <p:spPr>
          <a:xfrm>
            <a:off x="5371425" y="3063125"/>
            <a:ext cx="548700" cy="346825"/>
          </a:xfrm>
          <a:prstGeom prst="flowChartDecision">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500">
                <a:solidFill>
                  <a:schemeClr val="lt1"/>
                </a:solidFill>
                <a:latin typeface="Open Sans"/>
                <a:ea typeface="Open Sans"/>
                <a:cs typeface="Open Sans"/>
                <a:sym typeface="Open Sans"/>
              </a:rPr>
              <a:t>AEN Block Data?</a:t>
            </a:r>
            <a:endParaRPr sz="500">
              <a:solidFill>
                <a:schemeClr val="lt1"/>
              </a:solidFill>
              <a:latin typeface="Open Sans"/>
              <a:ea typeface="Open Sans"/>
              <a:cs typeface="Open Sans"/>
              <a:sym typeface="Open Sans"/>
            </a:endParaRPr>
          </a:p>
        </p:txBody>
      </p:sp>
      <p:cxnSp>
        <p:nvCxnSpPr>
          <p:cNvPr id="5641" name="Google Shape;5641;p272"/>
          <p:cNvCxnSpPr>
            <a:stCxn id="5589" idx="3"/>
            <a:endCxn id="5610" idx="1"/>
          </p:cNvCxnSpPr>
          <p:nvPr/>
        </p:nvCxnSpPr>
        <p:spPr>
          <a:xfrm rot="10800000" flipH="1">
            <a:off x="5249808" y="3236643"/>
            <a:ext cx="121500" cy="900"/>
          </a:xfrm>
          <a:prstGeom prst="bentConnector3">
            <a:avLst>
              <a:gd name="adj1" fmla="val 50048"/>
            </a:avLst>
          </a:prstGeom>
          <a:noFill/>
          <a:ln w="9525" cap="flat" cmpd="sng">
            <a:solidFill>
              <a:srgbClr val="5B6771"/>
            </a:solidFill>
            <a:prstDash val="solid"/>
            <a:round/>
            <a:headEnd type="none" w="sm" len="sm"/>
            <a:tailEnd type="triangle" w="med" len="med"/>
          </a:ln>
        </p:spPr>
      </p:cxnSp>
      <p:cxnSp>
        <p:nvCxnSpPr>
          <p:cNvPr id="5642" name="Google Shape;5642;p272"/>
          <p:cNvCxnSpPr>
            <a:stCxn id="5610" idx="0"/>
            <a:endCxn id="5616" idx="0"/>
          </p:cNvCxnSpPr>
          <p:nvPr/>
        </p:nvCxnSpPr>
        <p:spPr>
          <a:xfrm rot="-5400000" flipH="1">
            <a:off x="6029625" y="2679275"/>
            <a:ext cx="600" cy="768300"/>
          </a:xfrm>
          <a:prstGeom prst="bentConnector3">
            <a:avLst>
              <a:gd name="adj1" fmla="val -39687500"/>
            </a:avLst>
          </a:prstGeom>
          <a:noFill/>
          <a:ln w="9525" cap="flat" cmpd="sng">
            <a:solidFill>
              <a:srgbClr val="5B6771"/>
            </a:solidFill>
            <a:prstDash val="solid"/>
            <a:round/>
            <a:headEnd type="none" w="sm" len="sm"/>
            <a:tailEnd type="triangle" w="med" len="med"/>
          </a:ln>
        </p:spPr>
      </p:cxnSp>
      <p:sp>
        <p:nvSpPr>
          <p:cNvPr id="5643" name="Google Shape;5643;p272"/>
          <p:cNvSpPr txBox="1"/>
          <p:nvPr/>
        </p:nvSpPr>
        <p:spPr>
          <a:xfrm>
            <a:off x="5645775" y="2820075"/>
            <a:ext cx="176700" cy="10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Yes</a:t>
            </a:r>
            <a:endParaRPr sz="500">
              <a:solidFill>
                <a:schemeClr val="dk1"/>
              </a:solidFill>
              <a:latin typeface="Open Sans"/>
              <a:ea typeface="Open Sans"/>
              <a:cs typeface="Open Sans"/>
              <a:sym typeface="Open Sans"/>
            </a:endParaRPr>
          </a:p>
        </p:txBody>
      </p:sp>
      <p:sp>
        <p:nvSpPr>
          <p:cNvPr id="5644" name="Google Shape;5644;p272"/>
          <p:cNvSpPr txBox="1"/>
          <p:nvPr/>
        </p:nvSpPr>
        <p:spPr>
          <a:xfrm>
            <a:off x="5469952" y="3476500"/>
            <a:ext cx="178200" cy="10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No`</a:t>
            </a:r>
            <a:endParaRPr sz="500">
              <a:solidFill>
                <a:schemeClr val="dk1"/>
              </a:solidFill>
              <a:latin typeface="Open Sans"/>
              <a:ea typeface="Open Sans"/>
              <a:cs typeface="Open Sans"/>
              <a:sym typeface="Open Sans"/>
            </a:endParaRPr>
          </a:p>
        </p:txBody>
      </p:sp>
      <p:sp>
        <p:nvSpPr>
          <p:cNvPr id="5615" name="Google Shape;5615;p272"/>
          <p:cNvSpPr/>
          <p:nvPr/>
        </p:nvSpPr>
        <p:spPr>
          <a:xfrm>
            <a:off x="5599398" y="3877880"/>
            <a:ext cx="685800" cy="238200"/>
          </a:xfrm>
          <a:prstGeom prst="flowChartDecision">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500">
                <a:solidFill>
                  <a:schemeClr val="lt1"/>
                </a:solidFill>
                <a:latin typeface="Open Sans"/>
                <a:ea typeface="Open Sans"/>
                <a:cs typeface="Open Sans"/>
                <a:sym typeface="Open Sans"/>
              </a:rPr>
              <a:t>Bad Data?</a:t>
            </a:r>
            <a:endParaRPr sz="500">
              <a:solidFill>
                <a:schemeClr val="lt1"/>
              </a:solidFill>
              <a:latin typeface="Open Sans"/>
              <a:ea typeface="Open Sans"/>
              <a:cs typeface="Open Sans"/>
              <a:sym typeface="Open Sans"/>
            </a:endParaRPr>
          </a:p>
        </p:txBody>
      </p:sp>
      <p:sp>
        <p:nvSpPr>
          <p:cNvPr id="5645" name="Google Shape;5645;p272"/>
          <p:cNvSpPr txBox="1"/>
          <p:nvPr/>
        </p:nvSpPr>
        <p:spPr>
          <a:xfrm>
            <a:off x="5754007" y="3590050"/>
            <a:ext cx="209100" cy="10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Yes</a:t>
            </a:r>
            <a:endParaRPr sz="500">
              <a:solidFill>
                <a:schemeClr val="dk1"/>
              </a:solidFill>
              <a:latin typeface="Open Sans"/>
              <a:ea typeface="Open Sans"/>
              <a:cs typeface="Open Sans"/>
              <a:sym typeface="Open Sans"/>
            </a:endParaRPr>
          </a:p>
        </p:txBody>
      </p:sp>
      <p:cxnSp>
        <p:nvCxnSpPr>
          <p:cNvPr id="5646" name="Google Shape;5646;p272"/>
          <p:cNvCxnSpPr>
            <a:stCxn id="5611" idx="3"/>
            <a:endCxn id="5615" idx="1"/>
          </p:cNvCxnSpPr>
          <p:nvPr/>
        </p:nvCxnSpPr>
        <p:spPr>
          <a:xfrm>
            <a:off x="4759775" y="3996980"/>
            <a:ext cx="839700" cy="600"/>
          </a:xfrm>
          <a:prstGeom prst="bentConnector3">
            <a:avLst>
              <a:gd name="adj1" fmla="val 49995"/>
            </a:avLst>
          </a:prstGeom>
          <a:noFill/>
          <a:ln w="9525" cap="flat" cmpd="sng">
            <a:solidFill>
              <a:srgbClr val="5B6771"/>
            </a:solidFill>
            <a:prstDash val="solid"/>
            <a:round/>
            <a:headEnd type="none" w="sm" len="sm"/>
            <a:tailEnd type="triangle" w="med" len="med"/>
          </a:ln>
        </p:spPr>
      </p:cxnSp>
      <p:sp>
        <p:nvSpPr>
          <p:cNvPr id="5647" name="Google Shape;5647;p272"/>
          <p:cNvSpPr txBox="1"/>
          <p:nvPr/>
        </p:nvSpPr>
        <p:spPr>
          <a:xfrm>
            <a:off x="6216312" y="3889867"/>
            <a:ext cx="209100" cy="10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No</a:t>
            </a:r>
            <a:endParaRPr sz="500">
              <a:solidFill>
                <a:schemeClr val="dk1"/>
              </a:solidFill>
              <a:latin typeface="Open Sans"/>
              <a:ea typeface="Open Sans"/>
              <a:cs typeface="Open Sans"/>
              <a:sym typeface="Open Sans"/>
            </a:endParaRPr>
          </a:p>
        </p:txBody>
      </p:sp>
      <p:grpSp>
        <p:nvGrpSpPr>
          <p:cNvPr id="5648" name="Google Shape;5648;p272"/>
          <p:cNvGrpSpPr/>
          <p:nvPr/>
        </p:nvGrpSpPr>
        <p:grpSpPr>
          <a:xfrm>
            <a:off x="7457138" y="3021593"/>
            <a:ext cx="78008" cy="77752"/>
            <a:chOff x="137268" y="455754"/>
            <a:chExt cx="320100" cy="320100"/>
          </a:xfrm>
        </p:grpSpPr>
        <p:sp>
          <p:nvSpPr>
            <p:cNvPr id="5649" name="Google Shape;5649;p272"/>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650" name="Google Shape;5650;p272"/>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651" name="Google Shape;5651;p272"/>
          <p:cNvGrpSpPr/>
          <p:nvPr/>
        </p:nvGrpSpPr>
        <p:grpSpPr>
          <a:xfrm>
            <a:off x="6727180" y="3368536"/>
            <a:ext cx="78008" cy="77752"/>
            <a:chOff x="137268" y="455754"/>
            <a:chExt cx="320100" cy="320100"/>
          </a:xfrm>
        </p:grpSpPr>
        <p:sp>
          <p:nvSpPr>
            <p:cNvPr id="5652" name="Google Shape;5652;p272"/>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653" name="Google Shape;5653;p272"/>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654" name="Google Shape;5654;p272"/>
          <p:cNvGrpSpPr/>
          <p:nvPr/>
        </p:nvGrpSpPr>
        <p:grpSpPr>
          <a:xfrm>
            <a:off x="4516514" y="2990134"/>
            <a:ext cx="78008" cy="77752"/>
            <a:chOff x="137268" y="455754"/>
            <a:chExt cx="320100" cy="320100"/>
          </a:xfrm>
        </p:grpSpPr>
        <p:sp>
          <p:nvSpPr>
            <p:cNvPr id="5655" name="Google Shape;5655;p272"/>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656" name="Google Shape;5656;p272"/>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grpSp>
        <p:nvGrpSpPr>
          <p:cNvPr id="5657" name="Google Shape;5657;p272"/>
          <p:cNvGrpSpPr/>
          <p:nvPr/>
        </p:nvGrpSpPr>
        <p:grpSpPr>
          <a:xfrm>
            <a:off x="1537689" y="1498096"/>
            <a:ext cx="118871" cy="118871"/>
            <a:chOff x="4442959" y="2041663"/>
            <a:chExt cx="329100" cy="329100"/>
          </a:xfrm>
        </p:grpSpPr>
        <p:sp>
          <p:nvSpPr>
            <p:cNvPr id="5658" name="Google Shape;5658;p272"/>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9" name="Google Shape;5659;p272"/>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sp>
        <p:nvSpPr>
          <p:cNvPr id="5660" name="Google Shape;5660;p272"/>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5661" name="Google Shape;5661;p272"/>
          <p:cNvSpPr txBox="1">
            <a:spLocks noGrp="1"/>
          </p:cNvSpPr>
          <p:nvPr>
            <p:ph type="title"/>
          </p:nvPr>
        </p:nvSpPr>
        <p:spPr>
          <a:xfrm>
            <a:off x="274326" y="221436"/>
            <a:ext cx="8595300" cy="68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Direct Cancellations (TWN)</a:t>
            </a:r>
            <a:endParaRPr/>
          </a:p>
          <a:p>
            <a:pPr marL="0" lvl="0" indent="0" algn="l" rtl="0">
              <a:spcBef>
                <a:spcPts val="0"/>
              </a:spcBef>
              <a:spcAft>
                <a:spcPts val="0"/>
              </a:spcAft>
              <a:buNone/>
            </a:pPr>
            <a:r>
              <a:rPr lang="en" sz="1400" i="1"/>
              <a:t>Process Map</a:t>
            </a:r>
            <a:endParaRPr sz="1400" i="1"/>
          </a:p>
        </p:txBody>
      </p:sp>
      <p:sp>
        <p:nvSpPr>
          <p:cNvPr id="5662" name="Google Shape;5662;p272"/>
          <p:cNvSpPr/>
          <p:nvPr/>
        </p:nvSpPr>
        <p:spPr>
          <a:xfrm>
            <a:off x="1073015" y="4633797"/>
            <a:ext cx="156600" cy="1209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3" name="Google Shape;5663;p272"/>
          <p:cNvSpPr txBox="1"/>
          <p:nvPr/>
        </p:nvSpPr>
        <p:spPr>
          <a:xfrm>
            <a:off x="1272317" y="4648047"/>
            <a:ext cx="8844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Automated Process Step</a:t>
            </a:r>
            <a:endParaRPr sz="500" i="0" u="none" strike="noStrike" cap="none">
              <a:solidFill>
                <a:schemeClr val="dk2"/>
              </a:solidFill>
              <a:latin typeface="Open Sans"/>
              <a:ea typeface="Open Sans"/>
              <a:cs typeface="Open Sans"/>
              <a:sym typeface="Open Sans"/>
            </a:endParaRPr>
          </a:p>
        </p:txBody>
      </p:sp>
      <p:sp>
        <p:nvSpPr>
          <p:cNvPr id="5664" name="Google Shape;5664;p272"/>
          <p:cNvSpPr txBox="1"/>
          <p:nvPr/>
        </p:nvSpPr>
        <p:spPr>
          <a:xfrm>
            <a:off x="481612" y="4648047"/>
            <a:ext cx="5487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Process Start</a:t>
            </a:r>
            <a:endParaRPr sz="500" i="0" u="none" strike="noStrike" cap="none">
              <a:solidFill>
                <a:schemeClr val="dk2"/>
              </a:solidFill>
              <a:latin typeface="Open Sans"/>
              <a:ea typeface="Open Sans"/>
              <a:cs typeface="Open Sans"/>
              <a:sym typeface="Open Sans"/>
            </a:endParaRPr>
          </a:p>
        </p:txBody>
      </p:sp>
      <p:sp>
        <p:nvSpPr>
          <p:cNvPr id="5665" name="Google Shape;5665;p272"/>
          <p:cNvSpPr txBox="1"/>
          <p:nvPr/>
        </p:nvSpPr>
        <p:spPr>
          <a:xfrm>
            <a:off x="2428723" y="4648047"/>
            <a:ext cx="804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Automated Transition</a:t>
            </a:r>
            <a:endParaRPr sz="500" i="0" u="none" strike="noStrike" cap="none">
              <a:solidFill>
                <a:schemeClr val="dk2"/>
              </a:solidFill>
              <a:latin typeface="Open Sans"/>
              <a:ea typeface="Open Sans"/>
              <a:cs typeface="Open Sans"/>
              <a:sym typeface="Open Sans"/>
            </a:endParaRPr>
          </a:p>
        </p:txBody>
      </p:sp>
      <p:cxnSp>
        <p:nvCxnSpPr>
          <p:cNvPr id="5666" name="Google Shape;5666;p272"/>
          <p:cNvCxnSpPr/>
          <p:nvPr/>
        </p:nvCxnSpPr>
        <p:spPr>
          <a:xfrm>
            <a:off x="2199420" y="4694247"/>
            <a:ext cx="186600" cy="0"/>
          </a:xfrm>
          <a:prstGeom prst="straightConnector1">
            <a:avLst/>
          </a:prstGeom>
          <a:noFill/>
          <a:ln w="9525" cap="flat" cmpd="sng">
            <a:solidFill>
              <a:srgbClr val="5FCE97"/>
            </a:solidFill>
            <a:prstDash val="solid"/>
            <a:round/>
            <a:headEnd type="none" w="sm" len="sm"/>
            <a:tailEnd type="triangle" w="med" len="med"/>
          </a:ln>
        </p:spPr>
      </p:cxnSp>
      <p:sp>
        <p:nvSpPr>
          <p:cNvPr id="5667" name="Google Shape;5667;p272"/>
          <p:cNvSpPr txBox="1"/>
          <p:nvPr/>
        </p:nvSpPr>
        <p:spPr>
          <a:xfrm>
            <a:off x="4293933" y="4648047"/>
            <a:ext cx="4290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Pain Point</a:t>
            </a:r>
            <a:r>
              <a:rPr lang="en" sz="500">
                <a:solidFill>
                  <a:schemeClr val="dk2"/>
                </a:solidFill>
                <a:latin typeface="Open Sans"/>
                <a:ea typeface="Open Sans"/>
                <a:cs typeface="Open Sans"/>
                <a:sym typeface="Open Sans"/>
              </a:rPr>
              <a:t>s</a:t>
            </a:r>
            <a:endParaRPr sz="500" i="0" u="none" strike="noStrike" cap="none">
              <a:solidFill>
                <a:schemeClr val="dk2"/>
              </a:solidFill>
              <a:latin typeface="Open Sans"/>
              <a:ea typeface="Open Sans"/>
              <a:cs typeface="Open Sans"/>
              <a:sym typeface="Open Sans"/>
            </a:endParaRPr>
          </a:p>
        </p:txBody>
      </p:sp>
      <p:sp>
        <p:nvSpPr>
          <p:cNvPr id="5668" name="Google Shape;5668;p272"/>
          <p:cNvSpPr txBox="1"/>
          <p:nvPr/>
        </p:nvSpPr>
        <p:spPr>
          <a:xfrm>
            <a:off x="3515528" y="4648047"/>
            <a:ext cx="6045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a:solidFill>
                  <a:schemeClr val="dk2"/>
                </a:solidFill>
                <a:latin typeface="Open Sans"/>
                <a:ea typeface="Open Sans"/>
                <a:cs typeface="Open Sans"/>
                <a:sym typeface="Open Sans"/>
              </a:rPr>
              <a:t>Manual process</a:t>
            </a:r>
            <a:endParaRPr sz="500" i="0" u="none" strike="noStrike" cap="none">
              <a:solidFill>
                <a:schemeClr val="dk2"/>
              </a:solidFill>
              <a:latin typeface="Open Sans"/>
              <a:ea typeface="Open Sans"/>
              <a:cs typeface="Open Sans"/>
              <a:sym typeface="Open Sans"/>
            </a:endParaRPr>
          </a:p>
        </p:txBody>
      </p:sp>
      <p:cxnSp>
        <p:nvCxnSpPr>
          <p:cNvPr id="5669" name="Google Shape;5669;p272"/>
          <p:cNvCxnSpPr/>
          <p:nvPr/>
        </p:nvCxnSpPr>
        <p:spPr>
          <a:xfrm>
            <a:off x="3276025" y="4694247"/>
            <a:ext cx="196800" cy="0"/>
          </a:xfrm>
          <a:prstGeom prst="straightConnector1">
            <a:avLst/>
          </a:prstGeom>
          <a:noFill/>
          <a:ln w="9525" cap="flat" cmpd="sng">
            <a:solidFill>
              <a:schemeClr val="dk2"/>
            </a:solidFill>
            <a:prstDash val="solid"/>
            <a:round/>
            <a:headEnd type="none" w="sm" len="sm"/>
            <a:tailEnd type="triangle" w="med" len="med"/>
          </a:ln>
        </p:spPr>
      </p:cxnSp>
      <p:sp>
        <p:nvSpPr>
          <p:cNvPr id="5670" name="Google Shape;5670;p272"/>
          <p:cNvSpPr/>
          <p:nvPr/>
        </p:nvSpPr>
        <p:spPr>
          <a:xfrm>
            <a:off x="4765636" y="4633797"/>
            <a:ext cx="156600" cy="120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1" name="Google Shape;5671;p272"/>
          <p:cNvSpPr txBox="1"/>
          <p:nvPr/>
        </p:nvSpPr>
        <p:spPr>
          <a:xfrm>
            <a:off x="4964975" y="4648054"/>
            <a:ext cx="27339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a:solidFill>
                  <a:schemeClr val="dk2"/>
                </a:solidFill>
                <a:latin typeface="Open Sans"/>
                <a:ea typeface="Open Sans"/>
                <a:cs typeface="Open Sans"/>
                <a:sym typeface="Open Sans"/>
              </a:rPr>
              <a:t>Requires Coordination between Employer, Employer Vendors &amp; Sales</a:t>
            </a:r>
            <a:endParaRPr sz="500">
              <a:solidFill>
                <a:schemeClr val="dk2"/>
              </a:solidFill>
              <a:latin typeface="Open Sans"/>
              <a:ea typeface="Open Sans"/>
              <a:cs typeface="Open Sans"/>
              <a:sym typeface="Open Sans"/>
            </a:endParaRPr>
          </a:p>
        </p:txBody>
      </p:sp>
      <p:grpSp>
        <p:nvGrpSpPr>
          <p:cNvPr id="5672" name="Google Shape;5672;p272"/>
          <p:cNvGrpSpPr/>
          <p:nvPr/>
        </p:nvGrpSpPr>
        <p:grpSpPr>
          <a:xfrm>
            <a:off x="320039" y="4634812"/>
            <a:ext cx="118871" cy="118871"/>
            <a:chOff x="4442959" y="2041663"/>
            <a:chExt cx="329100" cy="329100"/>
          </a:xfrm>
        </p:grpSpPr>
        <p:sp>
          <p:nvSpPr>
            <p:cNvPr id="5673" name="Google Shape;5673;p272"/>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4" name="Google Shape;5674;p272"/>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sp>
        <p:nvSpPr>
          <p:cNvPr id="5675" name="Google Shape;5675;p272"/>
          <p:cNvSpPr/>
          <p:nvPr/>
        </p:nvSpPr>
        <p:spPr>
          <a:xfrm>
            <a:off x="4162730" y="4648347"/>
            <a:ext cx="885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676" name="Google Shape;5676;p272"/>
          <p:cNvSpPr/>
          <p:nvPr/>
        </p:nvSpPr>
        <p:spPr>
          <a:xfrm>
            <a:off x="7123176" y="4636008"/>
            <a:ext cx="156600" cy="1209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7" name="Google Shape;5677;p272"/>
          <p:cNvSpPr txBox="1"/>
          <p:nvPr/>
        </p:nvSpPr>
        <p:spPr>
          <a:xfrm>
            <a:off x="7322517" y="4650275"/>
            <a:ext cx="672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a:solidFill>
                  <a:schemeClr val="dk2"/>
                </a:solidFill>
                <a:latin typeface="Open Sans"/>
                <a:ea typeface="Open Sans"/>
                <a:cs typeface="Open Sans"/>
                <a:sym typeface="Open Sans"/>
              </a:rPr>
              <a:t>Manual Processes</a:t>
            </a:r>
            <a:endParaRPr sz="500">
              <a:solidFill>
                <a:schemeClr val="dk2"/>
              </a:solidFill>
              <a:latin typeface="Open Sans"/>
              <a:ea typeface="Open Sans"/>
              <a:cs typeface="Open Sans"/>
              <a:sym typeface="Open Sans"/>
            </a:endParaRPr>
          </a:p>
        </p:txBody>
      </p:sp>
      <p:sp>
        <p:nvSpPr>
          <p:cNvPr id="5678" name="Google Shape;5678;p272"/>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682"/>
        <p:cNvGrpSpPr/>
        <p:nvPr/>
      </p:nvGrpSpPr>
      <p:grpSpPr>
        <a:xfrm>
          <a:off x="0" y="0"/>
          <a:ext cx="0" cy="0"/>
          <a:chOff x="0" y="0"/>
          <a:chExt cx="0" cy="0"/>
        </a:xfrm>
      </p:grpSpPr>
      <p:pic>
        <p:nvPicPr>
          <p:cNvPr id="5683" name="Google Shape;5683;p273"/>
          <p:cNvPicPr preferRelativeResize="0"/>
          <p:nvPr/>
        </p:nvPicPr>
        <p:blipFill>
          <a:blip r:embed="rId3">
            <a:alphaModFix/>
          </a:blip>
          <a:stretch>
            <a:fillRect/>
          </a:stretch>
        </p:blipFill>
        <p:spPr>
          <a:xfrm>
            <a:off x="274315" y="1093117"/>
            <a:ext cx="4489705" cy="1947672"/>
          </a:xfrm>
          <a:prstGeom prst="rect">
            <a:avLst/>
          </a:prstGeom>
          <a:noFill/>
          <a:ln w="9525" cap="flat" cmpd="sng">
            <a:solidFill>
              <a:srgbClr val="E7E7E7"/>
            </a:solidFill>
            <a:prstDash val="solid"/>
            <a:round/>
            <a:headEnd type="none" w="sm" len="sm"/>
            <a:tailEnd type="none" w="sm" len="sm"/>
          </a:ln>
        </p:spPr>
      </p:pic>
      <p:sp>
        <p:nvSpPr>
          <p:cNvPr id="5684" name="Google Shape;5684;p273"/>
          <p:cNvSpPr/>
          <p:nvPr/>
        </p:nvSpPr>
        <p:spPr>
          <a:xfrm>
            <a:off x="3300984" y="2120995"/>
            <a:ext cx="198900" cy="2013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685" name="Google Shape;5685;p273"/>
          <p:cNvSpPr/>
          <p:nvPr/>
        </p:nvSpPr>
        <p:spPr>
          <a:xfrm>
            <a:off x="2889504" y="2121002"/>
            <a:ext cx="198900" cy="2013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686" name="Google Shape;5686;p273"/>
          <p:cNvSpPr/>
          <p:nvPr/>
        </p:nvSpPr>
        <p:spPr>
          <a:xfrm>
            <a:off x="4243767" y="2382983"/>
            <a:ext cx="198900" cy="2013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687" name="Google Shape;5687;p273"/>
          <p:cNvSpPr/>
          <p:nvPr/>
        </p:nvSpPr>
        <p:spPr>
          <a:xfrm>
            <a:off x="4687062" y="2120995"/>
            <a:ext cx="198900" cy="2013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688" name="Google Shape;5688;p273"/>
          <p:cNvSpPr/>
          <p:nvPr/>
        </p:nvSpPr>
        <p:spPr>
          <a:xfrm>
            <a:off x="4243787" y="2120999"/>
            <a:ext cx="198900" cy="2013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689" name="Google Shape;5689;p273"/>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
              <a:t>Direct Cancellations (TWN)</a:t>
            </a:r>
            <a:endParaRPr>
              <a:solidFill>
                <a:schemeClr val="accent2"/>
              </a:solidFill>
            </a:endParaRPr>
          </a:p>
          <a:p>
            <a:pPr marL="0" lvl="0" indent="0" algn="l" rtl="0">
              <a:spcBef>
                <a:spcPts val="0"/>
              </a:spcBef>
              <a:spcAft>
                <a:spcPts val="0"/>
              </a:spcAft>
              <a:buClr>
                <a:schemeClr val="dk1"/>
              </a:buClr>
              <a:buSzPts val="1100"/>
              <a:buFont typeface="Arial"/>
              <a:buNone/>
            </a:pPr>
            <a:r>
              <a:rPr lang="en" sz="1400" i="1"/>
              <a:t>Pain points &amp; Root Cause</a:t>
            </a:r>
            <a:endParaRPr sz="1400">
              <a:solidFill>
                <a:schemeClr val="accent2"/>
              </a:solidFill>
            </a:endParaRPr>
          </a:p>
        </p:txBody>
      </p:sp>
      <p:sp>
        <p:nvSpPr>
          <p:cNvPr id="5690" name="Google Shape;5690;p273"/>
          <p:cNvSpPr/>
          <p:nvPr/>
        </p:nvSpPr>
        <p:spPr>
          <a:xfrm>
            <a:off x="274350" y="3570400"/>
            <a:ext cx="7654500" cy="1193100"/>
          </a:xfrm>
          <a:prstGeom prst="roundRect">
            <a:avLst>
              <a:gd name="adj" fmla="val 16667"/>
            </a:avLst>
          </a:prstGeom>
          <a:solidFill>
            <a:schemeClr val="accent2"/>
          </a:solidFill>
          <a:ln>
            <a:noFill/>
          </a:ln>
        </p:spPr>
        <p:txBody>
          <a:bodyPr spcFirstLastPara="1" wrap="square" lIns="91425" tIns="45700" rIns="45700" bIns="45700"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Direct TWN Cancellations (Automate)</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Automate the business rule checks performed. Enhance existing Employer Boarding Offboarding API to implement the automation</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Limit manual activities only for exceptions requiring human intervention</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Use a BPMS platform for end to end process visibility of manual activities</a:t>
            </a:r>
            <a:endParaRPr sz="800">
              <a:solidFill>
                <a:schemeClr val="lt1"/>
              </a:solidFill>
              <a:latin typeface="Open Sans"/>
              <a:ea typeface="Open Sans"/>
              <a:cs typeface="Open Sans"/>
              <a:sym typeface="Open Sans"/>
            </a:endParaRPr>
          </a:p>
        </p:txBody>
      </p:sp>
      <p:sp>
        <p:nvSpPr>
          <p:cNvPr id="5691" name="Google Shape;5691;p273"/>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692" name="Google Shape;5692;p273"/>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aphicFrame>
        <p:nvGraphicFramePr>
          <p:cNvPr id="5693" name="Google Shape;5693;p273"/>
          <p:cNvGraphicFramePr/>
          <p:nvPr/>
        </p:nvGraphicFramePr>
        <p:xfrm>
          <a:off x="5036300" y="1097280"/>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Work managed via emails and business rules are checked manually.</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Potential for delays and human errors.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Existing manual process.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grpSp>
        <p:nvGrpSpPr>
          <p:cNvPr id="5694" name="Google Shape;5694;p273"/>
          <p:cNvGrpSpPr/>
          <p:nvPr/>
        </p:nvGrpSpPr>
        <p:grpSpPr>
          <a:xfrm>
            <a:off x="5125288" y="1234836"/>
            <a:ext cx="201183" cy="201183"/>
            <a:chOff x="137268" y="455754"/>
            <a:chExt cx="320100" cy="320100"/>
          </a:xfrm>
        </p:grpSpPr>
        <p:sp>
          <p:nvSpPr>
            <p:cNvPr id="5695" name="Google Shape;5695;p273"/>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500" i="0" u="none" strike="noStrike" cap="none">
                <a:solidFill>
                  <a:srgbClr val="000000"/>
                </a:solidFill>
                <a:latin typeface="Open Sans"/>
                <a:ea typeface="Open Sans"/>
                <a:cs typeface="Open Sans"/>
                <a:sym typeface="Open Sans"/>
              </a:endParaRPr>
            </a:p>
          </p:txBody>
        </p:sp>
        <p:sp>
          <p:nvSpPr>
            <p:cNvPr id="5696" name="Google Shape;5696;p273"/>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500" b="1" i="0" u="none" strike="noStrike" cap="none">
                <a:solidFill>
                  <a:srgbClr val="FFFFFF"/>
                </a:solidFill>
                <a:latin typeface="Open Sans"/>
                <a:ea typeface="Open Sans"/>
                <a:cs typeface="Open Sans"/>
                <a:sym typeface="Open Sans"/>
              </a:endParaRPr>
            </a:p>
          </p:txBody>
        </p:sp>
      </p:grpSp>
      <p:sp>
        <p:nvSpPr>
          <p:cNvPr id="5697" name="Google Shape;5697;p273"/>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701"/>
        <p:cNvGrpSpPr/>
        <p:nvPr/>
      </p:nvGrpSpPr>
      <p:grpSpPr>
        <a:xfrm>
          <a:off x="0" y="0"/>
          <a:ext cx="0" cy="0"/>
          <a:chOff x="0" y="0"/>
          <a:chExt cx="0" cy="0"/>
        </a:xfrm>
      </p:grpSpPr>
      <p:sp>
        <p:nvSpPr>
          <p:cNvPr id="5702" name="Google Shape;5702;p274"/>
          <p:cNvSpPr/>
          <p:nvPr/>
        </p:nvSpPr>
        <p:spPr>
          <a:xfrm>
            <a:off x="7492700" y="1872002"/>
            <a:ext cx="102900" cy="8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274"/>
          <p:cNvSpPr/>
          <p:nvPr/>
        </p:nvSpPr>
        <p:spPr>
          <a:xfrm>
            <a:off x="7134125" y="1872440"/>
            <a:ext cx="88500" cy="885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704" name="Google Shape;5704;p274"/>
          <p:cNvGraphicFramePr/>
          <p:nvPr/>
        </p:nvGraphicFramePr>
        <p:xfrm>
          <a:off x="274318" y="1161288"/>
          <a:ext cx="3000000" cy="3000000"/>
        </p:xfrm>
        <a:graphic>
          <a:graphicData uri="http://schemas.openxmlformats.org/drawingml/2006/table">
            <a:tbl>
              <a:tblPr>
                <a:noFill/>
                <a:tableStyleId>{A88B2428-0C41-4B1A-9D4E-B0885BF94441}</a:tableStyleId>
              </a:tblPr>
              <a:tblGrid>
                <a:gridCol w="584750">
                  <a:extLst>
                    <a:ext uri="{9D8B030D-6E8A-4147-A177-3AD203B41FA5}">
                      <a16:colId xmlns:a16="http://schemas.microsoft.com/office/drawing/2014/main" val="20000"/>
                    </a:ext>
                  </a:extLst>
                </a:gridCol>
                <a:gridCol w="8010550">
                  <a:extLst>
                    <a:ext uri="{9D8B030D-6E8A-4147-A177-3AD203B41FA5}">
                      <a16:colId xmlns:a16="http://schemas.microsoft.com/office/drawing/2014/main" val="20001"/>
                    </a:ext>
                  </a:extLst>
                </a:gridCol>
              </a:tblGrid>
              <a:tr h="210425">
                <a:tc>
                  <a:txBody>
                    <a:bodyPr/>
                    <a:lstStyle/>
                    <a:p>
                      <a:pPr marL="0" lvl="0" indent="0" algn="l" rtl="0">
                        <a:spcBef>
                          <a:spcPts val="0"/>
                        </a:spcBef>
                        <a:spcAft>
                          <a:spcPts val="0"/>
                        </a:spcAft>
                        <a:buNone/>
                      </a:pPr>
                      <a:endParaRPr sz="700" b="1">
                        <a:solidFill>
                          <a:schemeClr val="lt1"/>
                        </a:solidFill>
                        <a:latin typeface="Open Sans"/>
                        <a:ea typeface="Open Sans"/>
                        <a:cs typeface="Open Sans"/>
                        <a:sym typeface="Open Sans"/>
                      </a:endParaRPr>
                    </a:p>
                  </a:txBody>
                  <a:tcPr marL="45700" marR="45700" marT="0" marB="1827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Cancellation</a:t>
                      </a:r>
                      <a:endParaRPr sz="700" b="1">
                        <a:solidFill>
                          <a:schemeClr val="lt1"/>
                        </a:solidFill>
                        <a:latin typeface="Open Sans"/>
                        <a:ea typeface="Open Sans"/>
                        <a:cs typeface="Open Sans"/>
                        <a:sym typeface="Open Sans"/>
                      </a:endParaRPr>
                    </a:p>
                  </a:txBody>
                  <a:tcPr marL="45700" marR="45700" marT="0" marB="18275" anchor="b">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24062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Sales</a:t>
                      </a:r>
                      <a:endParaRPr sz="700" b="1">
                        <a:solidFill>
                          <a:schemeClr val="accent1"/>
                        </a:solidFill>
                        <a:latin typeface="Open Sans"/>
                        <a:ea typeface="Open Sans"/>
                        <a:cs typeface="Open Sans"/>
                        <a:sym typeface="Open Sans"/>
                      </a:endParaRPr>
                    </a:p>
                  </a:txBody>
                  <a:tcPr marL="45700" marR="45700" marT="18275" marB="18275">
                    <a:lnL w="9525" cap="flat" cmpd="sng">
                      <a:solidFill>
                        <a:srgbClr val="9E9E9E">
                          <a:alpha val="0"/>
                        </a:srgbClr>
                      </a:solidFill>
                      <a:prstDash val="solid"/>
                      <a:round/>
                      <a:headEnd type="none" w="sm" len="sm"/>
                      <a:tailEnd type="none" w="sm" len="sm"/>
                    </a:lnL>
                    <a:lnR w="9525" cap="flat" cmpd="sng">
                      <a:solidFill>
                        <a:schemeClr val="lt2">
                          <a:alpha val="0"/>
                        </a:schemeClr>
                      </a:solidFill>
                      <a:prstDash val="dot"/>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18275" marB="18275">
                    <a:lnL w="9525" cap="flat" cmpd="sng">
                      <a:solidFill>
                        <a:schemeClr val="lt2">
                          <a:alpha val="0"/>
                        </a:schemeClr>
                      </a:solidFill>
                      <a:prstDash val="dot"/>
                      <a:round/>
                      <a:headEnd type="none" w="sm" len="sm"/>
                      <a:tailEnd type="none" w="sm" len="sm"/>
                    </a:lnL>
                    <a:lnR w="9525" cap="flat" cmpd="sng">
                      <a:solidFill>
                        <a:schemeClr val="lt2">
                          <a:alpha val="0"/>
                        </a:schemeClr>
                      </a:solidFill>
                      <a:prstDash val="dot"/>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r h="1761750">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WSS (I9)</a:t>
                      </a:r>
                      <a:endParaRPr sz="700" b="1">
                        <a:solidFill>
                          <a:schemeClr val="accent1"/>
                        </a:solidFill>
                        <a:latin typeface="Open Sans"/>
                        <a:ea typeface="Open Sans"/>
                        <a:cs typeface="Open Sans"/>
                        <a:sym typeface="Open Sans"/>
                      </a:endParaRPr>
                    </a:p>
                  </a:txBody>
                  <a:tcPr marL="45700" marR="45700" marT="18275" marB="18275">
                    <a:lnL w="9525" cap="flat" cmpd="sng">
                      <a:solidFill>
                        <a:srgbClr val="4A86E8">
                          <a:alpha val="0"/>
                        </a:srgbClr>
                      </a:solidFill>
                      <a:prstDash val="solid"/>
                      <a:round/>
                      <a:headEnd type="none" w="sm" len="sm"/>
                      <a:tailEnd type="none" w="sm" len="sm"/>
                    </a:lnL>
                    <a:lnR w="9525" cap="flat" cmpd="sng">
                      <a:solidFill>
                        <a:schemeClr val="lt2">
                          <a:alpha val="0"/>
                        </a:schemeClr>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txBody>
                  <a:tcPr marL="45700" marR="45700" marT="18275" marB="18275">
                    <a:lnL w="9525" cap="flat" cmpd="sng">
                      <a:solidFill>
                        <a:schemeClr val="lt2">
                          <a:alpha val="0"/>
                        </a:schemeClr>
                      </a:solidFill>
                      <a:prstDash val="dot"/>
                      <a:round/>
                      <a:headEnd type="none" w="sm" len="sm"/>
                      <a:tailEnd type="none" w="sm" len="sm"/>
                    </a:lnL>
                    <a:lnR w="9525" cap="flat" cmpd="sng">
                      <a:solidFill>
                        <a:srgbClr val="4A86E8">
                          <a:alpha val="0"/>
                        </a:srgbClr>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298700">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IT</a:t>
                      </a:r>
                      <a:endParaRPr sz="700" b="1">
                        <a:solidFill>
                          <a:schemeClr val="accent1"/>
                        </a:solidFill>
                        <a:latin typeface="Open Sans"/>
                        <a:ea typeface="Open Sans"/>
                        <a:cs typeface="Open Sans"/>
                        <a:sym typeface="Open Sans"/>
                      </a:endParaRPr>
                    </a:p>
                  </a:txBody>
                  <a:tcPr marL="45700" marR="45700" marT="18275" marB="18275">
                    <a:lnL w="9525" cap="flat" cmpd="sng">
                      <a:solidFill>
                        <a:srgbClr val="4A86E8">
                          <a:alpha val="0"/>
                        </a:srgbClr>
                      </a:solidFill>
                      <a:prstDash val="solid"/>
                      <a:round/>
                      <a:headEnd type="none" w="sm" len="sm"/>
                      <a:tailEnd type="none" w="sm" len="sm"/>
                    </a:lnL>
                    <a:lnR w="9525" cap="flat" cmpd="sng">
                      <a:solidFill>
                        <a:schemeClr val="lt2">
                          <a:alpha val="0"/>
                        </a:schemeClr>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18275" marB="18275">
                    <a:lnL w="9525" cap="flat" cmpd="sng">
                      <a:solidFill>
                        <a:schemeClr val="lt2">
                          <a:alpha val="0"/>
                        </a:schemeClr>
                      </a:solidFill>
                      <a:prstDash val="dot"/>
                      <a:round/>
                      <a:headEnd type="none" w="sm" len="sm"/>
                      <a:tailEnd type="none" w="sm" len="sm"/>
                    </a:lnL>
                    <a:lnR w="9525" cap="flat" cmpd="sng">
                      <a:solidFill>
                        <a:srgbClr val="4A86E8">
                          <a:alpha val="0"/>
                        </a:srgbClr>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3"/>
                  </a:ext>
                </a:extLst>
              </a:tr>
              <a:tr h="473800">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Data Load</a:t>
                      </a:r>
                      <a:endParaRPr sz="700" b="1">
                        <a:solidFill>
                          <a:schemeClr val="accent1"/>
                        </a:solidFill>
                        <a:latin typeface="Open Sans"/>
                        <a:ea typeface="Open Sans"/>
                        <a:cs typeface="Open Sans"/>
                        <a:sym typeface="Open Sans"/>
                      </a:endParaRPr>
                    </a:p>
                  </a:txBody>
                  <a:tcPr marL="45700" marR="45700" marT="18275" marB="18275">
                    <a:lnL w="9525" cap="flat" cmpd="sng">
                      <a:solidFill>
                        <a:srgbClr val="4A86E8">
                          <a:alpha val="0"/>
                        </a:srgbClr>
                      </a:solidFill>
                      <a:prstDash val="solid"/>
                      <a:round/>
                      <a:headEnd type="none" w="sm" len="sm"/>
                      <a:tailEnd type="none" w="sm" len="sm"/>
                    </a:lnL>
                    <a:lnR w="9525" cap="flat" cmpd="sng">
                      <a:solidFill>
                        <a:schemeClr val="lt2">
                          <a:alpha val="0"/>
                        </a:schemeClr>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18275" marB="18275">
                    <a:lnL w="9525" cap="flat" cmpd="sng">
                      <a:solidFill>
                        <a:schemeClr val="lt2">
                          <a:alpha val="0"/>
                        </a:schemeClr>
                      </a:solidFill>
                      <a:prstDash val="dot"/>
                      <a:round/>
                      <a:headEnd type="none" w="sm" len="sm"/>
                      <a:tailEnd type="none" w="sm" len="sm"/>
                    </a:lnL>
                    <a:lnR w="9525" cap="flat" cmpd="sng">
                      <a:solidFill>
                        <a:srgbClr val="4A86E8">
                          <a:alpha val="0"/>
                        </a:srgbClr>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r h="36477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Employer</a:t>
                      </a:r>
                      <a:endParaRPr sz="700" b="1">
                        <a:solidFill>
                          <a:schemeClr val="accent1"/>
                        </a:solidFill>
                        <a:latin typeface="Open Sans"/>
                        <a:ea typeface="Open Sans"/>
                        <a:cs typeface="Open Sans"/>
                        <a:sym typeface="Open Sans"/>
                      </a:endParaRPr>
                    </a:p>
                  </a:txBody>
                  <a:tcPr marL="45700" marR="45700" marT="18275" marB="18275">
                    <a:lnL w="9525" cap="flat" cmpd="sng">
                      <a:solidFill>
                        <a:srgbClr val="4A86E8">
                          <a:alpha val="0"/>
                        </a:srgbClr>
                      </a:solidFill>
                      <a:prstDash val="solid"/>
                      <a:round/>
                      <a:headEnd type="none" w="sm" len="sm"/>
                      <a:tailEnd type="none" w="sm" len="sm"/>
                    </a:lnL>
                    <a:lnR w="9525" cap="flat" cmpd="sng">
                      <a:solidFill>
                        <a:schemeClr val="lt2">
                          <a:alpha val="0"/>
                        </a:schemeClr>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700">
                        <a:latin typeface="Open Sans"/>
                        <a:ea typeface="Open Sans"/>
                        <a:cs typeface="Open Sans"/>
                        <a:sym typeface="Open Sans"/>
                      </a:endParaRPr>
                    </a:p>
                  </a:txBody>
                  <a:tcPr marL="45700" marR="45700" marT="18275" marB="18275">
                    <a:lnL w="9525" cap="flat" cmpd="sng">
                      <a:solidFill>
                        <a:schemeClr val="lt2">
                          <a:alpha val="0"/>
                        </a:schemeClr>
                      </a:solidFill>
                      <a:prstDash val="dot"/>
                      <a:round/>
                      <a:headEnd type="none" w="sm" len="sm"/>
                      <a:tailEnd type="none" w="sm" len="sm"/>
                    </a:lnL>
                    <a:lnR w="9525" cap="flat" cmpd="sng">
                      <a:solidFill>
                        <a:srgbClr val="4A86E8">
                          <a:alpha val="0"/>
                        </a:srgbClr>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rgbClr val="E7E7E7"/>
                    </a:solidFill>
                  </a:tcPr>
                </a:tc>
                <a:extLst>
                  <a:ext uri="{0D108BD9-81ED-4DB2-BD59-A6C34878D82A}">
                    <a16:rowId xmlns:a16="http://schemas.microsoft.com/office/drawing/2014/main" val="10005"/>
                  </a:ext>
                </a:extLst>
              </a:tr>
            </a:tbl>
          </a:graphicData>
        </a:graphic>
      </p:graphicFrame>
      <p:sp>
        <p:nvSpPr>
          <p:cNvPr id="5705" name="Google Shape;5705;p274"/>
          <p:cNvSpPr txBox="1"/>
          <p:nvPr/>
        </p:nvSpPr>
        <p:spPr>
          <a:xfrm>
            <a:off x="5599481" y="2553027"/>
            <a:ext cx="548700" cy="5118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500">
                <a:solidFill>
                  <a:schemeClr val="lt1"/>
                </a:solidFill>
                <a:latin typeface="Open Sans"/>
                <a:ea typeface="Open Sans"/>
                <a:cs typeface="Open Sans"/>
                <a:sym typeface="Open Sans"/>
              </a:rPr>
              <a:t>Get Users retain historical access </a:t>
            </a:r>
            <a:endParaRPr sz="500">
              <a:solidFill>
                <a:schemeClr val="lt1"/>
              </a:solidFill>
              <a:latin typeface="Open Sans"/>
              <a:ea typeface="Open Sans"/>
              <a:cs typeface="Open Sans"/>
              <a:sym typeface="Open Sans"/>
            </a:endParaRPr>
          </a:p>
        </p:txBody>
      </p:sp>
      <p:sp>
        <p:nvSpPr>
          <p:cNvPr id="5706" name="Google Shape;5706;p274"/>
          <p:cNvSpPr/>
          <p:nvPr/>
        </p:nvSpPr>
        <p:spPr>
          <a:xfrm>
            <a:off x="5599475" y="2958625"/>
            <a:ext cx="5487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I9 AM</a:t>
            </a:r>
            <a:endParaRPr sz="500">
              <a:solidFill>
                <a:schemeClr val="dk1"/>
              </a:solidFill>
              <a:latin typeface="Open Sans"/>
              <a:ea typeface="Open Sans"/>
              <a:cs typeface="Open Sans"/>
              <a:sym typeface="Open Sans"/>
            </a:endParaRPr>
          </a:p>
        </p:txBody>
      </p:sp>
      <p:sp>
        <p:nvSpPr>
          <p:cNvPr id="5707" name="Google Shape;5707;p274"/>
          <p:cNvSpPr txBox="1"/>
          <p:nvPr/>
        </p:nvSpPr>
        <p:spPr>
          <a:xfrm>
            <a:off x="846075" y="1732602"/>
            <a:ext cx="429000" cy="3684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Receive Cancellation Docs</a:t>
            </a:r>
            <a:endParaRPr sz="500">
              <a:solidFill>
                <a:schemeClr val="lt1"/>
              </a:solidFill>
              <a:latin typeface="Open Sans"/>
              <a:ea typeface="Open Sans"/>
              <a:cs typeface="Open Sans"/>
              <a:sym typeface="Open Sans"/>
            </a:endParaRPr>
          </a:p>
        </p:txBody>
      </p:sp>
      <p:cxnSp>
        <p:nvCxnSpPr>
          <p:cNvPr id="5708" name="Google Shape;5708;p274"/>
          <p:cNvCxnSpPr>
            <a:stCxn id="5707" idx="0"/>
            <a:endCxn id="5709" idx="1"/>
          </p:cNvCxnSpPr>
          <p:nvPr/>
        </p:nvCxnSpPr>
        <p:spPr>
          <a:xfrm rot="-5400000">
            <a:off x="1066575" y="1483902"/>
            <a:ext cx="242700" cy="254700"/>
          </a:xfrm>
          <a:prstGeom prst="bentConnector2">
            <a:avLst/>
          </a:prstGeom>
          <a:noFill/>
          <a:ln w="9525" cap="flat" cmpd="sng">
            <a:solidFill>
              <a:srgbClr val="5B6771"/>
            </a:solidFill>
            <a:prstDash val="solid"/>
            <a:round/>
            <a:headEnd type="none" w="sm" len="sm"/>
            <a:tailEnd type="triangle" w="med" len="med"/>
          </a:ln>
        </p:spPr>
      </p:cxnSp>
      <p:sp>
        <p:nvSpPr>
          <p:cNvPr id="5710" name="Google Shape;5710;p274"/>
          <p:cNvSpPr/>
          <p:nvPr/>
        </p:nvSpPr>
        <p:spPr>
          <a:xfrm>
            <a:off x="846075" y="2012802"/>
            <a:ext cx="425400" cy="888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Email</a:t>
            </a:r>
            <a:endParaRPr sz="500">
              <a:solidFill>
                <a:schemeClr val="dk1"/>
              </a:solidFill>
              <a:latin typeface="Open Sans"/>
              <a:ea typeface="Open Sans"/>
              <a:cs typeface="Open Sans"/>
              <a:sym typeface="Open Sans"/>
            </a:endParaRPr>
          </a:p>
        </p:txBody>
      </p:sp>
      <p:sp>
        <p:nvSpPr>
          <p:cNvPr id="5709" name="Google Shape;5709;p274"/>
          <p:cNvSpPr txBox="1"/>
          <p:nvPr/>
        </p:nvSpPr>
        <p:spPr>
          <a:xfrm>
            <a:off x="1315325" y="1388403"/>
            <a:ext cx="884400" cy="203100"/>
          </a:xfrm>
          <a:prstGeom prst="rect">
            <a:avLst/>
          </a:prstGeom>
          <a:solidFill>
            <a:schemeClr val="accent2"/>
          </a:solidFill>
          <a:ln>
            <a:noFill/>
          </a:ln>
        </p:spPr>
        <p:txBody>
          <a:bodyPr spcFirstLastPara="1" wrap="square" lIns="9125" tIns="18275" rIns="9125" bIns="91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Re-confirm Cancellation</a:t>
            </a:r>
            <a:endParaRPr sz="500">
              <a:solidFill>
                <a:schemeClr val="lt1"/>
              </a:solidFill>
              <a:latin typeface="Open Sans"/>
              <a:ea typeface="Open Sans"/>
              <a:cs typeface="Open Sans"/>
              <a:sym typeface="Open Sans"/>
            </a:endParaRPr>
          </a:p>
        </p:txBody>
      </p:sp>
      <p:sp>
        <p:nvSpPr>
          <p:cNvPr id="5711" name="Google Shape;5711;p274"/>
          <p:cNvSpPr/>
          <p:nvPr/>
        </p:nvSpPr>
        <p:spPr>
          <a:xfrm>
            <a:off x="1315325" y="1497149"/>
            <a:ext cx="887100" cy="91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Email</a:t>
            </a:r>
            <a:endParaRPr sz="500">
              <a:solidFill>
                <a:schemeClr val="dk2"/>
              </a:solidFill>
              <a:latin typeface="Open Sans"/>
              <a:ea typeface="Open Sans"/>
              <a:cs typeface="Open Sans"/>
              <a:sym typeface="Open Sans"/>
            </a:endParaRPr>
          </a:p>
        </p:txBody>
      </p:sp>
      <p:sp>
        <p:nvSpPr>
          <p:cNvPr id="5712" name="Google Shape;5712;p274"/>
          <p:cNvSpPr txBox="1"/>
          <p:nvPr/>
        </p:nvSpPr>
        <p:spPr>
          <a:xfrm>
            <a:off x="1304725" y="1732602"/>
            <a:ext cx="318000" cy="3684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Create</a:t>
            </a:r>
            <a:endParaRPr sz="500">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Case</a:t>
            </a:r>
            <a:endParaRPr sz="500">
              <a:solidFill>
                <a:schemeClr val="lt1"/>
              </a:solidFill>
              <a:latin typeface="Open Sans"/>
              <a:ea typeface="Open Sans"/>
              <a:cs typeface="Open Sans"/>
              <a:sym typeface="Open Sans"/>
            </a:endParaRPr>
          </a:p>
        </p:txBody>
      </p:sp>
      <p:sp>
        <p:nvSpPr>
          <p:cNvPr id="5713" name="Google Shape;5713;p274"/>
          <p:cNvSpPr/>
          <p:nvPr/>
        </p:nvSpPr>
        <p:spPr>
          <a:xfrm>
            <a:off x="1304725" y="2012802"/>
            <a:ext cx="320100" cy="915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Email</a:t>
            </a:r>
            <a:endParaRPr sz="500">
              <a:solidFill>
                <a:schemeClr val="dk1"/>
              </a:solidFill>
              <a:latin typeface="Open Sans"/>
              <a:ea typeface="Open Sans"/>
              <a:cs typeface="Open Sans"/>
              <a:sym typeface="Open Sans"/>
            </a:endParaRPr>
          </a:p>
        </p:txBody>
      </p:sp>
      <p:cxnSp>
        <p:nvCxnSpPr>
          <p:cNvPr id="5714" name="Google Shape;5714;p274"/>
          <p:cNvCxnSpPr>
            <a:stCxn id="5711" idx="2"/>
            <a:endCxn id="5712" idx="0"/>
          </p:cNvCxnSpPr>
          <p:nvPr/>
        </p:nvCxnSpPr>
        <p:spPr>
          <a:xfrm rot="5400000">
            <a:off x="1539425" y="1513199"/>
            <a:ext cx="143700" cy="295200"/>
          </a:xfrm>
          <a:prstGeom prst="bentConnector3">
            <a:avLst>
              <a:gd name="adj1" fmla="val 21086"/>
            </a:avLst>
          </a:prstGeom>
          <a:noFill/>
          <a:ln w="9525" cap="flat" cmpd="sng">
            <a:solidFill>
              <a:srgbClr val="5B6771"/>
            </a:solidFill>
            <a:prstDash val="solid"/>
            <a:round/>
            <a:headEnd type="none" w="sm" len="sm"/>
            <a:tailEnd type="triangle" w="med" len="med"/>
          </a:ln>
        </p:spPr>
      </p:cxnSp>
      <p:sp>
        <p:nvSpPr>
          <p:cNvPr id="5715" name="Google Shape;5715;p274"/>
          <p:cNvSpPr txBox="1"/>
          <p:nvPr/>
        </p:nvSpPr>
        <p:spPr>
          <a:xfrm>
            <a:off x="1010125" y="2678802"/>
            <a:ext cx="502500" cy="2337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Extract Data</a:t>
            </a:r>
            <a:endParaRPr sz="500">
              <a:solidFill>
                <a:schemeClr val="lt1"/>
              </a:solidFill>
              <a:latin typeface="Open Sans"/>
              <a:ea typeface="Open Sans"/>
              <a:cs typeface="Open Sans"/>
              <a:sym typeface="Open Sans"/>
            </a:endParaRPr>
          </a:p>
        </p:txBody>
      </p:sp>
      <p:sp>
        <p:nvSpPr>
          <p:cNvPr id="5716" name="Google Shape;5716;p274"/>
          <p:cNvSpPr/>
          <p:nvPr/>
        </p:nvSpPr>
        <p:spPr>
          <a:xfrm>
            <a:off x="1009650" y="2823702"/>
            <a:ext cx="502800" cy="888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latin typeface="Open Sans"/>
                <a:ea typeface="Open Sans"/>
                <a:cs typeface="Open Sans"/>
                <a:sym typeface="Open Sans"/>
              </a:rPr>
              <a:t>Use Utility</a:t>
            </a:r>
            <a:endParaRPr sz="500">
              <a:latin typeface="Open Sans"/>
              <a:ea typeface="Open Sans"/>
              <a:cs typeface="Open Sans"/>
              <a:sym typeface="Open Sans"/>
            </a:endParaRPr>
          </a:p>
        </p:txBody>
      </p:sp>
      <p:sp>
        <p:nvSpPr>
          <p:cNvPr id="5717" name="Google Shape;5717;p274"/>
          <p:cNvSpPr/>
          <p:nvPr/>
        </p:nvSpPr>
        <p:spPr>
          <a:xfrm>
            <a:off x="1758875" y="1800000"/>
            <a:ext cx="792275" cy="246900"/>
          </a:xfrm>
          <a:prstGeom prst="flowChartDecision">
            <a:avLst/>
          </a:prstGeom>
          <a:solidFill>
            <a:schemeClr val="accent2"/>
          </a:solidFill>
          <a:ln>
            <a:noFill/>
          </a:ln>
        </p:spPr>
        <p:txBody>
          <a:bodyPr spcFirstLastPara="1" wrap="square" lIns="0" tIns="0" rIns="0" bIns="1827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Full Cancellation?</a:t>
            </a:r>
            <a:endParaRPr sz="500">
              <a:solidFill>
                <a:schemeClr val="lt1"/>
              </a:solidFill>
              <a:latin typeface="Open Sans"/>
              <a:ea typeface="Open Sans"/>
              <a:cs typeface="Open Sans"/>
              <a:sym typeface="Open Sans"/>
            </a:endParaRPr>
          </a:p>
        </p:txBody>
      </p:sp>
      <p:cxnSp>
        <p:nvCxnSpPr>
          <p:cNvPr id="5718" name="Google Shape;5718;p274"/>
          <p:cNvCxnSpPr>
            <a:stCxn id="5712" idx="3"/>
            <a:endCxn id="5717" idx="1"/>
          </p:cNvCxnSpPr>
          <p:nvPr/>
        </p:nvCxnSpPr>
        <p:spPr>
          <a:xfrm>
            <a:off x="1622725" y="1916802"/>
            <a:ext cx="136200" cy="6600"/>
          </a:xfrm>
          <a:prstGeom prst="bentConnector3">
            <a:avLst>
              <a:gd name="adj1" fmla="val 49982"/>
            </a:avLst>
          </a:prstGeom>
          <a:noFill/>
          <a:ln w="9525" cap="flat" cmpd="sng">
            <a:solidFill>
              <a:srgbClr val="5B6771"/>
            </a:solidFill>
            <a:prstDash val="solid"/>
            <a:round/>
            <a:headEnd type="none" w="sm" len="sm"/>
            <a:tailEnd type="triangle" w="med" len="med"/>
          </a:ln>
        </p:spPr>
      </p:cxnSp>
      <p:cxnSp>
        <p:nvCxnSpPr>
          <p:cNvPr id="5719" name="Google Shape;5719;p274"/>
          <p:cNvCxnSpPr>
            <a:stCxn id="5717" idx="2"/>
            <a:endCxn id="5720" idx="1"/>
          </p:cNvCxnSpPr>
          <p:nvPr/>
        </p:nvCxnSpPr>
        <p:spPr>
          <a:xfrm rot="5400000">
            <a:off x="1368563" y="1537350"/>
            <a:ext cx="276900" cy="1296000"/>
          </a:xfrm>
          <a:prstGeom prst="bentConnector4">
            <a:avLst>
              <a:gd name="adj1" fmla="val 25158"/>
              <a:gd name="adj2" fmla="val 118369"/>
            </a:avLst>
          </a:prstGeom>
          <a:noFill/>
          <a:ln w="9525" cap="flat" cmpd="sng">
            <a:solidFill>
              <a:srgbClr val="5B6771"/>
            </a:solidFill>
            <a:prstDash val="solid"/>
            <a:round/>
            <a:headEnd type="none" w="sm" len="sm"/>
            <a:tailEnd type="triangle" w="med" len="med"/>
          </a:ln>
        </p:spPr>
      </p:cxnSp>
      <p:sp>
        <p:nvSpPr>
          <p:cNvPr id="5721" name="Google Shape;5721;p274"/>
          <p:cNvSpPr txBox="1"/>
          <p:nvPr/>
        </p:nvSpPr>
        <p:spPr>
          <a:xfrm>
            <a:off x="924854" y="2519179"/>
            <a:ext cx="2337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Yes</a:t>
            </a:r>
            <a:endParaRPr sz="500">
              <a:solidFill>
                <a:schemeClr val="dk1"/>
              </a:solidFill>
              <a:latin typeface="Open Sans"/>
              <a:ea typeface="Open Sans"/>
              <a:cs typeface="Open Sans"/>
              <a:sym typeface="Open Sans"/>
            </a:endParaRPr>
          </a:p>
        </p:txBody>
      </p:sp>
      <p:sp>
        <p:nvSpPr>
          <p:cNvPr id="5720" name="Google Shape;5720;p274"/>
          <p:cNvSpPr/>
          <p:nvPr/>
        </p:nvSpPr>
        <p:spPr>
          <a:xfrm>
            <a:off x="859075" y="2186227"/>
            <a:ext cx="804600" cy="275150"/>
          </a:xfrm>
          <a:prstGeom prst="flowChartDecision">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500">
                <a:solidFill>
                  <a:schemeClr val="lt1"/>
                </a:solidFill>
                <a:latin typeface="Open Sans"/>
                <a:ea typeface="Open Sans"/>
                <a:cs typeface="Open Sans"/>
                <a:sym typeface="Open Sans"/>
              </a:rPr>
              <a:t>Digital Media Requested?</a:t>
            </a:r>
            <a:endParaRPr sz="500">
              <a:solidFill>
                <a:schemeClr val="lt1"/>
              </a:solidFill>
              <a:latin typeface="Open Sans"/>
              <a:ea typeface="Open Sans"/>
              <a:cs typeface="Open Sans"/>
              <a:sym typeface="Open Sans"/>
            </a:endParaRPr>
          </a:p>
        </p:txBody>
      </p:sp>
      <p:cxnSp>
        <p:nvCxnSpPr>
          <p:cNvPr id="5722" name="Google Shape;5722;p274"/>
          <p:cNvCxnSpPr>
            <a:stCxn id="5720" idx="2"/>
            <a:endCxn id="5715" idx="0"/>
          </p:cNvCxnSpPr>
          <p:nvPr/>
        </p:nvCxnSpPr>
        <p:spPr>
          <a:xfrm rot="-5400000" flipH="1">
            <a:off x="1152925" y="2569827"/>
            <a:ext cx="217500" cy="600"/>
          </a:xfrm>
          <a:prstGeom prst="bentConnector3">
            <a:avLst>
              <a:gd name="adj1" fmla="val 49983"/>
            </a:avLst>
          </a:prstGeom>
          <a:noFill/>
          <a:ln w="9525" cap="flat" cmpd="sng">
            <a:solidFill>
              <a:srgbClr val="5B6771"/>
            </a:solidFill>
            <a:prstDash val="solid"/>
            <a:round/>
            <a:headEnd type="none" w="sm" len="sm"/>
            <a:tailEnd type="triangle" w="med" len="med"/>
          </a:ln>
        </p:spPr>
      </p:cxnSp>
      <p:sp>
        <p:nvSpPr>
          <p:cNvPr id="5723" name="Google Shape;5723;p274"/>
          <p:cNvSpPr/>
          <p:nvPr/>
        </p:nvSpPr>
        <p:spPr>
          <a:xfrm>
            <a:off x="1693318" y="2391054"/>
            <a:ext cx="425400" cy="356400"/>
          </a:xfrm>
          <a:prstGeom prst="flowChartDecision">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400">
                <a:solidFill>
                  <a:schemeClr val="lt1"/>
                </a:solidFill>
                <a:latin typeface="Open Sans"/>
                <a:ea typeface="Open Sans"/>
                <a:cs typeface="Open Sans"/>
                <a:sym typeface="Open Sans"/>
              </a:rPr>
              <a:t>Extract Too Large?</a:t>
            </a:r>
            <a:endParaRPr sz="400">
              <a:solidFill>
                <a:schemeClr val="lt1"/>
              </a:solidFill>
              <a:latin typeface="Open Sans"/>
              <a:ea typeface="Open Sans"/>
              <a:cs typeface="Open Sans"/>
              <a:sym typeface="Open Sans"/>
            </a:endParaRPr>
          </a:p>
        </p:txBody>
      </p:sp>
      <p:cxnSp>
        <p:nvCxnSpPr>
          <p:cNvPr id="5724" name="Google Shape;5724;p274"/>
          <p:cNvCxnSpPr>
            <a:stCxn id="5715" idx="3"/>
            <a:endCxn id="5723" idx="1"/>
          </p:cNvCxnSpPr>
          <p:nvPr/>
        </p:nvCxnSpPr>
        <p:spPr>
          <a:xfrm rot="10800000" flipH="1">
            <a:off x="1512625" y="2569152"/>
            <a:ext cx="180600" cy="226500"/>
          </a:xfrm>
          <a:prstGeom prst="bentConnector3">
            <a:avLst>
              <a:gd name="adj1" fmla="val 32669"/>
            </a:avLst>
          </a:prstGeom>
          <a:noFill/>
          <a:ln w="9525" cap="flat" cmpd="sng">
            <a:solidFill>
              <a:srgbClr val="5B6771"/>
            </a:solidFill>
            <a:prstDash val="solid"/>
            <a:round/>
            <a:headEnd type="none" w="sm" len="sm"/>
            <a:tailEnd type="triangle" w="med" len="med"/>
          </a:ln>
        </p:spPr>
      </p:cxnSp>
      <p:sp>
        <p:nvSpPr>
          <p:cNvPr id="5725" name="Google Shape;5725;p274"/>
          <p:cNvSpPr txBox="1"/>
          <p:nvPr/>
        </p:nvSpPr>
        <p:spPr>
          <a:xfrm>
            <a:off x="2033818" y="3433911"/>
            <a:ext cx="429000" cy="1710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Extract Data</a:t>
            </a:r>
            <a:endParaRPr sz="500">
              <a:solidFill>
                <a:schemeClr val="lt1"/>
              </a:solidFill>
              <a:latin typeface="Open Sans"/>
              <a:ea typeface="Open Sans"/>
              <a:cs typeface="Open Sans"/>
              <a:sym typeface="Open Sans"/>
            </a:endParaRPr>
          </a:p>
        </p:txBody>
      </p:sp>
      <p:sp>
        <p:nvSpPr>
          <p:cNvPr id="5726" name="Google Shape;5726;p274"/>
          <p:cNvSpPr txBox="1"/>
          <p:nvPr/>
        </p:nvSpPr>
        <p:spPr>
          <a:xfrm>
            <a:off x="2033850" y="2849676"/>
            <a:ext cx="429000" cy="2727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Req Extract</a:t>
            </a:r>
            <a:endParaRPr sz="500">
              <a:solidFill>
                <a:schemeClr val="lt1"/>
              </a:solidFill>
              <a:latin typeface="Open Sans"/>
              <a:ea typeface="Open Sans"/>
              <a:cs typeface="Open Sans"/>
              <a:sym typeface="Open Sans"/>
            </a:endParaRPr>
          </a:p>
        </p:txBody>
      </p:sp>
      <p:sp>
        <p:nvSpPr>
          <p:cNvPr id="5727" name="Google Shape;5727;p274"/>
          <p:cNvSpPr/>
          <p:nvPr/>
        </p:nvSpPr>
        <p:spPr>
          <a:xfrm>
            <a:off x="2033850" y="3033576"/>
            <a:ext cx="429900" cy="888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Service Now</a:t>
            </a:r>
            <a:endParaRPr sz="500">
              <a:solidFill>
                <a:schemeClr val="dk2"/>
              </a:solidFill>
              <a:latin typeface="Open Sans"/>
              <a:ea typeface="Open Sans"/>
              <a:cs typeface="Open Sans"/>
              <a:sym typeface="Open Sans"/>
            </a:endParaRPr>
          </a:p>
        </p:txBody>
      </p:sp>
      <p:cxnSp>
        <p:nvCxnSpPr>
          <p:cNvPr id="5728" name="Google Shape;5728;p274"/>
          <p:cNvCxnSpPr>
            <a:stCxn id="5723" idx="2"/>
            <a:endCxn id="5726" idx="1"/>
          </p:cNvCxnSpPr>
          <p:nvPr/>
        </p:nvCxnSpPr>
        <p:spPr>
          <a:xfrm rot="-5400000" flipH="1">
            <a:off x="1850668" y="2802804"/>
            <a:ext cx="238500" cy="127800"/>
          </a:xfrm>
          <a:prstGeom prst="bentConnector2">
            <a:avLst/>
          </a:prstGeom>
          <a:noFill/>
          <a:ln w="9525" cap="flat" cmpd="sng">
            <a:solidFill>
              <a:srgbClr val="5B6771"/>
            </a:solidFill>
            <a:prstDash val="solid"/>
            <a:round/>
            <a:headEnd type="none" w="sm" len="sm"/>
            <a:tailEnd type="triangle" w="med" len="med"/>
          </a:ln>
        </p:spPr>
      </p:cxnSp>
      <p:sp>
        <p:nvSpPr>
          <p:cNvPr id="5729" name="Google Shape;5729;p274"/>
          <p:cNvSpPr txBox="1"/>
          <p:nvPr/>
        </p:nvSpPr>
        <p:spPr>
          <a:xfrm>
            <a:off x="1703714" y="2862079"/>
            <a:ext cx="186600" cy="77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00">
                <a:solidFill>
                  <a:schemeClr val="dk1"/>
                </a:solidFill>
                <a:latin typeface="Open Sans"/>
                <a:ea typeface="Open Sans"/>
                <a:cs typeface="Open Sans"/>
                <a:sym typeface="Open Sans"/>
              </a:rPr>
              <a:t>Yes</a:t>
            </a:r>
            <a:endParaRPr sz="500">
              <a:solidFill>
                <a:schemeClr val="dk1"/>
              </a:solidFill>
              <a:latin typeface="Open Sans"/>
              <a:ea typeface="Open Sans"/>
              <a:cs typeface="Open Sans"/>
              <a:sym typeface="Open Sans"/>
            </a:endParaRPr>
          </a:p>
        </p:txBody>
      </p:sp>
      <p:sp>
        <p:nvSpPr>
          <p:cNvPr id="5730" name="Google Shape;5730;p274"/>
          <p:cNvSpPr txBox="1"/>
          <p:nvPr/>
        </p:nvSpPr>
        <p:spPr>
          <a:xfrm>
            <a:off x="2499250" y="2447652"/>
            <a:ext cx="456300" cy="2469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Upload To Share Location</a:t>
            </a:r>
            <a:endParaRPr sz="500">
              <a:solidFill>
                <a:schemeClr val="lt1"/>
              </a:solidFill>
              <a:latin typeface="Open Sans"/>
              <a:ea typeface="Open Sans"/>
              <a:cs typeface="Open Sans"/>
              <a:sym typeface="Open Sans"/>
            </a:endParaRPr>
          </a:p>
        </p:txBody>
      </p:sp>
      <p:cxnSp>
        <p:nvCxnSpPr>
          <p:cNvPr id="5731" name="Google Shape;5731;p274"/>
          <p:cNvCxnSpPr>
            <a:stCxn id="5726" idx="2"/>
            <a:endCxn id="5725" idx="0"/>
          </p:cNvCxnSpPr>
          <p:nvPr/>
        </p:nvCxnSpPr>
        <p:spPr>
          <a:xfrm rot="-5400000" flipH="1">
            <a:off x="2092950" y="3277776"/>
            <a:ext cx="311400" cy="600"/>
          </a:xfrm>
          <a:prstGeom prst="bentConnector3">
            <a:avLst>
              <a:gd name="adj1" fmla="val 50022"/>
            </a:avLst>
          </a:prstGeom>
          <a:noFill/>
          <a:ln w="9525" cap="flat" cmpd="sng">
            <a:solidFill>
              <a:srgbClr val="5B6771"/>
            </a:solidFill>
            <a:prstDash val="solid"/>
            <a:round/>
            <a:headEnd type="none" w="sm" len="sm"/>
            <a:tailEnd type="triangle" w="med" len="med"/>
          </a:ln>
        </p:spPr>
      </p:cxnSp>
      <p:sp>
        <p:nvSpPr>
          <p:cNvPr id="5732" name="Google Shape;5732;p274"/>
          <p:cNvSpPr txBox="1"/>
          <p:nvPr/>
        </p:nvSpPr>
        <p:spPr>
          <a:xfrm>
            <a:off x="2498225" y="2835001"/>
            <a:ext cx="456300" cy="2910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Pick up File</a:t>
            </a:r>
            <a:endParaRPr sz="500">
              <a:solidFill>
                <a:schemeClr val="lt1"/>
              </a:solidFill>
              <a:latin typeface="Open Sans"/>
              <a:ea typeface="Open Sans"/>
              <a:cs typeface="Open Sans"/>
              <a:sym typeface="Open Sans"/>
            </a:endParaRPr>
          </a:p>
        </p:txBody>
      </p:sp>
      <p:sp>
        <p:nvSpPr>
          <p:cNvPr id="5733" name="Google Shape;5733;p274"/>
          <p:cNvSpPr/>
          <p:nvPr/>
        </p:nvSpPr>
        <p:spPr>
          <a:xfrm>
            <a:off x="2498213" y="2955001"/>
            <a:ext cx="456300" cy="171000"/>
          </a:xfrm>
          <a:prstGeom prst="rect">
            <a:avLst/>
          </a:prstGeom>
          <a:solidFill>
            <a:schemeClr val="lt1"/>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None/>
            </a:pPr>
            <a:r>
              <a:rPr lang="en" sz="500">
                <a:solidFill>
                  <a:schemeClr val="dk2"/>
                </a:solidFill>
                <a:latin typeface="Open Sans"/>
                <a:ea typeface="Open Sans"/>
                <a:cs typeface="Open Sans"/>
                <a:sym typeface="Open Sans"/>
              </a:rPr>
              <a:t>Remote Desktop`</a:t>
            </a:r>
            <a:endParaRPr sz="500">
              <a:solidFill>
                <a:schemeClr val="dk2"/>
              </a:solidFill>
              <a:latin typeface="Open Sans"/>
              <a:ea typeface="Open Sans"/>
              <a:cs typeface="Open Sans"/>
              <a:sym typeface="Open Sans"/>
            </a:endParaRPr>
          </a:p>
        </p:txBody>
      </p:sp>
      <p:cxnSp>
        <p:nvCxnSpPr>
          <p:cNvPr id="5734" name="Google Shape;5734;p274"/>
          <p:cNvCxnSpPr>
            <a:stCxn id="5725" idx="3"/>
            <a:endCxn id="5733" idx="2"/>
          </p:cNvCxnSpPr>
          <p:nvPr/>
        </p:nvCxnSpPr>
        <p:spPr>
          <a:xfrm rot="10800000" flipH="1">
            <a:off x="2462818" y="3126111"/>
            <a:ext cx="263400" cy="393300"/>
          </a:xfrm>
          <a:prstGeom prst="bentConnector2">
            <a:avLst/>
          </a:prstGeom>
          <a:noFill/>
          <a:ln w="9525" cap="flat" cmpd="sng">
            <a:solidFill>
              <a:srgbClr val="5B6771"/>
            </a:solidFill>
            <a:prstDash val="solid"/>
            <a:round/>
            <a:headEnd type="none" w="sm" len="sm"/>
            <a:tailEnd type="triangle" w="med" len="med"/>
          </a:ln>
        </p:spPr>
      </p:cxnSp>
      <p:cxnSp>
        <p:nvCxnSpPr>
          <p:cNvPr id="5735" name="Google Shape;5735;p274"/>
          <p:cNvCxnSpPr>
            <a:stCxn id="5732" idx="0"/>
            <a:endCxn id="5730" idx="2"/>
          </p:cNvCxnSpPr>
          <p:nvPr/>
        </p:nvCxnSpPr>
        <p:spPr>
          <a:xfrm rot="-5400000">
            <a:off x="2656625" y="2764351"/>
            <a:ext cx="140400" cy="900"/>
          </a:xfrm>
          <a:prstGeom prst="bentConnector3">
            <a:avLst>
              <a:gd name="adj1" fmla="val 50017"/>
            </a:avLst>
          </a:prstGeom>
          <a:noFill/>
          <a:ln w="9525" cap="flat" cmpd="sng">
            <a:solidFill>
              <a:srgbClr val="5B6771"/>
            </a:solidFill>
            <a:prstDash val="solid"/>
            <a:round/>
            <a:headEnd type="none" w="sm" len="sm"/>
            <a:tailEnd type="triangle" w="med" len="med"/>
          </a:ln>
        </p:spPr>
      </p:cxnSp>
      <p:cxnSp>
        <p:nvCxnSpPr>
          <p:cNvPr id="5736" name="Google Shape;5736;p274"/>
          <p:cNvCxnSpPr>
            <a:stCxn id="5723" idx="3"/>
            <a:endCxn id="5730" idx="1"/>
          </p:cNvCxnSpPr>
          <p:nvPr/>
        </p:nvCxnSpPr>
        <p:spPr>
          <a:xfrm>
            <a:off x="2118718" y="2569254"/>
            <a:ext cx="380400" cy="1800"/>
          </a:xfrm>
          <a:prstGeom prst="bentConnector3">
            <a:avLst>
              <a:gd name="adj1" fmla="val 50017"/>
            </a:avLst>
          </a:prstGeom>
          <a:noFill/>
          <a:ln w="9525" cap="flat" cmpd="sng">
            <a:solidFill>
              <a:srgbClr val="5B6771"/>
            </a:solidFill>
            <a:prstDash val="solid"/>
            <a:round/>
            <a:headEnd type="none" w="sm" len="sm"/>
            <a:tailEnd type="triangle" w="med" len="med"/>
          </a:ln>
        </p:spPr>
      </p:cxnSp>
      <p:sp>
        <p:nvSpPr>
          <p:cNvPr id="5737" name="Google Shape;5737;p274"/>
          <p:cNvSpPr txBox="1"/>
          <p:nvPr/>
        </p:nvSpPr>
        <p:spPr>
          <a:xfrm>
            <a:off x="2118714" y="2455829"/>
            <a:ext cx="1866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No</a:t>
            </a:r>
            <a:endParaRPr sz="500">
              <a:solidFill>
                <a:schemeClr val="dk1"/>
              </a:solidFill>
              <a:latin typeface="Open Sans"/>
              <a:ea typeface="Open Sans"/>
              <a:cs typeface="Open Sans"/>
              <a:sym typeface="Open Sans"/>
            </a:endParaRPr>
          </a:p>
        </p:txBody>
      </p:sp>
      <p:sp>
        <p:nvSpPr>
          <p:cNvPr id="5738" name="Google Shape;5738;p274"/>
          <p:cNvSpPr txBox="1"/>
          <p:nvPr/>
        </p:nvSpPr>
        <p:spPr>
          <a:xfrm>
            <a:off x="3081650" y="2371984"/>
            <a:ext cx="357000" cy="4035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Notify Data Load Team </a:t>
            </a:r>
            <a:endParaRPr sz="500">
              <a:solidFill>
                <a:schemeClr val="lt1"/>
              </a:solidFill>
              <a:latin typeface="Open Sans"/>
              <a:ea typeface="Open Sans"/>
              <a:cs typeface="Open Sans"/>
              <a:sym typeface="Open Sans"/>
            </a:endParaRPr>
          </a:p>
        </p:txBody>
      </p:sp>
      <p:sp>
        <p:nvSpPr>
          <p:cNvPr id="5739" name="Google Shape;5739;p274"/>
          <p:cNvSpPr/>
          <p:nvPr/>
        </p:nvSpPr>
        <p:spPr>
          <a:xfrm>
            <a:off x="3081650" y="2665684"/>
            <a:ext cx="356700" cy="109800"/>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500">
                <a:solidFill>
                  <a:schemeClr val="dk2"/>
                </a:solidFill>
                <a:latin typeface="Open Sans"/>
                <a:ea typeface="Open Sans"/>
                <a:cs typeface="Open Sans"/>
                <a:sym typeface="Open Sans"/>
              </a:rPr>
              <a:t>???</a:t>
            </a:r>
            <a:endParaRPr sz="500">
              <a:solidFill>
                <a:schemeClr val="dk2"/>
              </a:solidFill>
              <a:latin typeface="Open Sans"/>
              <a:ea typeface="Open Sans"/>
              <a:cs typeface="Open Sans"/>
              <a:sym typeface="Open Sans"/>
            </a:endParaRPr>
          </a:p>
        </p:txBody>
      </p:sp>
      <p:cxnSp>
        <p:nvCxnSpPr>
          <p:cNvPr id="5740" name="Google Shape;5740;p274"/>
          <p:cNvCxnSpPr>
            <a:stCxn id="5730" idx="3"/>
            <a:endCxn id="5738" idx="1"/>
          </p:cNvCxnSpPr>
          <p:nvPr/>
        </p:nvCxnSpPr>
        <p:spPr>
          <a:xfrm>
            <a:off x="2955550" y="2571102"/>
            <a:ext cx="126000" cy="2700"/>
          </a:xfrm>
          <a:prstGeom prst="bentConnector3">
            <a:avLst>
              <a:gd name="adj1" fmla="val 50040"/>
            </a:avLst>
          </a:prstGeom>
          <a:noFill/>
          <a:ln w="9525" cap="flat" cmpd="sng">
            <a:solidFill>
              <a:srgbClr val="5B6771"/>
            </a:solidFill>
            <a:prstDash val="solid"/>
            <a:round/>
            <a:headEnd type="none" w="sm" len="sm"/>
            <a:tailEnd type="triangle" w="med" len="med"/>
          </a:ln>
        </p:spPr>
      </p:cxnSp>
      <p:sp>
        <p:nvSpPr>
          <p:cNvPr id="5741" name="Google Shape;5741;p274"/>
          <p:cNvSpPr txBox="1"/>
          <p:nvPr/>
        </p:nvSpPr>
        <p:spPr>
          <a:xfrm>
            <a:off x="3081650" y="3712927"/>
            <a:ext cx="354600" cy="4059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Upload File</a:t>
            </a:r>
            <a:endParaRPr sz="500">
              <a:solidFill>
                <a:schemeClr val="lt1"/>
              </a:solidFill>
              <a:latin typeface="Open Sans"/>
              <a:ea typeface="Open Sans"/>
              <a:cs typeface="Open Sans"/>
              <a:sym typeface="Open Sans"/>
            </a:endParaRPr>
          </a:p>
        </p:txBody>
      </p:sp>
      <p:sp>
        <p:nvSpPr>
          <p:cNvPr id="5742" name="Google Shape;5742;p274"/>
          <p:cNvSpPr/>
          <p:nvPr/>
        </p:nvSpPr>
        <p:spPr>
          <a:xfrm>
            <a:off x="3081650" y="4009027"/>
            <a:ext cx="356700" cy="109800"/>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500">
                <a:latin typeface="Open Sans"/>
                <a:ea typeface="Open Sans"/>
                <a:cs typeface="Open Sans"/>
                <a:sym typeface="Open Sans"/>
              </a:rPr>
              <a:t>MFT</a:t>
            </a:r>
            <a:endParaRPr sz="500">
              <a:latin typeface="Open Sans"/>
              <a:ea typeface="Open Sans"/>
              <a:cs typeface="Open Sans"/>
              <a:sym typeface="Open Sans"/>
            </a:endParaRPr>
          </a:p>
        </p:txBody>
      </p:sp>
      <p:cxnSp>
        <p:nvCxnSpPr>
          <p:cNvPr id="5743" name="Google Shape;5743;p274"/>
          <p:cNvCxnSpPr>
            <a:stCxn id="5738" idx="2"/>
            <a:endCxn id="5741" idx="0"/>
          </p:cNvCxnSpPr>
          <p:nvPr/>
        </p:nvCxnSpPr>
        <p:spPr>
          <a:xfrm rot="5400000">
            <a:off x="2790800" y="3243634"/>
            <a:ext cx="937500" cy="1200"/>
          </a:xfrm>
          <a:prstGeom prst="bentConnector3">
            <a:avLst>
              <a:gd name="adj1" fmla="val 49997"/>
            </a:avLst>
          </a:prstGeom>
          <a:noFill/>
          <a:ln w="9525" cap="flat" cmpd="sng">
            <a:solidFill>
              <a:srgbClr val="5B6771"/>
            </a:solidFill>
            <a:prstDash val="solid"/>
            <a:round/>
            <a:headEnd type="none" w="sm" len="sm"/>
            <a:tailEnd type="triangle" w="med" len="med"/>
          </a:ln>
        </p:spPr>
      </p:cxnSp>
      <p:sp>
        <p:nvSpPr>
          <p:cNvPr id="5744" name="Google Shape;5744;p274"/>
          <p:cNvSpPr txBox="1"/>
          <p:nvPr/>
        </p:nvSpPr>
        <p:spPr>
          <a:xfrm>
            <a:off x="3574075" y="3712927"/>
            <a:ext cx="392700" cy="4059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Create Access Credentials</a:t>
            </a:r>
            <a:endParaRPr sz="500">
              <a:solidFill>
                <a:schemeClr val="lt1"/>
              </a:solidFill>
              <a:latin typeface="Open Sans"/>
              <a:ea typeface="Open Sans"/>
              <a:cs typeface="Open Sans"/>
              <a:sym typeface="Open Sans"/>
            </a:endParaRPr>
          </a:p>
        </p:txBody>
      </p:sp>
      <p:sp>
        <p:nvSpPr>
          <p:cNvPr id="5745" name="Google Shape;5745;p274"/>
          <p:cNvSpPr/>
          <p:nvPr/>
        </p:nvSpPr>
        <p:spPr>
          <a:xfrm>
            <a:off x="3574075" y="4009027"/>
            <a:ext cx="393300" cy="109800"/>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500">
                <a:latin typeface="Open Sans"/>
                <a:ea typeface="Open Sans"/>
                <a:cs typeface="Open Sans"/>
                <a:sym typeface="Open Sans"/>
              </a:rPr>
              <a:t>MFT</a:t>
            </a:r>
            <a:endParaRPr sz="500">
              <a:latin typeface="Open Sans"/>
              <a:ea typeface="Open Sans"/>
              <a:cs typeface="Open Sans"/>
              <a:sym typeface="Open Sans"/>
            </a:endParaRPr>
          </a:p>
        </p:txBody>
      </p:sp>
      <p:cxnSp>
        <p:nvCxnSpPr>
          <p:cNvPr id="5746" name="Google Shape;5746;p274"/>
          <p:cNvCxnSpPr>
            <a:stCxn id="5741" idx="3"/>
            <a:endCxn id="5744" idx="1"/>
          </p:cNvCxnSpPr>
          <p:nvPr/>
        </p:nvCxnSpPr>
        <p:spPr>
          <a:xfrm>
            <a:off x="3436250" y="3915877"/>
            <a:ext cx="137700" cy="600"/>
          </a:xfrm>
          <a:prstGeom prst="bentConnector3">
            <a:avLst>
              <a:gd name="adj1" fmla="val 50045"/>
            </a:avLst>
          </a:prstGeom>
          <a:noFill/>
          <a:ln w="9525" cap="flat" cmpd="sng">
            <a:solidFill>
              <a:schemeClr val="dk2"/>
            </a:solidFill>
            <a:prstDash val="solid"/>
            <a:round/>
            <a:headEnd type="none" w="sm" len="sm"/>
            <a:tailEnd type="triangle" w="med" len="med"/>
          </a:ln>
        </p:spPr>
      </p:cxnSp>
      <p:sp>
        <p:nvSpPr>
          <p:cNvPr id="5747" name="Google Shape;5747;p274"/>
          <p:cNvSpPr txBox="1"/>
          <p:nvPr/>
        </p:nvSpPr>
        <p:spPr>
          <a:xfrm>
            <a:off x="3573075" y="2369652"/>
            <a:ext cx="392700" cy="4035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Send Credentials</a:t>
            </a:r>
            <a:endParaRPr sz="500">
              <a:solidFill>
                <a:schemeClr val="lt1"/>
              </a:solidFill>
              <a:latin typeface="Open Sans"/>
              <a:ea typeface="Open Sans"/>
              <a:cs typeface="Open Sans"/>
              <a:sym typeface="Open Sans"/>
            </a:endParaRPr>
          </a:p>
        </p:txBody>
      </p:sp>
      <p:sp>
        <p:nvSpPr>
          <p:cNvPr id="5748" name="Google Shape;5748;p274"/>
          <p:cNvSpPr/>
          <p:nvPr/>
        </p:nvSpPr>
        <p:spPr>
          <a:xfrm>
            <a:off x="3573075" y="2665684"/>
            <a:ext cx="393300" cy="109800"/>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500">
                <a:solidFill>
                  <a:schemeClr val="dk2"/>
                </a:solidFill>
                <a:latin typeface="Open Sans"/>
                <a:ea typeface="Open Sans"/>
                <a:cs typeface="Open Sans"/>
                <a:sym typeface="Open Sans"/>
              </a:rPr>
              <a:t>???</a:t>
            </a:r>
            <a:endParaRPr sz="500">
              <a:solidFill>
                <a:schemeClr val="dk2"/>
              </a:solidFill>
              <a:latin typeface="Open Sans"/>
              <a:ea typeface="Open Sans"/>
              <a:cs typeface="Open Sans"/>
              <a:sym typeface="Open Sans"/>
            </a:endParaRPr>
          </a:p>
        </p:txBody>
      </p:sp>
      <p:cxnSp>
        <p:nvCxnSpPr>
          <p:cNvPr id="5749" name="Google Shape;5749;p274"/>
          <p:cNvCxnSpPr>
            <a:stCxn id="5744" idx="0"/>
            <a:endCxn id="5747" idx="2"/>
          </p:cNvCxnSpPr>
          <p:nvPr/>
        </p:nvCxnSpPr>
        <p:spPr>
          <a:xfrm rot="5400000" flipH="1">
            <a:off x="3300025" y="3242527"/>
            <a:ext cx="939900" cy="900"/>
          </a:xfrm>
          <a:prstGeom prst="bentConnector3">
            <a:avLst>
              <a:gd name="adj1" fmla="val 49993"/>
            </a:avLst>
          </a:prstGeom>
          <a:noFill/>
          <a:ln w="9525" cap="flat" cmpd="sng">
            <a:solidFill>
              <a:srgbClr val="5B6771"/>
            </a:solidFill>
            <a:prstDash val="solid"/>
            <a:round/>
            <a:headEnd type="none" w="sm" len="sm"/>
            <a:tailEnd type="triangle" w="med" len="med"/>
          </a:ln>
        </p:spPr>
      </p:cxnSp>
      <p:sp>
        <p:nvSpPr>
          <p:cNvPr id="5750" name="Google Shape;5750;p274"/>
          <p:cNvSpPr txBox="1"/>
          <p:nvPr/>
        </p:nvSpPr>
        <p:spPr>
          <a:xfrm>
            <a:off x="3784750" y="4268253"/>
            <a:ext cx="604500" cy="1830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Receive Credentials</a:t>
            </a:r>
            <a:endParaRPr sz="500">
              <a:solidFill>
                <a:schemeClr val="lt1"/>
              </a:solidFill>
              <a:latin typeface="Open Sans"/>
              <a:ea typeface="Open Sans"/>
              <a:cs typeface="Open Sans"/>
              <a:sym typeface="Open Sans"/>
            </a:endParaRPr>
          </a:p>
        </p:txBody>
      </p:sp>
      <p:sp>
        <p:nvSpPr>
          <p:cNvPr id="5751" name="Google Shape;5751;p274"/>
          <p:cNvSpPr txBox="1"/>
          <p:nvPr/>
        </p:nvSpPr>
        <p:spPr>
          <a:xfrm>
            <a:off x="4622950" y="4268253"/>
            <a:ext cx="1047300" cy="183000"/>
          </a:xfrm>
          <a:prstGeom prst="rect">
            <a:avLst/>
          </a:prstGeom>
          <a:solidFill>
            <a:schemeClr val="accen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Use Credentials to Download File</a:t>
            </a:r>
            <a:endParaRPr sz="500">
              <a:solidFill>
                <a:schemeClr val="lt1"/>
              </a:solidFill>
              <a:latin typeface="Open Sans"/>
              <a:ea typeface="Open Sans"/>
              <a:cs typeface="Open Sans"/>
              <a:sym typeface="Open Sans"/>
            </a:endParaRPr>
          </a:p>
        </p:txBody>
      </p:sp>
      <p:cxnSp>
        <p:nvCxnSpPr>
          <p:cNvPr id="5752" name="Google Shape;5752;p274"/>
          <p:cNvCxnSpPr>
            <a:stCxn id="5747" idx="3"/>
            <a:endCxn id="5750" idx="0"/>
          </p:cNvCxnSpPr>
          <p:nvPr/>
        </p:nvCxnSpPr>
        <p:spPr>
          <a:xfrm>
            <a:off x="3965775" y="2571402"/>
            <a:ext cx="121200" cy="1696800"/>
          </a:xfrm>
          <a:prstGeom prst="bentConnector2">
            <a:avLst/>
          </a:prstGeom>
          <a:noFill/>
          <a:ln w="9525" cap="flat" cmpd="sng">
            <a:solidFill>
              <a:srgbClr val="5B6771"/>
            </a:solidFill>
            <a:prstDash val="solid"/>
            <a:round/>
            <a:headEnd type="none" w="sm" len="sm"/>
            <a:tailEnd type="triangle" w="med" len="med"/>
          </a:ln>
        </p:spPr>
      </p:cxnSp>
      <p:cxnSp>
        <p:nvCxnSpPr>
          <p:cNvPr id="5753" name="Google Shape;5753;p274"/>
          <p:cNvCxnSpPr>
            <a:stCxn id="5750" idx="3"/>
            <a:endCxn id="5751" idx="1"/>
          </p:cNvCxnSpPr>
          <p:nvPr/>
        </p:nvCxnSpPr>
        <p:spPr>
          <a:xfrm>
            <a:off x="4389250" y="4359753"/>
            <a:ext cx="233700" cy="600"/>
          </a:xfrm>
          <a:prstGeom prst="bentConnector3">
            <a:avLst>
              <a:gd name="adj1" fmla="val 50000"/>
            </a:avLst>
          </a:prstGeom>
          <a:noFill/>
          <a:ln w="9525" cap="flat" cmpd="sng">
            <a:solidFill>
              <a:srgbClr val="5B6771"/>
            </a:solidFill>
            <a:prstDash val="solid"/>
            <a:round/>
            <a:headEnd type="none" w="sm" len="sm"/>
            <a:tailEnd type="triangle" w="med" len="med"/>
          </a:ln>
        </p:spPr>
      </p:cxnSp>
      <p:sp>
        <p:nvSpPr>
          <p:cNvPr id="5754" name="Google Shape;5754;p274"/>
          <p:cNvSpPr txBox="1"/>
          <p:nvPr/>
        </p:nvSpPr>
        <p:spPr>
          <a:xfrm>
            <a:off x="2698725" y="1685329"/>
            <a:ext cx="365400" cy="4662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Get eVerify Acct List</a:t>
            </a:r>
            <a:endParaRPr sz="500">
              <a:solidFill>
                <a:schemeClr val="lt1"/>
              </a:solidFill>
              <a:latin typeface="Open Sans"/>
              <a:ea typeface="Open Sans"/>
              <a:cs typeface="Open Sans"/>
              <a:sym typeface="Open Sans"/>
            </a:endParaRPr>
          </a:p>
        </p:txBody>
      </p:sp>
      <p:sp>
        <p:nvSpPr>
          <p:cNvPr id="5755" name="Google Shape;5755;p274"/>
          <p:cNvSpPr txBox="1"/>
          <p:nvPr/>
        </p:nvSpPr>
        <p:spPr>
          <a:xfrm>
            <a:off x="2218064" y="2061979"/>
            <a:ext cx="1866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Yes</a:t>
            </a:r>
            <a:endParaRPr sz="500">
              <a:solidFill>
                <a:schemeClr val="dk2"/>
              </a:solidFill>
              <a:latin typeface="Open Sans"/>
              <a:ea typeface="Open Sans"/>
              <a:cs typeface="Open Sans"/>
              <a:sym typeface="Open Sans"/>
            </a:endParaRPr>
          </a:p>
        </p:txBody>
      </p:sp>
      <p:cxnSp>
        <p:nvCxnSpPr>
          <p:cNvPr id="5756" name="Google Shape;5756;p274"/>
          <p:cNvCxnSpPr>
            <a:stCxn id="5717" idx="3"/>
            <a:endCxn id="5754" idx="1"/>
          </p:cNvCxnSpPr>
          <p:nvPr/>
        </p:nvCxnSpPr>
        <p:spPr>
          <a:xfrm rot="10800000" flipH="1">
            <a:off x="2551150" y="1918350"/>
            <a:ext cx="147600" cy="5100"/>
          </a:xfrm>
          <a:prstGeom prst="bentConnector3">
            <a:avLst>
              <a:gd name="adj1" fmla="val 49992"/>
            </a:avLst>
          </a:prstGeom>
          <a:noFill/>
          <a:ln w="9525" cap="flat" cmpd="sng">
            <a:solidFill>
              <a:srgbClr val="5B6771"/>
            </a:solidFill>
            <a:prstDash val="solid"/>
            <a:round/>
            <a:headEnd type="none" w="sm" len="sm"/>
            <a:tailEnd type="triangle" w="med" len="med"/>
          </a:ln>
        </p:spPr>
      </p:cxnSp>
      <p:sp>
        <p:nvSpPr>
          <p:cNvPr id="5757" name="Google Shape;5757;p274"/>
          <p:cNvSpPr txBox="1"/>
          <p:nvPr/>
        </p:nvSpPr>
        <p:spPr>
          <a:xfrm>
            <a:off x="2480889" y="1800004"/>
            <a:ext cx="1866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No</a:t>
            </a:r>
            <a:endParaRPr sz="500">
              <a:solidFill>
                <a:schemeClr val="dk2"/>
              </a:solidFill>
              <a:latin typeface="Open Sans"/>
              <a:ea typeface="Open Sans"/>
              <a:cs typeface="Open Sans"/>
              <a:sym typeface="Open Sans"/>
            </a:endParaRPr>
          </a:p>
        </p:txBody>
      </p:sp>
      <p:cxnSp>
        <p:nvCxnSpPr>
          <p:cNvPr id="5758" name="Google Shape;5758;p274"/>
          <p:cNvCxnSpPr>
            <a:stCxn id="5720" idx="3"/>
            <a:endCxn id="5754" idx="2"/>
          </p:cNvCxnSpPr>
          <p:nvPr/>
        </p:nvCxnSpPr>
        <p:spPr>
          <a:xfrm rot="10800000" flipH="1">
            <a:off x="1663675" y="2151602"/>
            <a:ext cx="1217700" cy="172200"/>
          </a:xfrm>
          <a:prstGeom prst="bentConnector2">
            <a:avLst/>
          </a:prstGeom>
          <a:noFill/>
          <a:ln w="9525" cap="flat" cmpd="sng">
            <a:solidFill>
              <a:srgbClr val="5B6771"/>
            </a:solidFill>
            <a:prstDash val="solid"/>
            <a:round/>
            <a:headEnd type="none" w="sm" len="sm"/>
            <a:tailEnd type="triangle" w="med" len="med"/>
          </a:ln>
        </p:spPr>
      </p:cxnSp>
      <p:sp>
        <p:nvSpPr>
          <p:cNvPr id="5759" name="Google Shape;5759;p274"/>
          <p:cNvSpPr txBox="1"/>
          <p:nvPr/>
        </p:nvSpPr>
        <p:spPr>
          <a:xfrm>
            <a:off x="1608464" y="2213879"/>
            <a:ext cx="1866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No</a:t>
            </a:r>
            <a:endParaRPr sz="500">
              <a:solidFill>
                <a:schemeClr val="dk2"/>
              </a:solidFill>
              <a:latin typeface="Open Sans"/>
              <a:ea typeface="Open Sans"/>
              <a:cs typeface="Open Sans"/>
              <a:sym typeface="Open Sans"/>
            </a:endParaRPr>
          </a:p>
        </p:txBody>
      </p:sp>
      <p:sp>
        <p:nvSpPr>
          <p:cNvPr id="5760" name="Google Shape;5760;p274"/>
          <p:cNvSpPr/>
          <p:nvPr/>
        </p:nvSpPr>
        <p:spPr>
          <a:xfrm>
            <a:off x="2698852" y="2051652"/>
            <a:ext cx="3657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I9 AM</a:t>
            </a:r>
            <a:endParaRPr sz="500">
              <a:solidFill>
                <a:schemeClr val="dk1"/>
              </a:solidFill>
              <a:latin typeface="Open Sans"/>
              <a:ea typeface="Open Sans"/>
              <a:cs typeface="Open Sans"/>
              <a:sym typeface="Open Sans"/>
            </a:endParaRPr>
          </a:p>
        </p:txBody>
      </p:sp>
      <p:sp>
        <p:nvSpPr>
          <p:cNvPr id="5761" name="Google Shape;5761;p274"/>
          <p:cNvSpPr txBox="1"/>
          <p:nvPr/>
        </p:nvSpPr>
        <p:spPr>
          <a:xfrm>
            <a:off x="3186202" y="1685327"/>
            <a:ext cx="318000" cy="4662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Cancel Accts</a:t>
            </a:r>
            <a:endParaRPr sz="500">
              <a:solidFill>
                <a:schemeClr val="lt1"/>
              </a:solidFill>
              <a:latin typeface="Open Sans"/>
              <a:ea typeface="Open Sans"/>
              <a:cs typeface="Open Sans"/>
              <a:sym typeface="Open Sans"/>
            </a:endParaRPr>
          </a:p>
        </p:txBody>
      </p:sp>
      <p:sp>
        <p:nvSpPr>
          <p:cNvPr id="5762" name="Google Shape;5762;p274"/>
          <p:cNvSpPr/>
          <p:nvPr/>
        </p:nvSpPr>
        <p:spPr>
          <a:xfrm>
            <a:off x="3186200" y="2051652"/>
            <a:ext cx="3180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eVerify</a:t>
            </a:r>
            <a:endParaRPr sz="500">
              <a:solidFill>
                <a:schemeClr val="dk1"/>
              </a:solidFill>
              <a:latin typeface="Open Sans"/>
              <a:ea typeface="Open Sans"/>
              <a:cs typeface="Open Sans"/>
              <a:sym typeface="Open Sans"/>
            </a:endParaRPr>
          </a:p>
        </p:txBody>
      </p:sp>
      <p:cxnSp>
        <p:nvCxnSpPr>
          <p:cNvPr id="5763" name="Google Shape;5763;p274"/>
          <p:cNvCxnSpPr>
            <a:stCxn id="5754" idx="3"/>
            <a:endCxn id="5761" idx="1"/>
          </p:cNvCxnSpPr>
          <p:nvPr/>
        </p:nvCxnSpPr>
        <p:spPr>
          <a:xfrm>
            <a:off x="3064125" y="1918429"/>
            <a:ext cx="122100" cy="600"/>
          </a:xfrm>
          <a:prstGeom prst="bentConnector3">
            <a:avLst>
              <a:gd name="adj1" fmla="val 49990"/>
            </a:avLst>
          </a:prstGeom>
          <a:noFill/>
          <a:ln w="9525" cap="flat" cmpd="sng">
            <a:solidFill>
              <a:srgbClr val="5B6771"/>
            </a:solidFill>
            <a:prstDash val="solid"/>
            <a:round/>
            <a:headEnd type="none" w="sm" len="sm"/>
            <a:tailEnd type="triangle" w="med" len="med"/>
          </a:ln>
        </p:spPr>
      </p:cxnSp>
      <p:sp>
        <p:nvSpPr>
          <p:cNvPr id="5764" name="Google Shape;5764;p274"/>
          <p:cNvSpPr txBox="1"/>
          <p:nvPr/>
        </p:nvSpPr>
        <p:spPr>
          <a:xfrm>
            <a:off x="3256292" y="2189766"/>
            <a:ext cx="3657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chemeClr val="dk2"/>
                </a:solidFill>
                <a:latin typeface="Open Sans"/>
                <a:ea typeface="Open Sans"/>
                <a:cs typeface="Open Sans"/>
                <a:sym typeface="Open Sans"/>
              </a:rPr>
              <a:t>&lt; 30 mins</a:t>
            </a:r>
            <a:endParaRPr sz="500">
              <a:solidFill>
                <a:schemeClr val="dk2"/>
              </a:solidFill>
              <a:latin typeface="Open Sans"/>
              <a:ea typeface="Open Sans"/>
              <a:cs typeface="Open Sans"/>
              <a:sym typeface="Open Sans"/>
            </a:endParaRPr>
          </a:p>
        </p:txBody>
      </p:sp>
      <p:sp>
        <p:nvSpPr>
          <p:cNvPr id="5765" name="Google Shape;5765;p274"/>
          <p:cNvSpPr txBox="1"/>
          <p:nvPr/>
        </p:nvSpPr>
        <p:spPr>
          <a:xfrm>
            <a:off x="3630950" y="1685327"/>
            <a:ext cx="467100" cy="4662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Turn off all Email notification for Employer</a:t>
            </a:r>
            <a:endParaRPr sz="500">
              <a:solidFill>
                <a:schemeClr val="lt1"/>
              </a:solidFill>
              <a:latin typeface="Open Sans"/>
              <a:ea typeface="Open Sans"/>
              <a:cs typeface="Open Sans"/>
              <a:sym typeface="Open Sans"/>
            </a:endParaRPr>
          </a:p>
        </p:txBody>
      </p:sp>
      <p:sp>
        <p:nvSpPr>
          <p:cNvPr id="5766" name="Google Shape;5766;p274"/>
          <p:cNvSpPr/>
          <p:nvPr/>
        </p:nvSpPr>
        <p:spPr>
          <a:xfrm>
            <a:off x="3630950" y="2051652"/>
            <a:ext cx="4647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I9 AM</a:t>
            </a:r>
            <a:endParaRPr sz="500">
              <a:solidFill>
                <a:schemeClr val="dk1"/>
              </a:solidFill>
              <a:latin typeface="Open Sans"/>
              <a:ea typeface="Open Sans"/>
              <a:cs typeface="Open Sans"/>
              <a:sym typeface="Open Sans"/>
            </a:endParaRPr>
          </a:p>
        </p:txBody>
      </p:sp>
      <p:cxnSp>
        <p:nvCxnSpPr>
          <p:cNvPr id="5767" name="Google Shape;5767;p274"/>
          <p:cNvCxnSpPr>
            <a:stCxn id="5761" idx="3"/>
            <a:endCxn id="5765" idx="1"/>
          </p:cNvCxnSpPr>
          <p:nvPr/>
        </p:nvCxnSpPr>
        <p:spPr>
          <a:xfrm>
            <a:off x="3504202" y="1918427"/>
            <a:ext cx="126600" cy="600"/>
          </a:xfrm>
          <a:prstGeom prst="bentConnector3">
            <a:avLst>
              <a:gd name="adj1" fmla="val 50059"/>
            </a:avLst>
          </a:prstGeom>
          <a:noFill/>
          <a:ln w="9525" cap="flat" cmpd="sng">
            <a:solidFill>
              <a:srgbClr val="5B6771"/>
            </a:solidFill>
            <a:prstDash val="solid"/>
            <a:round/>
            <a:headEnd type="none" w="sm" len="sm"/>
            <a:tailEnd type="triangle" w="med" len="med"/>
          </a:ln>
        </p:spPr>
      </p:cxnSp>
      <p:sp>
        <p:nvSpPr>
          <p:cNvPr id="5768" name="Google Shape;5768;p274"/>
          <p:cNvSpPr txBox="1"/>
          <p:nvPr/>
        </p:nvSpPr>
        <p:spPr>
          <a:xfrm>
            <a:off x="4210350" y="1685327"/>
            <a:ext cx="597900" cy="4662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Turn off feature to do I9 check against TWN Payroll file</a:t>
            </a:r>
            <a:endParaRPr sz="500">
              <a:solidFill>
                <a:schemeClr val="lt1"/>
              </a:solidFill>
              <a:latin typeface="Open Sans"/>
              <a:ea typeface="Open Sans"/>
              <a:cs typeface="Open Sans"/>
              <a:sym typeface="Open Sans"/>
            </a:endParaRPr>
          </a:p>
        </p:txBody>
      </p:sp>
      <p:sp>
        <p:nvSpPr>
          <p:cNvPr id="5769" name="Google Shape;5769;p274"/>
          <p:cNvSpPr/>
          <p:nvPr/>
        </p:nvSpPr>
        <p:spPr>
          <a:xfrm>
            <a:off x="4210350" y="2051652"/>
            <a:ext cx="5979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I9 AM</a:t>
            </a:r>
            <a:endParaRPr sz="500">
              <a:solidFill>
                <a:schemeClr val="dk1"/>
              </a:solidFill>
              <a:latin typeface="Open Sans"/>
              <a:ea typeface="Open Sans"/>
              <a:cs typeface="Open Sans"/>
              <a:sym typeface="Open Sans"/>
            </a:endParaRPr>
          </a:p>
        </p:txBody>
      </p:sp>
      <p:cxnSp>
        <p:nvCxnSpPr>
          <p:cNvPr id="5770" name="Google Shape;5770;p274"/>
          <p:cNvCxnSpPr>
            <a:stCxn id="5765" idx="3"/>
            <a:endCxn id="5768" idx="1"/>
          </p:cNvCxnSpPr>
          <p:nvPr/>
        </p:nvCxnSpPr>
        <p:spPr>
          <a:xfrm>
            <a:off x="4098050" y="1918427"/>
            <a:ext cx="112200" cy="600"/>
          </a:xfrm>
          <a:prstGeom prst="bentConnector3">
            <a:avLst>
              <a:gd name="adj1" fmla="val 50045"/>
            </a:avLst>
          </a:prstGeom>
          <a:noFill/>
          <a:ln w="9525" cap="flat" cmpd="sng">
            <a:solidFill>
              <a:srgbClr val="5B6771"/>
            </a:solidFill>
            <a:prstDash val="solid"/>
            <a:round/>
            <a:headEnd type="none" w="sm" len="sm"/>
            <a:tailEnd type="triangle" w="med" len="med"/>
          </a:ln>
        </p:spPr>
      </p:cxnSp>
      <p:sp>
        <p:nvSpPr>
          <p:cNvPr id="5771" name="Google Shape;5771;p274"/>
          <p:cNvSpPr txBox="1"/>
          <p:nvPr/>
        </p:nvSpPr>
        <p:spPr>
          <a:xfrm>
            <a:off x="4210050" y="2372352"/>
            <a:ext cx="604500" cy="3369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Turn off data intact (File)</a:t>
            </a:r>
            <a:endParaRPr sz="500">
              <a:solidFill>
                <a:schemeClr val="lt1"/>
              </a:solidFill>
              <a:latin typeface="Open Sans"/>
              <a:ea typeface="Open Sans"/>
              <a:cs typeface="Open Sans"/>
              <a:sym typeface="Open Sans"/>
            </a:endParaRPr>
          </a:p>
        </p:txBody>
      </p:sp>
      <p:sp>
        <p:nvSpPr>
          <p:cNvPr id="5772" name="Google Shape;5772;p274"/>
          <p:cNvSpPr/>
          <p:nvPr/>
        </p:nvSpPr>
        <p:spPr>
          <a:xfrm>
            <a:off x="4210050" y="2609352"/>
            <a:ext cx="6036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V5 Config</a:t>
            </a:r>
            <a:endParaRPr sz="500">
              <a:solidFill>
                <a:schemeClr val="dk2"/>
              </a:solidFill>
              <a:latin typeface="Open Sans"/>
              <a:ea typeface="Open Sans"/>
              <a:cs typeface="Open Sans"/>
              <a:sym typeface="Open Sans"/>
            </a:endParaRPr>
          </a:p>
        </p:txBody>
      </p:sp>
      <p:sp>
        <p:nvSpPr>
          <p:cNvPr id="5773" name="Google Shape;5773;p274"/>
          <p:cNvSpPr txBox="1"/>
          <p:nvPr/>
        </p:nvSpPr>
        <p:spPr>
          <a:xfrm>
            <a:off x="4210050" y="2850977"/>
            <a:ext cx="604500" cy="4995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Turn of scheduling integrations</a:t>
            </a:r>
            <a:endParaRPr sz="500">
              <a:solidFill>
                <a:schemeClr val="lt1"/>
              </a:solidFill>
              <a:latin typeface="Open Sans"/>
              <a:ea typeface="Open Sans"/>
              <a:cs typeface="Open Sans"/>
              <a:sym typeface="Open Sans"/>
            </a:endParaRPr>
          </a:p>
        </p:txBody>
      </p:sp>
      <p:sp>
        <p:nvSpPr>
          <p:cNvPr id="5774" name="Google Shape;5774;p274"/>
          <p:cNvSpPr/>
          <p:nvPr/>
        </p:nvSpPr>
        <p:spPr>
          <a:xfrm>
            <a:off x="4210050" y="3051983"/>
            <a:ext cx="6036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Field Print</a:t>
            </a:r>
            <a:endParaRPr sz="500">
              <a:solidFill>
                <a:schemeClr val="dk2"/>
              </a:solidFill>
              <a:latin typeface="Open Sans"/>
              <a:ea typeface="Open Sans"/>
              <a:cs typeface="Open Sans"/>
              <a:sym typeface="Open Sans"/>
            </a:endParaRPr>
          </a:p>
        </p:txBody>
      </p:sp>
      <p:sp>
        <p:nvSpPr>
          <p:cNvPr id="5775" name="Google Shape;5775;p274"/>
          <p:cNvSpPr/>
          <p:nvPr/>
        </p:nvSpPr>
        <p:spPr>
          <a:xfrm>
            <a:off x="4210050" y="3151230"/>
            <a:ext cx="6036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PAN</a:t>
            </a:r>
            <a:endParaRPr sz="500">
              <a:solidFill>
                <a:schemeClr val="dk2"/>
              </a:solidFill>
              <a:latin typeface="Open Sans"/>
              <a:ea typeface="Open Sans"/>
              <a:cs typeface="Open Sans"/>
              <a:sym typeface="Open Sans"/>
            </a:endParaRPr>
          </a:p>
        </p:txBody>
      </p:sp>
      <p:sp>
        <p:nvSpPr>
          <p:cNvPr id="5776" name="Google Shape;5776;p274"/>
          <p:cNvSpPr/>
          <p:nvPr/>
        </p:nvSpPr>
        <p:spPr>
          <a:xfrm>
            <a:off x="4210050" y="3250452"/>
            <a:ext cx="6036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2"/>
                </a:solidFill>
                <a:latin typeface="Open Sans"/>
                <a:ea typeface="Open Sans"/>
                <a:cs typeface="Open Sans"/>
                <a:sym typeface="Open Sans"/>
              </a:rPr>
              <a:t>Trendsource</a:t>
            </a:r>
            <a:endParaRPr sz="500">
              <a:solidFill>
                <a:schemeClr val="dk2"/>
              </a:solidFill>
              <a:latin typeface="Open Sans"/>
              <a:ea typeface="Open Sans"/>
              <a:cs typeface="Open Sans"/>
              <a:sym typeface="Open Sans"/>
            </a:endParaRPr>
          </a:p>
        </p:txBody>
      </p:sp>
      <p:cxnSp>
        <p:nvCxnSpPr>
          <p:cNvPr id="5777" name="Google Shape;5777;p274"/>
          <p:cNvCxnSpPr>
            <a:stCxn id="5771" idx="2"/>
            <a:endCxn id="5773" idx="0"/>
          </p:cNvCxnSpPr>
          <p:nvPr/>
        </p:nvCxnSpPr>
        <p:spPr>
          <a:xfrm rot="-5400000" flipH="1">
            <a:off x="4441800" y="2779752"/>
            <a:ext cx="141600" cy="600"/>
          </a:xfrm>
          <a:prstGeom prst="bentConnector3">
            <a:avLst>
              <a:gd name="adj1" fmla="val 50044"/>
            </a:avLst>
          </a:prstGeom>
          <a:noFill/>
          <a:ln w="9525" cap="flat" cmpd="sng">
            <a:solidFill>
              <a:srgbClr val="5B6771"/>
            </a:solidFill>
            <a:prstDash val="solid"/>
            <a:round/>
            <a:headEnd type="none" w="sm" len="sm"/>
            <a:tailEnd type="triangle" w="med" len="med"/>
          </a:ln>
        </p:spPr>
      </p:cxnSp>
      <p:sp>
        <p:nvSpPr>
          <p:cNvPr id="5778" name="Google Shape;5778;p274"/>
          <p:cNvSpPr txBox="1"/>
          <p:nvPr/>
        </p:nvSpPr>
        <p:spPr>
          <a:xfrm>
            <a:off x="4929201" y="1683590"/>
            <a:ext cx="433200" cy="4662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Deactivate Report Scheduled</a:t>
            </a:r>
            <a:endParaRPr sz="500">
              <a:solidFill>
                <a:schemeClr val="lt1"/>
              </a:solidFill>
              <a:latin typeface="Open Sans"/>
              <a:ea typeface="Open Sans"/>
              <a:cs typeface="Open Sans"/>
              <a:sym typeface="Open Sans"/>
            </a:endParaRPr>
          </a:p>
        </p:txBody>
      </p:sp>
      <p:cxnSp>
        <p:nvCxnSpPr>
          <p:cNvPr id="5779" name="Google Shape;5779;p274"/>
          <p:cNvCxnSpPr>
            <a:stCxn id="5773" idx="3"/>
            <a:endCxn id="5768" idx="2"/>
          </p:cNvCxnSpPr>
          <p:nvPr/>
        </p:nvCxnSpPr>
        <p:spPr>
          <a:xfrm rot="10800000">
            <a:off x="4509150" y="2151527"/>
            <a:ext cx="305400" cy="949200"/>
          </a:xfrm>
          <a:prstGeom prst="bentConnector4">
            <a:avLst>
              <a:gd name="adj1" fmla="val -77972"/>
              <a:gd name="adj2" fmla="val 87969"/>
            </a:avLst>
          </a:prstGeom>
          <a:noFill/>
          <a:ln w="9525" cap="flat" cmpd="sng">
            <a:solidFill>
              <a:srgbClr val="5B6771"/>
            </a:solidFill>
            <a:prstDash val="solid"/>
            <a:round/>
            <a:headEnd type="none" w="sm" len="sm"/>
            <a:tailEnd type="triangle" w="med" len="med"/>
          </a:ln>
        </p:spPr>
      </p:cxnSp>
      <p:sp>
        <p:nvSpPr>
          <p:cNvPr id="5780" name="Google Shape;5780;p274"/>
          <p:cNvSpPr/>
          <p:nvPr/>
        </p:nvSpPr>
        <p:spPr>
          <a:xfrm>
            <a:off x="4929201" y="2051652"/>
            <a:ext cx="4332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I9 AM</a:t>
            </a:r>
            <a:endParaRPr sz="500">
              <a:solidFill>
                <a:schemeClr val="dk1"/>
              </a:solidFill>
              <a:latin typeface="Open Sans"/>
              <a:ea typeface="Open Sans"/>
              <a:cs typeface="Open Sans"/>
              <a:sym typeface="Open Sans"/>
            </a:endParaRPr>
          </a:p>
        </p:txBody>
      </p:sp>
      <p:cxnSp>
        <p:nvCxnSpPr>
          <p:cNvPr id="5781" name="Google Shape;5781;p274"/>
          <p:cNvCxnSpPr>
            <a:stCxn id="5768" idx="3"/>
            <a:endCxn id="5778" idx="1"/>
          </p:cNvCxnSpPr>
          <p:nvPr/>
        </p:nvCxnSpPr>
        <p:spPr>
          <a:xfrm rot="10800000" flipH="1">
            <a:off x="4808250" y="1916627"/>
            <a:ext cx="120900" cy="1800"/>
          </a:xfrm>
          <a:prstGeom prst="bentConnector3">
            <a:avLst>
              <a:gd name="adj1" fmla="val 50021"/>
            </a:avLst>
          </a:prstGeom>
          <a:noFill/>
          <a:ln w="9525" cap="flat" cmpd="sng">
            <a:solidFill>
              <a:srgbClr val="5B6771"/>
            </a:solidFill>
            <a:prstDash val="solid"/>
            <a:round/>
            <a:headEnd type="none" w="sm" len="sm"/>
            <a:tailEnd type="triangle" w="med" len="med"/>
          </a:ln>
        </p:spPr>
      </p:cxnSp>
      <p:sp>
        <p:nvSpPr>
          <p:cNvPr id="5782" name="Google Shape;5782;p274"/>
          <p:cNvSpPr/>
          <p:nvPr/>
        </p:nvSpPr>
        <p:spPr>
          <a:xfrm>
            <a:off x="5493900" y="1794225"/>
            <a:ext cx="804600" cy="246900"/>
          </a:xfrm>
          <a:prstGeom prst="flowChartDecision">
            <a:avLst/>
          </a:prstGeom>
          <a:solidFill>
            <a:schemeClr val="accent2"/>
          </a:solidFill>
          <a:ln>
            <a:noFill/>
          </a:ln>
        </p:spPr>
        <p:txBody>
          <a:bodyPr spcFirstLastPara="1" wrap="square" lIns="0" tIns="0" rIns="0" bIns="18275" anchor="ctr" anchorCtr="0">
            <a:noAutofit/>
          </a:bodyPr>
          <a:lstStyle/>
          <a:p>
            <a:pPr marL="0" marR="0" lvl="0" indent="0" algn="ctr" rtl="0">
              <a:lnSpc>
                <a:spcPct val="100000"/>
              </a:lnSpc>
              <a:spcBef>
                <a:spcPts val="0"/>
              </a:spcBef>
              <a:spcAft>
                <a:spcPts val="0"/>
              </a:spcAft>
              <a:buNone/>
            </a:pPr>
            <a:r>
              <a:rPr lang="en" sz="500">
                <a:solidFill>
                  <a:schemeClr val="lt1"/>
                </a:solidFill>
                <a:latin typeface="Open Sans"/>
                <a:ea typeface="Open Sans"/>
                <a:cs typeface="Open Sans"/>
                <a:sym typeface="Open Sans"/>
              </a:rPr>
              <a:t>Full Cancellation?</a:t>
            </a:r>
            <a:endParaRPr sz="500">
              <a:solidFill>
                <a:schemeClr val="lt1"/>
              </a:solidFill>
              <a:latin typeface="Open Sans"/>
              <a:ea typeface="Open Sans"/>
              <a:cs typeface="Open Sans"/>
              <a:sym typeface="Open Sans"/>
            </a:endParaRPr>
          </a:p>
        </p:txBody>
      </p:sp>
      <p:sp>
        <p:nvSpPr>
          <p:cNvPr id="5783" name="Google Shape;5783;p274"/>
          <p:cNvSpPr txBox="1"/>
          <p:nvPr/>
        </p:nvSpPr>
        <p:spPr>
          <a:xfrm>
            <a:off x="5687814" y="2214379"/>
            <a:ext cx="186600" cy="77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00">
                <a:solidFill>
                  <a:schemeClr val="dk1"/>
                </a:solidFill>
                <a:latin typeface="Open Sans"/>
                <a:ea typeface="Open Sans"/>
                <a:cs typeface="Open Sans"/>
                <a:sym typeface="Open Sans"/>
              </a:rPr>
              <a:t>No</a:t>
            </a:r>
            <a:endParaRPr sz="500">
              <a:solidFill>
                <a:schemeClr val="dk1"/>
              </a:solidFill>
              <a:latin typeface="Open Sans"/>
              <a:ea typeface="Open Sans"/>
              <a:cs typeface="Open Sans"/>
              <a:sym typeface="Open Sans"/>
            </a:endParaRPr>
          </a:p>
        </p:txBody>
      </p:sp>
      <p:cxnSp>
        <p:nvCxnSpPr>
          <p:cNvPr id="5784" name="Google Shape;5784;p274"/>
          <p:cNvCxnSpPr>
            <a:stCxn id="5778" idx="3"/>
            <a:endCxn id="5782" idx="1"/>
          </p:cNvCxnSpPr>
          <p:nvPr/>
        </p:nvCxnSpPr>
        <p:spPr>
          <a:xfrm>
            <a:off x="5362401" y="1916690"/>
            <a:ext cx="131400" cy="900"/>
          </a:xfrm>
          <a:prstGeom prst="bentConnector3">
            <a:avLst>
              <a:gd name="adj1" fmla="val 50038"/>
            </a:avLst>
          </a:prstGeom>
          <a:noFill/>
          <a:ln w="9525" cap="flat" cmpd="sng">
            <a:solidFill>
              <a:srgbClr val="5B6771"/>
            </a:solidFill>
            <a:prstDash val="solid"/>
            <a:round/>
            <a:headEnd type="none" w="sm" len="sm"/>
            <a:tailEnd type="triangle" w="med" len="med"/>
          </a:ln>
        </p:spPr>
      </p:cxnSp>
      <p:sp>
        <p:nvSpPr>
          <p:cNvPr id="5785" name="Google Shape;5785;p274"/>
          <p:cNvSpPr txBox="1"/>
          <p:nvPr/>
        </p:nvSpPr>
        <p:spPr>
          <a:xfrm>
            <a:off x="6468575" y="1683602"/>
            <a:ext cx="467100" cy="4635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Deactivate Employer</a:t>
            </a:r>
            <a:endParaRPr sz="500">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 (Prod &amp; Test)</a:t>
            </a:r>
            <a:endParaRPr sz="500">
              <a:solidFill>
                <a:schemeClr val="lt1"/>
              </a:solidFill>
              <a:latin typeface="Open Sans"/>
              <a:ea typeface="Open Sans"/>
              <a:cs typeface="Open Sans"/>
              <a:sym typeface="Open Sans"/>
            </a:endParaRPr>
          </a:p>
        </p:txBody>
      </p:sp>
      <p:sp>
        <p:nvSpPr>
          <p:cNvPr id="5786" name="Google Shape;5786;p274"/>
          <p:cNvSpPr/>
          <p:nvPr/>
        </p:nvSpPr>
        <p:spPr>
          <a:xfrm>
            <a:off x="6468575" y="2048540"/>
            <a:ext cx="4677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latin typeface="Open Sans"/>
                <a:ea typeface="Open Sans"/>
                <a:cs typeface="Open Sans"/>
                <a:sym typeface="Open Sans"/>
              </a:rPr>
              <a:t>I9 AM</a:t>
            </a:r>
            <a:endParaRPr sz="500">
              <a:latin typeface="Open Sans"/>
              <a:ea typeface="Open Sans"/>
              <a:cs typeface="Open Sans"/>
              <a:sym typeface="Open Sans"/>
            </a:endParaRPr>
          </a:p>
        </p:txBody>
      </p:sp>
      <p:cxnSp>
        <p:nvCxnSpPr>
          <p:cNvPr id="5787" name="Google Shape;5787;p274"/>
          <p:cNvCxnSpPr>
            <a:stCxn id="5782" idx="3"/>
            <a:endCxn id="5785" idx="1"/>
          </p:cNvCxnSpPr>
          <p:nvPr/>
        </p:nvCxnSpPr>
        <p:spPr>
          <a:xfrm rot="10800000" flipH="1">
            <a:off x="6298500" y="1915275"/>
            <a:ext cx="170100" cy="2400"/>
          </a:xfrm>
          <a:prstGeom prst="bentConnector3">
            <a:avLst>
              <a:gd name="adj1" fmla="val 49993"/>
            </a:avLst>
          </a:prstGeom>
          <a:noFill/>
          <a:ln w="9525" cap="flat" cmpd="sng">
            <a:solidFill>
              <a:srgbClr val="5B6771"/>
            </a:solidFill>
            <a:prstDash val="solid"/>
            <a:round/>
            <a:headEnd type="none" w="sm" len="sm"/>
            <a:tailEnd type="triangle" w="med" len="med"/>
          </a:ln>
        </p:spPr>
      </p:cxnSp>
      <p:sp>
        <p:nvSpPr>
          <p:cNvPr id="5788" name="Google Shape;5788;p274"/>
          <p:cNvSpPr txBox="1"/>
          <p:nvPr/>
        </p:nvSpPr>
        <p:spPr>
          <a:xfrm>
            <a:off x="6185364" y="1800004"/>
            <a:ext cx="186600" cy="77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Yes</a:t>
            </a:r>
            <a:endParaRPr sz="500">
              <a:solidFill>
                <a:schemeClr val="dk1"/>
              </a:solidFill>
              <a:latin typeface="Open Sans"/>
              <a:ea typeface="Open Sans"/>
              <a:cs typeface="Open Sans"/>
              <a:sym typeface="Open Sans"/>
            </a:endParaRPr>
          </a:p>
        </p:txBody>
      </p:sp>
      <p:sp>
        <p:nvSpPr>
          <p:cNvPr id="5789" name="Google Shape;5789;p274"/>
          <p:cNvSpPr txBox="1"/>
          <p:nvPr/>
        </p:nvSpPr>
        <p:spPr>
          <a:xfrm>
            <a:off x="7133300" y="1681855"/>
            <a:ext cx="467100" cy="5784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Open a case - Deactivate outgoing reports and sweeper rules</a:t>
            </a:r>
            <a:endParaRPr sz="500">
              <a:solidFill>
                <a:schemeClr val="lt1"/>
              </a:solidFill>
              <a:latin typeface="Open Sans"/>
              <a:ea typeface="Open Sans"/>
              <a:cs typeface="Open Sans"/>
              <a:sym typeface="Open Sans"/>
            </a:endParaRPr>
          </a:p>
        </p:txBody>
      </p:sp>
      <p:sp>
        <p:nvSpPr>
          <p:cNvPr id="5790" name="Google Shape;5790;p274"/>
          <p:cNvSpPr/>
          <p:nvPr/>
        </p:nvSpPr>
        <p:spPr>
          <a:xfrm>
            <a:off x="7133300" y="2160352"/>
            <a:ext cx="4671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latin typeface="Open Sans"/>
                <a:ea typeface="Open Sans"/>
                <a:cs typeface="Open Sans"/>
                <a:sym typeface="Open Sans"/>
              </a:rPr>
              <a:t>Salesforce</a:t>
            </a:r>
            <a:endParaRPr sz="500">
              <a:latin typeface="Open Sans"/>
              <a:ea typeface="Open Sans"/>
              <a:cs typeface="Open Sans"/>
              <a:sym typeface="Open Sans"/>
            </a:endParaRPr>
          </a:p>
        </p:txBody>
      </p:sp>
      <p:cxnSp>
        <p:nvCxnSpPr>
          <p:cNvPr id="5791" name="Google Shape;5791;p274"/>
          <p:cNvCxnSpPr>
            <a:stCxn id="5785" idx="3"/>
            <a:endCxn id="5703" idx="1"/>
          </p:cNvCxnSpPr>
          <p:nvPr/>
        </p:nvCxnSpPr>
        <p:spPr>
          <a:xfrm>
            <a:off x="6935675" y="1915352"/>
            <a:ext cx="198600" cy="1200"/>
          </a:xfrm>
          <a:prstGeom prst="bentConnector3">
            <a:avLst>
              <a:gd name="adj1" fmla="val 49962"/>
            </a:avLst>
          </a:prstGeom>
          <a:noFill/>
          <a:ln w="9525" cap="flat" cmpd="sng">
            <a:solidFill>
              <a:srgbClr val="5B6771"/>
            </a:solidFill>
            <a:prstDash val="solid"/>
            <a:round/>
            <a:headEnd type="none" w="sm" len="sm"/>
            <a:tailEnd type="triangle" w="med" len="med"/>
          </a:ln>
        </p:spPr>
      </p:cxnSp>
      <p:sp>
        <p:nvSpPr>
          <p:cNvPr id="5792" name="Google Shape;5792;p274"/>
          <p:cNvSpPr txBox="1"/>
          <p:nvPr/>
        </p:nvSpPr>
        <p:spPr>
          <a:xfrm>
            <a:off x="7749100" y="1685327"/>
            <a:ext cx="405600" cy="4662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Send Notification to AE</a:t>
            </a:r>
            <a:endParaRPr sz="500">
              <a:solidFill>
                <a:schemeClr val="lt1"/>
              </a:solidFill>
              <a:latin typeface="Open Sans"/>
              <a:ea typeface="Open Sans"/>
              <a:cs typeface="Open Sans"/>
              <a:sym typeface="Open Sans"/>
            </a:endParaRPr>
          </a:p>
        </p:txBody>
      </p:sp>
      <p:sp>
        <p:nvSpPr>
          <p:cNvPr id="5793" name="Google Shape;5793;p274"/>
          <p:cNvSpPr/>
          <p:nvPr/>
        </p:nvSpPr>
        <p:spPr>
          <a:xfrm>
            <a:off x="7749112" y="2048540"/>
            <a:ext cx="4023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latin typeface="Open Sans"/>
                <a:ea typeface="Open Sans"/>
                <a:cs typeface="Open Sans"/>
                <a:sym typeface="Open Sans"/>
              </a:rPr>
              <a:t>Email</a:t>
            </a:r>
            <a:endParaRPr sz="500">
              <a:latin typeface="Open Sans"/>
              <a:ea typeface="Open Sans"/>
              <a:cs typeface="Open Sans"/>
              <a:sym typeface="Open Sans"/>
            </a:endParaRPr>
          </a:p>
        </p:txBody>
      </p:sp>
      <p:cxnSp>
        <p:nvCxnSpPr>
          <p:cNvPr id="5794" name="Google Shape;5794;p274"/>
          <p:cNvCxnSpPr>
            <a:stCxn id="5702" idx="3"/>
            <a:endCxn id="5792" idx="1"/>
          </p:cNvCxnSpPr>
          <p:nvPr/>
        </p:nvCxnSpPr>
        <p:spPr>
          <a:xfrm>
            <a:off x="7595600" y="1915352"/>
            <a:ext cx="153600" cy="3000"/>
          </a:xfrm>
          <a:prstGeom prst="bentConnector3">
            <a:avLst>
              <a:gd name="adj1" fmla="val 49967"/>
            </a:avLst>
          </a:prstGeom>
          <a:noFill/>
          <a:ln w="9525" cap="flat" cmpd="sng">
            <a:solidFill>
              <a:srgbClr val="5B6771"/>
            </a:solidFill>
            <a:prstDash val="solid"/>
            <a:round/>
            <a:headEnd type="none" w="sm" len="sm"/>
            <a:tailEnd type="triangle" w="med" len="med"/>
          </a:ln>
        </p:spPr>
      </p:cxnSp>
      <p:cxnSp>
        <p:nvCxnSpPr>
          <p:cNvPr id="5795" name="Google Shape;5795;p274"/>
          <p:cNvCxnSpPr>
            <a:stCxn id="5792" idx="3"/>
            <a:endCxn id="5796" idx="1"/>
          </p:cNvCxnSpPr>
          <p:nvPr/>
        </p:nvCxnSpPr>
        <p:spPr>
          <a:xfrm rot="10800000" flipH="1">
            <a:off x="8154700" y="1915427"/>
            <a:ext cx="141300" cy="3000"/>
          </a:xfrm>
          <a:prstGeom prst="bentConnector3">
            <a:avLst>
              <a:gd name="adj1" fmla="val 50035"/>
            </a:avLst>
          </a:prstGeom>
          <a:noFill/>
          <a:ln w="9525" cap="flat" cmpd="sng">
            <a:solidFill>
              <a:srgbClr val="5B6771"/>
            </a:solidFill>
            <a:prstDash val="solid"/>
            <a:round/>
            <a:headEnd type="none" w="sm" len="sm"/>
            <a:tailEnd type="triangle" w="med" len="med"/>
          </a:ln>
        </p:spPr>
      </p:cxnSp>
      <p:sp>
        <p:nvSpPr>
          <p:cNvPr id="5796" name="Google Shape;5796;p274"/>
          <p:cNvSpPr txBox="1"/>
          <p:nvPr/>
        </p:nvSpPr>
        <p:spPr>
          <a:xfrm>
            <a:off x="8296100" y="1682252"/>
            <a:ext cx="502500" cy="466200"/>
          </a:xfrm>
          <a:prstGeom prst="rect">
            <a:avLst/>
          </a:prstGeom>
          <a:solidFill>
            <a:schemeClr val="accent2"/>
          </a:solidFill>
          <a:ln>
            <a:noFill/>
          </a:ln>
        </p:spPr>
        <p:txBody>
          <a:bodyPr spcFirstLastPara="1" wrap="square" lIns="18275" tIns="2742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Close Case</a:t>
            </a:r>
            <a:endParaRPr sz="500">
              <a:solidFill>
                <a:schemeClr val="lt1"/>
              </a:solidFill>
              <a:latin typeface="Open Sans"/>
              <a:ea typeface="Open Sans"/>
              <a:cs typeface="Open Sans"/>
              <a:sym typeface="Open Sans"/>
            </a:endParaRPr>
          </a:p>
        </p:txBody>
      </p:sp>
      <p:sp>
        <p:nvSpPr>
          <p:cNvPr id="5797" name="Google Shape;5797;p274"/>
          <p:cNvSpPr/>
          <p:nvPr/>
        </p:nvSpPr>
        <p:spPr>
          <a:xfrm>
            <a:off x="8296100" y="2048552"/>
            <a:ext cx="5025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latin typeface="Open Sans"/>
                <a:ea typeface="Open Sans"/>
                <a:cs typeface="Open Sans"/>
                <a:sym typeface="Open Sans"/>
              </a:rPr>
              <a:t>Salesforce</a:t>
            </a:r>
            <a:endParaRPr sz="500">
              <a:latin typeface="Open Sans"/>
              <a:ea typeface="Open Sans"/>
              <a:cs typeface="Open Sans"/>
              <a:sym typeface="Open Sans"/>
            </a:endParaRPr>
          </a:p>
        </p:txBody>
      </p:sp>
      <p:cxnSp>
        <p:nvCxnSpPr>
          <p:cNvPr id="5798" name="Google Shape;5798;p274"/>
          <p:cNvCxnSpPr>
            <a:stCxn id="5782" idx="2"/>
            <a:endCxn id="5705" idx="0"/>
          </p:cNvCxnSpPr>
          <p:nvPr/>
        </p:nvCxnSpPr>
        <p:spPr>
          <a:xfrm rot="5400000">
            <a:off x="5629050" y="2285775"/>
            <a:ext cx="511800" cy="22500"/>
          </a:xfrm>
          <a:prstGeom prst="bentConnector3">
            <a:avLst>
              <a:gd name="adj1" fmla="val 50010"/>
            </a:avLst>
          </a:prstGeom>
          <a:noFill/>
          <a:ln w="9525" cap="flat" cmpd="sng">
            <a:solidFill>
              <a:srgbClr val="5B6771"/>
            </a:solidFill>
            <a:prstDash val="solid"/>
            <a:round/>
            <a:headEnd type="none" w="sm" len="sm"/>
            <a:tailEnd type="triangle" w="med" len="med"/>
          </a:ln>
        </p:spPr>
      </p:cxnSp>
      <p:sp>
        <p:nvSpPr>
          <p:cNvPr id="5799" name="Google Shape;5799;p274"/>
          <p:cNvSpPr txBox="1"/>
          <p:nvPr/>
        </p:nvSpPr>
        <p:spPr>
          <a:xfrm>
            <a:off x="6401900" y="2551752"/>
            <a:ext cx="467100" cy="5118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Remove users outside the list of users</a:t>
            </a:r>
            <a:endParaRPr sz="500">
              <a:solidFill>
                <a:schemeClr val="lt1"/>
              </a:solidFill>
              <a:latin typeface="Open Sans"/>
              <a:ea typeface="Open Sans"/>
              <a:cs typeface="Open Sans"/>
              <a:sym typeface="Open Sans"/>
            </a:endParaRPr>
          </a:p>
        </p:txBody>
      </p:sp>
      <p:sp>
        <p:nvSpPr>
          <p:cNvPr id="5800" name="Google Shape;5800;p274"/>
          <p:cNvSpPr/>
          <p:nvPr/>
        </p:nvSpPr>
        <p:spPr>
          <a:xfrm>
            <a:off x="6401900" y="2963652"/>
            <a:ext cx="4662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I9 AM</a:t>
            </a:r>
            <a:endParaRPr sz="500">
              <a:solidFill>
                <a:schemeClr val="dk1"/>
              </a:solidFill>
              <a:latin typeface="Open Sans"/>
              <a:ea typeface="Open Sans"/>
              <a:cs typeface="Open Sans"/>
              <a:sym typeface="Open Sans"/>
            </a:endParaRPr>
          </a:p>
        </p:txBody>
      </p:sp>
      <p:cxnSp>
        <p:nvCxnSpPr>
          <p:cNvPr id="5801" name="Google Shape;5801;p274"/>
          <p:cNvCxnSpPr>
            <a:stCxn id="5705" idx="3"/>
            <a:endCxn id="5799" idx="1"/>
          </p:cNvCxnSpPr>
          <p:nvPr/>
        </p:nvCxnSpPr>
        <p:spPr>
          <a:xfrm rot="10800000" flipH="1">
            <a:off x="6148181" y="2807727"/>
            <a:ext cx="253800" cy="1200"/>
          </a:xfrm>
          <a:prstGeom prst="bentConnector3">
            <a:avLst>
              <a:gd name="adj1" fmla="val 49984"/>
            </a:avLst>
          </a:prstGeom>
          <a:noFill/>
          <a:ln w="9525" cap="flat" cmpd="sng">
            <a:solidFill>
              <a:srgbClr val="5B6771"/>
            </a:solidFill>
            <a:prstDash val="solid"/>
            <a:round/>
            <a:headEnd type="none" w="sm" len="sm"/>
            <a:tailEnd type="triangle" w="med" len="med"/>
          </a:ln>
        </p:spPr>
      </p:cxnSp>
      <p:sp>
        <p:nvSpPr>
          <p:cNvPr id="5802" name="Google Shape;5802;p274"/>
          <p:cNvSpPr txBox="1"/>
          <p:nvPr/>
        </p:nvSpPr>
        <p:spPr>
          <a:xfrm>
            <a:off x="7135325" y="2551752"/>
            <a:ext cx="467100" cy="511800"/>
          </a:xfrm>
          <a:prstGeom prst="rect">
            <a:avLst/>
          </a:prstGeom>
          <a:solidFill>
            <a:schemeClr val="accent2"/>
          </a:solidFill>
          <a:ln>
            <a:noFill/>
          </a:ln>
        </p:spPr>
        <p:txBody>
          <a:bodyPr spcFirstLastPara="1" wrap="square" lIns="18275" tIns="18275" rIns="18275" bIns="18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Change role to Viewer for remaining active users</a:t>
            </a:r>
            <a:endParaRPr sz="500">
              <a:solidFill>
                <a:schemeClr val="lt1"/>
              </a:solidFill>
              <a:latin typeface="Open Sans"/>
              <a:ea typeface="Open Sans"/>
              <a:cs typeface="Open Sans"/>
              <a:sym typeface="Open Sans"/>
            </a:endParaRPr>
          </a:p>
        </p:txBody>
      </p:sp>
      <p:sp>
        <p:nvSpPr>
          <p:cNvPr id="5803" name="Google Shape;5803;p274"/>
          <p:cNvSpPr/>
          <p:nvPr/>
        </p:nvSpPr>
        <p:spPr>
          <a:xfrm>
            <a:off x="7135325" y="2963652"/>
            <a:ext cx="466200" cy="99900"/>
          </a:xfrm>
          <a:prstGeom prst="rect">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dk1"/>
                </a:solidFill>
                <a:latin typeface="Open Sans"/>
                <a:ea typeface="Open Sans"/>
                <a:cs typeface="Open Sans"/>
                <a:sym typeface="Open Sans"/>
              </a:rPr>
              <a:t>I9 AM</a:t>
            </a:r>
            <a:endParaRPr sz="500">
              <a:solidFill>
                <a:schemeClr val="dk1"/>
              </a:solidFill>
              <a:latin typeface="Open Sans"/>
              <a:ea typeface="Open Sans"/>
              <a:cs typeface="Open Sans"/>
              <a:sym typeface="Open Sans"/>
            </a:endParaRPr>
          </a:p>
        </p:txBody>
      </p:sp>
      <p:cxnSp>
        <p:nvCxnSpPr>
          <p:cNvPr id="5804" name="Google Shape;5804;p274"/>
          <p:cNvCxnSpPr>
            <a:stCxn id="5799" idx="3"/>
            <a:endCxn id="5802" idx="1"/>
          </p:cNvCxnSpPr>
          <p:nvPr/>
        </p:nvCxnSpPr>
        <p:spPr>
          <a:xfrm>
            <a:off x="6869000" y="2807652"/>
            <a:ext cx="266400" cy="600"/>
          </a:xfrm>
          <a:prstGeom prst="bentConnector3">
            <a:avLst>
              <a:gd name="adj1" fmla="val 49986"/>
            </a:avLst>
          </a:prstGeom>
          <a:noFill/>
          <a:ln w="9525" cap="flat" cmpd="sng">
            <a:solidFill>
              <a:srgbClr val="5B6771"/>
            </a:solidFill>
            <a:prstDash val="solid"/>
            <a:round/>
            <a:headEnd type="none" w="sm" len="sm"/>
            <a:tailEnd type="triangle" w="med" len="med"/>
          </a:ln>
        </p:spPr>
      </p:cxnSp>
      <p:cxnSp>
        <p:nvCxnSpPr>
          <p:cNvPr id="5805" name="Google Shape;5805;p274"/>
          <p:cNvCxnSpPr>
            <a:stCxn id="5802" idx="0"/>
            <a:endCxn id="5790" idx="2"/>
          </p:cNvCxnSpPr>
          <p:nvPr/>
        </p:nvCxnSpPr>
        <p:spPr>
          <a:xfrm rot="5400000" flipH="1">
            <a:off x="7222025" y="2404902"/>
            <a:ext cx="291600" cy="2100"/>
          </a:xfrm>
          <a:prstGeom prst="bentConnector3">
            <a:avLst>
              <a:gd name="adj1" fmla="val 49983"/>
            </a:avLst>
          </a:prstGeom>
          <a:noFill/>
          <a:ln w="9525" cap="flat" cmpd="sng">
            <a:solidFill>
              <a:srgbClr val="5B6771"/>
            </a:solidFill>
            <a:prstDash val="solid"/>
            <a:round/>
            <a:headEnd type="none" w="sm" len="sm"/>
            <a:tailEnd type="triangle" w="med" len="med"/>
          </a:ln>
        </p:spPr>
      </p:cxnSp>
      <p:sp>
        <p:nvSpPr>
          <p:cNvPr id="5806" name="Google Shape;5806;p274"/>
          <p:cNvSpPr/>
          <p:nvPr/>
        </p:nvSpPr>
        <p:spPr>
          <a:xfrm>
            <a:off x="6834287" y="3820491"/>
            <a:ext cx="183000" cy="1830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807" name="Google Shape;5807;p274"/>
          <p:cNvSpPr txBox="1"/>
          <p:nvPr/>
        </p:nvSpPr>
        <p:spPr>
          <a:xfrm>
            <a:off x="7180476" y="3788841"/>
            <a:ext cx="16629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The entire process is manual</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and has</a:t>
            </a:r>
            <a:r>
              <a:rPr lang="en" sz="800">
                <a:latin typeface="Open Sans"/>
                <a:ea typeface="Open Sans"/>
                <a:cs typeface="Open Sans"/>
                <a:sym typeface="Open Sans"/>
              </a:rPr>
              <a:t> </a:t>
            </a:r>
            <a:r>
              <a:rPr lang="en" sz="800">
                <a:solidFill>
                  <a:schemeClr val="accent1"/>
                </a:solidFill>
                <a:latin typeface="Open Sans"/>
                <a:ea typeface="Open Sans"/>
                <a:cs typeface="Open Sans"/>
                <a:sym typeface="Open Sans"/>
              </a:rPr>
              <a:t>potential data risk</a:t>
            </a:r>
            <a:endParaRPr sz="800">
              <a:solidFill>
                <a:schemeClr val="accent1"/>
              </a:solidFill>
              <a:latin typeface="Open Sans"/>
              <a:ea typeface="Open Sans"/>
              <a:cs typeface="Open Sans"/>
              <a:sym typeface="Open Sans"/>
            </a:endParaRPr>
          </a:p>
        </p:txBody>
      </p:sp>
      <p:grpSp>
        <p:nvGrpSpPr>
          <p:cNvPr id="5808" name="Google Shape;5808;p274"/>
          <p:cNvGrpSpPr/>
          <p:nvPr/>
        </p:nvGrpSpPr>
        <p:grpSpPr>
          <a:xfrm>
            <a:off x="763239" y="1704387"/>
            <a:ext cx="118871" cy="118871"/>
            <a:chOff x="4442959" y="2041663"/>
            <a:chExt cx="329100" cy="329100"/>
          </a:xfrm>
        </p:grpSpPr>
        <p:sp>
          <p:nvSpPr>
            <p:cNvPr id="5809" name="Google Shape;5809;p274"/>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0" name="Google Shape;5810;p274"/>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sp>
        <p:nvSpPr>
          <p:cNvPr id="5811" name="Google Shape;5811;p274"/>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
              <a:t>Direct Cancellations (I9 On-prem)</a:t>
            </a:r>
            <a:endParaRPr sz="2600">
              <a:solidFill>
                <a:schemeClr val="accent2"/>
              </a:solidFill>
            </a:endParaRPr>
          </a:p>
          <a:p>
            <a:pPr marL="0" lvl="0" indent="0" algn="l" rtl="0">
              <a:spcBef>
                <a:spcPts val="0"/>
              </a:spcBef>
              <a:spcAft>
                <a:spcPts val="0"/>
              </a:spcAft>
              <a:buClr>
                <a:schemeClr val="dk1"/>
              </a:buClr>
              <a:buSzPts val="1100"/>
              <a:buFont typeface="Arial"/>
              <a:buNone/>
            </a:pPr>
            <a:r>
              <a:rPr lang="en" sz="1400" i="1"/>
              <a:t>Process Map</a:t>
            </a:r>
            <a:endParaRPr sz="1400">
              <a:solidFill>
                <a:schemeClr val="accent2"/>
              </a:solidFill>
            </a:endParaRPr>
          </a:p>
        </p:txBody>
      </p:sp>
      <p:cxnSp>
        <p:nvCxnSpPr>
          <p:cNvPr id="5812" name="Google Shape;5812;p274"/>
          <p:cNvCxnSpPr/>
          <p:nvPr/>
        </p:nvCxnSpPr>
        <p:spPr>
          <a:xfrm>
            <a:off x="320340" y="1114157"/>
            <a:ext cx="8501700" cy="0"/>
          </a:xfrm>
          <a:prstGeom prst="straightConnector1">
            <a:avLst/>
          </a:prstGeom>
          <a:noFill/>
          <a:ln w="9525" cap="flat" cmpd="sng">
            <a:solidFill>
              <a:schemeClr val="dk2"/>
            </a:solidFill>
            <a:prstDash val="solid"/>
            <a:round/>
            <a:headEnd type="none" w="sm" len="sm"/>
            <a:tailEnd type="triangle" w="med" len="med"/>
          </a:ln>
        </p:spPr>
      </p:cxnSp>
      <p:cxnSp>
        <p:nvCxnSpPr>
          <p:cNvPr id="5813" name="Google Shape;5813;p274"/>
          <p:cNvCxnSpPr>
            <a:stCxn id="5768" idx="2"/>
            <a:endCxn id="5771" idx="0"/>
          </p:cNvCxnSpPr>
          <p:nvPr/>
        </p:nvCxnSpPr>
        <p:spPr>
          <a:xfrm>
            <a:off x="4509300" y="2151527"/>
            <a:ext cx="3000" cy="220800"/>
          </a:xfrm>
          <a:prstGeom prst="straightConnector1">
            <a:avLst/>
          </a:prstGeom>
          <a:noFill/>
          <a:ln w="9525" cap="flat" cmpd="sng">
            <a:solidFill>
              <a:srgbClr val="5B6771"/>
            </a:solidFill>
            <a:prstDash val="solid"/>
            <a:round/>
            <a:headEnd type="none" w="med" len="med"/>
            <a:tailEnd type="triangle" w="med" len="med"/>
          </a:ln>
        </p:spPr>
      </p:cxnSp>
      <p:sp>
        <p:nvSpPr>
          <p:cNvPr id="5814" name="Google Shape;5814;p274"/>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5815" name="Google Shape;5815;p274"/>
          <p:cNvSpPr/>
          <p:nvPr/>
        </p:nvSpPr>
        <p:spPr>
          <a:xfrm>
            <a:off x="1073015" y="4633797"/>
            <a:ext cx="156600" cy="120900"/>
          </a:xfrm>
          <a:prstGeom prst="rect">
            <a:avLst/>
          </a:prstGeom>
          <a:solidFill>
            <a:srgbClr val="5FCE97"/>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6" name="Google Shape;5816;p274"/>
          <p:cNvSpPr txBox="1"/>
          <p:nvPr/>
        </p:nvSpPr>
        <p:spPr>
          <a:xfrm>
            <a:off x="1272317" y="4648047"/>
            <a:ext cx="8844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Automated Process Step</a:t>
            </a:r>
            <a:endParaRPr sz="500" i="0" u="none" strike="noStrike" cap="none">
              <a:solidFill>
                <a:schemeClr val="dk2"/>
              </a:solidFill>
              <a:latin typeface="Open Sans"/>
              <a:ea typeface="Open Sans"/>
              <a:cs typeface="Open Sans"/>
              <a:sym typeface="Open Sans"/>
            </a:endParaRPr>
          </a:p>
        </p:txBody>
      </p:sp>
      <p:sp>
        <p:nvSpPr>
          <p:cNvPr id="5817" name="Google Shape;5817;p274"/>
          <p:cNvSpPr txBox="1"/>
          <p:nvPr/>
        </p:nvSpPr>
        <p:spPr>
          <a:xfrm>
            <a:off x="481612" y="4648047"/>
            <a:ext cx="5487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Process Start</a:t>
            </a:r>
            <a:endParaRPr sz="500" i="0" u="none" strike="noStrike" cap="none">
              <a:solidFill>
                <a:schemeClr val="dk2"/>
              </a:solidFill>
              <a:latin typeface="Open Sans"/>
              <a:ea typeface="Open Sans"/>
              <a:cs typeface="Open Sans"/>
              <a:sym typeface="Open Sans"/>
            </a:endParaRPr>
          </a:p>
        </p:txBody>
      </p:sp>
      <p:sp>
        <p:nvSpPr>
          <p:cNvPr id="5818" name="Google Shape;5818;p274"/>
          <p:cNvSpPr txBox="1"/>
          <p:nvPr/>
        </p:nvSpPr>
        <p:spPr>
          <a:xfrm>
            <a:off x="2428723" y="4648047"/>
            <a:ext cx="804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Automated Transition</a:t>
            </a:r>
            <a:endParaRPr sz="500" i="0" u="none" strike="noStrike" cap="none">
              <a:solidFill>
                <a:schemeClr val="dk2"/>
              </a:solidFill>
              <a:latin typeface="Open Sans"/>
              <a:ea typeface="Open Sans"/>
              <a:cs typeface="Open Sans"/>
              <a:sym typeface="Open Sans"/>
            </a:endParaRPr>
          </a:p>
        </p:txBody>
      </p:sp>
      <p:cxnSp>
        <p:nvCxnSpPr>
          <p:cNvPr id="5819" name="Google Shape;5819;p274"/>
          <p:cNvCxnSpPr/>
          <p:nvPr/>
        </p:nvCxnSpPr>
        <p:spPr>
          <a:xfrm>
            <a:off x="2199420" y="4694247"/>
            <a:ext cx="186600" cy="0"/>
          </a:xfrm>
          <a:prstGeom prst="straightConnector1">
            <a:avLst/>
          </a:prstGeom>
          <a:noFill/>
          <a:ln w="9525" cap="flat" cmpd="sng">
            <a:solidFill>
              <a:srgbClr val="5FCE97"/>
            </a:solidFill>
            <a:prstDash val="solid"/>
            <a:round/>
            <a:headEnd type="none" w="sm" len="sm"/>
            <a:tailEnd type="triangle" w="med" len="med"/>
          </a:ln>
        </p:spPr>
      </p:cxnSp>
      <p:sp>
        <p:nvSpPr>
          <p:cNvPr id="5820" name="Google Shape;5820;p274"/>
          <p:cNvSpPr txBox="1"/>
          <p:nvPr/>
        </p:nvSpPr>
        <p:spPr>
          <a:xfrm>
            <a:off x="4293933" y="4648047"/>
            <a:ext cx="4290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i="0" u="none" strike="noStrike" cap="none">
                <a:solidFill>
                  <a:schemeClr val="dk2"/>
                </a:solidFill>
                <a:latin typeface="Open Sans"/>
                <a:ea typeface="Open Sans"/>
                <a:cs typeface="Open Sans"/>
                <a:sym typeface="Open Sans"/>
              </a:rPr>
              <a:t>Pain Point</a:t>
            </a:r>
            <a:r>
              <a:rPr lang="en" sz="500">
                <a:solidFill>
                  <a:schemeClr val="dk2"/>
                </a:solidFill>
                <a:latin typeface="Open Sans"/>
                <a:ea typeface="Open Sans"/>
                <a:cs typeface="Open Sans"/>
                <a:sym typeface="Open Sans"/>
              </a:rPr>
              <a:t>s</a:t>
            </a:r>
            <a:endParaRPr sz="500" i="0" u="none" strike="noStrike" cap="none">
              <a:solidFill>
                <a:schemeClr val="dk2"/>
              </a:solidFill>
              <a:latin typeface="Open Sans"/>
              <a:ea typeface="Open Sans"/>
              <a:cs typeface="Open Sans"/>
              <a:sym typeface="Open Sans"/>
            </a:endParaRPr>
          </a:p>
        </p:txBody>
      </p:sp>
      <p:sp>
        <p:nvSpPr>
          <p:cNvPr id="5821" name="Google Shape;5821;p274"/>
          <p:cNvSpPr txBox="1"/>
          <p:nvPr/>
        </p:nvSpPr>
        <p:spPr>
          <a:xfrm>
            <a:off x="3515528" y="4648047"/>
            <a:ext cx="6045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500">
                <a:solidFill>
                  <a:schemeClr val="dk2"/>
                </a:solidFill>
                <a:latin typeface="Open Sans"/>
                <a:ea typeface="Open Sans"/>
                <a:cs typeface="Open Sans"/>
                <a:sym typeface="Open Sans"/>
              </a:rPr>
              <a:t>Manual process</a:t>
            </a:r>
            <a:endParaRPr sz="500" i="0" u="none" strike="noStrike" cap="none">
              <a:solidFill>
                <a:schemeClr val="dk2"/>
              </a:solidFill>
              <a:latin typeface="Open Sans"/>
              <a:ea typeface="Open Sans"/>
              <a:cs typeface="Open Sans"/>
              <a:sym typeface="Open Sans"/>
            </a:endParaRPr>
          </a:p>
        </p:txBody>
      </p:sp>
      <p:cxnSp>
        <p:nvCxnSpPr>
          <p:cNvPr id="5822" name="Google Shape;5822;p274"/>
          <p:cNvCxnSpPr/>
          <p:nvPr/>
        </p:nvCxnSpPr>
        <p:spPr>
          <a:xfrm>
            <a:off x="3276025" y="4694247"/>
            <a:ext cx="196800" cy="0"/>
          </a:xfrm>
          <a:prstGeom prst="straightConnector1">
            <a:avLst/>
          </a:prstGeom>
          <a:noFill/>
          <a:ln w="9525" cap="flat" cmpd="sng">
            <a:solidFill>
              <a:schemeClr val="dk2"/>
            </a:solidFill>
            <a:prstDash val="solid"/>
            <a:round/>
            <a:headEnd type="none" w="sm" len="sm"/>
            <a:tailEnd type="triangle" w="med" len="med"/>
          </a:ln>
        </p:spPr>
      </p:cxnSp>
      <p:sp>
        <p:nvSpPr>
          <p:cNvPr id="5823" name="Google Shape;5823;p274"/>
          <p:cNvSpPr/>
          <p:nvPr/>
        </p:nvSpPr>
        <p:spPr>
          <a:xfrm>
            <a:off x="4765636" y="4633797"/>
            <a:ext cx="156600" cy="120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4" name="Google Shape;5824;p274"/>
          <p:cNvSpPr txBox="1"/>
          <p:nvPr/>
        </p:nvSpPr>
        <p:spPr>
          <a:xfrm>
            <a:off x="4964975" y="4648054"/>
            <a:ext cx="27339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a:solidFill>
                  <a:schemeClr val="dk2"/>
                </a:solidFill>
                <a:latin typeface="Open Sans"/>
                <a:ea typeface="Open Sans"/>
                <a:cs typeface="Open Sans"/>
                <a:sym typeface="Open Sans"/>
              </a:rPr>
              <a:t>Requires Coordination between Employer, Employer Vendors &amp; Sales</a:t>
            </a:r>
            <a:endParaRPr sz="500">
              <a:solidFill>
                <a:schemeClr val="dk2"/>
              </a:solidFill>
              <a:latin typeface="Open Sans"/>
              <a:ea typeface="Open Sans"/>
              <a:cs typeface="Open Sans"/>
              <a:sym typeface="Open Sans"/>
            </a:endParaRPr>
          </a:p>
        </p:txBody>
      </p:sp>
      <p:grpSp>
        <p:nvGrpSpPr>
          <p:cNvPr id="5825" name="Google Shape;5825;p274"/>
          <p:cNvGrpSpPr/>
          <p:nvPr/>
        </p:nvGrpSpPr>
        <p:grpSpPr>
          <a:xfrm>
            <a:off x="320039" y="4634812"/>
            <a:ext cx="118871" cy="118871"/>
            <a:chOff x="4442959" y="2041663"/>
            <a:chExt cx="329100" cy="329100"/>
          </a:xfrm>
        </p:grpSpPr>
        <p:sp>
          <p:nvSpPr>
            <p:cNvPr id="5826" name="Google Shape;5826;p274"/>
            <p:cNvSpPr/>
            <p:nvPr/>
          </p:nvSpPr>
          <p:spPr>
            <a:xfrm>
              <a:off x="4442959" y="2041663"/>
              <a:ext cx="329100" cy="329100"/>
            </a:xfrm>
            <a:prstGeom prst="ellipse">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7" name="Google Shape;5827;p274"/>
            <p:cNvSpPr/>
            <p:nvPr/>
          </p:nvSpPr>
          <p:spPr>
            <a:xfrm>
              <a:off x="4566838" y="2105142"/>
              <a:ext cx="114264" cy="201312"/>
            </a:xfrm>
            <a:custGeom>
              <a:avLst/>
              <a:gdLst/>
              <a:ahLst/>
              <a:cxnLst/>
              <a:rect l="l" t="t"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Sans Pro Light"/>
                <a:ea typeface="Source Sans Pro Light"/>
                <a:cs typeface="Source Sans Pro Light"/>
                <a:sym typeface="Source Sans Pro Light"/>
              </a:endParaRPr>
            </a:p>
          </p:txBody>
        </p:sp>
      </p:grpSp>
      <p:sp>
        <p:nvSpPr>
          <p:cNvPr id="5828" name="Google Shape;5828;p274"/>
          <p:cNvSpPr/>
          <p:nvPr/>
        </p:nvSpPr>
        <p:spPr>
          <a:xfrm>
            <a:off x="4162730" y="4648347"/>
            <a:ext cx="88500" cy="91800"/>
          </a:xfrm>
          <a:prstGeom prst="ellipse">
            <a:avLst/>
          </a:prstGeom>
          <a:solidFill>
            <a:srgbClr val="EA9999"/>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829" name="Google Shape;5829;p274"/>
          <p:cNvSpPr/>
          <p:nvPr/>
        </p:nvSpPr>
        <p:spPr>
          <a:xfrm>
            <a:off x="7123176" y="4636008"/>
            <a:ext cx="156600" cy="1209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0" name="Google Shape;5830;p274"/>
          <p:cNvSpPr txBox="1"/>
          <p:nvPr/>
        </p:nvSpPr>
        <p:spPr>
          <a:xfrm>
            <a:off x="7322517" y="4650275"/>
            <a:ext cx="672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500">
                <a:solidFill>
                  <a:schemeClr val="dk2"/>
                </a:solidFill>
                <a:latin typeface="Open Sans"/>
                <a:ea typeface="Open Sans"/>
                <a:cs typeface="Open Sans"/>
                <a:sym typeface="Open Sans"/>
              </a:rPr>
              <a:t>Manual Processes</a:t>
            </a:r>
            <a:endParaRPr sz="500">
              <a:solidFill>
                <a:schemeClr val="dk2"/>
              </a:solidFill>
              <a:latin typeface="Open Sans"/>
              <a:ea typeface="Open Sans"/>
              <a:cs typeface="Open Sans"/>
              <a:sym typeface="Open Sans"/>
            </a:endParaRPr>
          </a:p>
        </p:txBody>
      </p:sp>
      <p:sp>
        <p:nvSpPr>
          <p:cNvPr id="5831" name="Google Shape;5831;p274"/>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835"/>
        <p:cNvGrpSpPr/>
        <p:nvPr/>
      </p:nvGrpSpPr>
      <p:grpSpPr>
        <a:xfrm>
          <a:off x="0" y="0"/>
          <a:ext cx="0" cy="0"/>
          <a:chOff x="0" y="0"/>
          <a:chExt cx="0" cy="0"/>
        </a:xfrm>
      </p:grpSpPr>
      <p:pic>
        <p:nvPicPr>
          <p:cNvPr id="5836" name="Google Shape;5836;p275"/>
          <p:cNvPicPr preferRelativeResize="0"/>
          <p:nvPr/>
        </p:nvPicPr>
        <p:blipFill>
          <a:blip r:embed="rId3">
            <a:alphaModFix/>
          </a:blip>
          <a:stretch>
            <a:fillRect/>
          </a:stretch>
        </p:blipFill>
        <p:spPr>
          <a:xfrm>
            <a:off x="274325" y="1093125"/>
            <a:ext cx="3804224" cy="2259037"/>
          </a:xfrm>
          <a:prstGeom prst="rect">
            <a:avLst/>
          </a:prstGeom>
          <a:noFill/>
          <a:ln w="9525" cap="flat" cmpd="sng">
            <a:solidFill>
              <a:srgbClr val="E7E7E7"/>
            </a:solidFill>
            <a:prstDash val="solid"/>
            <a:round/>
            <a:headEnd type="none" w="sm" len="sm"/>
            <a:tailEnd type="none" w="sm" len="sm"/>
          </a:ln>
        </p:spPr>
      </p:pic>
      <p:sp>
        <p:nvSpPr>
          <p:cNvPr id="5837" name="Google Shape;5837;p275"/>
          <p:cNvSpPr/>
          <p:nvPr/>
        </p:nvSpPr>
        <p:spPr>
          <a:xfrm>
            <a:off x="1367653" y="1998400"/>
            <a:ext cx="152100" cy="1539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838" name="Google Shape;5838;p275"/>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
              <a:t>Direct Cancellations (I9 On-prem)</a:t>
            </a:r>
            <a:endParaRPr sz="2600">
              <a:solidFill>
                <a:schemeClr val="accent2"/>
              </a:solidFill>
            </a:endParaRPr>
          </a:p>
          <a:p>
            <a:pPr marL="0" lvl="0" indent="0" algn="l" rtl="0">
              <a:spcBef>
                <a:spcPts val="0"/>
              </a:spcBef>
              <a:spcAft>
                <a:spcPts val="0"/>
              </a:spcAft>
              <a:buClr>
                <a:schemeClr val="dk1"/>
              </a:buClr>
              <a:buSzPts val="1100"/>
              <a:buFont typeface="Arial"/>
              <a:buNone/>
            </a:pPr>
            <a:r>
              <a:rPr lang="en" sz="1400" i="1"/>
              <a:t>Pain points &amp; Root Cause</a:t>
            </a:r>
            <a:endParaRPr sz="1400">
              <a:solidFill>
                <a:schemeClr val="accent2"/>
              </a:solidFill>
            </a:endParaRPr>
          </a:p>
        </p:txBody>
      </p:sp>
      <p:sp>
        <p:nvSpPr>
          <p:cNvPr id="5839" name="Google Shape;5839;p275"/>
          <p:cNvSpPr/>
          <p:nvPr/>
        </p:nvSpPr>
        <p:spPr>
          <a:xfrm>
            <a:off x="3132603" y="2739225"/>
            <a:ext cx="152100" cy="1539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840" name="Google Shape;5840;p275"/>
          <p:cNvSpPr/>
          <p:nvPr/>
        </p:nvSpPr>
        <p:spPr>
          <a:xfrm>
            <a:off x="3661753" y="2739225"/>
            <a:ext cx="152100" cy="1539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841" name="Google Shape;5841;p275"/>
          <p:cNvSpPr/>
          <p:nvPr/>
        </p:nvSpPr>
        <p:spPr>
          <a:xfrm>
            <a:off x="4014528" y="3099050"/>
            <a:ext cx="152100" cy="1539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graphicFrame>
        <p:nvGraphicFramePr>
          <p:cNvPr id="5842" name="Google Shape;5842;p275"/>
          <p:cNvGraphicFramePr/>
          <p:nvPr/>
        </p:nvGraphicFramePr>
        <p:xfrm>
          <a:off x="5036300" y="1093122"/>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The process of extracting the data and sending it to the Employer is manual.</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Potential data risk due to manual handling of extract by multiple Equifax personnel</a:t>
                      </a:r>
                      <a:endParaRPr sz="500">
                        <a:solidFill>
                          <a:schemeClr val="dk1"/>
                        </a:solidFill>
                        <a:latin typeface="Open Sans"/>
                        <a:ea typeface="Open Sans"/>
                        <a:cs typeface="Open Sans"/>
                        <a:sym typeface="Open Sans"/>
                      </a:endParaRPr>
                    </a:p>
                    <a:p>
                      <a:pPr marL="0" lvl="0" indent="0" algn="l" rtl="0">
                        <a:spcBef>
                          <a:spcPts val="0"/>
                        </a:spcBef>
                        <a:spcAft>
                          <a:spcPts val="0"/>
                        </a:spcAft>
                        <a:buNone/>
                      </a:pPr>
                      <a:r>
                        <a:rPr lang="en" sz="500">
                          <a:solidFill>
                            <a:schemeClr val="dk1"/>
                          </a:solidFill>
                          <a:latin typeface="Open Sans"/>
                          <a:ea typeface="Open Sans"/>
                          <a:cs typeface="Open Sans"/>
                          <a:sym typeface="Open Sans"/>
                        </a:rPr>
                        <a:t>Potential risk in the process of sending credentials to Employer to download extract.</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Manual process.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sp>
        <p:nvSpPr>
          <p:cNvPr id="5843" name="Google Shape;5843;p275"/>
          <p:cNvSpPr/>
          <p:nvPr/>
        </p:nvSpPr>
        <p:spPr>
          <a:xfrm>
            <a:off x="274350" y="3570400"/>
            <a:ext cx="7654500" cy="1193100"/>
          </a:xfrm>
          <a:prstGeom prst="roundRect">
            <a:avLst>
              <a:gd name="adj" fmla="val 16667"/>
            </a:avLst>
          </a:prstGeom>
          <a:solidFill>
            <a:schemeClr val="accent2"/>
          </a:solidFill>
          <a:ln>
            <a:noFill/>
          </a:ln>
        </p:spPr>
        <p:txBody>
          <a:bodyPr spcFirstLastPara="1" wrap="square" lIns="91425" tIns="45700" rIns="45700" bIns="45700"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Sending Data Extract to Employers (I9)</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Establish a standard and secure mechanism to extract the data for Employers</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Minimize the interaction with the extracted data by Equifax personnel</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Allow Employers to submit requests for their data via ES Portal and provide a time sensitive option to securely download the data</a:t>
            </a:r>
            <a:endParaRPr sz="800">
              <a:solidFill>
                <a:schemeClr val="lt1"/>
              </a:solidFill>
              <a:latin typeface="Open Sans"/>
              <a:ea typeface="Open Sans"/>
              <a:cs typeface="Open Sans"/>
              <a:sym typeface="Open Sans"/>
            </a:endParaRPr>
          </a:p>
        </p:txBody>
      </p:sp>
      <p:sp>
        <p:nvSpPr>
          <p:cNvPr id="5844" name="Google Shape;5844;p275"/>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845" name="Google Shape;5845;p275"/>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5846" name="Google Shape;5846;p275"/>
          <p:cNvGrpSpPr/>
          <p:nvPr/>
        </p:nvGrpSpPr>
        <p:grpSpPr>
          <a:xfrm>
            <a:off x="5125280" y="1237998"/>
            <a:ext cx="201183" cy="201183"/>
            <a:chOff x="137268" y="455754"/>
            <a:chExt cx="320100" cy="320100"/>
          </a:xfrm>
        </p:grpSpPr>
        <p:sp>
          <p:nvSpPr>
            <p:cNvPr id="5847" name="Google Shape;5847;p275"/>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848" name="Google Shape;5848;p275"/>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849" name="Google Shape;5849;p275"/>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853"/>
        <p:cNvGrpSpPr/>
        <p:nvPr/>
      </p:nvGrpSpPr>
      <p:grpSpPr>
        <a:xfrm>
          <a:off x="0" y="0"/>
          <a:ext cx="0" cy="0"/>
          <a:chOff x="0" y="0"/>
          <a:chExt cx="0" cy="0"/>
        </a:xfrm>
      </p:grpSpPr>
      <p:pic>
        <p:nvPicPr>
          <p:cNvPr id="5854" name="Google Shape;5854;p276"/>
          <p:cNvPicPr preferRelativeResize="0"/>
          <p:nvPr/>
        </p:nvPicPr>
        <p:blipFill>
          <a:blip r:embed="rId3">
            <a:alphaModFix/>
          </a:blip>
          <a:stretch>
            <a:fillRect/>
          </a:stretch>
        </p:blipFill>
        <p:spPr>
          <a:xfrm>
            <a:off x="274315" y="1093117"/>
            <a:ext cx="4279391" cy="2057400"/>
          </a:xfrm>
          <a:prstGeom prst="rect">
            <a:avLst/>
          </a:prstGeom>
          <a:noFill/>
          <a:ln>
            <a:noFill/>
          </a:ln>
        </p:spPr>
      </p:pic>
      <p:sp>
        <p:nvSpPr>
          <p:cNvPr id="5855" name="Google Shape;5855;p276"/>
          <p:cNvSpPr/>
          <p:nvPr/>
        </p:nvSpPr>
        <p:spPr>
          <a:xfrm>
            <a:off x="4457698" y="1375349"/>
            <a:ext cx="198900" cy="2013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856" name="Google Shape;5856;p276"/>
          <p:cNvSpPr/>
          <p:nvPr/>
        </p:nvSpPr>
        <p:spPr>
          <a:xfrm>
            <a:off x="3575812" y="2055331"/>
            <a:ext cx="198900" cy="2013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857" name="Google Shape;5857;p276"/>
          <p:cNvSpPr/>
          <p:nvPr/>
        </p:nvSpPr>
        <p:spPr>
          <a:xfrm>
            <a:off x="2809785" y="2351713"/>
            <a:ext cx="198900" cy="201300"/>
          </a:xfrm>
          <a:prstGeom prst="ellipse">
            <a:avLst/>
          </a:prstGeom>
          <a:solidFill>
            <a:srgbClr val="EA9999"/>
          </a:solidFill>
          <a:ln w="9525" cap="flat" cmpd="sng">
            <a:solidFill>
              <a:schemeClr val="accent1"/>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500"/>
              </a:spcBef>
              <a:spcAft>
                <a:spcPts val="0"/>
              </a:spcAft>
              <a:buNone/>
            </a:pPr>
            <a:endParaRPr sz="900" b="1">
              <a:solidFill>
                <a:srgbClr val="FFFFFF"/>
              </a:solidFill>
              <a:latin typeface="DM Sans"/>
              <a:ea typeface="DM Sans"/>
              <a:cs typeface="DM Sans"/>
              <a:sym typeface="DM Sans"/>
            </a:endParaRPr>
          </a:p>
        </p:txBody>
      </p:sp>
      <p:sp>
        <p:nvSpPr>
          <p:cNvPr id="5858" name="Google Shape;5858;p276"/>
          <p:cNvSpPr txBox="1">
            <a:spLocks noGrp="1"/>
          </p:cNvSpPr>
          <p:nvPr>
            <p:ph type="title"/>
          </p:nvPr>
        </p:nvSpPr>
        <p:spPr>
          <a:xfrm>
            <a:off x="274325" y="274325"/>
            <a:ext cx="6534300" cy="681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
              <a:t>Direct Cancellations (I9 On-prem)</a:t>
            </a:r>
            <a:endParaRPr sz="2600">
              <a:solidFill>
                <a:schemeClr val="accent2"/>
              </a:solidFill>
            </a:endParaRPr>
          </a:p>
          <a:p>
            <a:pPr marL="0" lvl="0" indent="0" algn="l" rtl="0">
              <a:spcBef>
                <a:spcPts val="0"/>
              </a:spcBef>
              <a:spcAft>
                <a:spcPts val="0"/>
              </a:spcAft>
              <a:buClr>
                <a:schemeClr val="dk1"/>
              </a:buClr>
              <a:buSzPts val="1100"/>
              <a:buFont typeface="Arial"/>
              <a:buNone/>
            </a:pPr>
            <a:r>
              <a:rPr lang="en" sz="1400" i="1"/>
              <a:t>Pain points &amp; Root Cause</a:t>
            </a:r>
            <a:endParaRPr sz="1400">
              <a:solidFill>
                <a:schemeClr val="accent2"/>
              </a:solidFill>
            </a:endParaRPr>
          </a:p>
        </p:txBody>
      </p:sp>
      <p:graphicFrame>
        <p:nvGraphicFramePr>
          <p:cNvPr id="5859" name="Google Shape;5859;p276"/>
          <p:cNvGraphicFramePr/>
          <p:nvPr/>
        </p:nvGraphicFramePr>
        <p:xfrm>
          <a:off x="5036300" y="1093122"/>
          <a:ext cx="3000000" cy="3000000"/>
        </p:xfrm>
        <a:graphic>
          <a:graphicData uri="http://schemas.openxmlformats.org/drawingml/2006/table">
            <a:tbl>
              <a:tblPr>
                <a:noFill/>
                <a:tableStyleId>{A88B2428-0C41-4B1A-9D4E-B0885BF94441}</a:tableStyleId>
              </a:tblPr>
              <a:tblGrid>
                <a:gridCol w="403700">
                  <a:extLst>
                    <a:ext uri="{9D8B030D-6E8A-4147-A177-3AD203B41FA5}">
                      <a16:colId xmlns:a16="http://schemas.microsoft.com/office/drawing/2014/main" val="20000"/>
                    </a:ext>
                  </a:extLst>
                </a:gridCol>
                <a:gridCol w="1724775">
                  <a:extLst>
                    <a:ext uri="{9D8B030D-6E8A-4147-A177-3AD203B41FA5}">
                      <a16:colId xmlns:a16="http://schemas.microsoft.com/office/drawing/2014/main" val="20001"/>
                    </a:ext>
                  </a:extLst>
                </a:gridCol>
                <a:gridCol w="17160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nchor="ctr">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Pain Points</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Root Cause</a:t>
                      </a:r>
                      <a:endParaRPr sz="5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200"/>
                        </a:spcAft>
                        <a:buNone/>
                      </a:pPr>
                      <a:endParaRPr sz="500">
                        <a:solidFill>
                          <a:schemeClr val="dk1"/>
                        </a:solidFill>
                        <a:latin typeface="Open Sans"/>
                        <a:ea typeface="Open Sans"/>
                        <a:cs typeface="Open Sans"/>
                        <a:sym typeface="Open Sans"/>
                      </a:endParaRPr>
                    </a:p>
                  </a:txBody>
                  <a:tcPr marL="45700" marR="45700" marT="18275"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Multiple manual activities with the need to coordinate with other team and processes.</a:t>
                      </a:r>
                      <a:endParaRPr sz="500">
                        <a:solidFill>
                          <a:schemeClr val="dk1"/>
                        </a:solidFill>
                        <a:latin typeface="Open Sans"/>
                        <a:ea typeface="Open Sans"/>
                        <a:cs typeface="Open Sans"/>
                        <a:sym typeface="Open Sans"/>
                      </a:endParaRPr>
                    </a:p>
                    <a:p>
                      <a:pPr marL="0" lvl="0" indent="0" algn="l" rtl="0">
                        <a:spcBef>
                          <a:spcPts val="600"/>
                        </a:spcBef>
                        <a:spcAft>
                          <a:spcPts val="0"/>
                        </a:spcAft>
                        <a:buNone/>
                      </a:pPr>
                      <a:r>
                        <a:rPr lang="en" sz="500">
                          <a:solidFill>
                            <a:schemeClr val="accent1"/>
                          </a:solidFill>
                          <a:latin typeface="Open Sans"/>
                          <a:ea typeface="Open Sans"/>
                          <a:cs typeface="Open Sans"/>
                          <a:sym typeface="Open Sans"/>
                        </a:rPr>
                        <a:t>Impact:</a:t>
                      </a:r>
                      <a:r>
                        <a:rPr lang="en" sz="500">
                          <a:solidFill>
                            <a:schemeClr val="dk1"/>
                          </a:solidFill>
                          <a:latin typeface="Open Sans"/>
                          <a:ea typeface="Open Sans"/>
                          <a:cs typeface="Open Sans"/>
                          <a:sym typeface="Open Sans"/>
                        </a:rPr>
                        <a:t> The risk of delays due to the manual coordination between teams.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Manual process.</a:t>
                      </a:r>
                      <a:endParaRPr sz="5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sp>
        <p:nvSpPr>
          <p:cNvPr id="5860" name="Google Shape;5860;p276"/>
          <p:cNvSpPr/>
          <p:nvPr/>
        </p:nvSpPr>
        <p:spPr>
          <a:xfrm>
            <a:off x="274350" y="3570400"/>
            <a:ext cx="7654500" cy="1193100"/>
          </a:xfrm>
          <a:prstGeom prst="roundRect">
            <a:avLst>
              <a:gd name="adj" fmla="val 16667"/>
            </a:avLst>
          </a:prstGeom>
          <a:solidFill>
            <a:schemeClr val="accent2"/>
          </a:solidFill>
          <a:ln>
            <a:noFill/>
          </a:ln>
        </p:spPr>
        <p:txBody>
          <a:bodyPr spcFirstLastPara="1" wrap="square" lIns="91425" tIns="45700" rIns="45700" bIns="45700" anchor="t"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I9 Manual processing of cancellations</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Consider expanding the  Employer Boarding Onboarding API to standardize the process of cancellations across products</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Use a BPMS platform to support process level integrations with other teams requiring manual touch points</a:t>
            </a:r>
            <a:endParaRPr sz="800">
              <a:solidFill>
                <a:schemeClr val="lt1"/>
              </a:solidFill>
              <a:latin typeface="Open Sans"/>
              <a:ea typeface="Open Sans"/>
              <a:cs typeface="Open Sans"/>
              <a:sym typeface="Open Sans"/>
            </a:endParaRPr>
          </a:p>
        </p:txBody>
      </p:sp>
      <p:sp>
        <p:nvSpPr>
          <p:cNvPr id="5861" name="Google Shape;5861;p276"/>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862" name="Google Shape;5862;p276"/>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5863" name="Google Shape;5863;p276"/>
          <p:cNvGrpSpPr/>
          <p:nvPr/>
        </p:nvGrpSpPr>
        <p:grpSpPr>
          <a:xfrm>
            <a:off x="5125280" y="1237998"/>
            <a:ext cx="201183" cy="201183"/>
            <a:chOff x="137268" y="455754"/>
            <a:chExt cx="320100" cy="320100"/>
          </a:xfrm>
        </p:grpSpPr>
        <p:sp>
          <p:nvSpPr>
            <p:cNvPr id="5864" name="Google Shape;5864;p276"/>
            <p:cNvSpPr/>
            <p:nvPr/>
          </p:nvSpPr>
          <p:spPr>
            <a:xfrm>
              <a:off x="137268" y="455754"/>
              <a:ext cx="320100" cy="320100"/>
            </a:xfrm>
            <a:prstGeom prst="ellipse">
              <a:avLst/>
            </a:prstGeom>
            <a:solidFill>
              <a:srgbClr val="EA9999"/>
            </a:solidFill>
            <a:ln w="9525" cap="flat" cmpd="sng">
              <a:solidFill>
                <a:srgbClr val="CC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5865" name="Google Shape;5865;p276"/>
            <p:cNvSpPr txBox="1"/>
            <p:nvPr/>
          </p:nvSpPr>
          <p:spPr>
            <a:xfrm>
              <a:off x="196668" y="515154"/>
              <a:ext cx="201300" cy="201300"/>
            </a:xfrm>
            <a:prstGeom prst="rect">
              <a:avLst/>
            </a:prstGeom>
            <a:solidFill>
              <a:srgbClr val="EA9999"/>
            </a:solid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000000"/>
                </a:buClr>
                <a:buSzPts val="600"/>
                <a:buFont typeface="Arial"/>
                <a:buNone/>
              </a:pPr>
              <a:endParaRPr sz="600" b="1" i="0" u="none" strike="noStrike" cap="none">
                <a:solidFill>
                  <a:srgbClr val="FFFFFF"/>
                </a:solidFill>
                <a:latin typeface="DM Sans"/>
                <a:ea typeface="DM Sans"/>
                <a:cs typeface="DM Sans"/>
                <a:sym typeface="DM Sans"/>
              </a:endParaRPr>
            </a:p>
          </p:txBody>
        </p:sp>
      </p:grpSp>
      <p:sp>
        <p:nvSpPr>
          <p:cNvPr id="5866" name="Google Shape;5866;p276"/>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870"/>
        <p:cNvGrpSpPr/>
        <p:nvPr/>
      </p:nvGrpSpPr>
      <p:grpSpPr>
        <a:xfrm>
          <a:off x="0" y="0"/>
          <a:ext cx="0" cy="0"/>
          <a:chOff x="0" y="0"/>
          <a:chExt cx="0" cy="0"/>
        </a:xfrm>
      </p:grpSpPr>
      <p:sp>
        <p:nvSpPr>
          <p:cNvPr id="5871" name="Google Shape;5871;p277"/>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a:t>Process Governance</a:t>
            </a:r>
            <a:endParaRPr/>
          </a:p>
        </p:txBody>
      </p:sp>
      <p:graphicFrame>
        <p:nvGraphicFramePr>
          <p:cNvPr id="5872" name="Google Shape;5872;p277"/>
          <p:cNvGraphicFramePr/>
          <p:nvPr/>
        </p:nvGraphicFramePr>
        <p:xfrm>
          <a:off x="274325" y="1093122"/>
          <a:ext cx="3000000" cy="3000000"/>
        </p:xfrm>
        <a:graphic>
          <a:graphicData uri="http://schemas.openxmlformats.org/drawingml/2006/table">
            <a:tbl>
              <a:tblPr>
                <a:noFill/>
                <a:tableStyleId>{A88B2428-0C41-4B1A-9D4E-B0885BF94441}</a:tableStyleId>
              </a:tblPr>
              <a:tblGrid>
                <a:gridCol w="4308550">
                  <a:extLst>
                    <a:ext uri="{9D8B030D-6E8A-4147-A177-3AD203B41FA5}">
                      <a16:colId xmlns:a16="http://schemas.microsoft.com/office/drawing/2014/main" val="20000"/>
                    </a:ext>
                  </a:extLst>
                </a:gridCol>
                <a:gridCol w="4286750">
                  <a:extLst>
                    <a:ext uri="{9D8B030D-6E8A-4147-A177-3AD203B41FA5}">
                      <a16:colId xmlns:a16="http://schemas.microsoft.com/office/drawing/2014/main" val="20001"/>
                    </a:ext>
                  </a:extLst>
                </a:gridCol>
              </a:tblGrid>
              <a:tr h="140200">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Pain Points</a:t>
                      </a:r>
                      <a:endParaRPr sz="1000" b="1">
                        <a:solidFill>
                          <a:schemeClr val="lt1"/>
                        </a:solidFill>
                        <a:latin typeface="Open Sans"/>
                        <a:ea typeface="Open Sans"/>
                        <a:cs typeface="Open Sans"/>
                        <a:sym typeface="Open Sans"/>
                      </a:endParaRPr>
                    </a:p>
                  </a:txBody>
                  <a:tcPr marL="45700" marR="45700" marT="0" marB="18275" anchor="b">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Root Cause</a:t>
                      </a:r>
                      <a:endParaRPr sz="1000" b="1">
                        <a:solidFill>
                          <a:schemeClr val="lt1"/>
                        </a:solidFill>
                        <a:latin typeface="Open Sans"/>
                        <a:ea typeface="Open Sans"/>
                        <a:cs typeface="Open Sans"/>
                        <a:sym typeface="Open Sans"/>
                      </a:endParaRPr>
                    </a:p>
                  </a:txBody>
                  <a:tcPr marL="45700" marR="45700" marT="0" marB="18275" anchor="b">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rgbClr val="E7E7E7">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338300">
                <a:tc>
                  <a:txBody>
                    <a:bodyPr/>
                    <a:lstStyle/>
                    <a:p>
                      <a:pPr marL="91440" lvl="0" indent="-109220" algn="l" rtl="0">
                        <a:lnSpc>
                          <a:spcPct val="100000"/>
                        </a:lnSpc>
                        <a:spcBef>
                          <a:spcPts val="0"/>
                        </a:spcBef>
                        <a:spcAft>
                          <a:spcPts val="0"/>
                        </a:spcAft>
                        <a:buClr>
                          <a:schemeClr val="accent1"/>
                        </a:buClr>
                        <a:buSzPts val="1000"/>
                        <a:buFont typeface="Open Sans"/>
                        <a:buChar char="•"/>
                      </a:pPr>
                      <a:r>
                        <a:rPr lang="en" sz="1000">
                          <a:solidFill>
                            <a:schemeClr val="dk1"/>
                          </a:solidFill>
                          <a:latin typeface="Open Sans"/>
                          <a:ea typeface="Open Sans"/>
                          <a:cs typeface="Open Sans"/>
                          <a:sym typeface="Open Sans"/>
                        </a:rPr>
                        <a:t>Current state process map documentation unavailable </a:t>
                      </a:r>
                      <a:endParaRPr sz="1000">
                        <a:solidFill>
                          <a:schemeClr val="dk1"/>
                        </a:solidFill>
                        <a:latin typeface="Open Sans"/>
                        <a:ea typeface="Open Sans"/>
                        <a:cs typeface="Open Sans"/>
                        <a:sym typeface="Open Sans"/>
                      </a:endParaRPr>
                    </a:p>
                    <a:p>
                      <a:pPr marL="91440" lvl="0" indent="-109220" algn="l" rtl="0">
                        <a:lnSpc>
                          <a:spcPct val="100000"/>
                        </a:lnSpc>
                        <a:spcBef>
                          <a:spcPts val="300"/>
                        </a:spcBef>
                        <a:spcAft>
                          <a:spcPts val="0"/>
                        </a:spcAft>
                        <a:buClr>
                          <a:schemeClr val="accent1"/>
                        </a:buClr>
                        <a:buSzPts val="1000"/>
                        <a:buFont typeface="Open Sans"/>
                        <a:buChar char="•"/>
                      </a:pPr>
                      <a:r>
                        <a:rPr lang="en" sz="1000">
                          <a:solidFill>
                            <a:schemeClr val="dk1"/>
                          </a:solidFill>
                          <a:latin typeface="Open Sans"/>
                          <a:ea typeface="Open Sans"/>
                          <a:cs typeface="Open Sans"/>
                          <a:sym typeface="Open Sans"/>
                        </a:rPr>
                        <a:t>Limited process metrics captured for analysis</a:t>
                      </a:r>
                      <a:endParaRPr sz="1000">
                        <a:solidFill>
                          <a:schemeClr val="dk1"/>
                        </a:solidFill>
                        <a:latin typeface="Open Sans"/>
                        <a:ea typeface="Open Sans"/>
                        <a:cs typeface="Open Sans"/>
                        <a:sym typeface="Open Sans"/>
                      </a:endParaRPr>
                    </a:p>
                    <a:p>
                      <a:pPr marL="0" lvl="0" indent="0" algn="l" rtl="0">
                        <a:lnSpc>
                          <a:spcPct val="100000"/>
                        </a:lnSpc>
                        <a:spcBef>
                          <a:spcPts val="600"/>
                        </a:spcBef>
                        <a:spcAft>
                          <a:spcPts val="0"/>
                        </a:spcAft>
                        <a:buNone/>
                      </a:pPr>
                      <a:r>
                        <a:rPr lang="en" sz="1000">
                          <a:solidFill>
                            <a:schemeClr val="accent1"/>
                          </a:solidFill>
                          <a:latin typeface="Open Sans"/>
                          <a:ea typeface="Open Sans"/>
                          <a:cs typeface="Open Sans"/>
                          <a:sym typeface="Open Sans"/>
                        </a:rPr>
                        <a:t>Impact:</a:t>
                      </a:r>
                      <a:r>
                        <a:rPr lang="en" sz="1000">
                          <a:solidFill>
                            <a:schemeClr val="dk1"/>
                          </a:solidFill>
                          <a:latin typeface="Open Sans"/>
                          <a:ea typeface="Open Sans"/>
                          <a:cs typeface="Open Sans"/>
                          <a:sym typeface="Open Sans"/>
                        </a:rPr>
                        <a:t> No centralized view of the process and its opportunities</a:t>
                      </a:r>
                      <a:endParaRPr sz="10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No reuse of capabilities across processes</a:t>
                      </a:r>
                      <a:endParaRPr sz="1000">
                        <a:solidFill>
                          <a:schemeClr val="dk1"/>
                        </a:solidFill>
                        <a:latin typeface="Open Sans"/>
                        <a:ea typeface="Open Sans"/>
                        <a:cs typeface="Open Sans"/>
                        <a:sym typeface="Open Sans"/>
                      </a:endParaRPr>
                    </a:p>
                  </a:txBody>
                  <a:tcPr marL="45700" marR="45700" marT="0" marB="18275">
                    <a:lnL w="9525" cap="flat" cmpd="sng">
                      <a:solidFill>
                        <a:srgbClr val="E7E7E7">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91440" lvl="0" indent="-109220" algn="l" rtl="0">
                        <a:lnSpc>
                          <a:spcPct val="100000"/>
                        </a:lnSpc>
                        <a:spcBef>
                          <a:spcPts val="0"/>
                        </a:spcBef>
                        <a:spcAft>
                          <a:spcPts val="0"/>
                        </a:spcAft>
                        <a:buClr>
                          <a:schemeClr val="accent1"/>
                        </a:buClr>
                        <a:buSzPts val="1000"/>
                        <a:buFont typeface="Open Sans"/>
                        <a:buChar char="•"/>
                      </a:pPr>
                      <a:r>
                        <a:rPr lang="en" sz="1000">
                          <a:solidFill>
                            <a:schemeClr val="dk1"/>
                          </a:solidFill>
                          <a:latin typeface="Open Sans"/>
                          <a:ea typeface="Open Sans"/>
                          <a:cs typeface="Open Sans"/>
                          <a:sym typeface="Open Sans"/>
                        </a:rPr>
                        <a:t>Different product teams operate in silos</a:t>
                      </a:r>
                      <a:endParaRPr sz="1000">
                        <a:solidFill>
                          <a:schemeClr val="dk1"/>
                        </a:solidFill>
                        <a:latin typeface="Open Sans"/>
                        <a:ea typeface="Open Sans"/>
                        <a:cs typeface="Open Sans"/>
                        <a:sym typeface="Open Sans"/>
                      </a:endParaRPr>
                    </a:p>
                    <a:p>
                      <a:pPr marL="91440" lvl="0" indent="-109220" algn="l" rtl="0">
                        <a:lnSpc>
                          <a:spcPct val="100000"/>
                        </a:lnSpc>
                        <a:spcBef>
                          <a:spcPts val="300"/>
                        </a:spcBef>
                        <a:spcAft>
                          <a:spcPts val="0"/>
                        </a:spcAft>
                        <a:buClr>
                          <a:schemeClr val="accent1"/>
                        </a:buClr>
                        <a:buSzPts val="1000"/>
                        <a:buFont typeface="Open Sans"/>
                        <a:buChar char="•"/>
                      </a:pPr>
                      <a:r>
                        <a:rPr lang="en" sz="1000">
                          <a:solidFill>
                            <a:schemeClr val="dk1"/>
                          </a:solidFill>
                          <a:latin typeface="Open Sans"/>
                          <a:ea typeface="Open Sans"/>
                          <a:cs typeface="Open Sans"/>
                          <a:sym typeface="Open Sans"/>
                        </a:rPr>
                        <a:t>There are no defined Process Owners</a:t>
                      </a:r>
                      <a:endParaRPr sz="1000">
                        <a:solidFill>
                          <a:schemeClr val="dk1"/>
                        </a:solidFill>
                        <a:latin typeface="Open Sans"/>
                        <a:ea typeface="Open Sans"/>
                        <a:cs typeface="Open Sans"/>
                        <a:sym typeface="Open Sans"/>
                      </a:endParaRPr>
                    </a:p>
                    <a:p>
                      <a:pPr marL="91440" lvl="0" indent="-109220" algn="l" rtl="0">
                        <a:lnSpc>
                          <a:spcPct val="100000"/>
                        </a:lnSpc>
                        <a:spcBef>
                          <a:spcPts val="300"/>
                        </a:spcBef>
                        <a:spcAft>
                          <a:spcPts val="0"/>
                        </a:spcAft>
                        <a:buClr>
                          <a:schemeClr val="accent1"/>
                        </a:buClr>
                        <a:buSzPts val="1000"/>
                        <a:buFont typeface="Open Sans"/>
                        <a:buChar char="•"/>
                      </a:pPr>
                      <a:r>
                        <a:rPr lang="en" sz="1000">
                          <a:solidFill>
                            <a:schemeClr val="dk1"/>
                          </a:solidFill>
                          <a:latin typeface="Open Sans"/>
                          <a:ea typeface="Open Sans"/>
                          <a:cs typeface="Open Sans"/>
                          <a:sym typeface="Open Sans"/>
                        </a:rPr>
                        <a:t>It’s difficult to capture a Centralized metrics. A lot of work is managed via spreadsheets, emails and ad hoc processes/requests</a:t>
                      </a:r>
                      <a:endParaRPr sz="1000">
                        <a:solidFill>
                          <a:schemeClr val="dk1"/>
                        </a:solidFill>
                        <a:latin typeface="Open Sans"/>
                        <a:ea typeface="Open Sans"/>
                        <a:cs typeface="Open Sans"/>
                        <a:sym typeface="Open Sans"/>
                      </a:endParaRPr>
                    </a:p>
                  </a:txBody>
                  <a:tcPr marL="45700" marR="45700" marT="0" marB="18275">
                    <a:lnL w="9525" cap="flat" cmpd="sng">
                      <a:solidFill>
                        <a:schemeClr val="accent6"/>
                      </a:solidFill>
                      <a:prstDash val="solid"/>
                      <a:round/>
                      <a:headEnd type="none" w="sm" len="sm"/>
                      <a:tailEnd type="none" w="sm" len="sm"/>
                    </a:lnL>
                    <a:lnR w="9525" cap="flat" cmpd="sng">
                      <a:solidFill>
                        <a:srgbClr val="E7E7E7">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bl>
          </a:graphicData>
        </a:graphic>
      </p:graphicFrame>
      <p:sp>
        <p:nvSpPr>
          <p:cNvPr id="5873" name="Google Shape;5873;p277"/>
          <p:cNvSpPr/>
          <p:nvPr/>
        </p:nvSpPr>
        <p:spPr>
          <a:xfrm>
            <a:off x="274350" y="3570400"/>
            <a:ext cx="7654500" cy="1193100"/>
          </a:xfrm>
          <a:prstGeom prst="roundRect">
            <a:avLst>
              <a:gd name="adj" fmla="val 16667"/>
            </a:avLst>
          </a:prstGeom>
          <a:solidFill>
            <a:schemeClr val="accent2"/>
          </a:solidFill>
          <a:ln>
            <a:noFill/>
          </a:ln>
        </p:spPr>
        <p:txBody>
          <a:bodyPr spcFirstLastPara="1" wrap="square" lIns="91425" tIns="45700" rIns="45700" bIns="45700" anchor="t" anchorCtr="0">
            <a:noAutofit/>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Governance Model</a:t>
            </a:r>
            <a:endParaRPr sz="800" b="1">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Accurate Current state view</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Ownership of solutioning to shared objectives cross products</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Establish a set of process controls to meet process objectives </a:t>
            </a:r>
            <a:endParaRPr sz="800">
              <a:solidFill>
                <a:schemeClr val="lt1"/>
              </a:solidFill>
              <a:latin typeface="Open Sans"/>
              <a:ea typeface="Open Sans"/>
              <a:cs typeface="Open Sans"/>
              <a:sym typeface="Open Sans"/>
            </a:endParaRPr>
          </a:p>
          <a:p>
            <a:pPr marL="91440" lvl="0" indent="-96520" algn="l" rtl="0">
              <a:lnSpc>
                <a:spcPct val="100000"/>
              </a:lnSpc>
              <a:spcBef>
                <a:spcPts val="300"/>
              </a:spcBef>
              <a:spcAft>
                <a:spcPts val="0"/>
              </a:spcAft>
              <a:buClr>
                <a:schemeClr val="accent1"/>
              </a:buClr>
              <a:buSzPts val="800"/>
              <a:buFont typeface="Open Sans"/>
              <a:buChar char="•"/>
            </a:pPr>
            <a:r>
              <a:rPr lang="en" sz="800">
                <a:solidFill>
                  <a:schemeClr val="lt1"/>
                </a:solidFill>
                <a:latin typeface="Open Sans"/>
                <a:ea typeface="Open Sans"/>
                <a:cs typeface="Open Sans"/>
                <a:sym typeface="Open Sans"/>
              </a:rPr>
              <a:t>Capture of metrics to measure alignment and for root cause analysis</a:t>
            </a:r>
            <a:endParaRPr sz="800">
              <a:solidFill>
                <a:schemeClr val="lt1"/>
              </a:solidFill>
              <a:latin typeface="Open Sans"/>
              <a:ea typeface="Open Sans"/>
              <a:cs typeface="Open Sans"/>
              <a:sym typeface="Open Sans"/>
            </a:endParaRPr>
          </a:p>
        </p:txBody>
      </p:sp>
      <p:sp>
        <p:nvSpPr>
          <p:cNvPr id="5874" name="Google Shape;5874;p277"/>
          <p:cNvSpPr txBox="1"/>
          <p:nvPr/>
        </p:nvSpPr>
        <p:spPr>
          <a:xfrm>
            <a:off x="274325" y="3416502"/>
            <a:ext cx="1743000" cy="153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000" b="1">
                <a:solidFill>
                  <a:schemeClr val="accent2"/>
                </a:solidFill>
                <a:latin typeface="Open Sans"/>
                <a:ea typeface="Open Sans"/>
                <a:cs typeface="Open Sans"/>
                <a:sym typeface="Open Sans"/>
              </a:rPr>
              <a:t>Potential Solutions</a:t>
            </a:r>
            <a:endParaRPr sz="1000" b="1">
              <a:solidFill>
                <a:schemeClr val="accent2"/>
              </a:solidFill>
              <a:latin typeface="Open Sans"/>
              <a:ea typeface="Open Sans"/>
              <a:cs typeface="Open Sans"/>
              <a:sym typeface="Open Sans"/>
            </a:endParaRPr>
          </a:p>
        </p:txBody>
      </p:sp>
      <p:sp>
        <p:nvSpPr>
          <p:cNvPr id="5875" name="Google Shape;5875;p277"/>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lnSpc>
                <a:spcPct val="100000"/>
              </a:lnSpc>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5876" name="Google Shape;5876;p277"/>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Current State Assessment</a:t>
            </a:r>
            <a:endParaRPr sz="700" b="1">
              <a:solidFill>
                <a:schemeClr val="l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graphicFrame>
        <p:nvGraphicFramePr>
          <p:cNvPr id="1244" name="Google Shape;1244;p152"/>
          <p:cNvGraphicFramePr/>
          <p:nvPr/>
        </p:nvGraphicFramePr>
        <p:xfrm>
          <a:off x="350531" y="1353285"/>
          <a:ext cx="3000000" cy="3000000"/>
        </p:xfrm>
        <a:graphic>
          <a:graphicData uri="http://schemas.openxmlformats.org/drawingml/2006/table">
            <a:tbl>
              <a:tblPr firstRow="1" bandRow="1">
                <a:noFill/>
                <a:tableStyleId>{32930068-2073-4DC5-A047-6BCA067AAD53}</a:tableStyleId>
              </a:tblPr>
              <a:tblGrid>
                <a:gridCol w="612375">
                  <a:extLst>
                    <a:ext uri="{9D8B030D-6E8A-4147-A177-3AD203B41FA5}">
                      <a16:colId xmlns:a16="http://schemas.microsoft.com/office/drawing/2014/main" val="20000"/>
                    </a:ext>
                  </a:extLst>
                </a:gridCol>
                <a:gridCol w="3397775">
                  <a:extLst>
                    <a:ext uri="{9D8B030D-6E8A-4147-A177-3AD203B41FA5}">
                      <a16:colId xmlns:a16="http://schemas.microsoft.com/office/drawing/2014/main" val="20001"/>
                    </a:ext>
                  </a:extLst>
                </a:gridCol>
                <a:gridCol w="1062450">
                  <a:extLst>
                    <a:ext uri="{9D8B030D-6E8A-4147-A177-3AD203B41FA5}">
                      <a16:colId xmlns:a16="http://schemas.microsoft.com/office/drawing/2014/main" val="20002"/>
                    </a:ext>
                  </a:extLst>
                </a:gridCol>
                <a:gridCol w="1062450">
                  <a:extLst>
                    <a:ext uri="{9D8B030D-6E8A-4147-A177-3AD203B41FA5}">
                      <a16:colId xmlns:a16="http://schemas.microsoft.com/office/drawing/2014/main" val="20003"/>
                    </a:ext>
                  </a:extLst>
                </a:gridCol>
                <a:gridCol w="1062450">
                  <a:extLst>
                    <a:ext uri="{9D8B030D-6E8A-4147-A177-3AD203B41FA5}">
                      <a16:colId xmlns:a16="http://schemas.microsoft.com/office/drawing/2014/main" val="20004"/>
                    </a:ext>
                  </a:extLst>
                </a:gridCol>
                <a:gridCol w="1062450">
                  <a:extLst>
                    <a:ext uri="{9D8B030D-6E8A-4147-A177-3AD203B41FA5}">
                      <a16:colId xmlns:a16="http://schemas.microsoft.com/office/drawing/2014/main" val="20005"/>
                    </a:ext>
                  </a:extLst>
                </a:gridCol>
              </a:tblGrid>
              <a:tr h="220875">
                <a:tc gridSpan="2">
                  <a:txBody>
                    <a:bodyPr/>
                    <a:lstStyle/>
                    <a:p>
                      <a:pPr marL="57150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FFFFFF"/>
                          </a:solidFill>
                          <a:latin typeface="Open Sans"/>
                          <a:ea typeface="Open Sans"/>
                          <a:cs typeface="Open Sans"/>
                          <a:sym typeface="Open Sans"/>
                        </a:rPr>
                        <a:t>Initiative</a:t>
                      </a:r>
                      <a:endParaRPr sz="900" b="1" u="none" strike="noStrike" cap="none">
                        <a:solidFill>
                          <a:srgbClr val="FFFFFF"/>
                        </a:solidFill>
                        <a:latin typeface="Open Sans"/>
                        <a:ea typeface="Open Sans"/>
                        <a:cs typeface="Open Sans"/>
                        <a:sym typeface="Open Sans"/>
                      </a:endParaRPr>
                    </a:p>
                  </a:txBody>
                  <a:tcPr marL="45700" marR="45700" marT="18275" marB="18275" anchor="b">
                    <a:lnL w="12700" cap="flat" cmpd="sng">
                      <a:solidFill>
                        <a:srgbClr val="404040"/>
                      </a:solidFill>
                      <a:prstDash val="solid"/>
                      <a:round/>
                      <a:headEnd type="none" w="sm" len="sm"/>
                      <a:tailEnd type="none" w="sm" len="sm"/>
                    </a:lnL>
                    <a:lnR w="12700"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Open Sans"/>
                          <a:ea typeface="Open Sans"/>
                          <a:cs typeface="Open Sans"/>
                          <a:sym typeface="Open Sans"/>
                        </a:rPr>
                        <a:t>Q1</a:t>
                      </a:r>
                      <a:endParaRPr sz="900" u="none" strike="noStrike" cap="none">
                        <a:solidFill>
                          <a:srgbClr val="FFFFFF"/>
                        </a:solidFill>
                        <a:latin typeface="Open Sans"/>
                        <a:ea typeface="Open Sans"/>
                        <a:cs typeface="Open Sans"/>
                        <a:sym typeface="Open Sans"/>
                      </a:endParaRPr>
                    </a:p>
                  </a:txBody>
                  <a:tcPr marL="45700" marR="45700" marT="18275" marB="18275" anchor="b">
                    <a:lnL w="12700" cap="flat" cmpd="sng">
                      <a:solidFill>
                        <a:srgbClr val="A3AAAD"/>
                      </a:solidFill>
                      <a:prstDash val="solid"/>
                      <a:round/>
                      <a:headEnd type="none" w="sm" len="sm"/>
                      <a:tailEnd type="none" w="sm" len="sm"/>
                    </a:lnL>
                    <a:lnR w="12700"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u="none" strike="noStrike" cap="none">
                          <a:solidFill>
                            <a:srgbClr val="FFFFFF"/>
                          </a:solidFill>
                          <a:latin typeface="Open Sans"/>
                          <a:ea typeface="Open Sans"/>
                          <a:cs typeface="Open Sans"/>
                          <a:sym typeface="Open Sans"/>
                        </a:rPr>
                        <a:t>Q2</a:t>
                      </a:r>
                      <a:endParaRPr sz="900" u="none" strike="noStrike" cap="none">
                        <a:solidFill>
                          <a:srgbClr val="FFFFFF"/>
                        </a:solidFill>
                        <a:latin typeface="Open Sans"/>
                        <a:ea typeface="Open Sans"/>
                        <a:cs typeface="Open Sans"/>
                        <a:sym typeface="Open Sans"/>
                      </a:endParaRPr>
                    </a:p>
                  </a:txBody>
                  <a:tcPr marL="45700" marR="45700" marT="18275" marB="18275" anchor="b">
                    <a:lnL w="12700" cap="flat" cmpd="sng">
                      <a:solidFill>
                        <a:srgbClr val="A3AAAD"/>
                      </a:solidFill>
                      <a:prstDash val="solid"/>
                      <a:round/>
                      <a:headEnd type="none" w="sm" len="sm"/>
                      <a:tailEnd type="none" w="sm" len="sm"/>
                    </a:lnL>
                    <a:lnR w="12700"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rgbClr val="FFFFFF"/>
                          </a:solidFill>
                          <a:latin typeface="Open Sans"/>
                          <a:ea typeface="Open Sans"/>
                          <a:cs typeface="Open Sans"/>
                          <a:sym typeface="Open Sans"/>
                        </a:rPr>
                        <a:t>Q3</a:t>
                      </a:r>
                      <a:endParaRPr sz="900" u="none" strike="noStrike" cap="none">
                        <a:solidFill>
                          <a:srgbClr val="FFFFFF"/>
                        </a:solidFill>
                        <a:latin typeface="Open Sans"/>
                        <a:ea typeface="Open Sans"/>
                        <a:cs typeface="Open Sans"/>
                        <a:sym typeface="Open Sans"/>
                      </a:endParaRPr>
                    </a:p>
                  </a:txBody>
                  <a:tcPr marL="45700" marR="45700" marT="18275" marB="18275" anchor="b">
                    <a:lnL w="12700" cap="flat" cmpd="sng">
                      <a:solidFill>
                        <a:srgbClr val="A3AAAD"/>
                      </a:solidFill>
                      <a:prstDash val="solid"/>
                      <a:round/>
                      <a:headEnd type="none" w="sm" len="sm"/>
                      <a:tailEnd type="none" w="sm" len="sm"/>
                    </a:lnL>
                    <a:lnR w="12700"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u="none" strike="noStrike" cap="none">
                          <a:solidFill>
                            <a:srgbClr val="FFFFFF"/>
                          </a:solidFill>
                          <a:latin typeface="Open Sans"/>
                          <a:ea typeface="Open Sans"/>
                          <a:cs typeface="Open Sans"/>
                          <a:sym typeface="Open Sans"/>
                        </a:rPr>
                        <a:t>Q4</a:t>
                      </a:r>
                      <a:endParaRPr sz="900" u="none" strike="noStrike" cap="none">
                        <a:solidFill>
                          <a:srgbClr val="FFFFFF"/>
                        </a:solidFill>
                        <a:latin typeface="Open Sans"/>
                        <a:ea typeface="Open Sans"/>
                        <a:cs typeface="Open Sans"/>
                        <a:sym typeface="Open Sans"/>
                      </a:endParaRPr>
                    </a:p>
                  </a:txBody>
                  <a:tcPr marL="45700" marR="45700" marT="18275" marB="18275" anchor="b">
                    <a:lnL w="12700" cap="flat" cmpd="sng">
                      <a:solidFill>
                        <a:srgbClr val="A3AAAD"/>
                      </a:solidFill>
                      <a:prstDash val="solid"/>
                      <a:round/>
                      <a:headEnd type="none" w="sm" len="sm"/>
                      <a:tailEnd type="none" w="sm" len="sm"/>
                    </a:lnL>
                    <a:lnR w="12700" cap="flat" cmpd="sng">
                      <a:solidFill>
                        <a:srgbClr val="404040"/>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481325">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9E1B32"/>
                          </a:solidFill>
                          <a:latin typeface="Open Sans"/>
                          <a:ea typeface="Open Sans"/>
                          <a:cs typeface="Open Sans"/>
                          <a:sym typeface="Open Sans"/>
                        </a:rPr>
                        <a:t>A</a:t>
                      </a:r>
                      <a:endParaRPr sz="900" b="1" u="none" strike="noStrike" cap="none">
                        <a:solidFill>
                          <a:srgbClr val="9E1B32"/>
                        </a:solidFill>
                        <a:latin typeface="Open Sans"/>
                        <a:ea typeface="Open Sans"/>
                        <a:cs typeface="Open Sans"/>
                        <a:sym typeface="Open Sans"/>
                      </a:endParaRPr>
                    </a:p>
                  </a:txBody>
                  <a:tcPr marL="45700" marR="45700" marT="18275" marB="18275" anchor="ctr">
                    <a:lnL w="12700"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5B6771"/>
                        </a:buClr>
                        <a:buSzPts val="1100"/>
                        <a:buFont typeface="Arial"/>
                        <a:buNone/>
                      </a:pPr>
                      <a:r>
                        <a:rPr lang="en" sz="900" b="1">
                          <a:solidFill>
                            <a:srgbClr val="5B6771"/>
                          </a:solidFill>
                          <a:latin typeface="Open Sans"/>
                          <a:ea typeface="Open Sans"/>
                          <a:cs typeface="Open Sans"/>
                          <a:sym typeface="Open Sans"/>
                        </a:rPr>
                        <a:t>Enhanced Employer Onboarding Process - </a:t>
                      </a:r>
                      <a:r>
                        <a:rPr lang="en" sz="900" b="1" u="none" strike="noStrike" cap="none">
                          <a:solidFill>
                            <a:srgbClr val="5B6771"/>
                          </a:solidFill>
                          <a:latin typeface="Open Sans"/>
                          <a:ea typeface="Open Sans"/>
                          <a:cs typeface="Open Sans"/>
                          <a:sym typeface="Open Sans"/>
                        </a:rPr>
                        <a:t>Multi-product/Multi-channel</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rgbClr val="FFFFFF"/>
                    </a:solidFill>
                  </a:tcPr>
                </a:tc>
                <a:tc rowSpan="6">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txBody>
                  <a:tcPr marL="45700" marR="45700" marT="18275" marB="18275">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12700" cap="flat" cmpd="sng">
                      <a:solidFill>
                        <a:srgbClr val="A3AAAD"/>
                      </a:solidFill>
                      <a:prstDash val="dash"/>
                      <a:round/>
                      <a:headEnd type="none" w="sm" len="sm"/>
                      <a:tailEnd type="none" w="sm" len="sm"/>
                    </a:lnB>
                    <a:solidFill>
                      <a:srgbClr val="FFFFFF"/>
                    </a:solidFill>
                  </a:tcPr>
                </a:tc>
                <a:tc rowSpan="6">
                  <a:txBody>
                    <a:bodyPr/>
                    <a:lstStyle/>
                    <a:p>
                      <a:pPr marL="0" marR="0" lvl="0" indent="0" algn="l" rtl="0">
                        <a:lnSpc>
                          <a:spcPct val="100000"/>
                        </a:lnSpc>
                        <a:spcBef>
                          <a:spcPts val="0"/>
                        </a:spcBef>
                        <a:spcAft>
                          <a:spcPts val="0"/>
                        </a:spcAft>
                        <a:buClr>
                          <a:srgbClr val="000000"/>
                        </a:buClr>
                        <a:buSzPts val="800"/>
                        <a:buFont typeface="Arial"/>
                        <a:buNone/>
                      </a:pPr>
                      <a:endParaRPr sz="700" u="none" strike="noStrike" cap="none">
                        <a:latin typeface="Open Sans"/>
                        <a:ea typeface="Open Sans"/>
                        <a:cs typeface="Open Sans"/>
                        <a:sym typeface="Open Sans"/>
                      </a:endParaRPr>
                    </a:p>
                  </a:txBody>
                  <a:tcPr marL="45700" marR="45700" marT="18275" marB="18275">
                    <a:lnL w="11325" cap="flat" cmpd="sng">
                      <a:solidFill>
                        <a:srgbClr val="A3AAAD"/>
                      </a:solidFill>
                      <a:prstDash val="dash"/>
                      <a:round/>
                      <a:headEnd type="none" w="sm" len="sm"/>
                      <a:tailEnd type="none" w="sm" len="sm"/>
                    </a:lnL>
                    <a:lnR w="12700"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12700" cap="flat" cmpd="sng">
                      <a:solidFill>
                        <a:srgbClr val="A3AAAD"/>
                      </a:solidFill>
                      <a:prstDash val="dash"/>
                      <a:round/>
                      <a:headEnd type="none" w="sm" len="sm"/>
                      <a:tailEnd type="none" w="sm" len="sm"/>
                    </a:lnB>
                    <a:solidFill>
                      <a:srgbClr val="FFFFFF"/>
                    </a:solidFill>
                  </a:tcPr>
                </a:tc>
                <a:tc rowSpan="6">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latin typeface="Open Sans"/>
                        <a:ea typeface="Open Sans"/>
                        <a:cs typeface="Open Sans"/>
                        <a:sym typeface="Open Sans"/>
                      </a:endParaRPr>
                    </a:p>
                  </a:txBody>
                  <a:tcPr marL="45700" marR="45700" marT="18275" marB="18275">
                    <a:lnL w="12700" cap="flat" cmpd="sng">
                      <a:solidFill>
                        <a:srgbClr val="A3AAAD"/>
                      </a:solidFill>
                      <a:prstDash val="dash"/>
                      <a:round/>
                      <a:headEnd type="none" w="sm" len="sm"/>
                      <a:tailEnd type="none" w="sm" len="sm"/>
                    </a:lnL>
                    <a:lnR w="12700"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12700" cap="flat" cmpd="sng">
                      <a:solidFill>
                        <a:srgbClr val="A3AAAD"/>
                      </a:solidFill>
                      <a:prstDash val="dash"/>
                      <a:round/>
                      <a:headEnd type="none" w="sm" len="sm"/>
                      <a:tailEnd type="none" w="sm" len="sm"/>
                    </a:lnB>
                    <a:solidFill>
                      <a:srgbClr val="FFFFFF"/>
                    </a:solidFill>
                  </a:tcPr>
                </a:tc>
                <a:tc rowSpan="6">
                  <a:txBody>
                    <a:bodyPr/>
                    <a:lstStyle/>
                    <a:p>
                      <a:pPr marL="0" marR="0" lvl="0" indent="0" algn="l" rtl="0">
                        <a:lnSpc>
                          <a:spcPct val="100000"/>
                        </a:lnSpc>
                        <a:spcBef>
                          <a:spcPts val="0"/>
                        </a:spcBef>
                        <a:spcAft>
                          <a:spcPts val="0"/>
                        </a:spcAft>
                        <a:buClr>
                          <a:srgbClr val="000000"/>
                        </a:buClr>
                        <a:buSzPts val="800"/>
                        <a:buFont typeface="Arial"/>
                        <a:buNone/>
                      </a:pPr>
                      <a:endParaRPr sz="700" u="none" strike="noStrike" cap="none">
                        <a:latin typeface="Open Sans"/>
                        <a:ea typeface="Open Sans"/>
                        <a:cs typeface="Open Sans"/>
                        <a:sym typeface="Open Sans"/>
                      </a:endParaRPr>
                    </a:p>
                  </a:txBody>
                  <a:tcPr marL="45700" marR="45700" marT="18275" marB="18275">
                    <a:lnL w="12700" cap="flat" cmpd="sng">
                      <a:solidFill>
                        <a:srgbClr val="A3AAAD"/>
                      </a:solidFill>
                      <a:prstDash val="dash"/>
                      <a:round/>
                      <a:headEnd type="none" w="sm" len="sm"/>
                      <a:tailEnd type="none" w="sm" len="sm"/>
                    </a:lnL>
                    <a:lnR w="12700"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12700" cap="flat" cmpd="sng">
                      <a:solidFill>
                        <a:srgbClr val="A3AAAD"/>
                      </a:solidFill>
                      <a:prstDash val="dash"/>
                      <a:round/>
                      <a:headEnd type="none" w="sm" len="sm"/>
                      <a:tailEnd type="none" w="sm" len="sm"/>
                    </a:lnB>
                    <a:solidFill>
                      <a:srgbClr val="FFFFFF"/>
                    </a:solidFill>
                  </a:tcPr>
                </a:tc>
                <a:extLst>
                  <a:ext uri="{0D108BD9-81ED-4DB2-BD59-A6C34878D82A}">
                    <a16:rowId xmlns:a16="http://schemas.microsoft.com/office/drawing/2014/main" val="10001"/>
                  </a:ext>
                </a:extLst>
              </a:tr>
              <a:tr h="481325">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9E1B32"/>
                          </a:solidFill>
                          <a:latin typeface="Open Sans"/>
                          <a:ea typeface="Open Sans"/>
                          <a:cs typeface="Open Sans"/>
                          <a:sym typeface="Open Sans"/>
                        </a:rPr>
                        <a:t>B</a:t>
                      </a:r>
                      <a:endParaRPr sz="900" b="1" u="none" strike="noStrike" cap="none">
                        <a:solidFill>
                          <a:srgbClr val="9E1B32"/>
                        </a:solidFill>
                        <a:latin typeface="Open Sans"/>
                        <a:ea typeface="Open Sans"/>
                        <a:cs typeface="Open Sans"/>
                        <a:sym typeface="Open Sans"/>
                      </a:endParaRPr>
                    </a:p>
                  </a:txBody>
                  <a:tcPr marL="45700" marR="45700" marT="18275" marB="18275" anchor="ctr">
                    <a:lnL w="12700"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5B6771"/>
                          </a:solidFill>
                          <a:latin typeface="Open Sans"/>
                          <a:ea typeface="Open Sans"/>
                          <a:cs typeface="Open Sans"/>
                          <a:sym typeface="Open Sans"/>
                        </a:rPr>
                        <a:t>Automate Employer duplication Procedures</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481325">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9E1B32"/>
                          </a:solidFill>
                          <a:latin typeface="Open Sans"/>
                          <a:ea typeface="Open Sans"/>
                          <a:cs typeface="Open Sans"/>
                          <a:sym typeface="Open Sans"/>
                        </a:rPr>
                        <a:t>C</a:t>
                      </a:r>
                      <a:endParaRPr sz="900" b="1" u="none" strike="noStrike" cap="none">
                        <a:solidFill>
                          <a:srgbClr val="9E1B32"/>
                        </a:solidFill>
                        <a:latin typeface="Open Sans"/>
                        <a:ea typeface="Open Sans"/>
                        <a:cs typeface="Open Sans"/>
                        <a:sym typeface="Open Sans"/>
                      </a:endParaRPr>
                    </a:p>
                  </a:txBody>
                  <a:tcPr marL="45700" marR="45700" marT="18275" marB="18275" anchor="ctr">
                    <a:lnL w="12700"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5B6771"/>
                          </a:solidFill>
                          <a:latin typeface="Open Sans"/>
                          <a:ea typeface="Open Sans"/>
                          <a:cs typeface="Open Sans"/>
                          <a:sym typeface="Open Sans"/>
                        </a:rPr>
                        <a:t>Improve quality of “Sales Opportunity Data”</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481325">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9E1B32"/>
                          </a:solidFill>
                          <a:latin typeface="Open Sans"/>
                          <a:ea typeface="Open Sans"/>
                          <a:cs typeface="Open Sans"/>
                          <a:sym typeface="Open Sans"/>
                        </a:rPr>
                        <a:t>D</a:t>
                      </a:r>
                      <a:endParaRPr sz="900" b="1" u="none" strike="noStrike" cap="none">
                        <a:solidFill>
                          <a:srgbClr val="9E1B32"/>
                        </a:solidFill>
                        <a:latin typeface="Open Sans"/>
                        <a:ea typeface="Open Sans"/>
                        <a:cs typeface="Open Sans"/>
                        <a:sym typeface="Open Sans"/>
                      </a:endParaRPr>
                    </a:p>
                  </a:txBody>
                  <a:tcPr marL="45700" marR="45700" marT="18275" marB="18275" anchor="ctr">
                    <a:lnL w="12700"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5B6771"/>
                        </a:buClr>
                        <a:buSzPts val="1100"/>
                        <a:buFont typeface="Arial"/>
                        <a:buNone/>
                      </a:pPr>
                      <a:r>
                        <a:rPr lang="en" sz="900" b="1" u="none" strike="noStrike" cap="none">
                          <a:solidFill>
                            <a:srgbClr val="5B6771"/>
                          </a:solidFill>
                          <a:latin typeface="Open Sans"/>
                          <a:ea typeface="Open Sans"/>
                          <a:cs typeface="Open Sans"/>
                          <a:sym typeface="Open Sans"/>
                        </a:rPr>
                        <a:t>Extend Rev Share Model for Alliances cross product </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481325">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9E1B32"/>
                          </a:solidFill>
                          <a:latin typeface="Open Sans"/>
                          <a:ea typeface="Open Sans"/>
                          <a:cs typeface="Open Sans"/>
                          <a:sym typeface="Open Sans"/>
                        </a:rPr>
                        <a:t>E</a:t>
                      </a:r>
                      <a:endParaRPr sz="900" b="1" u="none" strike="noStrike" cap="none">
                        <a:solidFill>
                          <a:srgbClr val="9E1B32"/>
                        </a:solidFill>
                        <a:latin typeface="Open Sans"/>
                        <a:ea typeface="Open Sans"/>
                        <a:cs typeface="Open Sans"/>
                        <a:sym typeface="Open Sans"/>
                      </a:endParaRPr>
                    </a:p>
                  </a:txBody>
                  <a:tcPr marL="45700" marR="45700" marT="18275" marB="18275" anchor="ctr">
                    <a:lnL w="12700"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5B6771"/>
                          </a:solidFill>
                          <a:latin typeface="Open Sans"/>
                          <a:ea typeface="Open Sans"/>
                          <a:cs typeface="Open Sans"/>
                          <a:sym typeface="Open Sans"/>
                        </a:rPr>
                        <a:t>Establish Common Interaction Model For Employer Onboarding</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481325">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9E1B32"/>
                          </a:solidFill>
                          <a:latin typeface="Open Sans"/>
                          <a:ea typeface="Open Sans"/>
                          <a:cs typeface="Open Sans"/>
                          <a:sym typeface="Open Sans"/>
                        </a:rPr>
                        <a:t>F</a:t>
                      </a:r>
                      <a:endParaRPr sz="900" b="1" u="none" strike="noStrike" cap="none">
                        <a:solidFill>
                          <a:srgbClr val="9E1B32"/>
                        </a:solidFill>
                        <a:latin typeface="Open Sans"/>
                        <a:ea typeface="Open Sans"/>
                        <a:cs typeface="Open Sans"/>
                        <a:sym typeface="Open Sans"/>
                      </a:endParaRPr>
                    </a:p>
                  </a:txBody>
                  <a:tcPr marL="45700" marR="45700" marT="18275" marB="18275" anchor="ctr">
                    <a:lnL w="12700"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12700" cap="flat" cmpd="sng">
                      <a:solidFill>
                        <a:srgbClr val="A3AAAD"/>
                      </a:solidFill>
                      <a:prstDash val="dash"/>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5B6771"/>
                          </a:solidFill>
                          <a:latin typeface="Open Sans"/>
                          <a:ea typeface="Open Sans"/>
                          <a:cs typeface="Open Sans"/>
                          <a:sym typeface="Open Sans"/>
                        </a:rPr>
                        <a:t>Define Common Employer Offboarding Process</a:t>
                      </a:r>
                      <a:r>
                        <a:rPr lang="en" sz="900" b="1">
                          <a:solidFill>
                            <a:srgbClr val="5B6771"/>
                          </a:solidFill>
                          <a:latin typeface="Open Sans"/>
                          <a:ea typeface="Open Sans"/>
                          <a:cs typeface="Open Sans"/>
                          <a:sym typeface="Open Sans"/>
                        </a:rPr>
                        <a:t> - </a:t>
                      </a:r>
                      <a:r>
                        <a:rPr lang="en" sz="900" b="1" u="none" strike="noStrike" cap="none">
                          <a:solidFill>
                            <a:srgbClr val="5B6771"/>
                          </a:solidFill>
                          <a:latin typeface="Open Sans"/>
                          <a:ea typeface="Open Sans"/>
                          <a:cs typeface="Open Sans"/>
                          <a:sym typeface="Open Sans"/>
                        </a:rPr>
                        <a:t>Multi-product/Multi-channel</a:t>
                      </a:r>
                      <a:endParaRPr sz="900" b="1" u="none" strike="noStrike" cap="none">
                        <a:solidFill>
                          <a:srgbClr val="5B6771"/>
                        </a:solidFill>
                        <a:latin typeface="Open Sans"/>
                        <a:ea typeface="Open Sans"/>
                        <a:cs typeface="Open Sans"/>
                        <a:sym typeface="Open Sans"/>
                      </a:endParaRPr>
                    </a:p>
                  </a:txBody>
                  <a:tcPr marL="45700" marR="45700" marT="18275" marB="18275" anchor="ctr">
                    <a:lnL w="11325" cap="flat" cmpd="sng">
                      <a:solidFill>
                        <a:srgbClr val="A3AAAD"/>
                      </a:solidFill>
                      <a:prstDash val="dash"/>
                      <a:round/>
                      <a:headEnd type="none" w="sm" len="sm"/>
                      <a:tailEnd type="none" w="sm" len="sm"/>
                    </a:lnL>
                    <a:lnR w="113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bl>
          </a:graphicData>
        </a:graphic>
      </p:graphicFrame>
      <p:sp>
        <p:nvSpPr>
          <p:cNvPr id="1245" name="Google Shape;1245;p152"/>
          <p:cNvSpPr/>
          <p:nvPr/>
        </p:nvSpPr>
        <p:spPr>
          <a:xfrm>
            <a:off x="4379976" y="1740408"/>
            <a:ext cx="3218700" cy="80100"/>
          </a:xfrm>
          <a:prstGeom prst="homePlate">
            <a:avLst>
              <a:gd name="adj" fmla="val 50000"/>
            </a:avLst>
          </a:prstGeom>
          <a:solidFill>
            <a:srgbClr val="0072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1246" name="Google Shape;1246;p152"/>
          <p:cNvSpPr/>
          <p:nvPr/>
        </p:nvSpPr>
        <p:spPr>
          <a:xfrm>
            <a:off x="4379976" y="2240280"/>
            <a:ext cx="2084700" cy="80100"/>
          </a:xfrm>
          <a:prstGeom prst="homePlate">
            <a:avLst>
              <a:gd name="adj" fmla="val 50000"/>
            </a:avLst>
          </a:prstGeom>
          <a:solidFill>
            <a:srgbClr val="0072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1247" name="Google Shape;1247;p152"/>
          <p:cNvSpPr/>
          <p:nvPr/>
        </p:nvSpPr>
        <p:spPr>
          <a:xfrm>
            <a:off x="4379975" y="2761075"/>
            <a:ext cx="4085400" cy="80100"/>
          </a:xfrm>
          <a:prstGeom prst="homePlate">
            <a:avLst>
              <a:gd name="adj" fmla="val 50000"/>
            </a:avLst>
          </a:prstGeom>
          <a:solidFill>
            <a:srgbClr val="0072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1248" name="Google Shape;1248;p152"/>
          <p:cNvSpPr/>
          <p:nvPr/>
        </p:nvSpPr>
        <p:spPr>
          <a:xfrm>
            <a:off x="4379976" y="3200400"/>
            <a:ext cx="3136500" cy="80100"/>
          </a:xfrm>
          <a:prstGeom prst="homePlate">
            <a:avLst>
              <a:gd name="adj" fmla="val 50000"/>
            </a:avLst>
          </a:prstGeom>
          <a:solidFill>
            <a:srgbClr val="0072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1249" name="Google Shape;1249;p152"/>
          <p:cNvSpPr/>
          <p:nvPr/>
        </p:nvSpPr>
        <p:spPr>
          <a:xfrm>
            <a:off x="4379976" y="3694176"/>
            <a:ext cx="3136500" cy="80100"/>
          </a:xfrm>
          <a:prstGeom prst="homePlate">
            <a:avLst>
              <a:gd name="adj" fmla="val 50000"/>
            </a:avLst>
          </a:prstGeom>
          <a:solidFill>
            <a:srgbClr val="007298"/>
          </a:solidFill>
          <a:ln w="9525" cap="flat" cmpd="sng">
            <a:solidFill>
              <a:srgbClr val="5B67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1250" name="Google Shape;1250;p152"/>
          <p:cNvSpPr/>
          <p:nvPr/>
        </p:nvSpPr>
        <p:spPr>
          <a:xfrm>
            <a:off x="4379976" y="4178808"/>
            <a:ext cx="2084700" cy="80100"/>
          </a:xfrm>
          <a:prstGeom prst="homePlate">
            <a:avLst>
              <a:gd name="adj" fmla="val 50000"/>
            </a:avLst>
          </a:prstGeom>
          <a:solidFill>
            <a:srgbClr val="007298"/>
          </a:solidFill>
          <a:ln w="9525" cap="flat" cmpd="sng">
            <a:solidFill>
              <a:srgbClr val="5B677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sp>
        <p:nvSpPr>
          <p:cNvPr id="1251" name="Google Shape;1251;p152"/>
          <p:cNvSpPr txBox="1"/>
          <p:nvPr/>
        </p:nvSpPr>
        <p:spPr>
          <a:xfrm>
            <a:off x="274326" y="274325"/>
            <a:ext cx="8595300" cy="681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Open Sans"/>
                <a:ea typeface="Open Sans"/>
                <a:cs typeface="Open Sans"/>
                <a:sym typeface="Open Sans"/>
              </a:rPr>
              <a:t>Initiative Roadmap</a:t>
            </a:r>
            <a:r>
              <a:rPr lang="en" sz="1400" b="0" i="0" u="none" strike="noStrike" cap="none">
                <a:solidFill>
                  <a:srgbClr val="5B6771"/>
                </a:solidFill>
                <a:latin typeface="Open Sans"/>
                <a:ea typeface="Open Sans"/>
                <a:cs typeface="Open Sans"/>
                <a:sym typeface="Open Sans"/>
              </a:rPr>
              <a:t> </a:t>
            </a:r>
            <a:endParaRPr sz="1400" b="0" i="0" u="none" strike="noStrike" cap="none">
              <a:solidFill>
                <a:srgbClr val="5B677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chemeClr val="dk2"/>
                </a:solidFill>
                <a:latin typeface="Open Sans"/>
                <a:ea typeface="Open Sans"/>
                <a:cs typeface="Open Sans"/>
                <a:sym typeface="Open Sans"/>
              </a:rPr>
              <a:t>From successful execution of similar engagements with other clients, our proposed timeline reflects our learnings to deliver on Equifax’s objectives</a:t>
            </a:r>
            <a:endParaRPr sz="1400" b="0" i="1" u="none" strike="noStrike" cap="none">
              <a:solidFill>
                <a:srgbClr val="5B6771"/>
              </a:solidFill>
              <a:latin typeface="Open Sans"/>
              <a:ea typeface="Open Sans"/>
              <a:cs typeface="Open Sans"/>
              <a:sym typeface="Open Sans"/>
            </a:endParaRPr>
          </a:p>
        </p:txBody>
      </p:sp>
      <p:sp>
        <p:nvSpPr>
          <p:cNvPr id="1252" name="Google Shape;1252;p152"/>
          <p:cNvSpPr/>
          <p:nvPr/>
        </p:nvSpPr>
        <p:spPr>
          <a:xfrm rot="5400000">
            <a:off x="4289189" y="1220658"/>
            <a:ext cx="137100" cy="109800"/>
          </a:xfrm>
          <a:prstGeom prst="rightArrow">
            <a:avLst>
              <a:gd name="adj1" fmla="val 50000"/>
              <a:gd name="adj2" fmla="val 50000"/>
            </a:avLst>
          </a:prstGeom>
          <a:solidFill>
            <a:srgbClr val="F5864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5B6771"/>
              </a:buClr>
              <a:buSzPts val="1400"/>
              <a:buFont typeface="Arial"/>
              <a:buNone/>
            </a:pPr>
            <a:endParaRPr sz="1400" b="0" i="0" u="none" strike="noStrike" cap="none">
              <a:solidFill>
                <a:srgbClr val="5B6771"/>
              </a:solidFill>
              <a:latin typeface="Calibri"/>
              <a:ea typeface="Calibri"/>
              <a:cs typeface="Calibri"/>
              <a:sym typeface="Calibri"/>
            </a:endParaRPr>
          </a:p>
        </p:txBody>
      </p:sp>
      <p:sp>
        <p:nvSpPr>
          <p:cNvPr id="1253" name="Google Shape;1253;p152"/>
          <p:cNvSpPr txBox="1"/>
          <p:nvPr/>
        </p:nvSpPr>
        <p:spPr>
          <a:xfrm>
            <a:off x="3939144" y="1060878"/>
            <a:ext cx="969300" cy="137100"/>
          </a:xfrm>
          <a:prstGeom prst="rect">
            <a:avLst/>
          </a:prstGeom>
          <a:noFill/>
          <a:ln>
            <a:noFill/>
          </a:ln>
        </p:spPr>
        <p:txBody>
          <a:bodyPr spcFirstLastPara="1" wrap="square" lIns="9125" tIns="9125" rIns="9125" bIns="91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800" b="0" i="1" u="none" strike="noStrike" cap="none">
                <a:solidFill>
                  <a:srgbClr val="5B6771"/>
                </a:solidFill>
                <a:latin typeface="Open Sans"/>
                <a:ea typeface="Open Sans"/>
                <a:cs typeface="Open Sans"/>
                <a:sym typeface="Open Sans"/>
              </a:rPr>
              <a:t>Start of the program</a:t>
            </a:r>
            <a:endParaRPr sz="800" b="0" i="1" u="none" strike="noStrike" cap="none">
              <a:solidFill>
                <a:srgbClr val="5B6771"/>
              </a:solidFill>
              <a:latin typeface="Open Sans"/>
              <a:ea typeface="Open Sans"/>
              <a:cs typeface="Open Sans"/>
              <a:sym typeface="Open Sans"/>
            </a:endParaRPr>
          </a:p>
        </p:txBody>
      </p:sp>
      <p:sp>
        <p:nvSpPr>
          <p:cNvPr id="1254" name="Google Shape;1254;p152"/>
          <p:cNvSpPr/>
          <p:nvPr/>
        </p:nvSpPr>
        <p:spPr>
          <a:xfrm>
            <a:off x="5888736" y="2279361"/>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255" name="Google Shape;1255;p152"/>
          <p:cNvSpPr txBox="1"/>
          <p:nvPr/>
        </p:nvSpPr>
        <p:spPr>
          <a:xfrm>
            <a:off x="6055351" y="2339350"/>
            <a:ext cx="768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B6771"/>
                </a:solidFill>
                <a:latin typeface="Open Sans"/>
                <a:ea typeface="Open Sans"/>
                <a:cs typeface="Open Sans"/>
                <a:sym typeface="Open Sans"/>
              </a:rPr>
              <a:t>Dependent on availability of Employee data</a:t>
            </a:r>
            <a:endParaRPr sz="500" b="0" i="0" u="none" strike="noStrike" cap="none">
              <a:solidFill>
                <a:srgbClr val="5B6771"/>
              </a:solidFill>
              <a:latin typeface="Open Sans"/>
              <a:ea typeface="Open Sans"/>
              <a:cs typeface="Open Sans"/>
              <a:sym typeface="Open Sans"/>
            </a:endParaRPr>
          </a:p>
        </p:txBody>
      </p:sp>
      <p:sp>
        <p:nvSpPr>
          <p:cNvPr id="1256" name="Google Shape;1256;p152"/>
          <p:cNvSpPr/>
          <p:nvPr/>
        </p:nvSpPr>
        <p:spPr>
          <a:xfrm>
            <a:off x="274325" y="4629329"/>
            <a:ext cx="3155400" cy="1791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Open Sans"/>
                <a:ea typeface="Open Sans"/>
                <a:cs typeface="Open Sans"/>
                <a:sym typeface="Open Sans"/>
              </a:rPr>
              <a:t>Legend: </a:t>
            </a:r>
            <a:endParaRPr sz="700" b="0" i="0" u="none" strike="noStrike" cap="none">
              <a:solidFill>
                <a:srgbClr val="000000"/>
              </a:solidFill>
              <a:latin typeface="Open Sans"/>
              <a:ea typeface="Open Sans"/>
              <a:cs typeface="Open Sans"/>
              <a:sym typeface="Open Sans"/>
            </a:endParaRPr>
          </a:p>
        </p:txBody>
      </p:sp>
      <p:grpSp>
        <p:nvGrpSpPr>
          <p:cNvPr id="1257" name="Google Shape;1257;p152"/>
          <p:cNvGrpSpPr/>
          <p:nvPr/>
        </p:nvGrpSpPr>
        <p:grpSpPr>
          <a:xfrm>
            <a:off x="1585042" y="4665029"/>
            <a:ext cx="768230" cy="107700"/>
            <a:chOff x="1530692" y="4558775"/>
            <a:chExt cx="768230" cy="107700"/>
          </a:xfrm>
        </p:grpSpPr>
        <p:sp>
          <p:nvSpPr>
            <p:cNvPr id="1258" name="Google Shape;1258;p152"/>
            <p:cNvSpPr/>
            <p:nvPr/>
          </p:nvSpPr>
          <p:spPr>
            <a:xfrm>
              <a:off x="1530692" y="4581575"/>
              <a:ext cx="246900" cy="62100"/>
            </a:xfrm>
            <a:prstGeom prst="homePlate">
              <a:avLst>
                <a:gd name="adj" fmla="val 74357"/>
              </a:avLst>
            </a:prstGeom>
            <a:solidFill>
              <a:srgbClr val="007298"/>
            </a:solidFill>
            <a:ln>
              <a:noFill/>
            </a:ln>
          </p:spPr>
          <p:txBody>
            <a:bodyPr spcFirstLastPara="1" wrap="square" lIns="48550" tIns="24275" rIns="48550" bIns="24275" anchor="t"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rgbClr val="5B677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rgbClr val="5B677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rgbClr val="5B677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rgbClr val="5B6771"/>
                </a:solidFill>
                <a:latin typeface="Open Sans"/>
                <a:ea typeface="Open Sans"/>
                <a:cs typeface="Open Sans"/>
                <a:sym typeface="Open Sans"/>
              </a:endParaRPr>
            </a:p>
          </p:txBody>
        </p:sp>
        <p:sp>
          <p:nvSpPr>
            <p:cNvPr id="1259" name="Google Shape;1259;p152"/>
            <p:cNvSpPr txBox="1"/>
            <p:nvPr/>
          </p:nvSpPr>
          <p:spPr>
            <a:xfrm>
              <a:off x="1786522" y="4558775"/>
              <a:ext cx="5124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Open Sans"/>
                  <a:ea typeface="Open Sans"/>
                  <a:cs typeface="Open Sans"/>
                  <a:sym typeface="Open Sans"/>
                </a:rPr>
                <a:t>Duration</a:t>
              </a:r>
              <a:endParaRPr sz="700" b="0" i="0" u="none" strike="noStrike" cap="none">
                <a:solidFill>
                  <a:srgbClr val="000000"/>
                </a:solidFill>
                <a:latin typeface="Open Sans"/>
                <a:ea typeface="Open Sans"/>
                <a:cs typeface="Open Sans"/>
                <a:sym typeface="Open Sans"/>
              </a:endParaRPr>
            </a:p>
          </p:txBody>
        </p:sp>
      </p:grpSp>
      <p:grpSp>
        <p:nvGrpSpPr>
          <p:cNvPr id="1260" name="Google Shape;1260;p152"/>
          <p:cNvGrpSpPr/>
          <p:nvPr/>
        </p:nvGrpSpPr>
        <p:grpSpPr>
          <a:xfrm>
            <a:off x="757454" y="4665029"/>
            <a:ext cx="786839" cy="107700"/>
            <a:chOff x="666227" y="4558775"/>
            <a:chExt cx="786839" cy="107700"/>
          </a:xfrm>
        </p:grpSpPr>
        <p:sp>
          <p:nvSpPr>
            <p:cNvPr id="1261" name="Google Shape;1261;p152"/>
            <p:cNvSpPr txBox="1"/>
            <p:nvPr/>
          </p:nvSpPr>
          <p:spPr>
            <a:xfrm>
              <a:off x="812266" y="4558775"/>
              <a:ext cx="6408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Open Sans"/>
                  <a:ea typeface="Open Sans"/>
                  <a:cs typeface="Open Sans"/>
                  <a:sym typeface="Open Sans"/>
                </a:rPr>
                <a:t>Dependency</a:t>
              </a:r>
              <a:endParaRPr sz="700" b="0" i="0" u="none" strike="noStrike" cap="none">
                <a:solidFill>
                  <a:srgbClr val="000000"/>
                </a:solidFill>
                <a:latin typeface="Open Sans"/>
                <a:ea typeface="Open Sans"/>
                <a:cs typeface="Open Sans"/>
                <a:sym typeface="Open Sans"/>
              </a:endParaRPr>
            </a:p>
          </p:txBody>
        </p:sp>
        <p:sp>
          <p:nvSpPr>
            <p:cNvPr id="1262" name="Google Shape;1262;p152"/>
            <p:cNvSpPr/>
            <p:nvPr/>
          </p:nvSpPr>
          <p:spPr>
            <a:xfrm>
              <a:off x="666227" y="4566125"/>
              <a:ext cx="137100" cy="930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Open Sans"/>
                <a:ea typeface="Open Sans"/>
                <a:cs typeface="Open Sans"/>
                <a:sym typeface="Open Sans"/>
              </a:endParaRPr>
            </a:p>
          </p:txBody>
        </p:sp>
      </p:grpSp>
      <p:grpSp>
        <p:nvGrpSpPr>
          <p:cNvPr id="1263" name="Google Shape;1263;p152"/>
          <p:cNvGrpSpPr/>
          <p:nvPr/>
        </p:nvGrpSpPr>
        <p:grpSpPr>
          <a:xfrm>
            <a:off x="2394021" y="4650329"/>
            <a:ext cx="969160" cy="137100"/>
            <a:chOff x="2302794" y="4544075"/>
            <a:chExt cx="969160" cy="137100"/>
          </a:xfrm>
        </p:grpSpPr>
        <p:sp>
          <p:nvSpPr>
            <p:cNvPr id="1264" name="Google Shape;1264;p152"/>
            <p:cNvSpPr/>
            <p:nvPr/>
          </p:nvSpPr>
          <p:spPr>
            <a:xfrm>
              <a:off x="2302794" y="4544075"/>
              <a:ext cx="137100" cy="137100"/>
            </a:xfrm>
            <a:prstGeom prst="star4">
              <a:avLst>
                <a:gd name="adj" fmla="val 12500"/>
              </a:avLst>
            </a:prstGeom>
            <a:solidFill>
              <a:srgbClr val="9E1B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Open Sans"/>
                <a:ea typeface="Open Sans"/>
                <a:cs typeface="Open Sans"/>
                <a:sym typeface="Open Sans"/>
              </a:endParaRPr>
            </a:p>
          </p:txBody>
        </p:sp>
        <p:sp>
          <p:nvSpPr>
            <p:cNvPr id="1265" name="Google Shape;1265;p152"/>
            <p:cNvSpPr txBox="1"/>
            <p:nvPr/>
          </p:nvSpPr>
          <p:spPr>
            <a:xfrm>
              <a:off x="2461054" y="4558775"/>
              <a:ext cx="8109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Open Sans"/>
                  <a:ea typeface="Open Sans"/>
                  <a:cs typeface="Open Sans"/>
                  <a:sym typeface="Open Sans"/>
                </a:rPr>
                <a:t>Ongoing program</a:t>
              </a:r>
              <a:endParaRPr sz="700" b="0" i="0" u="none" strike="noStrike" cap="none">
                <a:solidFill>
                  <a:srgbClr val="000000"/>
                </a:solidFill>
                <a:latin typeface="Open Sans"/>
                <a:ea typeface="Open Sans"/>
                <a:cs typeface="Open Sans"/>
                <a:sym typeface="Open Sans"/>
              </a:endParaRPr>
            </a:p>
          </p:txBody>
        </p:sp>
      </p:grpSp>
      <p:sp>
        <p:nvSpPr>
          <p:cNvPr id="1266" name="Google Shape;1266;p152"/>
          <p:cNvSpPr/>
          <p:nvPr/>
        </p:nvSpPr>
        <p:spPr>
          <a:xfrm>
            <a:off x="4782786" y="3256047"/>
            <a:ext cx="1476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B6771"/>
              </a:solidFill>
              <a:latin typeface="Open Sans"/>
              <a:ea typeface="Open Sans"/>
              <a:cs typeface="Open Sans"/>
              <a:sym typeface="Open Sans"/>
            </a:endParaRPr>
          </a:p>
        </p:txBody>
      </p:sp>
      <p:sp>
        <p:nvSpPr>
          <p:cNvPr id="1267" name="Google Shape;1267;p152"/>
          <p:cNvSpPr txBox="1"/>
          <p:nvPr/>
        </p:nvSpPr>
        <p:spPr>
          <a:xfrm>
            <a:off x="4945608" y="3310911"/>
            <a:ext cx="18375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B6771"/>
                </a:solidFill>
                <a:latin typeface="Open Sans"/>
                <a:ea typeface="Open Sans"/>
                <a:cs typeface="Open Sans"/>
                <a:sym typeface="Open Sans"/>
              </a:rPr>
              <a:t>Dependent on changes in C2O/EWS/BRM/SUP</a:t>
            </a:r>
            <a:endParaRPr sz="500" b="0" i="0" u="none" strike="noStrike" cap="none">
              <a:solidFill>
                <a:srgbClr val="5B6771"/>
              </a:solidFill>
              <a:latin typeface="Open Sans"/>
              <a:ea typeface="Open Sans"/>
              <a:cs typeface="Open Sans"/>
              <a:sym typeface="Open Sans"/>
            </a:endParaRPr>
          </a:p>
        </p:txBody>
      </p:sp>
      <p:sp>
        <p:nvSpPr>
          <p:cNvPr id="1268" name="Google Shape;1268;p152"/>
          <p:cNvSpPr/>
          <p:nvPr/>
        </p:nvSpPr>
        <p:spPr>
          <a:xfrm>
            <a:off x="5896464" y="4259461"/>
            <a:ext cx="1476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B6771"/>
              </a:solidFill>
              <a:latin typeface="Open Sans"/>
              <a:ea typeface="Open Sans"/>
              <a:cs typeface="Open Sans"/>
              <a:sym typeface="Open Sans"/>
            </a:endParaRPr>
          </a:p>
        </p:txBody>
      </p:sp>
      <p:sp>
        <p:nvSpPr>
          <p:cNvPr id="1269" name="Google Shape;1269;p152"/>
          <p:cNvSpPr txBox="1"/>
          <p:nvPr/>
        </p:nvSpPr>
        <p:spPr>
          <a:xfrm>
            <a:off x="6059285" y="4311543"/>
            <a:ext cx="1407600" cy="7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B6771"/>
                </a:solidFill>
                <a:latin typeface="Open Sans"/>
                <a:ea typeface="Open Sans"/>
                <a:cs typeface="Open Sans"/>
                <a:sym typeface="Open Sans"/>
              </a:rPr>
              <a:t>Is I9 Cloud product team dependent</a:t>
            </a:r>
            <a:endParaRPr sz="500" b="0" i="0" u="none" strike="noStrike" cap="none">
              <a:solidFill>
                <a:srgbClr val="5B6771"/>
              </a:solidFill>
              <a:latin typeface="Open Sans"/>
              <a:ea typeface="Open Sans"/>
              <a:cs typeface="Open Sans"/>
              <a:sym typeface="Open Sans"/>
            </a:endParaRPr>
          </a:p>
        </p:txBody>
      </p:sp>
      <p:sp>
        <p:nvSpPr>
          <p:cNvPr id="1270" name="Google Shape;1270;p152"/>
          <p:cNvSpPr/>
          <p:nvPr/>
        </p:nvSpPr>
        <p:spPr>
          <a:xfrm>
            <a:off x="4425696" y="1776984"/>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271" name="Google Shape;1271;p152"/>
          <p:cNvSpPr txBox="1"/>
          <p:nvPr/>
        </p:nvSpPr>
        <p:spPr>
          <a:xfrm>
            <a:off x="4590288" y="1822700"/>
            <a:ext cx="3966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B6771"/>
                </a:solidFill>
                <a:latin typeface="Open Sans"/>
                <a:ea typeface="Open Sans"/>
                <a:cs typeface="Open Sans"/>
                <a:sym typeface="Open Sans"/>
              </a:rPr>
              <a:t>UC and I9 removed 5 digit ER Code constraint</a:t>
            </a:r>
            <a:endParaRPr sz="500" b="0" i="0" u="none" strike="noStrike" cap="none">
              <a:solidFill>
                <a:srgbClr val="5B6771"/>
              </a:solidFill>
              <a:latin typeface="Open Sans"/>
              <a:ea typeface="Open Sans"/>
              <a:cs typeface="Open Sans"/>
              <a:sym typeface="Open Sans"/>
            </a:endParaRPr>
          </a:p>
        </p:txBody>
      </p:sp>
      <p:sp>
        <p:nvSpPr>
          <p:cNvPr id="1272" name="Google Shape;1272;p152"/>
          <p:cNvSpPr/>
          <p:nvPr/>
        </p:nvSpPr>
        <p:spPr>
          <a:xfrm>
            <a:off x="5916168" y="1776984"/>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273" name="Google Shape;1273;p152"/>
          <p:cNvSpPr txBox="1"/>
          <p:nvPr/>
        </p:nvSpPr>
        <p:spPr>
          <a:xfrm>
            <a:off x="6086856" y="1822700"/>
            <a:ext cx="607800" cy="231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B6771"/>
                </a:solidFill>
                <a:latin typeface="Open Sans"/>
                <a:ea typeface="Open Sans"/>
                <a:cs typeface="Open Sans"/>
                <a:sym typeface="Open Sans"/>
              </a:rPr>
              <a:t>Availability of product (TWN, I9….) specific services</a:t>
            </a:r>
            <a:endParaRPr sz="500" b="0" i="0" u="none" strike="noStrike" cap="none">
              <a:solidFill>
                <a:srgbClr val="5B6771"/>
              </a:solidFill>
              <a:latin typeface="Open Sans"/>
              <a:ea typeface="Open Sans"/>
              <a:cs typeface="Open Sans"/>
              <a:sym typeface="Open Sans"/>
            </a:endParaRPr>
          </a:p>
        </p:txBody>
      </p:sp>
      <p:sp>
        <p:nvSpPr>
          <p:cNvPr id="1274" name="Google Shape;1274;p152"/>
          <p:cNvSpPr/>
          <p:nvPr/>
        </p:nvSpPr>
        <p:spPr>
          <a:xfrm>
            <a:off x="4940808" y="1773936"/>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275" name="Google Shape;1275;p152"/>
          <p:cNvSpPr txBox="1"/>
          <p:nvPr/>
        </p:nvSpPr>
        <p:spPr>
          <a:xfrm>
            <a:off x="5090526" y="1819625"/>
            <a:ext cx="3315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B6771"/>
                </a:solidFill>
                <a:latin typeface="Open Sans"/>
                <a:ea typeface="Open Sans"/>
                <a:cs typeface="Open Sans"/>
                <a:sym typeface="Open Sans"/>
              </a:rPr>
              <a:t>CDH Temp EFX ID, Salesforce Service </a:t>
            </a:r>
            <a:endParaRPr sz="500" b="0" i="0" u="none" strike="noStrike" cap="none">
              <a:solidFill>
                <a:srgbClr val="5B6771"/>
              </a:solidFill>
              <a:latin typeface="Open Sans"/>
              <a:ea typeface="Open Sans"/>
              <a:cs typeface="Open Sans"/>
              <a:sym typeface="Open Sans"/>
            </a:endParaRPr>
          </a:p>
        </p:txBody>
      </p:sp>
      <p:sp>
        <p:nvSpPr>
          <p:cNvPr id="1276" name="Google Shape;1276;p152"/>
          <p:cNvSpPr/>
          <p:nvPr/>
        </p:nvSpPr>
        <p:spPr>
          <a:xfrm>
            <a:off x="5452157" y="1773936"/>
            <a:ext cx="151200" cy="137100"/>
          </a:xfrm>
          <a:prstGeom prst="triangle">
            <a:avLst>
              <a:gd name="adj" fmla="val 50000"/>
            </a:avLst>
          </a:prstGeom>
          <a:solidFill>
            <a:srgbClr val="8FCA74"/>
          </a:solidFill>
          <a:ln>
            <a:noFill/>
          </a:ln>
        </p:spPr>
        <p:txBody>
          <a:bodyPr spcFirstLastPara="1" wrap="square" lIns="14400" tIns="2285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277" name="Google Shape;1277;p152"/>
          <p:cNvSpPr txBox="1"/>
          <p:nvPr/>
        </p:nvSpPr>
        <p:spPr>
          <a:xfrm>
            <a:off x="5614416" y="1819650"/>
            <a:ext cx="3966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B6771"/>
                </a:solidFill>
                <a:latin typeface="Open Sans"/>
                <a:ea typeface="Open Sans"/>
                <a:cs typeface="Open Sans"/>
                <a:sym typeface="Open Sans"/>
              </a:rPr>
              <a:t>Define a cross product API/MCIF Specification</a:t>
            </a:r>
            <a:endParaRPr sz="500" b="0" i="0" u="none" strike="noStrike" cap="none">
              <a:solidFill>
                <a:srgbClr val="5B6771"/>
              </a:solidFill>
              <a:latin typeface="Open Sans"/>
              <a:ea typeface="Open Sans"/>
              <a:cs typeface="Open Sans"/>
              <a:sym typeface="Open Sans"/>
            </a:endParaRPr>
          </a:p>
        </p:txBody>
      </p:sp>
      <p:sp>
        <p:nvSpPr>
          <p:cNvPr id="1278" name="Google Shape;1278;p152"/>
          <p:cNvSpPr/>
          <p:nvPr/>
        </p:nvSpPr>
        <p:spPr>
          <a:xfrm>
            <a:off x="8437634" y="2734613"/>
            <a:ext cx="137100" cy="137100"/>
          </a:xfrm>
          <a:prstGeom prst="star4">
            <a:avLst>
              <a:gd name="adj" fmla="val 12500"/>
            </a:avLst>
          </a:prstGeom>
          <a:solidFill>
            <a:srgbClr val="9E1B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Open Sans"/>
              <a:ea typeface="Open Sans"/>
              <a:cs typeface="Open Sans"/>
              <a:sym typeface="Open Sans"/>
            </a:endParaRPr>
          </a:p>
        </p:txBody>
      </p:sp>
      <p:sp>
        <p:nvSpPr>
          <p:cNvPr id="1279" name="Google Shape;1279;p152"/>
          <p:cNvSpPr/>
          <p:nvPr/>
        </p:nvSpPr>
        <p:spPr>
          <a:xfrm>
            <a:off x="7500612" y="3170382"/>
            <a:ext cx="137100" cy="137100"/>
          </a:xfrm>
          <a:prstGeom prst="star4">
            <a:avLst>
              <a:gd name="adj" fmla="val 12500"/>
            </a:avLst>
          </a:prstGeom>
          <a:solidFill>
            <a:srgbClr val="9E1B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880"/>
        <p:cNvGrpSpPr/>
        <p:nvPr/>
      </p:nvGrpSpPr>
      <p:grpSpPr>
        <a:xfrm>
          <a:off x="0" y="0"/>
          <a:ext cx="0" cy="0"/>
          <a:chOff x="0" y="0"/>
          <a:chExt cx="0" cy="0"/>
        </a:xfrm>
      </p:grpSpPr>
      <p:sp>
        <p:nvSpPr>
          <p:cNvPr id="5881" name="Google Shape;5881;p278"/>
          <p:cNvSpPr txBox="1">
            <a:spLocks noGrp="1"/>
          </p:cNvSpPr>
          <p:nvPr>
            <p:ph type="ctrTitle"/>
          </p:nvPr>
        </p:nvSpPr>
        <p:spPr>
          <a:xfrm>
            <a:off x="3355050" y="1081400"/>
            <a:ext cx="4360200" cy="171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300" b="1"/>
              <a:t>Appendix B:</a:t>
            </a:r>
            <a:endParaRPr sz="3300" b="1"/>
          </a:p>
          <a:p>
            <a:pPr marL="0" lvl="0" indent="0" algn="l" rtl="0">
              <a:spcBef>
                <a:spcPts val="0"/>
              </a:spcBef>
              <a:spcAft>
                <a:spcPts val="0"/>
              </a:spcAft>
              <a:buNone/>
            </a:pPr>
            <a:r>
              <a:rPr lang="en" sz="4200" b="1"/>
              <a:t>Solution Prioritization</a:t>
            </a:r>
            <a:r>
              <a:rPr lang="en" b="1"/>
              <a:t> </a:t>
            </a:r>
            <a:endParaRPr/>
          </a:p>
        </p:txBody>
      </p:sp>
      <p:sp>
        <p:nvSpPr>
          <p:cNvPr id="5882" name="Google Shape;5882;p278"/>
          <p:cNvSpPr txBox="1">
            <a:spLocks noGrp="1"/>
          </p:cNvSpPr>
          <p:nvPr>
            <p:ph type="subTitle" idx="1"/>
          </p:nvPr>
        </p:nvSpPr>
        <p:spPr>
          <a:xfrm>
            <a:off x="3355050" y="2909250"/>
            <a:ext cx="3198600" cy="92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a:t>Prioritizing Potential Solutions</a:t>
            </a:r>
            <a:endParaRPr sz="1200"/>
          </a:p>
        </p:txBody>
      </p:sp>
      <p:sp>
        <p:nvSpPr>
          <p:cNvPr id="5883" name="Google Shape;5883;p278"/>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887"/>
        <p:cNvGrpSpPr/>
        <p:nvPr/>
      </p:nvGrpSpPr>
      <p:grpSpPr>
        <a:xfrm>
          <a:off x="0" y="0"/>
          <a:ext cx="0" cy="0"/>
          <a:chOff x="0" y="0"/>
          <a:chExt cx="0" cy="0"/>
        </a:xfrm>
      </p:grpSpPr>
      <p:graphicFrame>
        <p:nvGraphicFramePr>
          <p:cNvPr id="5888" name="Google Shape;5888;p279"/>
          <p:cNvGraphicFramePr/>
          <p:nvPr/>
        </p:nvGraphicFramePr>
        <p:xfrm>
          <a:off x="274316" y="1259638"/>
          <a:ext cx="3000000" cy="3000000"/>
        </p:xfrm>
        <a:graphic>
          <a:graphicData uri="http://schemas.openxmlformats.org/drawingml/2006/table">
            <a:tbl>
              <a:tblPr>
                <a:noFill/>
                <a:tableStyleId>{A88B2428-0C41-4B1A-9D4E-B0885BF94441}</a:tableStyleId>
              </a:tblPr>
              <a:tblGrid>
                <a:gridCol w="935725">
                  <a:extLst>
                    <a:ext uri="{9D8B030D-6E8A-4147-A177-3AD203B41FA5}">
                      <a16:colId xmlns:a16="http://schemas.microsoft.com/office/drawing/2014/main" val="20000"/>
                    </a:ext>
                  </a:extLst>
                </a:gridCol>
                <a:gridCol w="1430975">
                  <a:extLst>
                    <a:ext uri="{9D8B030D-6E8A-4147-A177-3AD203B41FA5}">
                      <a16:colId xmlns:a16="http://schemas.microsoft.com/office/drawing/2014/main" val="20001"/>
                    </a:ext>
                  </a:extLst>
                </a:gridCol>
                <a:gridCol w="1352350">
                  <a:extLst>
                    <a:ext uri="{9D8B030D-6E8A-4147-A177-3AD203B41FA5}">
                      <a16:colId xmlns:a16="http://schemas.microsoft.com/office/drawing/2014/main" val="20002"/>
                    </a:ext>
                  </a:extLst>
                </a:gridCol>
                <a:gridCol w="1352350">
                  <a:extLst>
                    <a:ext uri="{9D8B030D-6E8A-4147-A177-3AD203B41FA5}">
                      <a16:colId xmlns:a16="http://schemas.microsoft.com/office/drawing/2014/main" val="20003"/>
                    </a:ext>
                  </a:extLst>
                </a:gridCol>
              </a:tblGrid>
              <a:tr h="0">
                <a:tc>
                  <a:txBody>
                    <a:bodyPr/>
                    <a:lstStyle/>
                    <a:p>
                      <a:pPr marL="0" lvl="0" indent="0" algn="l" rtl="0">
                        <a:lnSpc>
                          <a:spcPct val="100000"/>
                        </a:lnSpc>
                        <a:spcBef>
                          <a:spcPts val="0"/>
                        </a:spcBef>
                        <a:spcAft>
                          <a:spcPts val="0"/>
                        </a:spcAft>
                        <a:buNone/>
                      </a:pPr>
                      <a:endParaRPr sz="800">
                        <a:solidFill>
                          <a:schemeClr val="lt1"/>
                        </a:solidFill>
                        <a:latin typeface="Open Sans"/>
                        <a:ea typeface="Open Sans"/>
                        <a:cs typeface="Open Sans"/>
                        <a:sym typeface="Open Sans"/>
                      </a:endParaRPr>
                    </a:p>
                  </a:txBody>
                  <a:tcPr marL="45700" marR="45700" marT="18275" marB="18275" anchor="b">
                    <a:lnL w="9525" cap="flat" cmpd="sng">
                      <a:solidFill>
                        <a:srgbClr val="9E9E9E">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H (3) </a:t>
                      </a:r>
                      <a:endParaRPr sz="8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M (2)</a:t>
                      </a:r>
                      <a:endParaRPr sz="8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L (1)</a:t>
                      </a:r>
                      <a:endParaRPr sz="8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extLst>
                  <a:ext uri="{0D108BD9-81ED-4DB2-BD59-A6C34878D82A}">
                    <a16:rowId xmlns:a16="http://schemas.microsoft.com/office/drawing/2014/main" val="10000"/>
                  </a:ext>
                </a:extLst>
              </a:tr>
              <a:tr h="0">
                <a:tc gridSpan="4">
                  <a:txBody>
                    <a:bodyPr/>
                    <a:lstStyle/>
                    <a:p>
                      <a:pPr marL="0" lvl="0" indent="0" algn="l" rtl="0">
                        <a:lnSpc>
                          <a:spcPct val="100000"/>
                        </a:lnSpc>
                        <a:spcBef>
                          <a:spcPts val="0"/>
                        </a:spcBef>
                        <a:spcAft>
                          <a:spcPts val="0"/>
                        </a:spcAft>
                        <a:buNone/>
                      </a:pPr>
                      <a:r>
                        <a:rPr lang="en" sz="800" b="1" i="1">
                          <a:solidFill>
                            <a:schemeClr val="lt1"/>
                          </a:solidFill>
                          <a:latin typeface="Open Sans"/>
                          <a:ea typeface="Open Sans"/>
                          <a:cs typeface="Open Sans"/>
                          <a:sym typeface="Open Sans"/>
                        </a:rPr>
                        <a:t>Benefit Inputs</a:t>
                      </a:r>
                      <a:endParaRPr sz="800" b="1" i="1">
                        <a:solidFill>
                          <a:schemeClr val="lt1"/>
                        </a:solidFill>
                        <a:latin typeface="Open Sans"/>
                        <a:ea typeface="Open Sans"/>
                        <a:cs typeface="Open Sans"/>
                        <a:sym typeface="Open Sans"/>
                      </a:endParaRPr>
                    </a:p>
                  </a:txBody>
                  <a:tcPr marL="45700" marR="45700" marT="18275" marB="18275" anchor="b">
                    <a:lnL w="9525" cap="flat" cmpd="sng">
                      <a:solidFill>
                        <a:srgbClr val="1C6BFF">
                          <a:alpha val="0"/>
                        </a:srgbClr>
                      </a:solidFill>
                      <a:prstDash val="solid"/>
                      <a:round/>
                      <a:headEnd type="none" w="sm" len="sm"/>
                      <a:tailEnd type="none" w="sm" len="sm"/>
                    </a:lnL>
                    <a:lnR w="9525" cap="flat" cmpd="sng">
                      <a:solidFill>
                        <a:srgbClr val="1C6BFF">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6025">
                <a:tc>
                  <a:txBody>
                    <a:bodyPr/>
                    <a:lstStyle/>
                    <a:p>
                      <a:pPr marL="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Delay Caused by Root Cause</a:t>
                      </a:r>
                      <a:endParaRPr sz="800" b="1">
                        <a:solidFill>
                          <a:schemeClr val="accent1"/>
                        </a:solidFill>
                        <a:latin typeface="Open Sans"/>
                        <a:ea typeface="Open Sans"/>
                        <a:cs typeface="Open Sans"/>
                        <a:sym typeface="Open Sans"/>
                      </a:endParaRPr>
                    </a:p>
                  </a:txBody>
                  <a:tcPr marL="45700" marR="45700" marT="18275" marB="18275">
                    <a:lnL w="9525" cap="flat" cmpd="sng">
                      <a:solidFill>
                        <a:srgbClr val="1C6BFF">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&gt; 1 week</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1-6 day </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&lt; 1 day</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1C6BFF">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94725">
                <a:tc>
                  <a:txBody>
                    <a:bodyPr/>
                    <a:lstStyle/>
                    <a:p>
                      <a:pPr marL="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Frequency of Problem</a:t>
                      </a:r>
                      <a:endParaRPr sz="800" b="1">
                        <a:solidFill>
                          <a:schemeClr val="accent1"/>
                        </a:solidFill>
                        <a:latin typeface="Open Sans"/>
                        <a:ea typeface="Open Sans"/>
                        <a:cs typeface="Open Sans"/>
                        <a:sym typeface="Open Sans"/>
                      </a:endParaRPr>
                    </a:p>
                  </a:txBody>
                  <a:tcPr marL="45700" marR="45700" marT="18275" marB="18275">
                    <a:lnL w="9525" cap="flat" cmpd="sng">
                      <a:solidFill>
                        <a:srgbClr val="1C6BFF">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Observed in most of the requests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Not most requests but often enough to be a concern</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Limited to few requests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1C6BFF">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3"/>
                  </a:ext>
                </a:extLst>
              </a:tr>
              <a:tr h="66025">
                <a:tc>
                  <a:txBody>
                    <a:bodyPr/>
                    <a:lstStyle/>
                    <a:p>
                      <a:pPr marL="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Operational Overhead</a:t>
                      </a:r>
                      <a:endParaRPr sz="800" b="1">
                        <a:solidFill>
                          <a:schemeClr val="accent1"/>
                        </a:solidFill>
                        <a:latin typeface="Open Sans"/>
                        <a:ea typeface="Open Sans"/>
                        <a:cs typeface="Open Sans"/>
                        <a:sym typeface="Open Sans"/>
                      </a:endParaRPr>
                    </a:p>
                  </a:txBody>
                  <a:tcPr marL="45700" marR="45700" marT="18275" marB="18275">
                    <a:lnL w="9525" cap="flat" cmpd="sng">
                      <a:solidFill>
                        <a:srgbClr val="1C6BFF">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Need additional risk mitigation processes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Time consuming, Low value, high touch activities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All other activities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1C6BFF">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r h="66025">
                <a:tc>
                  <a:txBody>
                    <a:bodyPr/>
                    <a:lstStyle/>
                    <a:p>
                      <a:pPr marL="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End User </a:t>
                      </a:r>
                      <a:endParaRPr sz="800" b="1">
                        <a:solidFill>
                          <a:schemeClr val="accent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Impact</a:t>
                      </a:r>
                      <a:endParaRPr sz="800" b="1">
                        <a:solidFill>
                          <a:schemeClr val="accent1"/>
                        </a:solidFill>
                        <a:latin typeface="Open Sans"/>
                        <a:ea typeface="Open Sans"/>
                        <a:cs typeface="Open Sans"/>
                        <a:sym typeface="Open Sans"/>
                      </a:endParaRPr>
                    </a:p>
                  </a:txBody>
                  <a:tcPr marL="45700" marR="45700" marT="18275" marB="18275">
                    <a:lnL w="9525" cap="flat" cmpd="sng">
                      <a:solidFill>
                        <a:srgbClr val="1C6BFF">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Directly noticeable by users or customers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Indirectly observed by users or customers </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Not noticeable impact to user or customers </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1C6BFF">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5"/>
                  </a:ext>
                </a:extLst>
              </a:tr>
              <a:tr h="0">
                <a:tc gridSpan="4">
                  <a:txBody>
                    <a:bodyPr/>
                    <a:lstStyle/>
                    <a:p>
                      <a:pPr marL="0" lvl="0" indent="0" algn="l" rtl="0">
                        <a:lnSpc>
                          <a:spcPct val="100000"/>
                        </a:lnSpc>
                        <a:spcBef>
                          <a:spcPts val="0"/>
                        </a:spcBef>
                        <a:spcAft>
                          <a:spcPts val="0"/>
                        </a:spcAft>
                        <a:buNone/>
                      </a:pPr>
                      <a:r>
                        <a:rPr lang="en" sz="800" b="1" i="1">
                          <a:solidFill>
                            <a:schemeClr val="lt1"/>
                          </a:solidFill>
                          <a:latin typeface="Open Sans"/>
                          <a:ea typeface="Open Sans"/>
                          <a:cs typeface="Open Sans"/>
                          <a:sym typeface="Open Sans"/>
                        </a:rPr>
                        <a:t>Level of Effort Inputs</a:t>
                      </a:r>
                      <a:endParaRPr sz="800" b="1" i="1">
                        <a:solidFill>
                          <a:schemeClr val="lt1"/>
                        </a:solidFill>
                        <a:latin typeface="Open Sans"/>
                        <a:ea typeface="Open Sans"/>
                        <a:cs typeface="Open Sans"/>
                        <a:sym typeface="Open Sans"/>
                      </a:endParaRPr>
                    </a:p>
                  </a:txBody>
                  <a:tcPr marL="45700" marR="45700" marT="18275" marB="18275">
                    <a:lnL w="9525" cap="flat" cmpd="sng">
                      <a:solidFill>
                        <a:srgbClr val="1C6BFF">
                          <a:alpha val="0"/>
                        </a:srgbClr>
                      </a:solidFill>
                      <a:prstDash val="solid"/>
                      <a:round/>
                      <a:headEnd type="none" w="sm" len="sm"/>
                      <a:tailEnd type="none" w="sm" len="sm"/>
                    </a:lnL>
                    <a:lnR w="9525" cap="flat" cmpd="sng">
                      <a:solidFill>
                        <a:srgbClr val="1C6BFF">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6025">
                <a:tc>
                  <a:txBody>
                    <a:bodyPr/>
                    <a:lstStyle/>
                    <a:p>
                      <a:pPr marL="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Resource Requirements</a:t>
                      </a:r>
                      <a:endParaRPr sz="800" b="1">
                        <a:solidFill>
                          <a:schemeClr val="accent1"/>
                        </a:solidFill>
                        <a:latin typeface="Open Sans"/>
                        <a:ea typeface="Open Sans"/>
                        <a:cs typeface="Open Sans"/>
                        <a:sym typeface="Open Sans"/>
                      </a:endParaRPr>
                    </a:p>
                  </a:txBody>
                  <a:tcPr marL="45700" marR="45700" marT="18275" marB="18275">
                    <a:lnL w="9525" cap="flat" cmpd="sng">
                      <a:solidFill>
                        <a:srgbClr val="1C6BFF">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Multiple systems/teams dependencies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Self contained but complex requirements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Self contained and simple requirements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1C6BFF">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7"/>
                  </a:ext>
                </a:extLst>
              </a:tr>
              <a:tr h="66025">
                <a:tc>
                  <a:txBody>
                    <a:bodyPr/>
                    <a:lstStyle/>
                    <a:p>
                      <a:pPr marL="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Time Taken for Implementation</a:t>
                      </a:r>
                      <a:endParaRPr sz="800" b="1">
                        <a:solidFill>
                          <a:schemeClr val="accent1"/>
                        </a:solidFill>
                        <a:latin typeface="Open Sans"/>
                        <a:ea typeface="Open Sans"/>
                        <a:cs typeface="Open Sans"/>
                        <a:sym typeface="Open Sans"/>
                      </a:endParaRPr>
                    </a:p>
                  </a:txBody>
                  <a:tcPr marL="45700" marR="45700" marT="18275" marB="18275">
                    <a:lnL w="9525" cap="flat" cmpd="sng">
                      <a:solidFill>
                        <a:srgbClr val="1C6BFF">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Estimate &gt; 3 months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Estimate 1-3 months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Estimate &lt; 1 month</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1C6BFF">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rgbClr val="E7E7E7"/>
                    </a:solidFill>
                  </a:tcPr>
                </a:tc>
                <a:extLst>
                  <a:ext uri="{0D108BD9-81ED-4DB2-BD59-A6C34878D82A}">
                    <a16:rowId xmlns:a16="http://schemas.microsoft.com/office/drawing/2014/main" val="10008"/>
                  </a:ext>
                </a:extLst>
              </a:tr>
            </a:tbl>
          </a:graphicData>
        </a:graphic>
      </p:graphicFrame>
      <p:sp>
        <p:nvSpPr>
          <p:cNvPr id="5889" name="Google Shape;5889;p279"/>
          <p:cNvSpPr/>
          <p:nvPr/>
        </p:nvSpPr>
        <p:spPr>
          <a:xfrm>
            <a:off x="274325" y="1259650"/>
            <a:ext cx="5071500" cy="1567800"/>
          </a:xfrm>
          <a:prstGeom prst="rect">
            <a:avLst/>
          </a:prstGeom>
          <a:noFill/>
          <a:ln w="9525" cap="flat" cmpd="sng">
            <a:solidFill>
              <a:schemeClr val="accent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890" name="Google Shape;5890;p279"/>
          <p:cNvSpPr txBox="1"/>
          <p:nvPr/>
        </p:nvSpPr>
        <p:spPr>
          <a:xfrm>
            <a:off x="274325" y="1088325"/>
            <a:ext cx="5145900" cy="123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“Level of Benefit” versus “Level of Effort” scatter plot of solution value.</a:t>
            </a:r>
            <a:endParaRPr sz="800">
              <a:solidFill>
                <a:schemeClr val="dk2"/>
              </a:solidFill>
              <a:latin typeface="Open Sans"/>
              <a:ea typeface="Open Sans"/>
              <a:cs typeface="Open Sans"/>
              <a:sym typeface="Open Sans"/>
            </a:endParaRPr>
          </a:p>
        </p:txBody>
      </p:sp>
      <p:graphicFrame>
        <p:nvGraphicFramePr>
          <p:cNvPr id="5891" name="Google Shape;5891;p279"/>
          <p:cNvGraphicFramePr/>
          <p:nvPr/>
        </p:nvGraphicFramePr>
        <p:xfrm>
          <a:off x="6183251" y="1271180"/>
          <a:ext cx="3000000" cy="3000000"/>
        </p:xfrm>
        <a:graphic>
          <a:graphicData uri="http://schemas.openxmlformats.org/drawingml/2006/table">
            <a:tbl>
              <a:tblPr>
                <a:noFill/>
                <a:tableStyleId>{A88B2428-0C41-4B1A-9D4E-B0885BF94441}</a:tableStyleId>
              </a:tblPr>
              <a:tblGrid>
                <a:gridCol w="1329500">
                  <a:extLst>
                    <a:ext uri="{9D8B030D-6E8A-4147-A177-3AD203B41FA5}">
                      <a16:colId xmlns:a16="http://schemas.microsoft.com/office/drawing/2014/main" val="20000"/>
                    </a:ext>
                  </a:extLst>
                </a:gridCol>
                <a:gridCol w="1329500">
                  <a:extLst>
                    <a:ext uri="{9D8B030D-6E8A-4147-A177-3AD203B41FA5}">
                      <a16:colId xmlns:a16="http://schemas.microsoft.com/office/drawing/2014/main" val="20001"/>
                    </a:ext>
                  </a:extLst>
                </a:gridCol>
              </a:tblGrid>
              <a:tr h="947400">
                <a:tc>
                  <a:txBody>
                    <a:bodyPr/>
                    <a:lstStyle/>
                    <a:p>
                      <a:pPr marL="0" lvl="0" indent="0" algn="l" rtl="0">
                        <a:spcBef>
                          <a:spcPts val="0"/>
                        </a:spcBef>
                        <a:spcAft>
                          <a:spcPts val="0"/>
                        </a:spcAft>
                        <a:buNone/>
                      </a:pPr>
                      <a:endParaRPr>
                        <a:latin typeface="DM Sans"/>
                        <a:ea typeface="DM Sans"/>
                        <a:cs typeface="DM Sans"/>
                        <a:sym typeface="DM Sans"/>
                      </a:endParaRPr>
                    </a:p>
                  </a:txBody>
                  <a:tcPr marL="91425" marR="91425" marT="91425" marB="9142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latin typeface="DM Sans"/>
                        <a:ea typeface="DM Sans"/>
                        <a:cs typeface="DM Sans"/>
                        <a:sym typeface="DM Sans"/>
                      </a:endParaRPr>
                    </a:p>
                  </a:txBody>
                  <a:tcPr marL="91425" marR="91425" marT="91425" marB="9142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47400">
                <a:tc>
                  <a:txBody>
                    <a:bodyPr/>
                    <a:lstStyle/>
                    <a:p>
                      <a:pPr marL="0" lvl="0" indent="0" algn="l" rtl="0">
                        <a:spcBef>
                          <a:spcPts val="0"/>
                        </a:spcBef>
                        <a:spcAft>
                          <a:spcPts val="0"/>
                        </a:spcAft>
                        <a:buNone/>
                      </a:pPr>
                      <a:r>
                        <a:rPr lang="en">
                          <a:latin typeface="DM Sans"/>
                          <a:ea typeface="DM Sans"/>
                          <a:cs typeface="DM Sans"/>
                          <a:sym typeface="DM Sans"/>
                        </a:rPr>
                        <a:t> </a:t>
                      </a:r>
                      <a:endParaRPr>
                        <a:latin typeface="DM Sans"/>
                        <a:ea typeface="DM Sans"/>
                        <a:cs typeface="DM Sans"/>
                        <a:sym typeface="DM Sans"/>
                      </a:endParaRPr>
                    </a:p>
                  </a:txBody>
                  <a:tcPr marL="91425" marR="91425" marT="91425" marB="9142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latin typeface="DM Sans"/>
                        <a:ea typeface="DM Sans"/>
                        <a:cs typeface="DM Sans"/>
                        <a:sym typeface="DM Sans"/>
                      </a:endParaRPr>
                    </a:p>
                  </a:txBody>
                  <a:tcPr marL="91425" marR="91425" marT="91425" marB="9142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5892" name="Google Shape;5892;p279"/>
          <p:cNvSpPr txBox="1"/>
          <p:nvPr/>
        </p:nvSpPr>
        <p:spPr>
          <a:xfrm>
            <a:off x="6183250" y="3359580"/>
            <a:ext cx="2658900" cy="1230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800" b="1">
                <a:solidFill>
                  <a:schemeClr val="dk1"/>
                </a:solidFill>
                <a:latin typeface="Open Sans"/>
                <a:ea typeface="Open Sans"/>
                <a:cs typeface="Open Sans"/>
                <a:sym typeface="Open Sans"/>
              </a:rPr>
              <a:t>Solution Level of Effort</a:t>
            </a:r>
            <a:endParaRPr sz="800" b="1">
              <a:solidFill>
                <a:schemeClr val="dk1"/>
              </a:solidFill>
              <a:latin typeface="Open Sans"/>
              <a:ea typeface="Open Sans"/>
              <a:cs typeface="Open Sans"/>
              <a:sym typeface="Open Sans"/>
            </a:endParaRPr>
          </a:p>
        </p:txBody>
      </p:sp>
      <p:sp>
        <p:nvSpPr>
          <p:cNvPr id="5893" name="Google Shape;5893;p279"/>
          <p:cNvSpPr txBox="1"/>
          <p:nvPr/>
        </p:nvSpPr>
        <p:spPr>
          <a:xfrm>
            <a:off x="7591040" y="1533055"/>
            <a:ext cx="1182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Major </a:t>
            </a:r>
            <a:endParaRPr sz="8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800" b="1">
                <a:solidFill>
                  <a:schemeClr val="lt1"/>
                </a:solidFill>
                <a:latin typeface="Open Sans"/>
                <a:ea typeface="Open Sans"/>
                <a:cs typeface="Open Sans"/>
                <a:sym typeface="Open Sans"/>
              </a:rPr>
              <a:t>Projects</a:t>
            </a:r>
            <a:endParaRPr sz="800" b="1">
              <a:solidFill>
                <a:schemeClr val="lt1"/>
              </a:solidFill>
              <a:latin typeface="Open Sans"/>
              <a:ea typeface="Open Sans"/>
              <a:cs typeface="Open Sans"/>
              <a:sym typeface="Open Sans"/>
            </a:endParaRPr>
          </a:p>
        </p:txBody>
      </p:sp>
      <p:sp>
        <p:nvSpPr>
          <p:cNvPr id="5894" name="Google Shape;5894;p279"/>
          <p:cNvSpPr txBox="1"/>
          <p:nvPr/>
        </p:nvSpPr>
        <p:spPr>
          <a:xfrm>
            <a:off x="7591061" y="2519655"/>
            <a:ext cx="11829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accent1"/>
                </a:solidFill>
                <a:latin typeface="Open Sans"/>
                <a:ea typeface="Open Sans"/>
                <a:cs typeface="Open Sans"/>
                <a:sym typeface="Open Sans"/>
              </a:rPr>
              <a:t>Low Value</a:t>
            </a:r>
            <a:endParaRPr sz="800" b="1">
              <a:solidFill>
                <a:schemeClr val="accent1"/>
              </a:solidFill>
              <a:latin typeface="Open Sans"/>
              <a:ea typeface="Open Sans"/>
              <a:cs typeface="Open Sans"/>
              <a:sym typeface="Open Sans"/>
            </a:endParaRPr>
          </a:p>
        </p:txBody>
      </p:sp>
      <p:sp>
        <p:nvSpPr>
          <p:cNvPr id="5895" name="Google Shape;5895;p279"/>
          <p:cNvSpPr txBox="1"/>
          <p:nvPr/>
        </p:nvSpPr>
        <p:spPr>
          <a:xfrm>
            <a:off x="6260866" y="1575405"/>
            <a:ext cx="11829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Quick Wins</a:t>
            </a:r>
            <a:endParaRPr sz="800" b="1">
              <a:solidFill>
                <a:schemeClr val="lt1"/>
              </a:solidFill>
              <a:latin typeface="Open Sans"/>
              <a:ea typeface="Open Sans"/>
              <a:cs typeface="Open Sans"/>
              <a:sym typeface="Open Sans"/>
            </a:endParaRPr>
          </a:p>
        </p:txBody>
      </p:sp>
      <p:sp>
        <p:nvSpPr>
          <p:cNvPr id="5896" name="Google Shape;5896;p279"/>
          <p:cNvSpPr txBox="1"/>
          <p:nvPr/>
        </p:nvSpPr>
        <p:spPr>
          <a:xfrm>
            <a:off x="6260866" y="2448430"/>
            <a:ext cx="1182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Incremental</a:t>
            </a:r>
            <a:endParaRPr sz="8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800" b="1">
                <a:solidFill>
                  <a:schemeClr val="lt1"/>
                </a:solidFill>
                <a:latin typeface="Open Sans"/>
                <a:ea typeface="Open Sans"/>
                <a:cs typeface="Open Sans"/>
                <a:sym typeface="Open Sans"/>
              </a:rPr>
              <a:t>Wins</a:t>
            </a:r>
            <a:endParaRPr sz="800" b="1">
              <a:solidFill>
                <a:schemeClr val="lt1"/>
              </a:solidFill>
              <a:latin typeface="Open Sans"/>
              <a:ea typeface="Open Sans"/>
              <a:cs typeface="Open Sans"/>
              <a:sym typeface="Open Sans"/>
            </a:endParaRPr>
          </a:p>
        </p:txBody>
      </p:sp>
      <p:sp>
        <p:nvSpPr>
          <p:cNvPr id="5897" name="Google Shape;5897;p279"/>
          <p:cNvSpPr txBox="1"/>
          <p:nvPr/>
        </p:nvSpPr>
        <p:spPr>
          <a:xfrm>
            <a:off x="6000250" y="3201269"/>
            <a:ext cx="183000" cy="123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800">
                <a:solidFill>
                  <a:schemeClr val="accent1"/>
                </a:solidFill>
                <a:latin typeface="Open Sans"/>
                <a:ea typeface="Open Sans"/>
                <a:cs typeface="Open Sans"/>
                <a:sym typeface="Open Sans"/>
              </a:rPr>
              <a:t>1</a:t>
            </a:r>
            <a:endParaRPr sz="800">
              <a:solidFill>
                <a:schemeClr val="accent1"/>
              </a:solidFill>
              <a:latin typeface="Open Sans"/>
              <a:ea typeface="Open Sans"/>
              <a:cs typeface="Open Sans"/>
              <a:sym typeface="Open Sans"/>
            </a:endParaRPr>
          </a:p>
        </p:txBody>
      </p:sp>
      <p:sp>
        <p:nvSpPr>
          <p:cNvPr id="5898" name="Google Shape;5898;p279"/>
          <p:cNvSpPr txBox="1"/>
          <p:nvPr/>
        </p:nvSpPr>
        <p:spPr>
          <a:xfrm>
            <a:off x="5928975" y="1323631"/>
            <a:ext cx="183000" cy="1230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800">
                <a:solidFill>
                  <a:schemeClr val="accent1"/>
                </a:solidFill>
                <a:latin typeface="Open Sans"/>
                <a:ea typeface="Open Sans"/>
                <a:cs typeface="Open Sans"/>
                <a:sym typeface="Open Sans"/>
              </a:rPr>
              <a:t>12</a:t>
            </a:r>
            <a:endParaRPr sz="800">
              <a:solidFill>
                <a:schemeClr val="accent1"/>
              </a:solidFill>
              <a:latin typeface="Open Sans"/>
              <a:ea typeface="Open Sans"/>
              <a:cs typeface="Open Sans"/>
              <a:sym typeface="Open Sans"/>
            </a:endParaRPr>
          </a:p>
        </p:txBody>
      </p:sp>
      <p:sp>
        <p:nvSpPr>
          <p:cNvPr id="5899" name="Google Shape;5899;p279"/>
          <p:cNvSpPr txBox="1"/>
          <p:nvPr/>
        </p:nvSpPr>
        <p:spPr>
          <a:xfrm>
            <a:off x="5929475" y="2273151"/>
            <a:ext cx="183000" cy="123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800">
                <a:solidFill>
                  <a:schemeClr val="accent1"/>
                </a:solidFill>
                <a:latin typeface="Open Sans"/>
                <a:ea typeface="Open Sans"/>
                <a:cs typeface="Open Sans"/>
                <a:sym typeface="Open Sans"/>
              </a:rPr>
              <a:t>6.5</a:t>
            </a:r>
            <a:endParaRPr sz="800">
              <a:solidFill>
                <a:schemeClr val="accent1"/>
              </a:solidFill>
              <a:latin typeface="Open Sans"/>
              <a:ea typeface="Open Sans"/>
              <a:cs typeface="Open Sans"/>
              <a:sym typeface="Open Sans"/>
            </a:endParaRPr>
          </a:p>
        </p:txBody>
      </p:sp>
      <p:sp>
        <p:nvSpPr>
          <p:cNvPr id="5900" name="Google Shape;5900;p279"/>
          <p:cNvSpPr txBox="1"/>
          <p:nvPr/>
        </p:nvSpPr>
        <p:spPr>
          <a:xfrm rot="-5400000">
            <a:off x="4893282" y="2157080"/>
            <a:ext cx="1894800" cy="1230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800" b="1">
                <a:solidFill>
                  <a:schemeClr val="dk2"/>
                </a:solidFill>
                <a:latin typeface="Open Sans"/>
                <a:ea typeface="Open Sans"/>
                <a:cs typeface="Open Sans"/>
                <a:sym typeface="Open Sans"/>
              </a:rPr>
              <a:t>Benefit of Gap Resolution</a:t>
            </a:r>
            <a:endParaRPr sz="800" b="1">
              <a:solidFill>
                <a:schemeClr val="dk2"/>
              </a:solidFill>
              <a:latin typeface="Open Sans"/>
              <a:ea typeface="Open Sans"/>
              <a:cs typeface="Open Sans"/>
              <a:sym typeface="Open Sans"/>
            </a:endParaRPr>
          </a:p>
        </p:txBody>
      </p:sp>
      <p:sp>
        <p:nvSpPr>
          <p:cNvPr id="5901" name="Google Shape;5901;p279"/>
          <p:cNvSpPr txBox="1"/>
          <p:nvPr/>
        </p:nvSpPr>
        <p:spPr>
          <a:xfrm>
            <a:off x="8643349" y="3201267"/>
            <a:ext cx="198900" cy="123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800">
                <a:solidFill>
                  <a:schemeClr val="accent1"/>
                </a:solidFill>
                <a:latin typeface="Open Sans"/>
                <a:ea typeface="Open Sans"/>
                <a:cs typeface="Open Sans"/>
                <a:sym typeface="Open Sans"/>
              </a:rPr>
              <a:t>6</a:t>
            </a:r>
            <a:endParaRPr sz="800">
              <a:solidFill>
                <a:schemeClr val="accent1"/>
              </a:solidFill>
              <a:latin typeface="Open Sans"/>
              <a:ea typeface="Open Sans"/>
              <a:cs typeface="Open Sans"/>
              <a:sym typeface="Open Sans"/>
            </a:endParaRPr>
          </a:p>
        </p:txBody>
      </p:sp>
      <p:sp>
        <p:nvSpPr>
          <p:cNvPr id="5902" name="Google Shape;5902;p279"/>
          <p:cNvSpPr txBox="1"/>
          <p:nvPr/>
        </p:nvSpPr>
        <p:spPr>
          <a:xfrm>
            <a:off x="7512746" y="3201280"/>
            <a:ext cx="297900" cy="1230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800">
                <a:solidFill>
                  <a:schemeClr val="accent1"/>
                </a:solidFill>
                <a:latin typeface="Open Sans"/>
                <a:ea typeface="Open Sans"/>
                <a:cs typeface="Open Sans"/>
                <a:sym typeface="Open Sans"/>
              </a:rPr>
              <a:t>3.5</a:t>
            </a:r>
            <a:endParaRPr sz="800">
              <a:solidFill>
                <a:schemeClr val="accent1"/>
              </a:solidFill>
              <a:latin typeface="Open Sans"/>
              <a:ea typeface="Open Sans"/>
              <a:cs typeface="Open Sans"/>
              <a:sym typeface="Open Sans"/>
            </a:endParaRPr>
          </a:p>
        </p:txBody>
      </p:sp>
      <p:sp>
        <p:nvSpPr>
          <p:cNvPr id="5903" name="Google Shape;5903;p279"/>
          <p:cNvSpPr txBox="1"/>
          <p:nvPr/>
        </p:nvSpPr>
        <p:spPr>
          <a:xfrm>
            <a:off x="6086375" y="1097280"/>
            <a:ext cx="2783400" cy="138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b="1">
                <a:solidFill>
                  <a:schemeClr val="dk1"/>
                </a:solidFill>
                <a:latin typeface="Open Sans"/>
                <a:ea typeface="Open Sans"/>
                <a:cs typeface="Open Sans"/>
                <a:sym typeface="Open Sans"/>
              </a:rPr>
              <a:t>Benefit - Effort Matrix</a:t>
            </a:r>
            <a:endParaRPr sz="800" b="1">
              <a:solidFill>
                <a:schemeClr val="dk1"/>
              </a:solidFill>
              <a:latin typeface="Open Sans"/>
              <a:ea typeface="Open Sans"/>
              <a:cs typeface="Open Sans"/>
              <a:sym typeface="Open Sans"/>
            </a:endParaRPr>
          </a:p>
        </p:txBody>
      </p:sp>
      <p:graphicFrame>
        <p:nvGraphicFramePr>
          <p:cNvPr id="5904" name="Google Shape;5904;p279"/>
          <p:cNvGraphicFramePr/>
          <p:nvPr/>
        </p:nvGraphicFramePr>
        <p:xfrm>
          <a:off x="274340" y="3690702"/>
          <a:ext cx="3000000" cy="3000000"/>
        </p:xfrm>
        <a:graphic>
          <a:graphicData uri="http://schemas.openxmlformats.org/drawingml/2006/table">
            <a:tbl>
              <a:tblPr>
                <a:noFill/>
                <a:tableStyleId>{A88B2428-0C41-4B1A-9D4E-B0885BF94441}</a:tableStyleId>
              </a:tblPr>
              <a:tblGrid>
                <a:gridCol w="935700">
                  <a:extLst>
                    <a:ext uri="{9D8B030D-6E8A-4147-A177-3AD203B41FA5}">
                      <a16:colId xmlns:a16="http://schemas.microsoft.com/office/drawing/2014/main" val="20000"/>
                    </a:ext>
                  </a:extLst>
                </a:gridCol>
                <a:gridCol w="1092850">
                  <a:extLst>
                    <a:ext uri="{9D8B030D-6E8A-4147-A177-3AD203B41FA5}">
                      <a16:colId xmlns:a16="http://schemas.microsoft.com/office/drawing/2014/main" val="20001"/>
                    </a:ext>
                  </a:extLst>
                </a:gridCol>
                <a:gridCol w="1014275">
                  <a:extLst>
                    <a:ext uri="{9D8B030D-6E8A-4147-A177-3AD203B41FA5}">
                      <a16:colId xmlns:a16="http://schemas.microsoft.com/office/drawing/2014/main" val="20002"/>
                    </a:ext>
                  </a:extLst>
                </a:gridCol>
                <a:gridCol w="1014275">
                  <a:extLst>
                    <a:ext uri="{9D8B030D-6E8A-4147-A177-3AD203B41FA5}">
                      <a16:colId xmlns:a16="http://schemas.microsoft.com/office/drawing/2014/main" val="20003"/>
                    </a:ext>
                  </a:extLst>
                </a:gridCol>
                <a:gridCol w="1014275">
                  <a:extLst>
                    <a:ext uri="{9D8B030D-6E8A-4147-A177-3AD203B41FA5}">
                      <a16:colId xmlns:a16="http://schemas.microsoft.com/office/drawing/2014/main" val="20004"/>
                    </a:ext>
                  </a:extLst>
                </a:gridCol>
              </a:tblGrid>
              <a:tr h="0">
                <a:tc gridSpan="5">
                  <a:txBody>
                    <a:bodyPr/>
                    <a:lstStyle/>
                    <a:p>
                      <a:pPr marL="0" lvl="0" indent="0" algn="l" rtl="0">
                        <a:lnSpc>
                          <a:spcPct val="100000"/>
                        </a:lnSpc>
                        <a:spcBef>
                          <a:spcPts val="0"/>
                        </a:spcBef>
                        <a:spcAft>
                          <a:spcPts val="0"/>
                        </a:spcAft>
                        <a:buNone/>
                      </a:pPr>
                      <a:r>
                        <a:rPr lang="en" sz="800" b="1" i="1">
                          <a:solidFill>
                            <a:schemeClr val="lt1"/>
                          </a:solidFill>
                          <a:latin typeface="Open Sans"/>
                          <a:ea typeface="Open Sans"/>
                          <a:cs typeface="Open Sans"/>
                          <a:sym typeface="Open Sans"/>
                        </a:rPr>
                        <a:t>Tie Breaker Rules for Benefit</a:t>
                      </a:r>
                      <a:endParaRPr sz="800" b="1" i="1">
                        <a:solidFill>
                          <a:schemeClr val="lt1"/>
                        </a:solidFill>
                        <a:latin typeface="Open Sans"/>
                        <a:ea typeface="Open Sans"/>
                        <a:cs typeface="Open Sans"/>
                        <a:sym typeface="Open Sans"/>
                      </a:endParaRPr>
                    </a:p>
                  </a:txBody>
                  <a:tcPr marL="45700" marR="45700" marT="18275" marB="18275" anchor="b">
                    <a:lnL w="9525" cap="flat" cmpd="sng">
                      <a:solidFill>
                        <a:srgbClr val="1C6BFF">
                          <a:alpha val="0"/>
                        </a:srgbClr>
                      </a:solidFill>
                      <a:prstDash val="solid"/>
                      <a:round/>
                      <a:headEnd type="none" w="sm" len="sm"/>
                      <a:tailEnd type="none" w="sm" len="sm"/>
                    </a:lnL>
                    <a:lnR w="9525" cap="flat" cmpd="sng">
                      <a:solidFill>
                        <a:srgbClr val="1C6BFF">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lvl="0" indent="0" algn="l" rtl="0">
                        <a:lnSpc>
                          <a:spcPct val="100000"/>
                        </a:lnSpc>
                        <a:spcBef>
                          <a:spcPts val="0"/>
                        </a:spcBef>
                        <a:spcAft>
                          <a:spcPts val="0"/>
                        </a:spcAft>
                        <a:buNone/>
                      </a:pPr>
                      <a:r>
                        <a:rPr lang="en" sz="800">
                          <a:solidFill>
                            <a:schemeClr val="accent1"/>
                          </a:solidFill>
                          <a:latin typeface="Open Sans"/>
                          <a:ea typeface="Open Sans"/>
                          <a:cs typeface="Open Sans"/>
                          <a:sym typeface="Open Sans"/>
                        </a:rPr>
                        <a:t>VH (0.5)</a:t>
                      </a:r>
                      <a:endParaRPr sz="800">
                        <a:solidFill>
                          <a:schemeClr val="accent1"/>
                        </a:solidFill>
                        <a:latin typeface="Open Sans"/>
                        <a:ea typeface="Open Sans"/>
                        <a:cs typeface="Open Sans"/>
                        <a:sym typeface="Open Sans"/>
                      </a:endParaRPr>
                    </a:p>
                  </a:txBody>
                  <a:tcPr marL="45700" marR="45700" marT="18275" marB="18275" anchor="ctr">
                    <a:lnL w="9525" cap="flat" cmpd="sng">
                      <a:solidFill>
                        <a:srgbClr val="9E9E9E">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accent1"/>
                          </a:solidFill>
                          <a:latin typeface="Open Sans"/>
                          <a:ea typeface="Open Sans"/>
                          <a:cs typeface="Open Sans"/>
                          <a:sym typeface="Open Sans"/>
                        </a:rPr>
                        <a:t>H (0.4)</a:t>
                      </a:r>
                      <a:endParaRPr sz="800">
                        <a:solidFill>
                          <a:schemeClr val="accen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accent1"/>
                          </a:solidFill>
                          <a:latin typeface="Open Sans"/>
                          <a:ea typeface="Open Sans"/>
                          <a:cs typeface="Open Sans"/>
                          <a:sym typeface="Open Sans"/>
                        </a:rPr>
                        <a:t>M (0.3) </a:t>
                      </a:r>
                      <a:endParaRPr sz="800">
                        <a:solidFill>
                          <a:schemeClr val="accen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accent1"/>
                          </a:solidFill>
                          <a:latin typeface="Open Sans"/>
                          <a:ea typeface="Open Sans"/>
                          <a:cs typeface="Open Sans"/>
                          <a:sym typeface="Open Sans"/>
                        </a:rPr>
                        <a:t>L (0.2)</a:t>
                      </a:r>
                      <a:endParaRPr sz="800">
                        <a:solidFill>
                          <a:schemeClr val="accen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accent1"/>
                          </a:solidFill>
                          <a:latin typeface="Open Sans"/>
                          <a:ea typeface="Open Sans"/>
                          <a:cs typeface="Open Sans"/>
                          <a:sym typeface="Open Sans"/>
                        </a:rPr>
                        <a:t>VL (0.1)</a:t>
                      </a:r>
                      <a:endParaRPr sz="800">
                        <a:solidFill>
                          <a:schemeClr val="accen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1"/>
                  </a:ext>
                </a:extLst>
              </a:tr>
              <a:tr h="0">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Solves 2+ critical pain points</a:t>
                      </a:r>
                      <a:endParaRPr sz="800">
                        <a:solidFill>
                          <a:schemeClr val="dk1"/>
                        </a:solidFill>
                        <a:latin typeface="Open Sans"/>
                        <a:ea typeface="Open Sans"/>
                        <a:cs typeface="Open Sans"/>
                        <a:sym typeface="Open Sans"/>
                      </a:endParaRPr>
                    </a:p>
                  </a:txBody>
                  <a:tcPr marL="45700" marR="45700" marT="18275" marB="18275">
                    <a:lnL w="9525" cap="flat" cmpd="sng">
                      <a:solidFill>
                        <a:srgbClr val="1C6BFF">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Solves 1 critical pain point</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Solves 3+ pain points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Solves 2 pain points</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Solves 1 pain point</a:t>
                      </a:r>
                      <a:endParaRPr sz="8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1C6BFF">
                          <a:alpha val="0"/>
                        </a:srgbClr>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bl>
          </a:graphicData>
        </a:graphic>
      </p:graphicFrame>
      <p:sp>
        <p:nvSpPr>
          <p:cNvPr id="5905" name="Google Shape;5905;p279"/>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
              <a:t>Prioritization Framework</a:t>
            </a:r>
            <a:endParaRPr/>
          </a:p>
        </p:txBody>
      </p:sp>
      <p:sp>
        <p:nvSpPr>
          <p:cNvPr id="5906" name="Google Shape;5906;p279"/>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Solution Prioritization</a:t>
            </a:r>
            <a:endParaRPr sz="700" b="1">
              <a:solidFill>
                <a:schemeClr val="lt1"/>
              </a:solidFill>
              <a:latin typeface="Open Sans"/>
              <a:ea typeface="Open Sans"/>
              <a:cs typeface="Open Sans"/>
              <a:sym typeface="Open Sans"/>
            </a:endParaRPr>
          </a:p>
        </p:txBody>
      </p:sp>
      <p:sp>
        <p:nvSpPr>
          <p:cNvPr id="5907" name="Google Shape;5907;p279"/>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911"/>
        <p:cNvGrpSpPr/>
        <p:nvPr/>
      </p:nvGrpSpPr>
      <p:grpSpPr>
        <a:xfrm>
          <a:off x="0" y="0"/>
          <a:ext cx="0" cy="0"/>
          <a:chOff x="0" y="0"/>
          <a:chExt cx="0" cy="0"/>
        </a:xfrm>
      </p:grpSpPr>
      <p:graphicFrame>
        <p:nvGraphicFramePr>
          <p:cNvPr id="5912" name="Google Shape;5912;p280"/>
          <p:cNvGraphicFramePr/>
          <p:nvPr/>
        </p:nvGraphicFramePr>
        <p:xfrm>
          <a:off x="198165" y="716280"/>
          <a:ext cx="3000000" cy="3000000"/>
        </p:xfrm>
        <a:graphic>
          <a:graphicData uri="http://schemas.openxmlformats.org/drawingml/2006/table">
            <a:tbl>
              <a:tblPr>
                <a:noFill/>
                <a:tableStyleId>{623A8685-D244-4DDB-8A5F-4220FAF1C67D}</a:tableStyleId>
              </a:tblPr>
              <a:tblGrid>
                <a:gridCol w="386125">
                  <a:extLst>
                    <a:ext uri="{9D8B030D-6E8A-4147-A177-3AD203B41FA5}">
                      <a16:colId xmlns:a16="http://schemas.microsoft.com/office/drawing/2014/main" val="20000"/>
                    </a:ext>
                  </a:extLst>
                </a:gridCol>
                <a:gridCol w="1143875">
                  <a:extLst>
                    <a:ext uri="{9D8B030D-6E8A-4147-A177-3AD203B41FA5}">
                      <a16:colId xmlns:a16="http://schemas.microsoft.com/office/drawing/2014/main" val="20001"/>
                    </a:ext>
                  </a:extLst>
                </a:gridCol>
                <a:gridCol w="2530425">
                  <a:extLst>
                    <a:ext uri="{9D8B030D-6E8A-4147-A177-3AD203B41FA5}">
                      <a16:colId xmlns:a16="http://schemas.microsoft.com/office/drawing/2014/main" val="20002"/>
                    </a:ext>
                  </a:extLst>
                </a:gridCol>
                <a:gridCol w="480875">
                  <a:extLst>
                    <a:ext uri="{9D8B030D-6E8A-4147-A177-3AD203B41FA5}">
                      <a16:colId xmlns:a16="http://schemas.microsoft.com/office/drawing/2014/main" val="20003"/>
                    </a:ext>
                  </a:extLst>
                </a:gridCol>
                <a:gridCol w="480875">
                  <a:extLst>
                    <a:ext uri="{9D8B030D-6E8A-4147-A177-3AD203B41FA5}">
                      <a16:colId xmlns:a16="http://schemas.microsoft.com/office/drawing/2014/main" val="20004"/>
                    </a:ext>
                  </a:extLst>
                </a:gridCol>
                <a:gridCol w="480875">
                  <a:extLst>
                    <a:ext uri="{9D8B030D-6E8A-4147-A177-3AD203B41FA5}">
                      <a16:colId xmlns:a16="http://schemas.microsoft.com/office/drawing/2014/main" val="20005"/>
                    </a:ext>
                  </a:extLst>
                </a:gridCol>
                <a:gridCol w="480875">
                  <a:extLst>
                    <a:ext uri="{9D8B030D-6E8A-4147-A177-3AD203B41FA5}">
                      <a16:colId xmlns:a16="http://schemas.microsoft.com/office/drawing/2014/main" val="20006"/>
                    </a:ext>
                  </a:extLst>
                </a:gridCol>
                <a:gridCol w="480875">
                  <a:extLst>
                    <a:ext uri="{9D8B030D-6E8A-4147-A177-3AD203B41FA5}">
                      <a16:colId xmlns:a16="http://schemas.microsoft.com/office/drawing/2014/main" val="20007"/>
                    </a:ext>
                  </a:extLst>
                </a:gridCol>
                <a:gridCol w="508075">
                  <a:extLst>
                    <a:ext uri="{9D8B030D-6E8A-4147-A177-3AD203B41FA5}">
                      <a16:colId xmlns:a16="http://schemas.microsoft.com/office/drawing/2014/main" val="20008"/>
                    </a:ext>
                  </a:extLst>
                </a:gridCol>
                <a:gridCol w="453675">
                  <a:extLst>
                    <a:ext uri="{9D8B030D-6E8A-4147-A177-3AD203B41FA5}">
                      <a16:colId xmlns:a16="http://schemas.microsoft.com/office/drawing/2014/main" val="20009"/>
                    </a:ext>
                  </a:extLst>
                </a:gridCol>
                <a:gridCol w="414450">
                  <a:extLst>
                    <a:ext uri="{9D8B030D-6E8A-4147-A177-3AD203B41FA5}">
                      <a16:colId xmlns:a16="http://schemas.microsoft.com/office/drawing/2014/main" val="20010"/>
                    </a:ext>
                  </a:extLst>
                </a:gridCol>
                <a:gridCol w="754350">
                  <a:extLst>
                    <a:ext uri="{9D8B030D-6E8A-4147-A177-3AD203B41FA5}">
                      <a16:colId xmlns:a16="http://schemas.microsoft.com/office/drawing/2014/main" val="20011"/>
                    </a:ext>
                  </a:extLst>
                </a:gridCol>
              </a:tblGrid>
              <a:tr h="115550">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a:t>
                      </a:r>
                      <a:endParaRPr sz="700" b="1">
                        <a:solidFill>
                          <a:schemeClr val="lt1"/>
                        </a:solidFill>
                        <a:latin typeface="Open Sans"/>
                        <a:ea typeface="Open Sans"/>
                        <a:cs typeface="Open Sans"/>
                        <a:sym typeface="Open Sans"/>
                      </a:endParaRPr>
                    </a:p>
                  </a:txBody>
                  <a:tcPr marL="45700" marR="45700" marT="18275" marB="18275" anchor="b">
                    <a:lnL w="9525" cap="flat" cmpd="sng">
                      <a:solidFill>
                        <a:schemeClr val="lt1">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Potential Solutions</a:t>
                      </a:r>
                      <a:endParaRPr sz="700" b="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Description</a:t>
                      </a:r>
                      <a:endParaRPr sz="700" b="1" i="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gridSpan="3">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Effort</a:t>
                      </a:r>
                      <a:endParaRPr sz="7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gridSpan="5">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Benefit</a:t>
                      </a:r>
                      <a:endParaRPr sz="700" b="1">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Initiative</a:t>
                      </a:r>
                      <a:endParaRPr sz="7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524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Resource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Time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Effort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Delay Caused</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Problem</a:t>
                      </a:r>
                      <a:endParaRPr sz="5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Frequency</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lt1"/>
                          </a:solidFill>
                          <a:latin typeface="Open Sans"/>
                          <a:ea typeface="Open Sans"/>
                          <a:cs typeface="Open Sans"/>
                          <a:sym typeface="Open Sans"/>
                        </a:rPr>
                        <a:t>Operational Overhead</a:t>
                      </a:r>
                      <a:endParaRPr sz="500" b="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End User Impact</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Benefit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D8D8D8"/>
                    </a:solidFill>
                  </a:tcPr>
                </a:tc>
                <a:tc vMerge="1">
                  <a:txBody>
                    <a:bodyPr/>
                    <a:lstStyle/>
                    <a:p>
                      <a:endParaRPr lang="en-US"/>
                    </a:p>
                  </a:txBody>
                  <a:tcPr/>
                </a:tc>
                <a:extLst>
                  <a:ext uri="{0D108BD9-81ED-4DB2-BD59-A6C34878D82A}">
                    <a16:rowId xmlns:a16="http://schemas.microsoft.com/office/drawing/2014/main" val="10001"/>
                  </a:ext>
                </a:extLst>
              </a:tr>
              <a:tr h="373725">
                <a:tc rowSpan="2">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alpha val="0"/>
                        </a:schemeClr>
                      </a:solidFill>
                      <a:prstDash val="dot"/>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Implement process controls solution around the PII data to support a secure manual review of the potential duplicate</a:t>
                      </a:r>
                      <a:endParaRPr sz="7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Overhead of performing a manual duplicate check to avoid multiple active subscriptions for a product when an Employer switches Alliances.</a:t>
                      </a:r>
                      <a:endParaRPr sz="700">
                        <a:solidFill>
                          <a:schemeClr val="dk2"/>
                        </a:solidFill>
                        <a:latin typeface="Open Sans"/>
                        <a:ea typeface="Open Sans"/>
                        <a:cs typeface="Open Sans"/>
                        <a:sym typeface="Open Sans"/>
                      </a:endParaRPr>
                    </a:p>
                    <a:p>
                      <a:pPr marL="0" lvl="0" indent="0" algn="l" rtl="0">
                        <a:spcBef>
                          <a:spcPts val="600"/>
                        </a:spcBef>
                        <a:spcAft>
                          <a:spcPts val="0"/>
                        </a:spcAft>
                        <a:buNone/>
                      </a:pPr>
                      <a:r>
                        <a:rPr lang="en" sz="700">
                          <a:solidFill>
                            <a:schemeClr val="dk2"/>
                          </a:solidFill>
                          <a:latin typeface="Open Sans"/>
                          <a:ea typeface="Open Sans"/>
                          <a:cs typeface="Open Sans"/>
                          <a:sym typeface="Open Sans"/>
                        </a:rPr>
                        <a:t>This check is missing in the current TWN service automation. The issue is primarily for ADP Bulk Onboarded Employers. </a:t>
                      </a:r>
                      <a:endParaRPr sz="7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5.0</a:t>
                      </a:r>
                      <a:endParaRPr sz="700" b="1">
                        <a:solidFill>
                          <a:schemeClr val="dk2"/>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D8D8D8"/>
                    </a:solidFill>
                  </a:tcPr>
                </a:tc>
                <a:tc rowSpan="2">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9.0</a:t>
                      </a:r>
                      <a:endParaRPr sz="700" b="1">
                        <a:solidFill>
                          <a:schemeClr val="dk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D8D8D8"/>
                    </a:solidFill>
                  </a:tcPr>
                </a:tc>
                <a:tc rowSpan="2">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Automate Employer Deduplication Procedures</a:t>
                      </a:r>
                      <a:endParaRPr sz="7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700">
                        <a:solidFill>
                          <a:schemeClr val="dk1"/>
                        </a:solidFill>
                        <a:latin typeface="Open Sans"/>
                        <a:ea typeface="Open Sans"/>
                        <a:cs typeface="Open Sans"/>
                        <a:sym typeface="Open Sans"/>
                      </a:endParaRPr>
                    </a:p>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lt1">
                          <a:alpha val="0"/>
                        </a:schemeClr>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2876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54582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2</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alpha val="0"/>
                        </a:schemeClr>
                      </a:solidFill>
                      <a:prstDash val="dot"/>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Enhance onboarding process by implementing a product agnostic automated Deduplication check before initiating Employer set up to enhance review quality and decrease cycle time</a:t>
                      </a:r>
                      <a:endParaRPr sz="7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CDH maintains a subset of the Corporate Entities in MDS. CDH generates a temp EFX_ID when there is no match in CDH.</a:t>
                      </a:r>
                      <a:endParaRPr sz="700">
                        <a:solidFill>
                          <a:schemeClr val="dk2"/>
                        </a:solidFill>
                        <a:latin typeface="Open Sans"/>
                        <a:ea typeface="Open Sans"/>
                        <a:cs typeface="Open Sans"/>
                        <a:sym typeface="Open Sans"/>
                      </a:endParaRPr>
                    </a:p>
                    <a:p>
                      <a:pPr marL="0" lvl="0" indent="0" algn="l" rtl="0">
                        <a:spcBef>
                          <a:spcPts val="600"/>
                        </a:spcBef>
                        <a:spcAft>
                          <a:spcPts val="0"/>
                        </a:spcAft>
                        <a:buNone/>
                      </a:pPr>
                      <a:r>
                        <a:rPr lang="en" sz="700">
                          <a:solidFill>
                            <a:schemeClr val="dk2"/>
                          </a:solidFill>
                          <a:latin typeface="Open Sans"/>
                          <a:ea typeface="Open Sans"/>
                          <a:cs typeface="Open Sans"/>
                          <a:sym typeface="Open Sans"/>
                        </a:rPr>
                        <a:t>This is required to accurately perform an Employer subscription duplicate check.</a:t>
                      </a:r>
                      <a:endParaRPr sz="7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2"/>
                          </a:solidFill>
                          <a:latin typeface="Open Sans"/>
                          <a:ea typeface="Open Sans"/>
                          <a:cs typeface="Open Sans"/>
                          <a:sym typeface="Open Sans"/>
                        </a:rPr>
                        <a:t>6.0</a:t>
                      </a:r>
                      <a:endParaRPr sz="700" b="1" u="none" strike="noStrike" cap="none">
                        <a:solidFill>
                          <a:schemeClr val="dk2"/>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8.0</a:t>
                      </a:r>
                      <a:endParaRPr sz="7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Automate Employer Deduplication Procedures</a:t>
                      </a:r>
                      <a:endParaRPr sz="7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7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lt1">
                          <a:alpha val="0"/>
                        </a:schemeClr>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r h="287650">
                <a:tc>
                  <a:txBody>
                    <a:bodyPr/>
                    <a:lstStyle/>
                    <a:p>
                      <a:pPr marL="0" lvl="0" indent="0" algn="l" rtl="0">
                        <a:spcBef>
                          <a:spcPts val="0"/>
                        </a:spcBef>
                        <a:spcAft>
                          <a:spcPts val="0"/>
                        </a:spcAft>
                        <a:buNone/>
                      </a:pP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alpha val="0"/>
                        </a:schemeClr>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dk2"/>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700">
                          <a:solidFill>
                            <a:schemeClr val="dk2"/>
                          </a:solidFill>
                          <a:latin typeface="Open Sans"/>
                          <a:ea typeface="Open Sans"/>
                          <a:cs typeface="Open Sans"/>
                          <a:sym typeface="Open Sans"/>
                        </a:rPr>
                        <a:t>Enhance onboarding process by implementing a product agnostic automated Deduplication check before initiating Employer set up to enhance review quality and decrease cycle time</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dk2"/>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Data discrepancy between Contract Schedule, SOW &amp; Opportunity.</a:t>
                      </a:r>
                      <a:endParaRPr sz="700">
                        <a:solidFill>
                          <a:schemeClr val="dk2"/>
                        </a:solidFill>
                        <a:latin typeface="Open Sans"/>
                        <a:ea typeface="Open Sans"/>
                        <a:cs typeface="Open Sans"/>
                        <a:sym typeface="Open Sans"/>
                      </a:endParaRPr>
                    </a:p>
                    <a:p>
                      <a:pPr marL="0" lvl="0" indent="0" algn="l" rtl="0">
                        <a:spcBef>
                          <a:spcPts val="600"/>
                        </a:spcBef>
                        <a:spcAft>
                          <a:spcPts val="0"/>
                        </a:spcAft>
                        <a:buNone/>
                      </a:pPr>
                      <a:r>
                        <a:rPr lang="en" sz="700">
                          <a:solidFill>
                            <a:schemeClr val="dk1"/>
                          </a:solidFill>
                          <a:latin typeface="Open Sans"/>
                          <a:ea typeface="Open Sans"/>
                          <a:cs typeface="Open Sans"/>
                          <a:sym typeface="Open Sans"/>
                        </a:rPr>
                        <a:t>Short term solution - to address the immediate issue of double data entry Long term solution - to leverage CLM for a board use case of contract Schedule management.</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dk2"/>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dk2"/>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dk2"/>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2"/>
                          </a:solidFill>
                          <a:latin typeface="Open Sans"/>
                          <a:ea typeface="Open Sans"/>
                          <a:cs typeface="Open Sans"/>
                          <a:sym typeface="Open Sans"/>
                        </a:rPr>
                        <a:t>4.0</a:t>
                      </a:r>
                      <a:endParaRPr sz="700" b="1" u="none" strike="noStrike" cap="none">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dk2"/>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dk2"/>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dk2"/>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dk2"/>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dk2"/>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11.0</a:t>
                      </a:r>
                      <a:endParaRPr sz="7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dk2"/>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Automate Employer Deduplication Procedures </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chemeClr val="dk2"/>
                      </a:solidFill>
                      <a:prstDash val="solid"/>
                      <a:round/>
                      <a:headEnd type="none" w="sm" len="sm"/>
                      <a:tailEnd type="none" w="sm" len="sm"/>
                    </a:lnB>
                    <a:solidFill>
                      <a:srgbClr val="E7E7E7"/>
                    </a:solidFill>
                  </a:tcPr>
                </a:tc>
                <a:extLst>
                  <a:ext uri="{0D108BD9-81ED-4DB2-BD59-A6C34878D82A}">
                    <a16:rowId xmlns:a16="http://schemas.microsoft.com/office/drawing/2014/main" val="10005"/>
                  </a:ext>
                </a:extLst>
              </a:tr>
              <a:tr h="287650">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3</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dk2"/>
                      </a:solidFill>
                      <a:prstDash val="dot"/>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Implement process controls solution around the PII data to support a secure manual review of the potential duplicate</a:t>
                      </a:r>
                      <a:endParaRPr sz="700">
                        <a:solidFill>
                          <a:schemeClr val="dk2"/>
                        </a:solidFill>
                        <a:latin typeface="Open Sans"/>
                        <a:ea typeface="Open Sans"/>
                        <a:cs typeface="Open Sans"/>
                        <a:sym typeface="Open Sans"/>
                      </a:endParaRPr>
                    </a:p>
                  </a:txBody>
                  <a:tcPr marL="45700" marR="45700" marT="18275" marB="1827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Reduce the probability of the potential PII data leak risk that is associated with the process of extracting employee data</a:t>
                      </a:r>
                      <a:endParaRPr/>
                    </a:p>
                  </a:txBody>
                  <a:tcPr marL="45700" marR="45700" marT="18275" marB="1827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6.0</a:t>
                      </a:r>
                      <a:endParaRPr sz="700" b="1">
                        <a:solidFill>
                          <a:schemeClr val="dk2"/>
                        </a:solidFill>
                        <a:latin typeface="Open Sans"/>
                        <a:ea typeface="Open Sans"/>
                        <a:cs typeface="Open Sans"/>
                        <a:sym typeface="Open Sans"/>
                      </a:endParaRPr>
                    </a:p>
                  </a:txBody>
                  <a:tcPr marL="45700" marR="45700" marT="18275" marB="182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11.0</a:t>
                      </a:r>
                      <a:endParaRPr sz="700" b="1">
                        <a:solidFill>
                          <a:schemeClr val="dk1"/>
                        </a:solidFill>
                        <a:latin typeface="Open Sans"/>
                        <a:ea typeface="Open Sans"/>
                        <a:cs typeface="Open Sans"/>
                        <a:sym typeface="Open Sans"/>
                      </a:endParaRPr>
                    </a:p>
                  </a:txBody>
                  <a:tcPr marL="45700" marR="45700" marT="18275" marB="182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Automate Employer Deduplication Procedures </a:t>
                      </a:r>
                      <a:endParaRPr sz="700">
                        <a:solidFill>
                          <a:schemeClr val="dk1"/>
                        </a:solidFill>
                        <a:latin typeface="Open Sans"/>
                        <a:ea typeface="Open Sans"/>
                        <a:cs typeface="Open Sans"/>
                        <a:sym typeface="Open Sans"/>
                      </a:endParaRPr>
                    </a:p>
                  </a:txBody>
                  <a:tcPr marL="45700" marR="45700" marT="18275" marB="18275">
                    <a:lnL w="9525" cap="flat" cmpd="sng">
                      <a:solidFill>
                        <a:schemeClr val="dk2"/>
                      </a:solidFill>
                      <a:prstDash val="solid"/>
                      <a:round/>
                      <a:headEnd type="none" w="sm" len="sm"/>
                      <a:tailEnd type="none" w="sm" len="sm"/>
                    </a:lnL>
                    <a:lnR w="9525" cap="flat" cmpd="sng">
                      <a:solidFill>
                        <a:schemeClr val="dk2"/>
                      </a:solidFill>
                      <a:prstDash val="dot"/>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grpSp>
        <p:nvGrpSpPr>
          <p:cNvPr id="5913" name="Google Shape;5913;p280"/>
          <p:cNvGrpSpPr/>
          <p:nvPr/>
        </p:nvGrpSpPr>
        <p:grpSpPr>
          <a:xfrm>
            <a:off x="4408378" y="1349525"/>
            <a:ext cx="228600" cy="73149"/>
            <a:chOff x="4810325" y="1866625"/>
            <a:chExt cx="225600" cy="73200"/>
          </a:xfrm>
        </p:grpSpPr>
        <p:sp>
          <p:nvSpPr>
            <p:cNvPr id="5914" name="Google Shape;5914;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280"/>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280"/>
          <p:cNvGrpSpPr/>
          <p:nvPr/>
        </p:nvGrpSpPr>
        <p:grpSpPr>
          <a:xfrm>
            <a:off x="4408378" y="3253649"/>
            <a:ext cx="228600" cy="73149"/>
            <a:chOff x="4810325" y="1866625"/>
            <a:chExt cx="225600" cy="73200"/>
          </a:xfrm>
        </p:grpSpPr>
        <p:sp>
          <p:nvSpPr>
            <p:cNvPr id="5918" name="Google Shape;5918;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280"/>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280"/>
          <p:cNvGrpSpPr/>
          <p:nvPr/>
        </p:nvGrpSpPr>
        <p:grpSpPr>
          <a:xfrm>
            <a:off x="6303957" y="1349525"/>
            <a:ext cx="228600" cy="73149"/>
            <a:chOff x="4810325" y="1866625"/>
            <a:chExt cx="225600" cy="73200"/>
          </a:xfrm>
        </p:grpSpPr>
        <p:sp>
          <p:nvSpPr>
            <p:cNvPr id="5922" name="Google Shape;5922;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280"/>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280"/>
          <p:cNvGrpSpPr/>
          <p:nvPr/>
        </p:nvGrpSpPr>
        <p:grpSpPr>
          <a:xfrm>
            <a:off x="6227757" y="2313027"/>
            <a:ext cx="228600" cy="73149"/>
            <a:chOff x="4810325" y="1866625"/>
            <a:chExt cx="225600" cy="73200"/>
          </a:xfrm>
        </p:grpSpPr>
        <p:sp>
          <p:nvSpPr>
            <p:cNvPr id="5926" name="Google Shape;5926;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280"/>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280"/>
          <p:cNvGrpSpPr/>
          <p:nvPr/>
        </p:nvGrpSpPr>
        <p:grpSpPr>
          <a:xfrm>
            <a:off x="6303957" y="3253649"/>
            <a:ext cx="228600" cy="73149"/>
            <a:chOff x="4810325" y="1866625"/>
            <a:chExt cx="225600" cy="73200"/>
          </a:xfrm>
        </p:grpSpPr>
        <p:sp>
          <p:nvSpPr>
            <p:cNvPr id="5930" name="Google Shape;5930;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280"/>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280"/>
          <p:cNvGrpSpPr/>
          <p:nvPr/>
        </p:nvGrpSpPr>
        <p:grpSpPr>
          <a:xfrm>
            <a:off x="6788589" y="1349525"/>
            <a:ext cx="228600" cy="73149"/>
            <a:chOff x="4810325" y="1866625"/>
            <a:chExt cx="225600" cy="73200"/>
          </a:xfrm>
        </p:grpSpPr>
        <p:sp>
          <p:nvSpPr>
            <p:cNvPr id="5934" name="Google Shape;5934;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280"/>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280"/>
          <p:cNvGrpSpPr/>
          <p:nvPr/>
        </p:nvGrpSpPr>
        <p:grpSpPr>
          <a:xfrm>
            <a:off x="6712389" y="2313027"/>
            <a:ext cx="228600" cy="73149"/>
            <a:chOff x="4810325" y="1866625"/>
            <a:chExt cx="225600" cy="73200"/>
          </a:xfrm>
        </p:grpSpPr>
        <p:sp>
          <p:nvSpPr>
            <p:cNvPr id="5938" name="Google Shape;5938;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280"/>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280"/>
          <p:cNvGrpSpPr/>
          <p:nvPr/>
        </p:nvGrpSpPr>
        <p:grpSpPr>
          <a:xfrm>
            <a:off x="6788589" y="3253649"/>
            <a:ext cx="228600" cy="73149"/>
            <a:chOff x="4810325" y="1866625"/>
            <a:chExt cx="225600" cy="73200"/>
          </a:xfrm>
        </p:grpSpPr>
        <p:sp>
          <p:nvSpPr>
            <p:cNvPr id="5942" name="Google Shape;5942;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280"/>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280"/>
          <p:cNvGrpSpPr/>
          <p:nvPr/>
        </p:nvGrpSpPr>
        <p:grpSpPr>
          <a:xfrm>
            <a:off x="7268129" y="3253649"/>
            <a:ext cx="228600" cy="73149"/>
            <a:chOff x="4810325" y="1866625"/>
            <a:chExt cx="225600" cy="73200"/>
          </a:xfrm>
        </p:grpSpPr>
        <p:sp>
          <p:nvSpPr>
            <p:cNvPr id="5946" name="Google Shape;5946;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280"/>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280"/>
          <p:cNvGrpSpPr/>
          <p:nvPr/>
        </p:nvGrpSpPr>
        <p:grpSpPr>
          <a:xfrm>
            <a:off x="4888161" y="1349525"/>
            <a:ext cx="146307" cy="73149"/>
            <a:chOff x="5354834" y="2814352"/>
            <a:chExt cx="149400" cy="73200"/>
          </a:xfrm>
        </p:grpSpPr>
        <p:sp>
          <p:nvSpPr>
            <p:cNvPr id="5950" name="Google Shape;5950;p280"/>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280"/>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280"/>
          <p:cNvGrpSpPr/>
          <p:nvPr/>
        </p:nvGrpSpPr>
        <p:grpSpPr>
          <a:xfrm>
            <a:off x="4888161" y="3253649"/>
            <a:ext cx="146307" cy="73149"/>
            <a:chOff x="5354834" y="2814352"/>
            <a:chExt cx="149400" cy="73200"/>
          </a:xfrm>
        </p:grpSpPr>
        <p:sp>
          <p:nvSpPr>
            <p:cNvPr id="5953" name="Google Shape;5953;p280"/>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280"/>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280"/>
          <p:cNvGrpSpPr/>
          <p:nvPr/>
        </p:nvGrpSpPr>
        <p:grpSpPr>
          <a:xfrm>
            <a:off x="5866655" y="3253649"/>
            <a:ext cx="146307" cy="73149"/>
            <a:chOff x="5354834" y="2814352"/>
            <a:chExt cx="149400" cy="73200"/>
          </a:xfrm>
        </p:grpSpPr>
        <p:sp>
          <p:nvSpPr>
            <p:cNvPr id="5956" name="Google Shape;5956;p280"/>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280"/>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280"/>
          <p:cNvGrpSpPr/>
          <p:nvPr/>
        </p:nvGrpSpPr>
        <p:grpSpPr>
          <a:xfrm>
            <a:off x="7309276" y="1349525"/>
            <a:ext cx="146307" cy="73149"/>
            <a:chOff x="5354834" y="2814352"/>
            <a:chExt cx="149400" cy="73200"/>
          </a:xfrm>
        </p:grpSpPr>
        <p:sp>
          <p:nvSpPr>
            <p:cNvPr id="5959" name="Google Shape;5959;p280"/>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280"/>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1" name="Google Shape;5961;p280"/>
          <p:cNvSpPr/>
          <p:nvPr/>
        </p:nvSpPr>
        <p:spPr>
          <a:xfrm>
            <a:off x="5903209" y="13495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280"/>
          <p:cNvSpPr/>
          <p:nvPr/>
        </p:nvSpPr>
        <p:spPr>
          <a:xfrm>
            <a:off x="5827009" y="2313027"/>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280"/>
          <p:cNvSpPr/>
          <p:nvPr/>
        </p:nvSpPr>
        <p:spPr>
          <a:xfrm>
            <a:off x="7345829" y="2313027"/>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280"/>
          <p:cNvSpPr/>
          <p:nvPr/>
        </p:nvSpPr>
        <p:spPr>
          <a:xfrm>
            <a:off x="274325" y="4608100"/>
            <a:ext cx="1634100" cy="155400"/>
          </a:xfrm>
          <a:prstGeom prst="rect">
            <a:avLst/>
          </a:prstGeom>
          <a:solidFill>
            <a:schemeClr val="lt1"/>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280"/>
          <p:cNvSpPr txBox="1"/>
          <p:nvPr/>
        </p:nvSpPr>
        <p:spPr>
          <a:xfrm>
            <a:off x="576549"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High</a:t>
            </a:r>
            <a:endParaRPr sz="700">
              <a:solidFill>
                <a:schemeClr val="dk2"/>
              </a:solidFill>
              <a:latin typeface="Open Sans"/>
              <a:ea typeface="Open Sans"/>
              <a:cs typeface="Open Sans"/>
              <a:sym typeface="Open Sans"/>
            </a:endParaRPr>
          </a:p>
        </p:txBody>
      </p:sp>
      <p:sp>
        <p:nvSpPr>
          <p:cNvPr id="5966" name="Google Shape;5966;p280"/>
          <p:cNvSpPr txBox="1"/>
          <p:nvPr/>
        </p:nvSpPr>
        <p:spPr>
          <a:xfrm>
            <a:off x="1142070" y="4633708"/>
            <a:ext cx="3810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Medium</a:t>
            </a:r>
            <a:endParaRPr sz="700">
              <a:solidFill>
                <a:schemeClr val="dk2"/>
              </a:solidFill>
              <a:latin typeface="Open Sans"/>
              <a:ea typeface="Open Sans"/>
              <a:cs typeface="Open Sans"/>
              <a:sym typeface="Open Sans"/>
            </a:endParaRPr>
          </a:p>
        </p:txBody>
      </p:sp>
      <p:sp>
        <p:nvSpPr>
          <p:cNvPr id="5967" name="Google Shape;5967;p280"/>
          <p:cNvSpPr txBox="1"/>
          <p:nvPr/>
        </p:nvSpPr>
        <p:spPr>
          <a:xfrm>
            <a:off x="1700183"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Low</a:t>
            </a:r>
            <a:endParaRPr sz="700">
              <a:solidFill>
                <a:schemeClr val="dk2"/>
              </a:solidFill>
              <a:latin typeface="Open Sans"/>
              <a:ea typeface="Open Sans"/>
              <a:cs typeface="Open Sans"/>
              <a:sym typeface="Open Sans"/>
            </a:endParaRPr>
          </a:p>
        </p:txBody>
      </p:sp>
      <p:grpSp>
        <p:nvGrpSpPr>
          <p:cNvPr id="5968" name="Google Shape;5968;p280"/>
          <p:cNvGrpSpPr/>
          <p:nvPr/>
        </p:nvGrpSpPr>
        <p:grpSpPr>
          <a:xfrm>
            <a:off x="295992" y="4643333"/>
            <a:ext cx="228600" cy="73149"/>
            <a:chOff x="4810325" y="1866625"/>
            <a:chExt cx="225600" cy="73200"/>
          </a:xfrm>
        </p:grpSpPr>
        <p:sp>
          <p:nvSpPr>
            <p:cNvPr id="5969" name="Google Shape;5969;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280"/>
            <p:cNvSpPr/>
            <p:nvPr/>
          </p:nvSpPr>
          <p:spPr>
            <a:xfrm>
              <a:off x="4962725" y="1866625"/>
              <a:ext cx="73200" cy="732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280"/>
          <p:cNvGrpSpPr/>
          <p:nvPr/>
        </p:nvGrpSpPr>
        <p:grpSpPr>
          <a:xfrm>
            <a:off x="943806" y="4643333"/>
            <a:ext cx="146307" cy="73149"/>
            <a:chOff x="5354834" y="2814352"/>
            <a:chExt cx="149400" cy="73200"/>
          </a:xfrm>
        </p:grpSpPr>
        <p:sp>
          <p:nvSpPr>
            <p:cNvPr id="5973" name="Google Shape;5973;p280"/>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280"/>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280"/>
          <p:cNvSpPr/>
          <p:nvPr/>
        </p:nvSpPr>
        <p:spPr>
          <a:xfrm>
            <a:off x="1575026" y="4643308"/>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280"/>
          <p:cNvSpPr txBox="1">
            <a:spLocks noGrp="1"/>
          </p:cNvSpPr>
          <p:nvPr>
            <p:ph type="title"/>
          </p:nvPr>
        </p:nvSpPr>
        <p:spPr>
          <a:xfrm>
            <a:off x="274325" y="45725"/>
            <a:ext cx="8595300" cy="681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
              <a:t>Potential Solutions</a:t>
            </a:r>
            <a:endParaRPr/>
          </a:p>
        </p:txBody>
      </p:sp>
      <p:sp>
        <p:nvSpPr>
          <p:cNvPr id="5977" name="Google Shape;5977;p280"/>
          <p:cNvSpPr txBox="1"/>
          <p:nvPr/>
        </p:nvSpPr>
        <p:spPr>
          <a:xfrm>
            <a:off x="274375" y="4422425"/>
            <a:ext cx="81528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 A higher </a:t>
            </a:r>
            <a:r>
              <a:rPr lang="en" sz="700" i="1">
                <a:solidFill>
                  <a:schemeClr val="dk2"/>
                </a:solidFill>
                <a:latin typeface="Open Sans"/>
                <a:ea typeface="Open Sans"/>
                <a:cs typeface="Open Sans"/>
                <a:sym typeface="Open Sans"/>
              </a:rPr>
              <a:t>Level of Effort </a:t>
            </a:r>
            <a:r>
              <a:rPr lang="en" sz="700">
                <a:solidFill>
                  <a:schemeClr val="dk2"/>
                </a:solidFill>
                <a:latin typeface="Open Sans"/>
                <a:ea typeface="Open Sans"/>
                <a:cs typeface="Open Sans"/>
                <a:sym typeface="Open Sans"/>
              </a:rPr>
              <a:t>represents a higher amount of effort needed to implement the Potential Solution. A higher </a:t>
            </a:r>
            <a:r>
              <a:rPr lang="en" sz="700" i="1">
                <a:solidFill>
                  <a:schemeClr val="dk2"/>
                </a:solidFill>
                <a:latin typeface="Open Sans"/>
                <a:ea typeface="Open Sans"/>
                <a:cs typeface="Open Sans"/>
                <a:sym typeface="Open Sans"/>
              </a:rPr>
              <a:t>Level of Benefit </a:t>
            </a:r>
            <a:r>
              <a:rPr lang="en" sz="700">
                <a:solidFill>
                  <a:schemeClr val="dk2"/>
                </a:solidFill>
                <a:latin typeface="Open Sans"/>
                <a:ea typeface="Open Sans"/>
                <a:cs typeface="Open Sans"/>
                <a:sym typeface="Open Sans"/>
              </a:rPr>
              <a:t>represents a higher severity of pain point being resolved.</a:t>
            </a:r>
            <a:endParaRPr sz="700">
              <a:solidFill>
                <a:schemeClr val="dk2"/>
              </a:solidFill>
              <a:latin typeface="Open Sans"/>
              <a:ea typeface="Open Sans"/>
              <a:cs typeface="Open Sans"/>
              <a:sym typeface="Open Sans"/>
            </a:endParaRPr>
          </a:p>
        </p:txBody>
      </p:sp>
      <p:grpSp>
        <p:nvGrpSpPr>
          <p:cNvPr id="5978" name="Google Shape;5978;p280"/>
          <p:cNvGrpSpPr/>
          <p:nvPr/>
        </p:nvGrpSpPr>
        <p:grpSpPr>
          <a:xfrm>
            <a:off x="4360993" y="2313027"/>
            <a:ext cx="228600" cy="73149"/>
            <a:chOff x="4810325" y="1866625"/>
            <a:chExt cx="225600" cy="73200"/>
          </a:xfrm>
        </p:grpSpPr>
        <p:sp>
          <p:nvSpPr>
            <p:cNvPr id="5979" name="Google Shape;5979;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280"/>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280"/>
          <p:cNvGrpSpPr/>
          <p:nvPr/>
        </p:nvGrpSpPr>
        <p:grpSpPr>
          <a:xfrm>
            <a:off x="4789378" y="2313027"/>
            <a:ext cx="228600" cy="73149"/>
            <a:chOff x="4810325" y="1866625"/>
            <a:chExt cx="225600" cy="73200"/>
          </a:xfrm>
        </p:grpSpPr>
        <p:sp>
          <p:nvSpPr>
            <p:cNvPr id="5983" name="Google Shape;5983;p280"/>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280"/>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280"/>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6" name="Google Shape;5986;p280"/>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5987" name="Google Shape;5987;p280"/>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Solution Prioritization</a:t>
            </a:r>
            <a:endParaRPr sz="700" b="1">
              <a:solidFill>
                <a:schemeClr val="lt1"/>
              </a:solidFill>
              <a:latin typeface="Open Sans"/>
              <a:ea typeface="Open Sans"/>
              <a:cs typeface="Open Sans"/>
              <a:sym typeface="Open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991"/>
        <p:cNvGrpSpPr/>
        <p:nvPr/>
      </p:nvGrpSpPr>
      <p:grpSpPr>
        <a:xfrm>
          <a:off x="0" y="0"/>
          <a:ext cx="0" cy="0"/>
          <a:chOff x="0" y="0"/>
          <a:chExt cx="0" cy="0"/>
        </a:xfrm>
      </p:grpSpPr>
      <p:sp>
        <p:nvSpPr>
          <p:cNvPr id="5992" name="Google Shape;5992;p281"/>
          <p:cNvSpPr/>
          <p:nvPr/>
        </p:nvSpPr>
        <p:spPr>
          <a:xfrm>
            <a:off x="274325" y="4608100"/>
            <a:ext cx="1634100" cy="155400"/>
          </a:xfrm>
          <a:prstGeom prst="rect">
            <a:avLst/>
          </a:prstGeom>
          <a:solidFill>
            <a:schemeClr val="lt1"/>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281"/>
          <p:cNvSpPr txBox="1"/>
          <p:nvPr/>
        </p:nvSpPr>
        <p:spPr>
          <a:xfrm>
            <a:off x="576549"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High</a:t>
            </a:r>
            <a:endParaRPr sz="700">
              <a:solidFill>
                <a:schemeClr val="dk2"/>
              </a:solidFill>
              <a:latin typeface="Open Sans"/>
              <a:ea typeface="Open Sans"/>
              <a:cs typeface="Open Sans"/>
              <a:sym typeface="Open Sans"/>
            </a:endParaRPr>
          </a:p>
        </p:txBody>
      </p:sp>
      <p:sp>
        <p:nvSpPr>
          <p:cNvPr id="5994" name="Google Shape;5994;p281"/>
          <p:cNvSpPr txBox="1"/>
          <p:nvPr/>
        </p:nvSpPr>
        <p:spPr>
          <a:xfrm>
            <a:off x="1142070" y="4633708"/>
            <a:ext cx="3810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Medium</a:t>
            </a:r>
            <a:endParaRPr sz="700">
              <a:solidFill>
                <a:schemeClr val="dk2"/>
              </a:solidFill>
              <a:latin typeface="Open Sans"/>
              <a:ea typeface="Open Sans"/>
              <a:cs typeface="Open Sans"/>
              <a:sym typeface="Open Sans"/>
            </a:endParaRPr>
          </a:p>
        </p:txBody>
      </p:sp>
      <p:sp>
        <p:nvSpPr>
          <p:cNvPr id="5995" name="Google Shape;5995;p281"/>
          <p:cNvSpPr txBox="1"/>
          <p:nvPr/>
        </p:nvSpPr>
        <p:spPr>
          <a:xfrm>
            <a:off x="1700183"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Low</a:t>
            </a:r>
            <a:endParaRPr sz="700">
              <a:solidFill>
                <a:schemeClr val="dk2"/>
              </a:solidFill>
              <a:latin typeface="Open Sans"/>
              <a:ea typeface="Open Sans"/>
              <a:cs typeface="Open Sans"/>
              <a:sym typeface="Open Sans"/>
            </a:endParaRPr>
          </a:p>
        </p:txBody>
      </p:sp>
      <p:grpSp>
        <p:nvGrpSpPr>
          <p:cNvPr id="5996" name="Google Shape;5996;p281"/>
          <p:cNvGrpSpPr/>
          <p:nvPr/>
        </p:nvGrpSpPr>
        <p:grpSpPr>
          <a:xfrm>
            <a:off x="295992" y="4643333"/>
            <a:ext cx="228600" cy="73149"/>
            <a:chOff x="4810325" y="1866625"/>
            <a:chExt cx="225600" cy="73200"/>
          </a:xfrm>
        </p:grpSpPr>
        <p:sp>
          <p:nvSpPr>
            <p:cNvPr id="5997" name="Google Shape;5997;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81"/>
            <p:cNvSpPr/>
            <p:nvPr/>
          </p:nvSpPr>
          <p:spPr>
            <a:xfrm>
              <a:off x="4962725" y="1866625"/>
              <a:ext cx="73200" cy="732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281"/>
          <p:cNvGrpSpPr/>
          <p:nvPr/>
        </p:nvGrpSpPr>
        <p:grpSpPr>
          <a:xfrm>
            <a:off x="943806" y="4643333"/>
            <a:ext cx="146307" cy="73149"/>
            <a:chOff x="5354834" y="2814352"/>
            <a:chExt cx="149400" cy="73200"/>
          </a:xfrm>
        </p:grpSpPr>
        <p:sp>
          <p:nvSpPr>
            <p:cNvPr id="6001" name="Google Shape;6001;p281"/>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81"/>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3" name="Google Shape;6003;p281"/>
          <p:cNvSpPr/>
          <p:nvPr/>
        </p:nvSpPr>
        <p:spPr>
          <a:xfrm>
            <a:off x="1575026" y="4643308"/>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81"/>
          <p:cNvSpPr txBox="1"/>
          <p:nvPr/>
        </p:nvSpPr>
        <p:spPr>
          <a:xfrm>
            <a:off x="274375" y="4422425"/>
            <a:ext cx="81528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 A higher </a:t>
            </a:r>
            <a:r>
              <a:rPr lang="en" sz="700" i="1">
                <a:solidFill>
                  <a:schemeClr val="dk2"/>
                </a:solidFill>
                <a:latin typeface="Open Sans"/>
                <a:ea typeface="Open Sans"/>
                <a:cs typeface="Open Sans"/>
                <a:sym typeface="Open Sans"/>
              </a:rPr>
              <a:t>Level of Effort </a:t>
            </a:r>
            <a:r>
              <a:rPr lang="en" sz="700">
                <a:solidFill>
                  <a:schemeClr val="dk2"/>
                </a:solidFill>
                <a:latin typeface="Open Sans"/>
                <a:ea typeface="Open Sans"/>
                <a:cs typeface="Open Sans"/>
                <a:sym typeface="Open Sans"/>
              </a:rPr>
              <a:t>represents a higher amount of effort needed to implement the Potential Solution. A higher </a:t>
            </a:r>
            <a:r>
              <a:rPr lang="en" sz="700" i="1">
                <a:solidFill>
                  <a:schemeClr val="dk2"/>
                </a:solidFill>
                <a:latin typeface="Open Sans"/>
                <a:ea typeface="Open Sans"/>
                <a:cs typeface="Open Sans"/>
                <a:sym typeface="Open Sans"/>
              </a:rPr>
              <a:t>Level of Benefit </a:t>
            </a:r>
            <a:r>
              <a:rPr lang="en" sz="700">
                <a:solidFill>
                  <a:schemeClr val="dk2"/>
                </a:solidFill>
                <a:latin typeface="Open Sans"/>
                <a:ea typeface="Open Sans"/>
                <a:cs typeface="Open Sans"/>
                <a:sym typeface="Open Sans"/>
              </a:rPr>
              <a:t>represents a higher severity of pain point being resolved.</a:t>
            </a:r>
            <a:endParaRPr sz="700">
              <a:solidFill>
                <a:schemeClr val="dk2"/>
              </a:solidFill>
              <a:latin typeface="Open Sans"/>
              <a:ea typeface="Open Sans"/>
              <a:cs typeface="Open Sans"/>
              <a:sym typeface="Open Sans"/>
            </a:endParaRPr>
          </a:p>
        </p:txBody>
      </p:sp>
      <p:sp>
        <p:nvSpPr>
          <p:cNvPr id="6005" name="Google Shape;6005;p281"/>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
              <a:t>Potential Solutions</a:t>
            </a:r>
            <a:endParaRPr/>
          </a:p>
        </p:txBody>
      </p:sp>
      <p:graphicFrame>
        <p:nvGraphicFramePr>
          <p:cNvPr id="6006" name="Google Shape;6006;p281"/>
          <p:cNvGraphicFramePr/>
          <p:nvPr/>
        </p:nvGraphicFramePr>
        <p:xfrm>
          <a:off x="274365" y="1097280"/>
          <a:ext cx="3000000" cy="3000000"/>
        </p:xfrm>
        <a:graphic>
          <a:graphicData uri="http://schemas.openxmlformats.org/drawingml/2006/table">
            <a:tbl>
              <a:tblPr>
                <a:noFill/>
                <a:tableStyleId>{623A8685-D244-4DDB-8A5F-4220FAF1C67D}</a:tableStyleId>
              </a:tblPr>
              <a:tblGrid>
                <a:gridCol w="386125">
                  <a:extLst>
                    <a:ext uri="{9D8B030D-6E8A-4147-A177-3AD203B41FA5}">
                      <a16:colId xmlns:a16="http://schemas.microsoft.com/office/drawing/2014/main" val="20000"/>
                    </a:ext>
                  </a:extLst>
                </a:gridCol>
                <a:gridCol w="1143875">
                  <a:extLst>
                    <a:ext uri="{9D8B030D-6E8A-4147-A177-3AD203B41FA5}">
                      <a16:colId xmlns:a16="http://schemas.microsoft.com/office/drawing/2014/main" val="20001"/>
                    </a:ext>
                  </a:extLst>
                </a:gridCol>
                <a:gridCol w="2530425">
                  <a:extLst>
                    <a:ext uri="{9D8B030D-6E8A-4147-A177-3AD203B41FA5}">
                      <a16:colId xmlns:a16="http://schemas.microsoft.com/office/drawing/2014/main" val="20002"/>
                    </a:ext>
                  </a:extLst>
                </a:gridCol>
                <a:gridCol w="480875">
                  <a:extLst>
                    <a:ext uri="{9D8B030D-6E8A-4147-A177-3AD203B41FA5}">
                      <a16:colId xmlns:a16="http://schemas.microsoft.com/office/drawing/2014/main" val="20003"/>
                    </a:ext>
                  </a:extLst>
                </a:gridCol>
                <a:gridCol w="480875">
                  <a:extLst>
                    <a:ext uri="{9D8B030D-6E8A-4147-A177-3AD203B41FA5}">
                      <a16:colId xmlns:a16="http://schemas.microsoft.com/office/drawing/2014/main" val="20004"/>
                    </a:ext>
                  </a:extLst>
                </a:gridCol>
                <a:gridCol w="480875">
                  <a:extLst>
                    <a:ext uri="{9D8B030D-6E8A-4147-A177-3AD203B41FA5}">
                      <a16:colId xmlns:a16="http://schemas.microsoft.com/office/drawing/2014/main" val="20005"/>
                    </a:ext>
                  </a:extLst>
                </a:gridCol>
                <a:gridCol w="480875">
                  <a:extLst>
                    <a:ext uri="{9D8B030D-6E8A-4147-A177-3AD203B41FA5}">
                      <a16:colId xmlns:a16="http://schemas.microsoft.com/office/drawing/2014/main" val="20006"/>
                    </a:ext>
                  </a:extLst>
                </a:gridCol>
                <a:gridCol w="480875">
                  <a:extLst>
                    <a:ext uri="{9D8B030D-6E8A-4147-A177-3AD203B41FA5}">
                      <a16:colId xmlns:a16="http://schemas.microsoft.com/office/drawing/2014/main" val="20007"/>
                    </a:ext>
                  </a:extLst>
                </a:gridCol>
                <a:gridCol w="508075">
                  <a:extLst>
                    <a:ext uri="{9D8B030D-6E8A-4147-A177-3AD203B41FA5}">
                      <a16:colId xmlns:a16="http://schemas.microsoft.com/office/drawing/2014/main" val="20008"/>
                    </a:ext>
                  </a:extLst>
                </a:gridCol>
                <a:gridCol w="453675">
                  <a:extLst>
                    <a:ext uri="{9D8B030D-6E8A-4147-A177-3AD203B41FA5}">
                      <a16:colId xmlns:a16="http://schemas.microsoft.com/office/drawing/2014/main" val="20009"/>
                    </a:ext>
                  </a:extLst>
                </a:gridCol>
                <a:gridCol w="414450">
                  <a:extLst>
                    <a:ext uri="{9D8B030D-6E8A-4147-A177-3AD203B41FA5}">
                      <a16:colId xmlns:a16="http://schemas.microsoft.com/office/drawing/2014/main" val="20010"/>
                    </a:ext>
                  </a:extLst>
                </a:gridCol>
                <a:gridCol w="754350">
                  <a:extLst>
                    <a:ext uri="{9D8B030D-6E8A-4147-A177-3AD203B41FA5}">
                      <a16:colId xmlns:a16="http://schemas.microsoft.com/office/drawing/2014/main" val="20011"/>
                    </a:ext>
                  </a:extLst>
                </a:gridCol>
              </a:tblGrid>
              <a:tr h="89500">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a:t>
                      </a:r>
                      <a:endParaRPr sz="700" b="1">
                        <a:solidFill>
                          <a:schemeClr val="lt1"/>
                        </a:solidFill>
                        <a:latin typeface="Open Sans"/>
                        <a:ea typeface="Open Sans"/>
                        <a:cs typeface="Open Sans"/>
                        <a:sym typeface="Open Sans"/>
                      </a:endParaRPr>
                    </a:p>
                  </a:txBody>
                  <a:tcPr marL="45700" marR="45700" marT="18275" marB="18275" anchor="b">
                    <a:lnL w="9525" cap="flat" cmpd="sng">
                      <a:solidFill>
                        <a:schemeClr val="lt1"/>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Potential Solutions</a:t>
                      </a:r>
                      <a:endParaRPr sz="7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Description</a:t>
                      </a:r>
                      <a:endParaRPr sz="700" b="1" i="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gridSpan="3">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Effort</a:t>
                      </a:r>
                      <a:endParaRPr sz="700" b="1">
                        <a:solidFill>
                          <a:schemeClr val="l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gridSpan="5">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Benefit</a:t>
                      </a:r>
                      <a:endParaRPr sz="700" b="1">
                        <a:solidFill>
                          <a:schemeClr val="l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Initiative</a:t>
                      </a:r>
                      <a:endParaRPr sz="7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1805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Resource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Time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Effort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Delay Caused</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Problem</a:t>
                      </a:r>
                      <a:endParaRPr sz="5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Frequency</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lt1"/>
                          </a:solidFill>
                          <a:latin typeface="Open Sans"/>
                          <a:ea typeface="Open Sans"/>
                          <a:cs typeface="Open Sans"/>
                          <a:sym typeface="Open Sans"/>
                        </a:rPr>
                        <a:t>Operational Overhead</a:t>
                      </a:r>
                      <a:endParaRPr sz="5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End User Impact</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Benefit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vMerge="1">
                  <a:txBody>
                    <a:bodyPr/>
                    <a:lstStyle/>
                    <a:p>
                      <a:endParaRPr lang="en-US"/>
                    </a:p>
                  </a:txBody>
                  <a:tcPr/>
                </a:tc>
                <a:extLst>
                  <a:ext uri="{0D108BD9-81ED-4DB2-BD59-A6C34878D82A}">
                    <a16:rowId xmlns:a16="http://schemas.microsoft.com/office/drawing/2014/main" val="10001"/>
                  </a:ext>
                </a:extLst>
              </a:tr>
              <a:tr h="48942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6</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700">
                          <a:solidFill>
                            <a:schemeClr val="dk2"/>
                          </a:solidFill>
                          <a:latin typeface="Open Sans"/>
                          <a:ea typeface="Open Sans"/>
                          <a:cs typeface="Open Sans"/>
                          <a:sym typeface="Open Sans"/>
                        </a:rPr>
                        <a:t>Extend existing platform to support all Employer products to set up authorization roles in SSS</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Replace the existing ServiceNow ticket process for performing this update.</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2"/>
                          </a:solidFill>
                          <a:latin typeface="Open Sans"/>
                          <a:ea typeface="Open Sans"/>
                          <a:cs typeface="Open Sans"/>
                          <a:sym typeface="Open Sans"/>
                        </a:rPr>
                        <a:t>2.0</a:t>
                      </a:r>
                      <a:endParaRPr sz="700" b="1" u="none" strike="noStrike" cap="none">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10.0</a:t>
                      </a:r>
                      <a:endParaRPr sz="7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Enhanced Employer Onboarding Process (Multi-product/Multi-</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689400">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7</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Modify Salesforce to send Opportunity to Workfront after approval of contract schedule</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Replace the existing ServiceNow ticket process for performing this update.</a:t>
                      </a:r>
                      <a:endParaRPr sz="7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6.0</a:t>
                      </a:r>
                      <a:endParaRPr sz="700" b="1">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9.0</a:t>
                      </a:r>
                      <a:endParaRPr sz="700" b="1">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“Sales Opportunity” data quality Improvements</a:t>
                      </a:r>
                      <a:endParaRPr sz="700">
                        <a:solidFill>
                          <a:schemeClr val="dk1"/>
                        </a:solidFill>
                        <a:latin typeface="Open Sans"/>
                        <a:ea typeface="Open Sans"/>
                        <a:cs typeface="Open Sans"/>
                        <a:sym typeface="Open Sans"/>
                      </a:endParaRPr>
                    </a:p>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3"/>
                  </a:ext>
                </a:extLst>
              </a:tr>
              <a:tr h="289450">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8</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Invest in CLM and CPQ to enhance boarding process by improving quality of sales data, automating generation of contract schedule &amp; SoW, and then incrementally expand the platform’s capabilities across other enterprise processes</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Improve the accuracy of the services specified in the Opportunity using CPQ integration.</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2"/>
                          </a:solidFill>
                          <a:latin typeface="Open Sans"/>
                          <a:ea typeface="Open Sans"/>
                          <a:cs typeface="Open Sans"/>
                          <a:sym typeface="Open Sans"/>
                        </a:rPr>
                        <a:t>6.0</a:t>
                      </a:r>
                      <a:endParaRPr sz="700" b="1" u="none" strike="noStrike" cap="none">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11.0</a:t>
                      </a:r>
                      <a:endParaRPr sz="7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D8D8D8"/>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“Sales Opportunity” data quality Improvements</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bl>
          </a:graphicData>
        </a:graphic>
      </p:graphicFrame>
      <p:sp>
        <p:nvSpPr>
          <p:cNvPr id="6007" name="Google Shape;6007;p281"/>
          <p:cNvSpPr/>
          <p:nvPr/>
        </p:nvSpPr>
        <p:spPr>
          <a:xfrm>
            <a:off x="4518249" y="1789366"/>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81"/>
          <p:cNvSpPr/>
          <p:nvPr/>
        </p:nvSpPr>
        <p:spPr>
          <a:xfrm>
            <a:off x="4975449" y="1789366"/>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81"/>
          <p:cNvSpPr/>
          <p:nvPr/>
        </p:nvSpPr>
        <p:spPr>
          <a:xfrm>
            <a:off x="7404774" y="1789366"/>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281"/>
          <p:cNvGrpSpPr/>
          <p:nvPr/>
        </p:nvGrpSpPr>
        <p:grpSpPr>
          <a:xfrm>
            <a:off x="5880867" y="1789366"/>
            <a:ext cx="228600" cy="73149"/>
            <a:chOff x="4810325" y="1866625"/>
            <a:chExt cx="225600" cy="73200"/>
          </a:xfrm>
        </p:grpSpPr>
        <p:sp>
          <p:nvSpPr>
            <p:cNvPr id="6011" name="Google Shape;6011;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281"/>
          <p:cNvGrpSpPr/>
          <p:nvPr/>
        </p:nvGrpSpPr>
        <p:grpSpPr>
          <a:xfrm>
            <a:off x="6368062" y="1789366"/>
            <a:ext cx="228600" cy="73149"/>
            <a:chOff x="4810325" y="1866625"/>
            <a:chExt cx="225600" cy="73200"/>
          </a:xfrm>
        </p:grpSpPr>
        <p:sp>
          <p:nvSpPr>
            <p:cNvPr id="6015" name="Google Shape;6015;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281"/>
          <p:cNvGrpSpPr/>
          <p:nvPr/>
        </p:nvGrpSpPr>
        <p:grpSpPr>
          <a:xfrm>
            <a:off x="6852746" y="1789366"/>
            <a:ext cx="228600" cy="73149"/>
            <a:chOff x="4810325" y="1866625"/>
            <a:chExt cx="225600" cy="73200"/>
          </a:xfrm>
        </p:grpSpPr>
        <p:sp>
          <p:nvSpPr>
            <p:cNvPr id="6019" name="Google Shape;6019;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281"/>
          <p:cNvGrpSpPr/>
          <p:nvPr/>
        </p:nvGrpSpPr>
        <p:grpSpPr>
          <a:xfrm>
            <a:off x="4440548" y="2395156"/>
            <a:ext cx="3073979" cy="73149"/>
            <a:chOff x="4460332" y="2218182"/>
            <a:chExt cx="3073979" cy="73149"/>
          </a:xfrm>
        </p:grpSpPr>
        <p:grpSp>
          <p:nvGrpSpPr>
            <p:cNvPr id="6023" name="Google Shape;6023;p281"/>
            <p:cNvGrpSpPr/>
            <p:nvPr/>
          </p:nvGrpSpPr>
          <p:grpSpPr>
            <a:xfrm>
              <a:off x="4460332" y="2218182"/>
              <a:ext cx="228600" cy="73149"/>
              <a:chOff x="4810325" y="1866625"/>
              <a:chExt cx="225600" cy="73200"/>
            </a:xfrm>
          </p:grpSpPr>
          <p:sp>
            <p:nvSpPr>
              <p:cNvPr id="6024" name="Google Shape;6024;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281"/>
            <p:cNvGrpSpPr/>
            <p:nvPr/>
          </p:nvGrpSpPr>
          <p:grpSpPr>
            <a:xfrm>
              <a:off x="5900651" y="2218182"/>
              <a:ext cx="228600" cy="73149"/>
              <a:chOff x="4810325" y="1866625"/>
              <a:chExt cx="225600" cy="73200"/>
            </a:xfrm>
          </p:grpSpPr>
          <p:sp>
            <p:nvSpPr>
              <p:cNvPr id="6028" name="Google Shape;6028;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281"/>
            <p:cNvGrpSpPr/>
            <p:nvPr/>
          </p:nvGrpSpPr>
          <p:grpSpPr>
            <a:xfrm>
              <a:off x="6387846" y="2218182"/>
              <a:ext cx="228600" cy="73149"/>
              <a:chOff x="4810325" y="1866625"/>
              <a:chExt cx="225600" cy="73200"/>
            </a:xfrm>
          </p:grpSpPr>
          <p:sp>
            <p:nvSpPr>
              <p:cNvPr id="6032" name="Google Shape;6032;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281"/>
            <p:cNvGrpSpPr/>
            <p:nvPr/>
          </p:nvGrpSpPr>
          <p:grpSpPr>
            <a:xfrm>
              <a:off x="6872530" y="2218182"/>
              <a:ext cx="228600" cy="73149"/>
              <a:chOff x="4810325" y="1866625"/>
              <a:chExt cx="225600" cy="73200"/>
            </a:xfrm>
          </p:grpSpPr>
          <p:sp>
            <p:nvSpPr>
              <p:cNvPr id="6036" name="Google Shape;6036;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281"/>
            <p:cNvGrpSpPr/>
            <p:nvPr/>
          </p:nvGrpSpPr>
          <p:grpSpPr>
            <a:xfrm>
              <a:off x="4917532" y="2218182"/>
              <a:ext cx="228600" cy="73149"/>
              <a:chOff x="4810325" y="1866625"/>
              <a:chExt cx="225600" cy="73200"/>
            </a:xfrm>
          </p:grpSpPr>
          <p:sp>
            <p:nvSpPr>
              <p:cNvPr id="6040" name="Google Shape;6040;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281"/>
            <p:cNvGrpSpPr/>
            <p:nvPr/>
          </p:nvGrpSpPr>
          <p:grpSpPr>
            <a:xfrm>
              <a:off x="7388004" y="2218182"/>
              <a:ext cx="146307" cy="73149"/>
              <a:chOff x="5354834" y="2814352"/>
              <a:chExt cx="149400" cy="73200"/>
            </a:xfrm>
          </p:grpSpPr>
          <p:sp>
            <p:nvSpPr>
              <p:cNvPr id="6044" name="Google Shape;6044;p281"/>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81"/>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6" name="Google Shape;6046;p281"/>
          <p:cNvGrpSpPr/>
          <p:nvPr/>
        </p:nvGrpSpPr>
        <p:grpSpPr>
          <a:xfrm>
            <a:off x="4440548" y="3395032"/>
            <a:ext cx="3115126" cy="73149"/>
            <a:chOff x="4460332" y="2774719"/>
            <a:chExt cx="3115126" cy="73149"/>
          </a:xfrm>
        </p:grpSpPr>
        <p:grpSp>
          <p:nvGrpSpPr>
            <p:cNvPr id="6047" name="Google Shape;6047;p281"/>
            <p:cNvGrpSpPr/>
            <p:nvPr/>
          </p:nvGrpSpPr>
          <p:grpSpPr>
            <a:xfrm>
              <a:off x="4460332" y="2774719"/>
              <a:ext cx="228600" cy="73149"/>
              <a:chOff x="4810325" y="1866625"/>
              <a:chExt cx="225600" cy="73200"/>
            </a:xfrm>
          </p:grpSpPr>
          <p:sp>
            <p:nvSpPr>
              <p:cNvPr id="6048" name="Google Shape;6048;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281"/>
            <p:cNvGrpSpPr/>
            <p:nvPr/>
          </p:nvGrpSpPr>
          <p:grpSpPr>
            <a:xfrm>
              <a:off x="4917532" y="2774719"/>
              <a:ext cx="228600" cy="73149"/>
              <a:chOff x="4810325" y="1866625"/>
              <a:chExt cx="225600" cy="73200"/>
            </a:xfrm>
          </p:grpSpPr>
          <p:sp>
            <p:nvSpPr>
              <p:cNvPr id="6052" name="Google Shape;6052;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281"/>
            <p:cNvGrpSpPr/>
            <p:nvPr/>
          </p:nvGrpSpPr>
          <p:grpSpPr>
            <a:xfrm>
              <a:off x="5900651" y="2774719"/>
              <a:ext cx="228600" cy="73149"/>
              <a:chOff x="4810325" y="1866625"/>
              <a:chExt cx="225600" cy="73200"/>
            </a:xfrm>
          </p:grpSpPr>
          <p:sp>
            <p:nvSpPr>
              <p:cNvPr id="6056" name="Google Shape;6056;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281"/>
            <p:cNvGrpSpPr/>
            <p:nvPr/>
          </p:nvGrpSpPr>
          <p:grpSpPr>
            <a:xfrm>
              <a:off x="6872530" y="2774719"/>
              <a:ext cx="228600" cy="73149"/>
              <a:chOff x="4810325" y="1866625"/>
              <a:chExt cx="225600" cy="73200"/>
            </a:xfrm>
          </p:grpSpPr>
          <p:sp>
            <p:nvSpPr>
              <p:cNvPr id="6060" name="Google Shape;6060;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281"/>
            <p:cNvGrpSpPr/>
            <p:nvPr/>
          </p:nvGrpSpPr>
          <p:grpSpPr>
            <a:xfrm>
              <a:off x="7346858" y="2774719"/>
              <a:ext cx="228600" cy="73149"/>
              <a:chOff x="4810325" y="1866625"/>
              <a:chExt cx="225600" cy="73200"/>
            </a:xfrm>
          </p:grpSpPr>
          <p:sp>
            <p:nvSpPr>
              <p:cNvPr id="6064" name="Google Shape;6064;p281"/>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81"/>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81"/>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281"/>
            <p:cNvGrpSpPr/>
            <p:nvPr/>
          </p:nvGrpSpPr>
          <p:grpSpPr>
            <a:xfrm>
              <a:off x="6430724" y="2774719"/>
              <a:ext cx="146307" cy="73149"/>
              <a:chOff x="5354834" y="2814352"/>
              <a:chExt cx="149400" cy="73200"/>
            </a:xfrm>
          </p:grpSpPr>
          <p:sp>
            <p:nvSpPr>
              <p:cNvPr id="6068" name="Google Shape;6068;p281"/>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81"/>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70" name="Google Shape;6070;p281"/>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6071" name="Google Shape;6071;p281"/>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Solution Prioritization</a:t>
            </a:r>
            <a:endParaRPr sz="700" b="1">
              <a:solidFill>
                <a:schemeClr val="lt1"/>
              </a:solidFill>
              <a:latin typeface="Open Sans"/>
              <a:ea typeface="Open Sans"/>
              <a:cs typeface="Open Sans"/>
              <a:sym typeface="Open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075"/>
        <p:cNvGrpSpPr/>
        <p:nvPr/>
      </p:nvGrpSpPr>
      <p:grpSpPr>
        <a:xfrm>
          <a:off x="0" y="0"/>
          <a:ext cx="0" cy="0"/>
          <a:chOff x="0" y="0"/>
          <a:chExt cx="0" cy="0"/>
        </a:xfrm>
      </p:grpSpPr>
      <p:sp>
        <p:nvSpPr>
          <p:cNvPr id="6076" name="Google Shape;6076;p282"/>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
              <a:t>Potential Solutions</a:t>
            </a:r>
            <a:endParaRPr/>
          </a:p>
        </p:txBody>
      </p:sp>
      <p:sp>
        <p:nvSpPr>
          <p:cNvPr id="6077" name="Google Shape;6077;p282"/>
          <p:cNvSpPr/>
          <p:nvPr/>
        </p:nvSpPr>
        <p:spPr>
          <a:xfrm>
            <a:off x="274325" y="4608100"/>
            <a:ext cx="1634100" cy="155400"/>
          </a:xfrm>
          <a:prstGeom prst="rect">
            <a:avLst/>
          </a:prstGeom>
          <a:solidFill>
            <a:schemeClr val="lt1"/>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82"/>
          <p:cNvSpPr txBox="1"/>
          <p:nvPr/>
        </p:nvSpPr>
        <p:spPr>
          <a:xfrm>
            <a:off x="576549"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High</a:t>
            </a:r>
            <a:endParaRPr sz="700">
              <a:solidFill>
                <a:schemeClr val="dk2"/>
              </a:solidFill>
              <a:latin typeface="Open Sans"/>
              <a:ea typeface="Open Sans"/>
              <a:cs typeface="Open Sans"/>
              <a:sym typeface="Open Sans"/>
            </a:endParaRPr>
          </a:p>
        </p:txBody>
      </p:sp>
      <p:sp>
        <p:nvSpPr>
          <p:cNvPr id="6079" name="Google Shape;6079;p282"/>
          <p:cNvSpPr txBox="1"/>
          <p:nvPr/>
        </p:nvSpPr>
        <p:spPr>
          <a:xfrm>
            <a:off x="1142070" y="4633708"/>
            <a:ext cx="3810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Medium</a:t>
            </a:r>
            <a:endParaRPr sz="700">
              <a:solidFill>
                <a:schemeClr val="dk2"/>
              </a:solidFill>
              <a:latin typeface="Open Sans"/>
              <a:ea typeface="Open Sans"/>
              <a:cs typeface="Open Sans"/>
              <a:sym typeface="Open Sans"/>
            </a:endParaRPr>
          </a:p>
        </p:txBody>
      </p:sp>
      <p:sp>
        <p:nvSpPr>
          <p:cNvPr id="6080" name="Google Shape;6080;p282"/>
          <p:cNvSpPr txBox="1"/>
          <p:nvPr/>
        </p:nvSpPr>
        <p:spPr>
          <a:xfrm>
            <a:off x="1700183"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Low</a:t>
            </a:r>
            <a:endParaRPr sz="700">
              <a:solidFill>
                <a:schemeClr val="dk2"/>
              </a:solidFill>
              <a:latin typeface="Open Sans"/>
              <a:ea typeface="Open Sans"/>
              <a:cs typeface="Open Sans"/>
              <a:sym typeface="Open Sans"/>
            </a:endParaRPr>
          </a:p>
        </p:txBody>
      </p:sp>
      <p:grpSp>
        <p:nvGrpSpPr>
          <p:cNvPr id="6081" name="Google Shape;6081;p282"/>
          <p:cNvGrpSpPr/>
          <p:nvPr/>
        </p:nvGrpSpPr>
        <p:grpSpPr>
          <a:xfrm>
            <a:off x="295992" y="4643333"/>
            <a:ext cx="228600" cy="73149"/>
            <a:chOff x="4810325" y="1866625"/>
            <a:chExt cx="225600" cy="73200"/>
          </a:xfrm>
        </p:grpSpPr>
        <p:sp>
          <p:nvSpPr>
            <p:cNvPr id="6082" name="Google Shape;6082;p282"/>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82"/>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82"/>
            <p:cNvSpPr/>
            <p:nvPr/>
          </p:nvSpPr>
          <p:spPr>
            <a:xfrm>
              <a:off x="4962725" y="1866625"/>
              <a:ext cx="73200" cy="732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282"/>
          <p:cNvGrpSpPr/>
          <p:nvPr/>
        </p:nvGrpSpPr>
        <p:grpSpPr>
          <a:xfrm>
            <a:off x="943806" y="4643333"/>
            <a:ext cx="146307" cy="73149"/>
            <a:chOff x="5354834" y="2814352"/>
            <a:chExt cx="149400" cy="73200"/>
          </a:xfrm>
        </p:grpSpPr>
        <p:sp>
          <p:nvSpPr>
            <p:cNvPr id="6086" name="Google Shape;6086;p282"/>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82"/>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8" name="Google Shape;6088;p282"/>
          <p:cNvSpPr/>
          <p:nvPr/>
        </p:nvSpPr>
        <p:spPr>
          <a:xfrm>
            <a:off x="1575026" y="4643308"/>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82"/>
          <p:cNvSpPr txBox="1"/>
          <p:nvPr/>
        </p:nvSpPr>
        <p:spPr>
          <a:xfrm>
            <a:off x="274375" y="4422425"/>
            <a:ext cx="81528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 A higher </a:t>
            </a:r>
            <a:r>
              <a:rPr lang="en" sz="700" i="1">
                <a:solidFill>
                  <a:schemeClr val="dk2"/>
                </a:solidFill>
                <a:latin typeface="Open Sans"/>
                <a:ea typeface="Open Sans"/>
                <a:cs typeface="Open Sans"/>
                <a:sym typeface="Open Sans"/>
              </a:rPr>
              <a:t>Level of Effort </a:t>
            </a:r>
            <a:r>
              <a:rPr lang="en" sz="700">
                <a:solidFill>
                  <a:schemeClr val="dk2"/>
                </a:solidFill>
                <a:latin typeface="Open Sans"/>
                <a:ea typeface="Open Sans"/>
                <a:cs typeface="Open Sans"/>
                <a:sym typeface="Open Sans"/>
              </a:rPr>
              <a:t>represents a higher amount of effort needed to implement the Potential Solution. A higher </a:t>
            </a:r>
            <a:r>
              <a:rPr lang="en" sz="700" i="1">
                <a:solidFill>
                  <a:schemeClr val="dk2"/>
                </a:solidFill>
                <a:latin typeface="Open Sans"/>
                <a:ea typeface="Open Sans"/>
                <a:cs typeface="Open Sans"/>
                <a:sym typeface="Open Sans"/>
              </a:rPr>
              <a:t>Level of Benefit </a:t>
            </a:r>
            <a:r>
              <a:rPr lang="en" sz="700">
                <a:solidFill>
                  <a:schemeClr val="dk2"/>
                </a:solidFill>
                <a:latin typeface="Open Sans"/>
                <a:ea typeface="Open Sans"/>
                <a:cs typeface="Open Sans"/>
                <a:sym typeface="Open Sans"/>
              </a:rPr>
              <a:t>represents a higher severity of pain point being resolved.</a:t>
            </a:r>
            <a:endParaRPr sz="700">
              <a:solidFill>
                <a:schemeClr val="dk2"/>
              </a:solidFill>
              <a:latin typeface="Open Sans"/>
              <a:ea typeface="Open Sans"/>
              <a:cs typeface="Open Sans"/>
              <a:sym typeface="Open Sans"/>
            </a:endParaRPr>
          </a:p>
        </p:txBody>
      </p:sp>
      <p:graphicFrame>
        <p:nvGraphicFramePr>
          <p:cNvPr id="6090" name="Google Shape;6090;p282"/>
          <p:cNvGraphicFramePr/>
          <p:nvPr/>
        </p:nvGraphicFramePr>
        <p:xfrm>
          <a:off x="274365" y="1097280"/>
          <a:ext cx="3000000" cy="3000000"/>
        </p:xfrm>
        <a:graphic>
          <a:graphicData uri="http://schemas.openxmlformats.org/drawingml/2006/table">
            <a:tbl>
              <a:tblPr>
                <a:noFill/>
                <a:tableStyleId>{623A8685-D244-4DDB-8A5F-4220FAF1C67D}</a:tableStyleId>
              </a:tblPr>
              <a:tblGrid>
                <a:gridCol w="386125">
                  <a:extLst>
                    <a:ext uri="{9D8B030D-6E8A-4147-A177-3AD203B41FA5}">
                      <a16:colId xmlns:a16="http://schemas.microsoft.com/office/drawing/2014/main" val="20000"/>
                    </a:ext>
                  </a:extLst>
                </a:gridCol>
                <a:gridCol w="1143875">
                  <a:extLst>
                    <a:ext uri="{9D8B030D-6E8A-4147-A177-3AD203B41FA5}">
                      <a16:colId xmlns:a16="http://schemas.microsoft.com/office/drawing/2014/main" val="20001"/>
                    </a:ext>
                  </a:extLst>
                </a:gridCol>
                <a:gridCol w="2530425">
                  <a:extLst>
                    <a:ext uri="{9D8B030D-6E8A-4147-A177-3AD203B41FA5}">
                      <a16:colId xmlns:a16="http://schemas.microsoft.com/office/drawing/2014/main" val="20002"/>
                    </a:ext>
                  </a:extLst>
                </a:gridCol>
                <a:gridCol w="480875">
                  <a:extLst>
                    <a:ext uri="{9D8B030D-6E8A-4147-A177-3AD203B41FA5}">
                      <a16:colId xmlns:a16="http://schemas.microsoft.com/office/drawing/2014/main" val="20003"/>
                    </a:ext>
                  </a:extLst>
                </a:gridCol>
                <a:gridCol w="480875">
                  <a:extLst>
                    <a:ext uri="{9D8B030D-6E8A-4147-A177-3AD203B41FA5}">
                      <a16:colId xmlns:a16="http://schemas.microsoft.com/office/drawing/2014/main" val="20004"/>
                    </a:ext>
                  </a:extLst>
                </a:gridCol>
                <a:gridCol w="480875">
                  <a:extLst>
                    <a:ext uri="{9D8B030D-6E8A-4147-A177-3AD203B41FA5}">
                      <a16:colId xmlns:a16="http://schemas.microsoft.com/office/drawing/2014/main" val="20005"/>
                    </a:ext>
                  </a:extLst>
                </a:gridCol>
                <a:gridCol w="480875">
                  <a:extLst>
                    <a:ext uri="{9D8B030D-6E8A-4147-A177-3AD203B41FA5}">
                      <a16:colId xmlns:a16="http://schemas.microsoft.com/office/drawing/2014/main" val="20006"/>
                    </a:ext>
                  </a:extLst>
                </a:gridCol>
                <a:gridCol w="480875">
                  <a:extLst>
                    <a:ext uri="{9D8B030D-6E8A-4147-A177-3AD203B41FA5}">
                      <a16:colId xmlns:a16="http://schemas.microsoft.com/office/drawing/2014/main" val="20007"/>
                    </a:ext>
                  </a:extLst>
                </a:gridCol>
                <a:gridCol w="508075">
                  <a:extLst>
                    <a:ext uri="{9D8B030D-6E8A-4147-A177-3AD203B41FA5}">
                      <a16:colId xmlns:a16="http://schemas.microsoft.com/office/drawing/2014/main" val="20008"/>
                    </a:ext>
                  </a:extLst>
                </a:gridCol>
                <a:gridCol w="453675">
                  <a:extLst>
                    <a:ext uri="{9D8B030D-6E8A-4147-A177-3AD203B41FA5}">
                      <a16:colId xmlns:a16="http://schemas.microsoft.com/office/drawing/2014/main" val="20009"/>
                    </a:ext>
                  </a:extLst>
                </a:gridCol>
                <a:gridCol w="414450">
                  <a:extLst>
                    <a:ext uri="{9D8B030D-6E8A-4147-A177-3AD203B41FA5}">
                      <a16:colId xmlns:a16="http://schemas.microsoft.com/office/drawing/2014/main" val="20010"/>
                    </a:ext>
                  </a:extLst>
                </a:gridCol>
                <a:gridCol w="754350">
                  <a:extLst>
                    <a:ext uri="{9D8B030D-6E8A-4147-A177-3AD203B41FA5}">
                      <a16:colId xmlns:a16="http://schemas.microsoft.com/office/drawing/2014/main" val="20011"/>
                    </a:ext>
                  </a:extLst>
                </a:gridCol>
              </a:tblGrid>
              <a:tr h="89150">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a:t>
                      </a:r>
                      <a:endParaRPr sz="700" b="1">
                        <a:solidFill>
                          <a:schemeClr val="lt1"/>
                        </a:solidFill>
                        <a:latin typeface="Open Sans"/>
                        <a:ea typeface="Open Sans"/>
                        <a:cs typeface="Open Sans"/>
                        <a:sym typeface="Open Sans"/>
                      </a:endParaRPr>
                    </a:p>
                  </a:txBody>
                  <a:tcPr marL="45700" marR="45700" marT="18275" marB="18275" anchor="b">
                    <a:lnL w="9525" cap="flat" cmpd="sng">
                      <a:solidFill>
                        <a:schemeClr val="lt1"/>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Potential Solutions</a:t>
                      </a:r>
                      <a:endParaRPr sz="7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Description</a:t>
                      </a:r>
                      <a:endParaRPr sz="700" b="1" i="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gridSpan="3">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Effort</a:t>
                      </a:r>
                      <a:endParaRPr sz="700" b="1">
                        <a:solidFill>
                          <a:schemeClr val="l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gridSpan="5">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Benefit</a:t>
                      </a:r>
                      <a:endParaRPr sz="700" b="1">
                        <a:solidFill>
                          <a:schemeClr val="l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Initiative</a:t>
                      </a:r>
                      <a:endParaRPr sz="7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176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Resource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Time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Effort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Delay Caused</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Problem</a:t>
                      </a:r>
                      <a:endParaRPr sz="5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Frequency</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lt1"/>
                          </a:solidFill>
                          <a:latin typeface="Open Sans"/>
                          <a:ea typeface="Open Sans"/>
                          <a:cs typeface="Open Sans"/>
                          <a:sym typeface="Open Sans"/>
                        </a:rPr>
                        <a:t>Operational Overhead</a:t>
                      </a:r>
                      <a:endParaRPr sz="5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End User Impact</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Benefit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vMerge="1">
                  <a:txBody>
                    <a:bodyPr/>
                    <a:lstStyle/>
                    <a:p>
                      <a:endParaRPr lang="en-US"/>
                    </a:p>
                  </a:txBody>
                  <a:tcPr/>
                </a:tc>
                <a:extLst>
                  <a:ext uri="{0D108BD9-81ED-4DB2-BD59-A6C34878D82A}">
                    <a16:rowId xmlns:a16="http://schemas.microsoft.com/office/drawing/2014/main" val="10001"/>
                  </a:ext>
                </a:extLst>
              </a:tr>
              <a:tr h="288350">
                <a:tc rowSpan="2">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9</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lvl="0" indent="0" algn="l" rtl="0">
                        <a:spcBef>
                          <a:spcPts val="0"/>
                        </a:spcBef>
                        <a:spcAft>
                          <a:spcPts val="300"/>
                        </a:spcAft>
                        <a:buNone/>
                      </a:pPr>
                      <a:r>
                        <a:rPr lang="en" sz="700">
                          <a:solidFill>
                            <a:schemeClr val="dk2"/>
                          </a:solidFill>
                          <a:latin typeface="Open Sans"/>
                          <a:ea typeface="Open Sans"/>
                          <a:cs typeface="Open Sans"/>
                          <a:sym typeface="Open Sans"/>
                        </a:rPr>
                        <a:t>Redesign existing Employer Onboarding API to support process orchestration based on Alliance and product specific parameters (beyond TWN)</a:t>
                      </a:r>
                      <a:endParaRPr sz="7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Carry over of a legacy process for New Employer Onboarding of TWN &amp; UC for OSV &amp; UKG. The current process will not scale for bulk loading of Employers.</a:t>
                      </a:r>
                      <a:endParaRPr sz="700">
                        <a:solidFill>
                          <a:schemeClr val="dk2"/>
                        </a:solidFill>
                        <a:latin typeface="Open Sans"/>
                        <a:ea typeface="Open Sans"/>
                        <a:cs typeface="Open Sans"/>
                        <a:sym typeface="Open Sans"/>
                      </a:endParaRPr>
                    </a:p>
                    <a:p>
                      <a:pPr marL="0" lvl="0" indent="0" algn="l" rtl="0">
                        <a:spcBef>
                          <a:spcPts val="600"/>
                        </a:spcBef>
                        <a:spcAft>
                          <a:spcPts val="0"/>
                        </a:spcAft>
                        <a:buNone/>
                      </a:pPr>
                      <a:r>
                        <a:rPr lang="en" sz="700">
                          <a:solidFill>
                            <a:schemeClr val="dk2"/>
                          </a:solidFill>
                          <a:latin typeface="Open Sans"/>
                          <a:ea typeface="Open Sans"/>
                          <a:cs typeface="Open Sans"/>
                          <a:sym typeface="Open Sans"/>
                        </a:rPr>
                        <a:t>Short term - Workfront will be used for completing Employer specific onboarding.</a:t>
                      </a:r>
                      <a:endParaRPr sz="700">
                        <a:solidFill>
                          <a:schemeClr val="dk2"/>
                        </a:solidFill>
                        <a:latin typeface="Open Sans"/>
                        <a:ea typeface="Open Sans"/>
                        <a:cs typeface="Open Sans"/>
                        <a:sym typeface="Open Sans"/>
                      </a:endParaRPr>
                    </a:p>
                    <a:p>
                      <a:pPr marL="0" lvl="0" indent="0" algn="l" rtl="0">
                        <a:spcBef>
                          <a:spcPts val="600"/>
                        </a:spcBef>
                        <a:spcAft>
                          <a:spcPts val="0"/>
                        </a:spcAft>
                        <a:buNone/>
                      </a:pPr>
                      <a:r>
                        <a:rPr lang="en" sz="700">
                          <a:solidFill>
                            <a:schemeClr val="dk2"/>
                          </a:solidFill>
                          <a:latin typeface="Open Sans"/>
                          <a:ea typeface="Open Sans"/>
                          <a:cs typeface="Open Sans"/>
                          <a:sym typeface="Open Sans"/>
                        </a:rPr>
                        <a:t>Long term - Review options to provision these Employers without human intervention.</a:t>
                      </a:r>
                      <a:endParaRPr sz="7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5.0</a:t>
                      </a:r>
                      <a:endParaRPr sz="700" b="1">
                        <a:solidFill>
                          <a:schemeClr val="dk2"/>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D8D8D8"/>
                    </a:solidFill>
                  </a:tcPr>
                </a:tc>
                <a:tc rowSpan="2">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rowSpan="2">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11.0</a:t>
                      </a:r>
                      <a:endParaRPr sz="700" b="1">
                        <a:solidFill>
                          <a:schemeClr val="dk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D8D8D8"/>
                    </a:solidFill>
                  </a:tcPr>
                </a:tc>
                <a:tc rowSpan="2">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Enhanced Employer Onboarding Process (Multi-</a:t>
                      </a:r>
                      <a:br>
                        <a:rPr lang="en" sz="700">
                          <a:solidFill>
                            <a:schemeClr val="dk1"/>
                          </a:solidFill>
                          <a:latin typeface="Open Sans"/>
                          <a:ea typeface="Open Sans"/>
                          <a:cs typeface="Open Sans"/>
                          <a:sym typeface="Open Sans"/>
                        </a:rPr>
                      </a:br>
                      <a:r>
                        <a:rPr lang="en" sz="700">
                          <a:solidFill>
                            <a:schemeClr val="dk1"/>
                          </a:solidFill>
                          <a:latin typeface="Open Sans"/>
                          <a:ea typeface="Open Sans"/>
                          <a:cs typeface="Open Sans"/>
                          <a:sym typeface="Open Sans"/>
                        </a:rPr>
                        <a:t>product/Multi-channel)</a:t>
                      </a: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lt1">
                          <a:alpha val="0"/>
                        </a:schemeClr>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288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288350">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11</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ot"/>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Reuse the existing Employer Boarding SSS microservice to generate ER Codes. In addition, adopt an expanded ER code (beyond the current five digit constraint) for UC and I9</a:t>
                      </a:r>
                      <a:endParaRPr sz="7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Currently is a manual check performed by Workflow specialist in Workfront.</a:t>
                      </a:r>
                      <a:endParaRPr sz="7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2"/>
                          </a:solidFill>
                          <a:latin typeface="Open Sans"/>
                          <a:ea typeface="Open Sans"/>
                          <a:cs typeface="Open Sans"/>
                          <a:sym typeface="Open Sans"/>
                        </a:rPr>
                        <a:t>2.0</a:t>
                      </a:r>
                      <a:endParaRPr sz="700" b="1" u="none" strike="noStrike" cap="none">
                        <a:solidFill>
                          <a:schemeClr val="dk2"/>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8.0</a:t>
                      </a:r>
                      <a:endParaRPr sz="7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D8D8D8"/>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Enhanced Employer Onboarding Process (Multi-product/Multi-channel)</a:t>
                      </a: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r h="288350">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12</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Automate setup of default product configurations for a direct employer to reduce manual data entry by Implementation Specialist during product setup</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Opportunity received by Workflow specialist before Contract Ops Approval.</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4.0</a:t>
                      </a:r>
                      <a:endParaRPr sz="700" b="1">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10.0</a:t>
                      </a:r>
                      <a:endParaRPr sz="700" b="1">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Enhanced Employer Onboarding Process (Multi-product/Multi-channel)</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chemeClr val="accent6"/>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5"/>
                  </a:ext>
                </a:extLst>
              </a:tr>
            </a:tbl>
          </a:graphicData>
        </a:graphic>
      </p:graphicFrame>
      <p:sp>
        <p:nvSpPr>
          <p:cNvPr id="6091" name="Google Shape;6091;p282"/>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6092" name="Google Shape;6092;p282"/>
          <p:cNvGrpSpPr/>
          <p:nvPr/>
        </p:nvGrpSpPr>
        <p:grpSpPr>
          <a:xfrm>
            <a:off x="4453374" y="1592066"/>
            <a:ext cx="146307" cy="73149"/>
            <a:chOff x="5354834" y="2814352"/>
            <a:chExt cx="149400" cy="73200"/>
          </a:xfrm>
        </p:grpSpPr>
        <p:sp>
          <p:nvSpPr>
            <p:cNvPr id="6093" name="Google Shape;6093;p282"/>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282"/>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282"/>
          <p:cNvGrpSpPr/>
          <p:nvPr/>
        </p:nvGrpSpPr>
        <p:grpSpPr>
          <a:xfrm>
            <a:off x="4936551" y="1592066"/>
            <a:ext cx="146307" cy="73149"/>
            <a:chOff x="5354834" y="2814352"/>
            <a:chExt cx="149400" cy="73200"/>
          </a:xfrm>
        </p:grpSpPr>
        <p:sp>
          <p:nvSpPr>
            <p:cNvPr id="6096" name="Google Shape;6096;p282"/>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82"/>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282"/>
          <p:cNvGrpSpPr/>
          <p:nvPr/>
        </p:nvGrpSpPr>
        <p:grpSpPr>
          <a:xfrm>
            <a:off x="6392927" y="1593498"/>
            <a:ext cx="146307" cy="73149"/>
            <a:chOff x="5354834" y="2814352"/>
            <a:chExt cx="149400" cy="73200"/>
          </a:xfrm>
        </p:grpSpPr>
        <p:sp>
          <p:nvSpPr>
            <p:cNvPr id="6099" name="Google Shape;6099;p282"/>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282"/>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282"/>
          <p:cNvGrpSpPr/>
          <p:nvPr/>
        </p:nvGrpSpPr>
        <p:grpSpPr>
          <a:xfrm>
            <a:off x="7342727" y="1593498"/>
            <a:ext cx="228600" cy="73149"/>
            <a:chOff x="4810325" y="1866625"/>
            <a:chExt cx="225600" cy="73200"/>
          </a:xfrm>
        </p:grpSpPr>
        <p:sp>
          <p:nvSpPr>
            <p:cNvPr id="6102" name="Google Shape;6102;p282"/>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282"/>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282"/>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282"/>
          <p:cNvGrpSpPr/>
          <p:nvPr/>
        </p:nvGrpSpPr>
        <p:grpSpPr>
          <a:xfrm>
            <a:off x="6838837" y="1593498"/>
            <a:ext cx="228600" cy="73149"/>
            <a:chOff x="4810325" y="1866625"/>
            <a:chExt cx="225600" cy="73200"/>
          </a:xfrm>
        </p:grpSpPr>
        <p:sp>
          <p:nvSpPr>
            <p:cNvPr id="6106" name="Google Shape;6106;p282"/>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82"/>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82"/>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282"/>
          <p:cNvGrpSpPr/>
          <p:nvPr/>
        </p:nvGrpSpPr>
        <p:grpSpPr>
          <a:xfrm>
            <a:off x="5896035" y="1590658"/>
            <a:ext cx="228600" cy="73149"/>
            <a:chOff x="4810325" y="1866625"/>
            <a:chExt cx="225600" cy="73200"/>
          </a:xfrm>
        </p:grpSpPr>
        <p:sp>
          <p:nvSpPr>
            <p:cNvPr id="6110" name="Google Shape;6110;p282"/>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82"/>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82"/>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282"/>
          <p:cNvGrpSpPr/>
          <p:nvPr/>
        </p:nvGrpSpPr>
        <p:grpSpPr>
          <a:xfrm>
            <a:off x="7386920" y="2668754"/>
            <a:ext cx="146307" cy="73149"/>
            <a:chOff x="5354834" y="2814352"/>
            <a:chExt cx="149400" cy="73200"/>
          </a:xfrm>
        </p:grpSpPr>
        <p:sp>
          <p:nvSpPr>
            <p:cNvPr id="6114" name="Google Shape;6114;p282"/>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282"/>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282"/>
          <p:cNvGrpSpPr/>
          <p:nvPr/>
        </p:nvGrpSpPr>
        <p:grpSpPr>
          <a:xfrm>
            <a:off x="6883030" y="2668754"/>
            <a:ext cx="146307" cy="73149"/>
            <a:chOff x="5354834" y="2814352"/>
            <a:chExt cx="149400" cy="73200"/>
          </a:xfrm>
        </p:grpSpPr>
        <p:sp>
          <p:nvSpPr>
            <p:cNvPr id="6117" name="Google Shape;6117;p282"/>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282"/>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282"/>
          <p:cNvGrpSpPr/>
          <p:nvPr/>
        </p:nvGrpSpPr>
        <p:grpSpPr>
          <a:xfrm>
            <a:off x="6354827" y="2668754"/>
            <a:ext cx="228600" cy="73149"/>
            <a:chOff x="4810325" y="1866625"/>
            <a:chExt cx="225600" cy="73200"/>
          </a:xfrm>
        </p:grpSpPr>
        <p:sp>
          <p:nvSpPr>
            <p:cNvPr id="6120" name="Google Shape;6120;p282"/>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82"/>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82"/>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3" name="Google Shape;6123;p282"/>
          <p:cNvSpPr/>
          <p:nvPr/>
        </p:nvSpPr>
        <p:spPr>
          <a:xfrm>
            <a:off x="4538334" y="2668754"/>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82"/>
          <p:cNvSpPr/>
          <p:nvPr/>
        </p:nvSpPr>
        <p:spPr>
          <a:xfrm>
            <a:off x="5021511" y="2668754"/>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82"/>
          <p:cNvSpPr/>
          <p:nvPr/>
        </p:nvSpPr>
        <p:spPr>
          <a:xfrm>
            <a:off x="5976782" y="2668754"/>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6" name="Google Shape;6126;p282"/>
          <p:cNvGrpSpPr/>
          <p:nvPr/>
        </p:nvGrpSpPr>
        <p:grpSpPr>
          <a:xfrm>
            <a:off x="7386631" y="3584459"/>
            <a:ext cx="146307" cy="73149"/>
            <a:chOff x="5354834" y="2814352"/>
            <a:chExt cx="149400" cy="73200"/>
          </a:xfrm>
        </p:grpSpPr>
        <p:sp>
          <p:nvSpPr>
            <p:cNvPr id="6127" name="Google Shape;6127;p282"/>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282"/>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282"/>
          <p:cNvGrpSpPr/>
          <p:nvPr/>
        </p:nvGrpSpPr>
        <p:grpSpPr>
          <a:xfrm>
            <a:off x="6395685" y="3584459"/>
            <a:ext cx="146307" cy="73149"/>
            <a:chOff x="5354834" y="2814352"/>
            <a:chExt cx="149400" cy="73200"/>
          </a:xfrm>
        </p:grpSpPr>
        <p:sp>
          <p:nvSpPr>
            <p:cNvPr id="6130" name="Google Shape;6130;p282"/>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282"/>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282"/>
          <p:cNvGrpSpPr/>
          <p:nvPr/>
        </p:nvGrpSpPr>
        <p:grpSpPr>
          <a:xfrm>
            <a:off x="6841595" y="3584459"/>
            <a:ext cx="228600" cy="73149"/>
            <a:chOff x="4810325" y="1866625"/>
            <a:chExt cx="225600" cy="73200"/>
          </a:xfrm>
        </p:grpSpPr>
        <p:sp>
          <p:nvSpPr>
            <p:cNvPr id="6133" name="Google Shape;6133;p282"/>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282"/>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282"/>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282"/>
          <p:cNvGrpSpPr/>
          <p:nvPr/>
        </p:nvGrpSpPr>
        <p:grpSpPr>
          <a:xfrm>
            <a:off x="5898793" y="3584459"/>
            <a:ext cx="228600" cy="73149"/>
            <a:chOff x="4810325" y="1866625"/>
            <a:chExt cx="225600" cy="73200"/>
          </a:xfrm>
        </p:grpSpPr>
        <p:sp>
          <p:nvSpPr>
            <p:cNvPr id="6137" name="Google Shape;6137;p282"/>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282"/>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282"/>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282"/>
          <p:cNvGrpSpPr/>
          <p:nvPr/>
        </p:nvGrpSpPr>
        <p:grpSpPr>
          <a:xfrm>
            <a:off x="4460345" y="3584459"/>
            <a:ext cx="228600" cy="73149"/>
            <a:chOff x="4810325" y="1866625"/>
            <a:chExt cx="225600" cy="73200"/>
          </a:xfrm>
        </p:grpSpPr>
        <p:sp>
          <p:nvSpPr>
            <p:cNvPr id="6141" name="Google Shape;6141;p282"/>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282"/>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282"/>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4" name="Google Shape;6144;p282"/>
          <p:cNvSpPr/>
          <p:nvPr/>
        </p:nvSpPr>
        <p:spPr>
          <a:xfrm>
            <a:off x="5021222" y="3584459"/>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282"/>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Solution Prioritization</a:t>
            </a:r>
            <a:endParaRPr sz="700" b="1">
              <a:solidFill>
                <a:schemeClr val="lt1"/>
              </a:solidFill>
              <a:latin typeface="Open Sans"/>
              <a:ea typeface="Open Sans"/>
              <a:cs typeface="Open Sans"/>
              <a:sym typeface="Open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149"/>
        <p:cNvGrpSpPr/>
        <p:nvPr/>
      </p:nvGrpSpPr>
      <p:grpSpPr>
        <a:xfrm>
          <a:off x="0" y="0"/>
          <a:ext cx="0" cy="0"/>
          <a:chOff x="0" y="0"/>
          <a:chExt cx="0" cy="0"/>
        </a:xfrm>
      </p:grpSpPr>
      <p:sp>
        <p:nvSpPr>
          <p:cNvPr id="6150" name="Google Shape;6150;p283"/>
          <p:cNvSpPr/>
          <p:nvPr/>
        </p:nvSpPr>
        <p:spPr>
          <a:xfrm>
            <a:off x="274325" y="4608100"/>
            <a:ext cx="1634100" cy="155400"/>
          </a:xfrm>
          <a:prstGeom prst="rect">
            <a:avLst/>
          </a:prstGeom>
          <a:solidFill>
            <a:schemeClr val="lt1"/>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283"/>
          <p:cNvSpPr txBox="1"/>
          <p:nvPr/>
        </p:nvSpPr>
        <p:spPr>
          <a:xfrm>
            <a:off x="576549"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High</a:t>
            </a:r>
            <a:endParaRPr sz="700">
              <a:solidFill>
                <a:schemeClr val="dk2"/>
              </a:solidFill>
              <a:latin typeface="Open Sans"/>
              <a:ea typeface="Open Sans"/>
              <a:cs typeface="Open Sans"/>
              <a:sym typeface="Open Sans"/>
            </a:endParaRPr>
          </a:p>
        </p:txBody>
      </p:sp>
      <p:sp>
        <p:nvSpPr>
          <p:cNvPr id="6152" name="Google Shape;6152;p283"/>
          <p:cNvSpPr txBox="1"/>
          <p:nvPr/>
        </p:nvSpPr>
        <p:spPr>
          <a:xfrm>
            <a:off x="1142070" y="4633708"/>
            <a:ext cx="3810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Medium</a:t>
            </a:r>
            <a:endParaRPr sz="700">
              <a:solidFill>
                <a:schemeClr val="dk2"/>
              </a:solidFill>
              <a:latin typeface="Open Sans"/>
              <a:ea typeface="Open Sans"/>
              <a:cs typeface="Open Sans"/>
              <a:sym typeface="Open Sans"/>
            </a:endParaRPr>
          </a:p>
        </p:txBody>
      </p:sp>
      <p:sp>
        <p:nvSpPr>
          <p:cNvPr id="6153" name="Google Shape;6153;p283"/>
          <p:cNvSpPr txBox="1"/>
          <p:nvPr/>
        </p:nvSpPr>
        <p:spPr>
          <a:xfrm>
            <a:off x="1700183"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Low</a:t>
            </a:r>
            <a:endParaRPr sz="700">
              <a:solidFill>
                <a:schemeClr val="dk2"/>
              </a:solidFill>
              <a:latin typeface="Open Sans"/>
              <a:ea typeface="Open Sans"/>
              <a:cs typeface="Open Sans"/>
              <a:sym typeface="Open Sans"/>
            </a:endParaRPr>
          </a:p>
        </p:txBody>
      </p:sp>
      <p:grpSp>
        <p:nvGrpSpPr>
          <p:cNvPr id="6154" name="Google Shape;6154;p283"/>
          <p:cNvGrpSpPr/>
          <p:nvPr/>
        </p:nvGrpSpPr>
        <p:grpSpPr>
          <a:xfrm>
            <a:off x="295992" y="4643333"/>
            <a:ext cx="228600" cy="73149"/>
            <a:chOff x="4810325" y="1866625"/>
            <a:chExt cx="225600" cy="73200"/>
          </a:xfrm>
        </p:grpSpPr>
        <p:sp>
          <p:nvSpPr>
            <p:cNvPr id="6155" name="Google Shape;6155;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283"/>
            <p:cNvSpPr/>
            <p:nvPr/>
          </p:nvSpPr>
          <p:spPr>
            <a:xfrm>
              <a:off x="4962725" y="1866625"/>
              <a:ext cx="73200" cy="732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283"/>
          <p:cNvGrpSpPr/>
          <p:nvPr/>
        </p:nvGrpSpPr>
        <p:grpSpPr>
          <a:xfrm>
            <a:off x="943806" y="4643333"/>
            <a:ext cx="146307" cy="73149"/>
            <a:chOff x="5354834" y="2814352"/>
            <a:chExt cx="149400" cy="73200"/>
          </a:xfrm>
        </p:grpSpPr>
        <p:sp>
          <p:nvSpPr>
            <p:cNvPr id="6159" name="Google Shape;6159;p283"/>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283"/>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1" name="Google Shape;6161;p283"/>
          <p:cNvSpPr/>
          <p:nvPr/>
        </p:nvSpPr>
        <p:spPr>
          <a:xfrm>
            <a:off x="1575026" y="4643308"/>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283"/>
          <p:cNvSpPr txBox="1"/>
          <p:nvPr/>
        </p:nvSpPr>
        <p:spPr>
          <a:xfrm>
            <a:off x="274375" y="4422425"/>
            <a:ext cx="81528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 A higher </a:t>
            </a:r>
            <a:r>
              <a:rPr lang="en" sz="700" i="1">
                <a:solidFill>
                  <a:schemeClr val="dk2"/>
                </a:solidFill>
                <a:latin typeface="Open Sans"/>
                <a:ea typeface="Open Sans"/>
                <a:cs typeface="Open Sans"/>
                <a:sym typeface="Open Sans"/>
              </a:rPr>
              <a:t>Level of Effort </a:t>
            </a:r>
            <a:r>
              <a:rPr lang="en" sz="700">
                <a:solidFill>
                  <a:schemeClr val="dk2"/>
                </a:solidFill>
                <a:latin typeface="Open Sans"/>
                <a:ea typeface="Open Sans"/>
                <a:cs typeface="Open Sans"/>
                <a:sym typeface="Open Sans"/>
              </a:rPr>
              <a:t>represents a higher amount of effort needed to implement the Potential Solution. A higher </a:t>
            </a:r>
            <a:r>
              <a:rPr lang="en" sz="700" i="1">
                <a:solidFill>
                  <a:schemeClr val="dk2"/>
                </a:solidFill>
                <a:latin typeface="Open Sans"/>
                <a:ea typeface="Open Sans"/>
                <a:cs typeface="Open Sans"/>
                <a:sym typeface="Open Sans"/>
              </a:rPr>
              <a:t>Level of Benefit </a:t>
            </a:r>
            <a:r>
              <a:rPr lang="en" sz="700">
                <a:solidFill>
                  <a:schemeClr val="dk2"/>
                </a:solidFill>
                <a:latin typeface="Open Sans"/>
                <a:ea typeface="Open Sans"/>
                <a:cs typeface="Open Sans"/>
                <a:sym typeface="Open Sans"/>
              </a:rPr>
              <a:t>represents a higher severity of pain point being resolved.</a:t>
            </a:r>
            <a:endParaRPr sz="700">
              <a:solidFill>
                <a:schemeClr val="dk2"/>
              </a:solidFill>
              <a:latin typeface="Open Sans"/>
              <a:ea typeface="Open Sans"/>
              <a:cs typeface="Open Sans"/>
              <a:sym typeface="Open Sans"/>
            </a:endParaRPr>
          </a:p>
        </p:txBody>
      </p:sp>
      <p:sp>
        <p:nvSpPr>
          <p:cNvPr id="6163" name="Google Shape;6163;p283"/>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
              <a:t>Potential Solutions</a:t>
            </a:r>
            <a:endParaRPr/>
          </a:p>
        </p:txBody>
      </p:sp>
      <p:graphicFrame>
        <p:nvGraphicFramePr>
          <p:cNvPr id="6164" name="Google Shape;6164;p283"/>
          <p:cNvGraphicFramePr/>
          <p:nvPr/>
        </p:nvGraphicFramePr>
        <p:xfrm>
          <a:off x="274365" y="1097280"/>
          <a:ext cx="3000000" cy="3000000"/>
        </p:xfrm>
        <a:graphic>
          <a:graphicData uri="http://schemas.openxmlformats.org/drawingml/2006/table">
            <a:tbl>
              <a:tblPr>
                <a:noFill/>
                <a:tableStyleId>{623A8685-D244-4DDB-8A5F-4220FAF1C67D}</a:tableStyleId>
              </a:tblPr>
              <a:tblGrid>
                <a:gridCol w="386125">
                  <a:extLst>
                    <a:ext uri="{9D8B030D-6E8A-4147-A177-3AD203B41FA5}">
                      <a16:colId xmlns:a16="http://schemas.microsoft.com/office/drawing/2014/main" val="20000"/>
                    </a:ext>
                  </a:extLst>
                </a:gridCol>
                <a:gridCol w="1143875">
                  <a:extLst>
                    <a:ext uri="{9D8B030D-6E8A-4147-A177-3AD203B41FA5}">
                      <a16:colId xmlns:a16="http://schemas.microsoft.com/office/drawing/2014/main" val="20001"/>
                    </a:ext>
                  </a:extLst>
                </a:gridCol>
                <a:gridCol w="2530425">
                  <a:extLst>
                    <a:ext uri="{9D8B030D-6E8A-4147-A177-3AD203B41FA5}">
                      <a16:colId xmlns:a16="http://schemas.microsoft.com/office/drawing/2014/main" val="20002"/>
                    </a:ext>
                  </a:extLst>
                </a:gridCol>
                <a:gridCol w="480875">
                  <a:extLst>
                    <a:ext uri="{9D8B030D-6E8A-4147-A177-3AD203B41FA5}">
                      <a16:colId xmlns:a16="http://schemas.microsoft.com/office/drawing/2014/main" val="20003"/>
                    </a:ext>
                  </a:extLst>
                </a:gridCol>
                <a:gridCol w="480875">
                  <a:extLst>
                    <a:ext uri="{9D8B030D-6E8A-4147-A177-3AD203B41FA5}">
                      <a16:colId xmlns:a16="http://schemas.microsoft.com/office/drawing/2014/main" val="20004"/>
                    </a:ext>
                  </a:extLst>
                </a:gridCol>
                <a:gridCol w="480875">
                  <a:extLst>
                    <a:ext uri="{9D8B030D-6E8A-4147-A177-3AD203B41FA5}">
                      <a16:colId xmlns:a16="http://schemas.microsoft.com/office/drawing/2014/main" val="20005"/>
                    </a:ext>
                  </a:extLst>
                </a:gridCol>
                <a:gridCol w="480875">
                  <a:extLst>
                    <a:ext uri="{9D8B030D-6E8A-4147-A177-3AD203B41FA5}">
                      <a16:colId xmlns:a16="http://schemas.microsoft.com/office/drawing/2014/main" val="20006"/>
                    </a:ext>
                  </a:extLst>
                </a:gridCol>
                <a:gridCol w="480875">
                  <a:extLst>
                    <a:ext uri="{9D8B030D-6E8A-4147-A177-3AD203B41FA5}">
                      <a16:colId xmlns:a16="http://schemas.microsoft.com/office/drawing/2014/main" val="20007"/>
                    </a:ext>
                  </a:extLst>
                </a:gridCol>
                <a:gridCol w="508075">
                  <a:extLst>
                    <a:ext uri="{9D8B030D-6E8A-4147-A177-3AD203B41FA5}">
                      <a16:colId xmlns:a16="http://schemas.microsoft.com/office/drawing/2014/main" val="20008"/>
                    </a:ext>
                  </a:extLst>
                </a:gridCol>
                <a:gridCol w="453675">
                  <a:extLst>
                    <a:ext uri="{9D8B030D-6E8A-4147-A177-3AD203B41FA5}">
                      <a16:colId xmlns:a16="http://schemas.microsoft.com/office/drawing/2014/main" val="20009"/>
                    </a:ext>
                  </a:extLst>
                </a:gridCol>
                <a:gridCol w="414450">
                  <a:extLst>
                    <a:ext uri="{9D8B030D-6E8A-4147-A177-3AD203B41FA5}">
                      <a16:colId xmlns:a16="http://schemas.microsoft.com/office/drawing/2014/main" val="20010"/>
                    </a:ext>
                  </a:extLst>
                </a:gridCol>
                <a:gridCol w="754350">
                  <a:extLst>
                    <a:ext uri="{9D8B030D-6E8A-4147-A177-3AD203B41FA5}">
                      <a16:colId xmlns:a16="http://schemas.microsoft.com/office/drawing/2014/main" val="20011"/>
                    </a:ext>
                  </a:extLst>
                </a:gridCol>
              </a:tblGrid>
              <a:tr h="0">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a:t>
                      </a:r>
                      <a:endParaRPr sz="700" b="1">
                        <a:solidFill>
                          <a:schemeClr val="lt1"/>
                        </a:solidFill>
                        <a:latin typeface="Open Sans"/>
                        <a:ea typeface="Open Sans"/>
                        <a:cs typeface="Open Sans"/>
                        <a:sym typeface="Open Sans"/>
                      </a:endParaRPr>
                    </a:p>
                  </a:txBody>
                  <a:tcPr marL="45700" marR="45700" marT="18275" marB="18275" anchor="b">
                    <a:lnL w="9525" cap="flat" cmpd="sng">
                      <a:solidFill>
                        <a:schemeClr val="lt1"/>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Potential Solutions</a:t>
                      </a:r>
                      <a:endParaRPr sz="7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Description</a:t>
                      </a:r>
                      <a:endParaRPr sz="700" b="1" i="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gridSpan="3">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Effort</a:t>
                      </a:r>
                      <a:endParaRPr sz="700" b="1">
                        <a:solidFill>
                          <a:schemeClr val="l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gridSpan="5">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Benefit</a:t>
                      </a:r>
                      <a:endParaRPr sz="700" b="1">
                        <a:solidFill>
                          <a:schemeClr val="l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Initiative</a:t>
                      </a:r>
                      <a:endParaRPr sz="7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Resource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Time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Effort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Delay Caused</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Problem</a:t>
                      </a:r>
                      <a:endParaRPr sz="5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Frequency</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lt1"/>
                          </a:solidFill>
                          <a:latin typeface="Open Sans"/>
                          <a:ea typeface="Open Sans"/>
                          <a:cs typeface="Open Sans"/>
                          <a:sym typeface="Open Sans"/>
                        </a:rPr>
                        <a:t>Operational Overhead</a:t>
                      </a:r>
                      <a:endParaRPr sz="5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End User Impact</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Benefit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vMerge="1">
                  <a:txBody>
                    <a:bodyPr/>
                    <a:lstStyle/>
                    <a:p>
                      <a:endParaRPr lang="en-US"/>
                    </a:p>
                  </a:txBody>
                  <a:tcPr/>
                </a:tc>
                <a:extLst>
                  <a:ext uri="{0D108BD9-81ED-4DB2-BD59-A6C34878D82A}">
                    <a16:rowId xmlns:a16="http://schemas.microsoft.com/office/drawing/2014/main" val="10001"/>
                  </a:ext>
                </a:extLst>
              </a:tr>
              <a:tr h="13072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13</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700">
                          <a:solidFill>
                            <a:schemeClr val="dk2"/>
                          </a:solidFill>
                          <a:latin typeface="Open Sans"/>
                          <a:ea typeface="Open Sans"/>
                          <a:cs typeface="Open Sans"/>
                          <a:sym typeface="Open Sans"/>
                        </a:rPr>
                        <a:t>Extend existing TWN Rev share model to support I9 Alliances</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Referral Alliance is currently not flowing to Billing.</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2"/>
                          </a:solidFill>
                          <a:latin typeface="Open Sans"/>
                          <a:ea typeface="Open Sans"/>
                          <a:cs typeface="Open Sans"/>
                          <a:sym typeface="Open Sans"/>
                        </a:rPr>
                        <a:t>5.0</a:t>
                      </a:r>
                      <a:endParaRPr sz="700" b="1" u="none" strike="noStrike" cap="none">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11.0</a:t>
                      </a:r>
                      <a:endParaRPr sz="7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Extend Rev Share Model for Alliances cross product</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19092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14</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Introduce a streamlined Interaction model with a cross product responsibility to replace current organization matrix</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The current process of assignment is managed using spreadsheets and does not accurately reflect workload.</a:t>
                      </a:r>
                      <a:endParaRPr sz="7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4.0</a:t>
                      </a:r>
                      <a:endParaRPr sz="700" b="1">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6.0</a:t>
                      </a:r>
                      <a:endParaRPr sz="700" b="1">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Common Process Governance Model For Employer Onboarding</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3"/>
                  </a:ext>
                </a:extLst>
              </a:tr>
              <a:tr h="19092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15</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Implement an API-led solution for generation of UCX “Inhouse Account ID”</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Account ID generation managed via Spreadsheet</a:t>
                      </a:r>
                      <a:endParaRPr sz="7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UCX Team does not have a Workfront project created for them.</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2.0</a:t>
                      </a:r>
                      <a:endParaRPr sz="700" b="1">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8.0</a:t>
                      </a:r>
                      <a:endParaRPr sz="700" b="1">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Common Employer Onboarding Process (Multi-product/Multi-channel)</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r h="7527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16</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Establish a centralized process documentation repository to maintain current state process documentation and implement versioning to track future iterations of it</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Establish a Process Governance cross product, cross channel.</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2"/>
                          </a:solidFill>
                          <a:latin typeface="Open Sans"/>
                          <a:ea typeface="Open Sans"/>
                          <a:cs typeface="Open Sans"/>
                          <a:sym typeface="Open Sans"/>
                        </a:rPr>
                        <a:t>6.0</a:t>
                      </a:r>
                      <a:endParaRPr sz="700" b="1" u="none" strike="noStrike" cap="none">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12.0</a:t>
                      </a:r>
                      <a:endParaRPr sz="7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D8D8D8"/>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Establish Common Interaction Model For Employer Onboarding </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5"/>
                  </a:ext>
                </a:extLst>
              </a:tr>
            </a:tbl>
          </a:graphicData>
        </a:graphic>
      </p:graphicFrame>
      <p:sp>
        <p:nvSpPr>
          <p:cNvPr id="6165" name="Google Shape;6165;p283"/>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6166" name="Google Shape;6166;p283"/>
          <p:cNvGrpSpPr/>
          <p:nvPr/>
        </p:nvGrpSpPr>
        <p:grpSpPr>
          <a:xfrm>
            <a:off x="6415759" y="1571521"/>
            <a:ext cx="146307" cy="73149"/>
            <a:chOff x="5354834" y="2814352"/>
            <a:chExt cx="149400" cy="73200"/>
          </a:xfrm>
        </p:grpSpPr>
        <p:sp>
          <p:nvSpPr>
            <p:cNvPr id="6167" name="Google Shape;6167;p283"/>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283"/>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283"/>
          <p:cNvGrpSpPr/>
          <p:nvPr/>
        </p:nvGrpSpPr>
        <p:grpSpPr>
          <a:xfrm>
            <a:off x="7367647" y="1571521"/>
            <a:ext cx="228600" cy="73149"/>
            <a:chOff x="4810325" y="1866625"/>
            <a:chExt cx="225600" cy="73200"/>
          </a:xfrm>
        </p:grpSpPr>
        <p:sp>
          <p:nvSpPr>
            <p:cNvPr id="6170" name="Google Shape;6170;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283"/>
          <p:cNvGrpSpPr/>
          <p:nvPr/>
        </p:nvGrpSpPr>
        <p:grpSpPr>
          <a:xfrm>
            <a:off x="6871932" y="1571521"/>
            <a:ext cx="228600" cy="73149"/>
            <a:chOff x="4810325" y="1866625"/>
            <a:chExt cx="225600" cy="73200"/>
          </a:xfrm>
        </p:grpSpPr>
        <p:sp>
          <p:nvSpPr>
            <p:cNvPr id="6174" name="Google Shape;6174;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283"/>
          <p:cNvGrpSpPr/>
          <p:nvPr/>
        </p:nvGrpSpPr>
        <p:grpSpPr>
          <a:xfrm>
            <a:off x="5823885" y="1571521"/>
            <a:ext cx="228600" cy="73149"/>
            <a:chOff x="4810325" y="1866625"/>
            <a:chExt cx="225600" cy="73200"/>
          </a:xfrm>
        </p:grpSpPr>
        <p:sp>
          <p:nvSpPr>
            <p:cNvPr id="6178" name="Google Shape;6178;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283"/>
          <p:cNvGrpSpPr/>
          <p:nvPr/>
        </p:nvGrpSpPr>
        <p:grpSpPr>
          <a:xfrm>
            <a:off x="4497323" y="1574569"/>
            <a:ext cx="228600" cy="73149"/>
            <a:chOff x="4810325" y="1866625"/>
            <a:chExt cx="225600" cy="73200"/>
          </a:xfrm>
        </p:grpSpPr>
        <p:sp>
          <p:nvSpPr>
            <p:cNvPr id="6182" name="Google Shape;6182;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283"/>
          <p:cNvGrpSpPr/>
          <p:nvPr/>
        </p:nvGrpSpPr>
        <p:grpSpPr>
          <a:xfrm>
            <a:off x="4948425" y="1571521"/>
            <a:ext cx="146307" cy="73149"/>
            <a:chOff x="5354834" y="2814352"/>
            <a:chExt cx="149400" cy="73200"/>
          </a:xfrm>
        </p:grpSpPr>
        <p:sp>
          <p:nvSpPr>
            <p:cNvPr id="6186" name="Google Shape;6186;p283"/>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283"/>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8" name="Google Shape;6188;p283"/>
          <p:cNvSpPr/>
          <p:nvPr/>
        </p:nvSpPr>
        <p:spPr>
          <a:xfrm>
            <a:off x="6949633" y="2264636"/>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9" name="Google Shape;6189;p283"/>
          <p:cNvGrpSpPr/>
          <p:nvPr/>
        </p:nvGrpSpPr>
        <p:grpSpPr>
          <a:xfrm>
            <a:off x="6374612" y="2264636"/>
            <a:ext cx="228600" cy="73149"/>
            <a:chOff x="4810325" y="1866625"/>
            <a:chExt cx="225600" cy="73200"/>
          </a:xfrm>
        </p:grpSpPr>
        <p:sp>
          <p:nvSpPr>
            <p:cNvPr id="6190" name="Google Shape;6190;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283"/>
          <p:cNvGrpSpPr/>
          <p:nvPr/>
        </p:nvGrpSpPr>
        <p:grpSpPr>
          <a:xfrm>
            <a:off x="4948425" y="2264636"/>
            <a:ext cx="146307" cy="73149"/>
            <a:chOff x="5354834" y="2814352"/>
            <a:chExt cx="149400" cy="73200"/>
          </a:xfrm>
        </p:grpSpPr>
        <p:sp>
          <p:nvSpPr>
            <p:cNvPr id="6194" name="Google Shape;6194;p283"/>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283"/>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283"/>
          <p:cNvGrpSpPr/>
          <p:nvPr/>
        </p:nvGrpSpPr>
        <p:grpSpPr>
          <a:xfrm>
            <a:off x="4538470" y="2264636"/>
            <a:ext cx="146307" cy="73149"/>
            <a:chOff x="5354834" y="2814352"/>
            <a:chExt cx="149400" cy="73200"/>
          </a:xfrm>
        </p:grpSpPr>
        <p:sp>
          <p:nvSpPr>
            <p:cNvPr id="6197" name="Google Shape;6197;p283"/>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283"/>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9" name="Google Shape;6199;p283"/>
          <p:cNvSpPr/>
          <p:nvPr/>
        </p:nvSpPr>
        <p:spPr>
          <a:xfrm>
            <a:off x="7445347" y="2264636"/>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283"/>
          <p:cNvSpPr/>
          <p:nvPr/>
        </p:nvSpPr>
        <p:spPr>
          <a:xfrm>
            <a:off x="5901585" y="2264636"/>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1" name="Google Shape;6201;p283"/>
          <p:cNvGrpSpPr/>
          <p:nvPr/>
        </p:nvGrpSpPr>
        <p:grpSpPr>
          <a:xfrm>
            <a:off x="6374612" y="2867170"/>
            <a:ext cx="228600" cy="73149"/>
            <a:chOff x="4810325" y="1866625"/>
            <a:chExt cx="225600" cy="73200"/>
          </a:xfrm>
        </p:grpSpPr>
        <p:sp>
          <p:nvSpPr>
            <p:cNvPr id="6202" name="Google Shape;6202;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283"/>
          <p:cNvGrpSpPr/>
          <p:nvPr/>
        </p:nvGrpSpPr>
        <p:grpSpPr>
          <a:xfrm>
            <a:off x="6913079" y="2867170"/>
            <a:ext cx="146307" cy="73149"/>
            <a:chOff x="5354834" y="2814352"/>
            <a:chExt cx="149400" cy="73200"/>
          </a:xfrm>
        </p:grpSpPr>
        <p:sp>
          <p:nvSpPr>
            <p:cNvPr id="6206" name="Google Shape;6206;p283"/>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283"/>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283"/>
          <p:cNvGrpSpPr/>
          <p:nvPr/>
        </p:nvGrpSpPr>
        <p:grpSpPr>
          <a:xfrm>
            <a:off x="5865031" y="2867170"/>
            <a:ext cx="146307" cy="73149"/>
            <a:chOff x="5354834" y="2814352"/>
            <a:chExt cx="149400" cy="73200"/>
          </a:xfrm>
        </p:grpSpPr>
        <p:sp>
          <p:nvSpPr>
            <p:cNvPr id="6209" name="Google Shape;6209;p283"/>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283"/>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1" name="Google Shape;6211;p283"/>
          <p:cNvSpPr/>
          <p:nvPr/>
        </p:nvSpPr>
        <p:spPr>
          <a:xfrm>
            <a:off x="4984979" y="2867170"/>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283"/>
          <p:cNvSpPr/>
          <p:nvPr/>
        </p:nvSpPr>
        <p:spPr>
          <a:xfrm>
            <a:off x="4575024" y="2867170"/>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283"/>
          <p:cNvSpPr/>
          <p:nvPr/>
        </p:nvSpPr>
        <p:spPr>
          <a:xfrm>
            <a:off x="7445347" y="2867170"/>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4" name="Google Shape;6214;p283"/>
          <p:cNvGrpSpPr/>
          <p:nvPr/>
        </p:nvGrpSpPr>
        <p:grpSpPr>
          <a:xfrm>
            <a:off x="4497323" y="3619639"/>
            <a:ext cx="228600" cy="73149"/>
            <a:chOff x="4810325" y="1866625"/>
            <a:chExt cx="225600" cy="73200"/>
          </a:xfrm>
        </p:grpSpPr>
        <p:sp>
          <p:nvSpPr>
            <p:cNvPr id="6215" name="Google Shape;6215;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283"/>
          <p:cNvGrpSpPr/>
          <p:nvPr/>
        </p:nvGrpSpPr>
        <p:grpSpPr>
          <a:xfrm>
            <a:off x="4907279" y="3619639"/>
            <a:ext cx="228600" cy="73149"/>
            <a:chOff x="4810325" y="1866625"/>
            <a:chExt cx="225600" cy="73200"/>
          </a:xfrm>
        </p:grpSpPr>
        <p:sp>
          <p:nvSpPr>
            <p:cNvPr id="6219" name="Google Shape;6219;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283"/>
          <p:cNvGrpSpPr/>
          <p:nvPr/>
        </p:nvGrpSpPr>
        <p:grpSpPr>
          <a:xfrm>
            <a:off x="5823885" y="3619639"/>
            <a:ext cx="228600" cy="73149"/>
            <a:chOff x="4810325" y="1866625"/>
            <a:chExt cx="225600" cy="73200"/>
          </a:xfrm>
        </p:grpSpPr>
        <p:sp>
          <p:nvSpPr>
            <p:cNvPr id="6223" name="Google Shape;6223;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283"/>
          <p:cNvGrpSpPr/>
          <p:nvPr/>
        </p:nvGrpSpPr>
        <p:grpSpPr>
          <a:xfrm>
            <a:off x="6374612" y="3619639"/>
            <a:ext cx="228600" cy="73149"/>
            <a:chOff x="4810325" y="1866625"/>
            <a:chExt cx="225600" cy="73200"/>
          </a:xfrm>
        </p:grpSpPr>
        <p:sp>
          <p:nvSpPr>
            <p:cNvPr id="6227" name="Google Shape;6227;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283"/>
          <p:cNvGrpSpPr/>
          <p:nvPr/>
        </p:nvGrpSpPr>
        <p:grpSpPr>
          <a:xfrm>
            <a:off x="6871932" y="3619639"/>
            <a:ext cx="228600" cy="73149"/>
            <a:chOff x="4810325" y="1866625"/>
            <a:chExt cx="225600" cy="73200"/>
          </a:xfrm>
        </p:grpSpPr>
        <p:sp>
          <p:nvSpPr>
            <p:cNvPr id="6231" name="Google Shape;6231;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283"/>
          <p:cNvGrpSpPr/>
          <p:nvPr/>
        </p:nvGrpSpPr>
        <p:grpSpPr>
          <a:xfrm>
            <a:off x="7367647" y="3619639"/>
            <a:ext cx="228600" cy="73149"/>
            <a:chOff x="4810325" y="1866625"/>
            <a:chExt cx="225600" cy="73200"/>
          </a:xfrm>
        </p:grpSpPr>
        <p:sp>
          <p:nvSpPr>
            <p:cNvPr id="6235" name="Google Shape;6235;p283"/>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283"/>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283"/>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8" name="Google Shape;6238;p283"/>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Solution Prioritization</a:t>
            </a:r>
            <a:endParaRPr sz="700" b="1">
              <a:solidFill>
                <a:schemeClr val="lt1"/>
              </a:solidFill>
              <a:latin typeface="Open Sans"/>
              <a:ea typeface="Open Sans"/>
              <a:cs typeface="Open Sans"/>
              <a:sym typeface="Open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242"/>
        <p:cNvGrpSpPr/>
        <p:nvPr/>
      </p:nvGrpSpPr>
      <p:grpSpPr>
        <a:xfrm>
          <a:off x="0" y="0"/>
          <a:ext cx="0" cy="0"/>
          <a:chOff x="0" y="0"/>
          <a:chExt cx="0" cy="0"/>
        </a:xfrm>
      </p:grpSpPr>
      <p:sp>
        <p:nvSpPr>
          <p:cNvPr id="6243" name="Google Shape;6243;p284"/>
          <p:cNvSpPr/>
          <p:nvPr/>
        </p:nvSpPr>
        <p:spPr>
          <a:xfrm>
            <a:off x="274325" y="4608100"/>
            <a:ext cx="1634100" cy="155400"/>
          </a:xfrm>
          <a:prstGeom prst="rect">
            <a:avLst/>
          </a:prstGeom>
          <a:solidFill>
            <a:schemeClr val="lt1"/>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284"/>
          <p:cNvSpPr txBox="1"/>
          <p:nvPr/>
        </p:nvSpPr>
        <p:spPr>
          <a:xfrm>
            <a:off x="576549"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High</a:t>
            </a:r>
            <a:endParaRPr sz="700">
              <a:solidFill>
                <a:schemeClr val="dk2"/>
              </a:solidFill>
              <a:latin typeface="Open Sans"/>
              <a:ea typeface="Open Sans"/>
              <a:cs typeface="Open Sans"/>
              <a:sym typeface="Open Sans"/>
            </a:endParaRPr>
          </a:p>
        </p:txBody>
      </p:sp>
      <p:sp>
        <p:nvSpPr>
          <p:cNvPr id="6245" name="Google Shape;6245;p284"/>
          <p:cNvSpPr txBox="1"/>
          <p:nvPr/>
        </p:nvSpPr>
        <p:spPr>
          <a:xfrm>
            <a:off x="1142070" y="4633708"/>
            <a:ext cx="3810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Medium</a:t>
            </a:r>
            <a:endParaRPr sz="700">
              <a:solidFill>
                <a:schemeClr val="dk2"/>
              </a:solidFill>
              <a:latin typeface="Open Sans"/>
              <a:ea typeface="Open Sans"/>
              <a:cs typeface="Open Sans"/>
              <a:sym typeface="Open Sans"/>
            </a:endParaRPr>
          </a:p>
        </p:txBody>
      </p:sp>
      <p:sp>
        <p:nvSpPr>
          <p:cNvPr id="6246" name="Google Shape;6246;p284"/>
          <p:cNvSpPr txBox="1"/>
          <p:nvPr/>
        </p:nvSpPr>
        <p:spPr>
          <a:xfrm>
            <a:off x="1700183"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Low</a:t>
            </a:r>
            <a:endParaRPr sz="700">
              <a:solidFill>
                <a:schemeClr val="dk2"/>
              </a:solidFill>
              <a:latin typeface="Open Sans"/>
              <a:ea typeface="Open Sans"/>
              <a:cs typeface="Open Sans"/>
              <a:sym typeface="Open Sans"/>
            </a:endParaRPr>
          </a:p>
        </p:txBody>
      </p:sp>
      <p:grpSp>
        <p:nvGrpSpPr>
          <p:cNvPr id="6247" name="Google Shape;6247;p284"/>
          <p:cNvGrpSpPr/>
          <p:nvPr/>
        </p:nvGrpSpPr>
        <p:grpSpPr>
          <a:xfrm>
            <a:off x="295992" y="4643333"/>
            <a:ext cx="228600" cy="73149"/>
            <a:chOff x="4810325" y="1866625"/>
            <a:chExt cx="225600" cy="73200"/>
          </a:xfrm>
        </p:grpSpPr>
        <p:sp>
          <p:nvSpPr>
            <p:cNvPr id="6248" name="Google Shape;6248;p284"/>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284"/>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284"/>
            <p:cNvSpPr/>
            <p:nvPr/>
          </p:nvSpPr>
          <p:spPr>
            <a:xfrm>
              <a:off x="4962725" y="1866625"/>
              <a:ext cx="73200" cy="732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284"/>
          <p:cNvGrpSpPr/>
          <p:nvPr/>
        </p:nvGrpSpPr>
        <p:grpSpPr>
          <a:xfrm>
            <a:off x="943806" y="4643333"/>
            <a:ext cx="146307" cy="73149"/>
            <a:chOff x="5354834" y="2814352"/>
            <a:chExt cx="149400" cy="73200"/>
          </a:xfrm>
        </p:grpSpPr>
        <p:sp>
          <p:nvSpPr>
            <p:cNvPr id="6252" name="Google Shape;6252;p284"/>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284"/>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4" name="Google Shape;6254;p284"/>
          <p:cNvSpPr/>
          <p:nvPr/>
        </p:nvSpPr>
        <p:spPr>
          <a:xfrm>
            <a:off x="1575026" y="4643308"/>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284"/>
          <p:cNvSpPr txBox="1"/>
          <p:nvPr/>
        </p:nvSpPr>
        <p:spPr>
          <a:xfrm>
            <a:off x="274375" y="4422425"/>
            <a:ext cx="81528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 A higher </a:t>
            </a:r>
            <a:r>
              <a:rPr lang="en" sz="700" i="1">
                <a:solidFill>
                  <a:schemeClr val="dk2"/>
                </a:solidFill>
                <a:latin typeface="Open Sans"/>
                <a:ea typeface="Open Sans"/>
                <a:cs typeface="Open Sans"/>
                <a:sym typeface="Open Sans"/>
              </a:rPr>
              <a:t>Level of Effort </a:t>
            </a:r>
            <a:r>
              <a:rPr lang="en" sz="700">
                <a:solidFill>
                  <a:schemeClr val="dk2"/>
                </a:solidFill>
                <a:latin typeface="Open Sans"/>
                <a:ea typeface="Open Sans"/>
                <a:cs typeface="Open Sans"/>
                <a:sym typeface="Open Sans"/>
              </a:rPr>
              <a:t>represents a higher amount of effort needed to implement the Potential Solution. A higher </a:t>
            </a:r>
            <a:r>
              <a:rPr lang="en" sz="700" i="1">
                <a:solidFill>
                  <a:schemeClr val="dk2"/>
                </a:solidFill>
                <a:latin typeface="Open Sans"/>
                <a:ea typeface="Open Sans"/>
                <a:cs typeface="Open Sans"/>
                <a:sym typeface="Open Sans"/>
              </a:rPr>
              <a:t>Level of Benefit </a:t>
            </a:r>
            <a:r>
              <a:rPr lang="en" sz="700">
                <a:solidFill>
                  <a:schemeClr val="dk2"/>
                </a:solidFill>
                <a:latin typeface="Open Sans"/>
                <a:ea typeface="Open Sans"/>
                <a:cs typeface="Open Sans"/>
                <a:sym typeface="Open Sans"/>
              </a:rPr>
              <a:t>represents a higher severity of pain point being resolved.</a:t>
            </a:r>
            <a:endParaRPr sz="700">
              <a:solidFill>
                <a:schemeClr val="dk2"/>
              </a:solidFill>
              <a:latin typeface="Open Sans"/>
              <a:ea typeface="Open Sans"/>
              <a:cs typeface="Open Sans"/>
              <a:sym typeface="Open Sans"/>
            </a:endParaRPr>
          </a:p>
        </p:txBody>
      </p:sp>
      <p:sp>
        <p:nvSpPr>
          <p:cNvPr id="6256" name="Google Shape;6256;p284"/>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
              <a:t>Potential Solutions</a:t>
            </a:r>
            <a:endParaRPr/>
          </a:p>
        </p:txBody>
      </p:sp>
      <p:graphicFrame>
        <p:nvGraphicFramePr>
          <p:cNvPr id="6257" name="Google Shape;6257;p284"/>
          <p:cNvGraphicFramePr/>
          <p:nvPr/>
        </p:nvGraphicFramePr>
        <p:xfrm>
          <a:off x="274365" y="1097280"/>
          <a:ext cx="3000000" cy="3000000"/>
        </p:xfrm>
        <a:graphic>
          <a:graphicData uri="http://schemas.openxmlformats.org/drawingml/2006/table">
            <a:tbl>
              <a:tblPr>
                <a:noFill/>
                <a:tableStyleId>{623A8685-D244-4DDB-8A5F-4220FAF1C67D}</a:tableStyleId>
              </a:tblPr>
              <a:tblGrid>
                <a:gridCol w="386125">
                  <a:extLst>
                    <a:ext uri="{9D8B030D-6E8A-4147-A177-3AD203B41FA5}">
                      <a16:colId xmlns:a16="http://schemas.microsoft.com/office/drawing/2014/main" val="20000"/>
                    </a:ext>
                  </a:extLst>
                </a:gridCol>
                <a:gridCol w="1143875">
                  <a:extLst>
                    <a:ext uri="{9D8B030D-6E8A-4147-A177-3AD203B41FA5}">
                      <a16:colId xmlns:a16="http://schemas.microsoft.com/office/drawing/2014/main" val="20001"/>
                    </a:ext>
                  </a:extLst>
                </a:gridCol>
                <a:gridCol w="2530425">
                  <a:extLst>
                    <a:ext uri="{9D8B030D-6E8A-4147-A177-3AD203B41FA5}">
                      <a16:colId xmlns:a16="http://schemas.microsoft.com/office/drawing/2014/main" val="20002"/>
                    </a:ext>
                  </a:extLst>
                </a:gridCol>
                <a:gridCol w="480875">
                  <a:extLst>
                    <a:ext uri="{9D8B030D-6E8A-4147-A177-3AD203B41FA5}">
                      <a16:colId xmlns:a16="http://schemas.microsoft.com/office/drawing/2014/main" val="20003"/>
                    </a:ext>
                  </a:extLst>
                </a:gridCol>
                <a:gridCol w="480875">
                  <a:extLst>
                    <a:ext uri="{9D8B030D-6E8A-4147-A177-3AD203B41FA5}">
                      <a16:colId xmlns:a16="http://schemas.microsoft.com/office/drawing/2014/main" val="20004"/>
                    </a:ext>
                  </a:extLst>
                </a:gridCol>
                <a:gridCol w="480875">
                  <a:extLst>
                    <a:ext uri="{9D8B030D-6E8A-4147-A177-3AD203B41FA5}">
                      <a16:colId xmlns:a16="http://schemas.microsoft.com/office/drawing/2014/main" val="20005"/>
                    </a:ext>
                  </a:extLst>
                </a:gridCol>
                <a:gridCol w="480875">
                  <a:extLst>
                    <a:ext uri="{9D8B030D-6E8A-4147-A177-3AD203B41FA5}">
                      <a16:colId xmlns:a16="http://schemas.microsoft.com/office/drawing/2014/main" val="20006"/>
                    </a:ext>
                  </a:extLst>
                </a:gridCol>
                <a:gridCol w="480875">
                  <a:extLst>
                    <a:ext uri="{9D8B030D-6E8A-4147-A177-3AD203B41FA5}">
                      <a16:colId xmlns:a16="http://schemas.microsoft.com/office/drawing/2014/main" val="20007"/>
                    </a:ext>
                  </a:extLst>
                </a:gridCol>
                <a:gridCol w="508075">
                  <a:extLst>
                    <a:ext uri="{9D8B030D-6E8A-4147-A177-3AD203B41FA5}">
                      <a16:colId xmlns:a16="http://schemas.microsoft.com/office/drawing/2014/main" val="20008"/>
                    </a:ext>
                  </a:extLst>
                </a:gridCol>
                <a:gridCol w="453675">
                  <a:extLst>
                    <a:ext uri="{9D8B030D-6E8A-4147-A177-3AD203B41FA5}">
                      <a16:colId xmlns:a16="http://schemas.microsoft.com/office/drawing/2014/main" val="20009"/>
                    </a:ext>
                  </a:extLst>
                </a:gridCol>
                <a:gridCol w="414450">
                  <a:extLst>
                    <a:ext uri="{9D8B030D-6E8A-4147-A177-3AD203B41FA5}">
                      <a16:colId xmlns:a16="http://schemas.microsoft.com/office/drawing/2014/main" val="20010"/>
                    </a:ext>
                  </a:extLst>
                </a:gridCol>
                <a:gridCol w="754350">
                  <a:extLst>
                    <a:ext uri="{9D8B030D-6E8A-4147-A177-3AD203B41FA5}">
                      <a16:colId xmlns:a16="http://schemas.microsoft.com/office/drawing/2014/main" val="20011"/>
                    </a:ext>
                  </a:extLst>
                </a:gridCol>
              </a:tblGrid>
              <a:tr h="0">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a:t>
                      </a:r>
                      <a:endParaRPr sz="700" b="1">
                        <a:solidFill>
                          <a:schemeClr val="lt1"/>
                        </a:solidFill>
                        <a:latin typeface="Open Sans"/>
                        <a:ea typeface="Open Sans"/>
                        <a:cs typeface="Open Sans"/>
                        <a:sym typeface="Open Sans"/>
                      </a:endParaRPr>
                    </a:p>
                  </a:txBody>
                  <a:tcPr marL="45700" marR="45700" marT="18275" marB="18275" anchor="b">
                    <a:lnL w="9525" cap="flat" cmpd="sng">
                      <a:solidFill>
                        <a:schemeClr val="lt1"/>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Potential Solutions</a:t>
                      </a:r>
                      <a:endParaRPr sz="7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Description</a:t>
                      </a:r>
                      <a:endParaRPr sz="700" b="1" i="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gridSpan="3">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Effort</a:t>
                      </a:r>
                      <a:endParaRPr sz="700" b="1">
                        <a:solidFill>
                          <a:schemeClr val="l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gridSpan="5">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Benefit</a:t>
                      </a:r>
                      <a:endParaRPr sz="700" b="1">
                        <a:solidFill>
                          <a:schemeClr val="l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Initiative</a:t>
                      </a:r>
                      <a:endParaRPr sz="7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Resource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Time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Effort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Delay Caused</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Problem</a:t>
                      </a:r>
                      <a:endParaRPr sz="5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Frequency</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lt1"/>
                          </a:solidFill>
                          <a:latin typeface="Open Sans"/>
                          <a:ea typeface="Open Sans"/>
                          <a:cs typeface="Open Sans"/>
                          <a:sym typeface="Open Sans"/>
                        </a:rPr>
                        <a:t>Operational Overhead</a:t>
                      </a:r>
                      <a:endParaRPr sz="5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End User Impact</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Benefit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vMerge="1">
                  <a:txBody>
                    <a:bodyPr/>
                    <a:lstStyle/>
                    <a:p>
                      <a:endParaRPr lang="en-US"/>
                    </a:p>
                  </a:txBody>
                  <a:tcPr/>
                </a:tc>
                <a:extLst>
                  <a:ext uri="{0D108BD9-81ED-4DB2-BD59-A6C34878D82A}">
                    <a16:rowId xmlns:a16="http://schemas.microsoft.com/office/drawing/2014/main" val="10001"/>
                  </a:ext>
                </a:extLst>
              </a:tr>
              <a:tr h="19092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14</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Design a strategy to optimally establish, capture, and track process metrics and SLAs </a:t>
                      </a:r>
                      <a:endParaRPr sz="700">
                        <a:solidFill>
                          <a:schemeClr val="dk2"/>
                        </a:solidFill>
                        <a:latin typeface="Open Sans"/>
                        <a:ea typeface="Open Sans"/>
                        <a:cs typeface="Open Sans"/>
                        <a:sym typeface="Open Sans"/>
                      </a:endParaRPr>
                    </a:p>
                    <a:p>
                      <a:pPr marL="0" lvl="0" indent="0" algn="l" rtl="0">
                        <a:spcBef>
                          <a:spcPts val="0"/>
                        </a:spcBef>
                        <a:spcAft>
                          <a:spcPts val="0"/>
                        </a:spcAft>
                        <a:buNone/>
                      </a:pPr>
                      <a:r>
                        <a:rPr lang="en" sz="700">
                          <a:solidFill>
                            <a:schemeClr val="dk2"/>
                          </a:solidFill>
                          <a:latin typeface="Open Sans"/>
                          <a:ea typeface="Open Sans"/>
                          <a:cs typeface="Open Sans"/>
                          <a:sym typeface="Open Sans"/>
                        </a:rPr>
                        <a:t>Establish process controls to track adherence to Process SLAs</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The current process of assignment is managed using spreadsheets and does not accurately reflect workload.</a:t>
                      </a:r>
                      <a:endParaRPr sz="7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4.0</a:t>
                      </a:r>
                      <a:endParaRPr sz="700" b="1">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6.0</a:t>
                      </a:r>
                      <a:endParaRPr sz="700" b="1">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Common Process Governance Model For Employer Onboarding</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7527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16</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Evaluate options to automate the promotion of configurations from Customer Acceptance to Production</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Establish a Process Governance cross product, cross channel.</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2"/>
                          </a:solidFill>
                          <a:latin typeface="Open Sans"/>
                          <a:ea typeface="Open Sans"/>
                          <a:cs typeface="Open Sans"/>
                          <a:sym typeface="Open Sans"/>
                        </a:rPr>
                        <a:t>6.0</a:t>
                      </a:r>
                      <a:endParaRPr sz="700" b="1" u="none" strike="noStrike" cap="none">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12.0</a:t>
                      </a:r>
                      <a:endParaRPr sz="7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D8D8D8"/>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Establish Common Interaction Model For Employer Onboarding </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3"/>
                  </a:ext>
                </a:extLst>
              </a:tr>
            </a:tbl>
          </a:graphicData>
        </a:graphic>
      </p:graphicFrame>
      <p:sp>
        <p:nvSpPr>
          <p:cNvPr id="6258" name="Google Shape;6258;p284"/>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6259" name="Google Shape;6259;p284"/>
          <p:cNvGrpSpPr/>
          <p:nvPr/>
        </p:nvGrpSpPr>
        <p:grpSpPr>
          <a:xfrm>
            <a:off x="6415759" y="1876321"/>
            <a:ext cx="146307" cy="73149"/>
            <a:chOff x="5354834" y="2814352"/>
            <a:chExt cx="149400" cy="73200"/>
          </a:xfrm>
        </p:grpSpPr>
        <p:sp>
          <p:nvSpPr>
            <p:cNvPr id="6260" name="Google Shape;6260;p284"/>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284"/>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284"/>
          <p:cNvGrpSpPr/>
          <p:nvPr/>
        </p:nvGrpSpPr>
        <p:grpSpPr>
          <a:xfrm>
            <a:off x="7367647" y="1876321"/>
            <a:ext cx="228600" cy="73149"/>
            <a:chOff x="4810325" y="1866625"/>
            <a:chExt cx="225600" cy="73200"/>
          </a:xfrm>
        </p:grpSpPr>
        <p:sp>
          <p:nvSpPr>
            <p:cNvPr id="6263" name="Google Shape;6263;p284"/>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284"/>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284"/>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284"/>
          <p:cNvGrpSpPr/>
          <p:nvPr/>
        </p:nvGrpSpPr>
        <p:grpSpPr>
          <a:xfrm>
            <a:off x="6871932" y="1876321"/>
            <a:ext cx="228600" cy="73149"/>
            <a:chOff x="4810325" y="1866625"/>
            <a:chExt cx="225600" cy="73200"/>
          </a:xfrm>
        </p:grpSpPr>
        <p:sp>
          <p:nvSpPr>
            <p:cNvPr id="6267" name="Google Shape;6267;p284"/>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284"/>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284"/>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284"/>
          <p:cNvGrpSpPr/>
          <p:nvPr/>
        </p:nvGrpSpPr>
        <p:grpSpPr>
          <a:xfrm>
            <a:off x="5823885" y="1876321"/>
            <a:ext cx="228600" cy="73149"/>
            <a:chOff x="4810325" y="1866625"/>
            <a:chExt cx="225600" cy="73200"/>
          </a:xfrm>
        </p:grpSpPr>
        <p:sp>
          <p:nvSpPr>
            <p:cNvPr id="6271" name="Google Shape;6271;p284"/>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284"/>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84"/>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284"/>
          <p:cNvGrpSpPr/>
          <p:nvPr/>
        </p:nvGrpSpPr>
        <p:grpSpPr>
          <a:xfrm>
            <a:off x="4497323" y="1879369"/>
            <a:ext cx="228600" cy="73149"/>
            <a:chOff x="4810325" y="1866625"/>
            <a:chExt cx="225600" cy="73200"/>
          </a:xfrm>
        </p:grpSpPr>
        <p:sp>
          <p:nvSpPr>
            <p:cNvPr id="6275" name="Google Shape;6275;p284"/>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84"/>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84"/>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284"/>
          <p:cNvGrpSpPr/>
          <p:nvPr/>
        </p:nvGrpSpPr>
        <p:grpSpPr>
          <a:xfrm>
            <a:off x="4948425" y="1876321"/>
            <a:ext cx="146307" cy="73149"/>
            <a:chOff x="5354834" y="2814352"/>
            <a:chExt cx="149400" cy="73200"/>
          </a:xfrm>
        </p:grpSpPr>
        <p:sp>
          <p:nvSpPr>
            <p:cNvPr id="6279" name="Google Shape;6279;p284"/>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84"/>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284"/>
          <p:cNvGrpSpPr/>
          <p:nvPr/>
        </p:nvGrpSpPr>
        <p:grpSpPr>
          <a:xfrm>
            <a:off x="6374612" y="2638570"/>
            <a:ext cx="228600" cy="73149"/>
            <a:chOff x="4810325" y="1866625"/>
            <a:chExt cx="225600" cy="73200"/>
          </a:xfrm>
        </p:grpSpPr>
        <p:sp>
          <p:nvSpPr>
            <p:cNvPr id="6282" name="Google Shape;6282;p284"/>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284"/>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84"/>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284"/>
          <p:cNvGrpSpPr/>
          <p:nvPr/>
        </p:nvGrpSpPr>
        <p:grpSpPr>
          <a:xfrm>
            <a:off x="6913079" y="2638570"/>
            <a:ext cx="146307" cy="73149"/>
            <a:chOff x="5354834" y="2814352"/>
            <a:chExt cx="149400" cy="73200"/>
          </a:xfrm>
        </p:grpSpPr>
        <p:sp>
          <p:nvSpPr>
            <p:cNvPr id="6286" name="Google Shape;6286;p284"/>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84"/>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284"/>
          <p:cNvGrpSpPr/>
          <p:nvPr/>
        </p:nvGrpSpPr>
        <p:grpSpPr>
          <a:xfrm>
            <a:off x="5865031" y="2638570"/>
            <a:ext cx="146307" cy="73149"/>
            <a:chOff x="5354834" y="2814352"/>
            <a:chExt cx="149400" cy="73200"/>
          </a:xfrm>
        </p:grpSpPr>
        <p:sp>
          <p:nvSpPr>
            <p:cNvPr id="6289" name="Google Shape;6289;p284"/>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84"/>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1" name="Google Shape;6291;p284"/>
          <p:cNvSpPr/>
          <p:nvPr/>
        </p:nvSpPr>
        <p:spPr>
          <a:xfrm>
            <a:off x="4984979" y="2638570"/>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84"/>
          <p:cNvSpPr/>
          <p:nvPr/>
        </p:nvSpPr>
        <p:spPr>
          <a:xfrm>
            <a:off x="4575024" y="2638570"/>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84"/>
          <p:cNvSpPr/>
          <p:nvPr/>
        </p:nvSpPr>
        <p:spPr>
          <a:xfrm>
            <a:off x="7445347" y="2638570"/>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84"/>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Solution Prioritization</a:t>
            </a:r>
            <a:endParaRPr sz="700" b="1">
              <a:solidFill>
                <a:schemeClr val="lt1"/>
              </a:solidFill>
              <a:latin typeface="Open Sans"/>
              <a:ea typeface="Open Sans"/>
              <a:cs typeface="Open Sans"/>
              <a:sym typeface="Open San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298"/>
        <p:cNvGrpSpPr/>
        <p:nvPr/>
      </p:nvGrpSpPr>
      <p:grpSpPr>
        <a:xfrm>
          <a:off x="0" y="0"/>
          <a:ext cx="0" cy="0"/>
          <a:chOff x="0" y="0"/>
          <a:chExt cx="0" cy="0"/>
        </a:xfrm>
      </p:grpSpPr>
      <p:sp>
        <p:nvSpPr>
          <p:cNvPr id="6299" name="Google Shape;6299;p285"/>
          <p:cNvSpPr/>
          <p:nvPr/>
        </p:nvSpPr>
        <p:spPr>
          <a:xfrm>
            <a:off x="274325" y="4608100"/>
            <a:ext cx="1634100" cy="155400"/>
          </a:xfrm>
          <a:prstGeom prst="rect">
            <a:avLst/>
          </a:prstGeom>
          <a:solidFill>
            <a:schemeClr val="lt1"/>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85"/>
          <p:cNvSpPr txBox="1"/>
          <p:nvPr/>
        </p:nvSpPr>
        <p:spPr>
          <a:xfrm>
            <a:off x="576549"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High</a:t>
            </a:r>
            <a:endParaRPr sz="700">
              <a:solidFill>
                <a:schemeClr val="dk2"/>
              </a:solidFill>
              <a:latin typeface="Open Sans"/>
              <a:ea typeface="Open Sans"/>
              <a:cs typeface="Open Sans"/>
              <a:sym typeface="Open Sans"/>
            </a:endParaRPr>
          </a:p>
        </p:txBody>
      </p:sp>
      <p:sp>
        <p:nvSpPr>
          <p:cNvPr id="6301" name="Google Shape;6301;p285"/>
          <p:cNvSpPr txBox="1"/>
          <p:nvPr/>
        </p:nvSpPr>
        <p:spPr>
          <a:xfrm>
            <a:off x="1142070" y="4633708"/>
            <a:ext cx="3810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Medium</a:t>
            </a:r>
            <a:endParaRPr sz="700">
              <a:solidFill>
                <a:schemeClr val="dk2"/>
              </a:solidFill>
              <a:latin typeface="Open Sans"/>
              <a:ea typeface="Open Sans"/>
              <a:cs typeface="Open Sans"/>
              <a:sym typeface="Open Sans"/>
            </a:endParaRPr>
          </a:p>
        </p:txBody>
      </p:sp>
      <p:sp>
        <p:nvSpPr>
          <p:cNvPr id="6302" name="Google Shape;6302;p285"/>
          <p:cNvSpPr txBox="1"/>
          <p:nvPr/>
        </p:nvSpPr>
        <p:spPr>
          <a:xfrm>
            <a:off x="1700183" y="4633708"/>
            <a:ext cx="315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Low</a:t>
            </a:r>
            <a:endParaRPr sz="700">
              <a:solidFill>
                <a:schemeClr val="dk2"/>
              </a:solidFill>
              <a:latin typeface="Open Sans"/>
              <a:ea typeface="Open Sans"/>
              <a:cs typeface="Open Sans"/>
              <a:sym typeface="Open Sans"/>
            </a:endParaRPr>
          </a:p>
        </p:txBody>
      </p:sp>
      <p:grpSp>
        <p:nvGrpSpPr>
          <p:cNvPr id="6303" name="Google Shape;6303;p285"/>
          <p:cNvGrpSpPr/>
          <p:nvPr/>
        </p:nvGrpSpPr>
        <p:grpSpPr>
          <a:xfrm>
            <a:off x="295992" y="4643333"/>
            <a:ext cx="228600" cy="73149"/>
            <a:chOff x="4810325" y="1866625"/>
            <a:chExt cx="225600" cy="73200"/>
          </a:xfrm>
        </p:grpSpPr>
        <p:sp>
          <p:nvSpPr>
            <p:cNvPr id="6304" name="Google Shape;6304;p285"/>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85"/>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85"/>
            <p:cNvSpPr/>
            <p:nvPr/>
          </p:nvSpPr>
          <p:spPr>
            <a:xfrm>
              <a:off x="4962725" y="1866625"/>
              <a:ext cx="73200" cy="732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285"/>
          <p:cNvGrpSpPr/>
          <p:nvPr/>
        </p:nvGrpSpPr>
        <p:grpSpPr>
          <a:xfrm>
            <a:off x="943806" y="4643333"/>
            <a:ext cx="146307" cy="73149"/>
            <a:chOff x="5354834" y="2814352"/>
            <a:chExt cx="149400" cy="73200"/>
          </a:xfrm>
        </p:grpSpPr>
        <p:sp>
          <p:nvSpPr>
            <p:cNvPr id="6308" name="Google Shape;6308;p285"/>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285"/>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0" name="Google Shape;6310;p285"/>
          <p:cNvSpPr/>
          <p:nvPr/>
        </p:nvSpPr>
        <p:spPr>
          <a:xfrm>
            <a:off x="1575026" y="4643308"/>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285"/>
          <p:cNvSpPr txBox="1"/>
          <p:nvPr/>
        </p:nvSpPr>
        <p:spPr>
          <a:xfrm>
            <a:off x="274375" y="4422425"/>
            <a:ext cx="81528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 A higher </a:t>
            </a:r>
            <a:r>
              <a:rPr lang="en" sz="700" i="1">
                <a:solidFill>
                  <a:schemeClr val="dk2"/>
                </a:solidFill>
                <a:latin typeface="Open Sans"/>
                <a:ea typeface="Open Sans"/>
                <a:cs typeface="Open Sans"/>
                <a:sym typeface="Open Sans"/>
              </a:rPr>
              <a:t>Level of Effort </a:t>
            </a:r>
            <a:r>
              <a:rPr lang="en" sz="700">
                <a:solidFill>
                  <a:schemeClr val="dk2"/>
                </a:solidFill>
                <a:latin typeface="Open Sans"/>
                <a:ea typeface="Open Sans"/>
                <a:cs typeface="Open Sans"/>
                <a:sym typeface="Open Sans"/>
              </a:rPr>
              <a:t>represents a higher amount of effort needed to implement the Potential Solution. A higher </a:t>
            </a:r>
            <a:r>
              <a:rPr lang="en" sz="700" i="1">
                <a:solidFill>
                  <a:schemeClr val="dk2"/>
                </a:solidFill>
                <a:latin typeface="Open Sans"/>
                <a:ea typeface="Open Sans"/>
                <a:cs typeface="Open Sans"/>
                <a:sym typeface="Open Sans"/>
              </a:rPr>
              <a:t>Level of Benefit </a:t>
            </a:r>
            <a:r>
              <a:rPr lang="en" sz="700">
                <a:solidFill>
                  <a:schemeClr val="dk2"/>
                </a:solidFill>
                <a:latin typeface="Open Sans"/>
                <a:ea typeface="Open Sans"/>
                <a:cs typeface="Open Sans"/>
                <a:sym typeface="Open Sans"/>
              </a:rPr>
              <a:t>represents a higher severity of pain point being resolved.</a:t>
            </a:r>
            <a:endParaRPr sz="700">
              <a:solidFill>
                <a:schemeClr val="dk2"/>
              </a:solidFill>
              <a:latin typeface="Open Sans"/>
              <a:ea typeface="Open Sans"/>
              <a:cs typeface="Open Sans"/>
              <a:sym typeface="Open Sans"/>
            </a:endParaRPr>
          </a:p>
        </p:txBody>
      </p:sp>
      <p:sp>
        <p:nvSpPr>
          <p:cNvPr id="6312" name="Google Shape;6312;p285"/>
          <p:cNvSpPr txBox="1">
            <a:spLocks noGrp="1"/>
          </p:cNvSpPr>
          <p:nvPr>
            <p:ph type="title"/>
          </p:nvPr>
        </p:nvSpPr>
        <p:spPr>
          <a:xfrm>
            <a:off x="274326" y="221436"/>
            <a:ext cx="8595300" cy="681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
              <a:t>Potential Solutions</a:t>
            </a:r>
            <a:endParaRPr/>
          </a:p>
        </p:txBody>
      </p:sp>
      <p:graphicFrame>
        <p:nvGraphicFramePr>
          <p:cNvPr id="6313" name="Google Shape;6313;p285"/>
          <p:cNvGraphicFramePr/>
          <p:nvPr/>
        </p:nvGraphicFramePr>
        <p:xfrm>
          <a:off x="274365" y="1097280"/>
          <a:ext cx="3000000" cy="3000000"/>
        </p:xfrm>
        <a:graphic>
          <a:graphicData uri="http://schemas.openxmlformats.org/drawingml/2006/table">
            <a:tbl>
              <a:tblPr>
                <a:noFill/>
                <a:tableStyleId>{623A8685-D244-4DDB-8A5F-4220FAF1C67D}</a:tableStyleId>
              </a:tblPr>
              <a:tblGrid>
                <a:gridCol w="386125">
                  <a:extLst>
                    <a:ext uri="{9D8B030D-6E8A-4147-A177-3AD203B41FA5}">
                      <a16:colId xmlns:a16="http://schemas.microsoft.com/office/drawing/2014/main" val="20000"/>
                    </a:ext>
                  </a:extLst>
                </a:gridCol>
                <a:gridCol w="1143875">
                  <a:extLst>
                    <a:ext uri="{9D8B030D-6E8A-4147-A177-3AD203B41FA5}">
                      <a16:colId xmlns:a16="http://schemas.microsoft.com/office/drawing/2014/main" val="20001"/>
                    </a:ext>
                  </a:extLst>
                </a:gridCol>
                <a:gridCol w="2530425">
                  <a:extLst>
                    <a:ext uri="{9D8B030D-6E8A-4147-A177-3AD203B41FA5}">
                      <a16:colId xmlns:a16="http://schemas.microsoft.com/office/drawing/2014/main" val="20002"/>
                    </a:ext>
                  </a:extLst>
                </a:gridCol>
                <a:gridCol w="480875">
                  <a:extLst>
                    <a:ext uri="{9D8B030D-6E8A-4147-A177-3AD203B41FA5}">
                      <a16:colId xmlns:a16="http://schemas.microsoft.com/office/drawing/2014/main" val="20003"/>
                    </a:ext>
                  </a:extLst>
                </a:gridCol>
                <a:gridCol w="480875">
                  <a:extLst>
                    <a:ext uri="{9D8B030D-6E8A-4147-A177-3AD203B41FA5}">
                      <a16:colId xmlns:a16="http://schemas.microsoft.com/office/drawing/2014/main" val="20004"/>
                    </a:ext>
                  </a:extLst>
                </a:gridCol>
                <a:gridCol w="480875">
                  <a:extLst>
                    <a:ext uri="{9D8B030D-6E8A-4147-A177-3AD203B41FA5}">
                      <a16:colId xmlns:a16="http://schemas.microsoft.com/office/drawing/2014/main" val="20005"/>
                    </a:ext>
                  </a:extLst>
                </a:gridCol>
                <a:gridCol w="480875">
                  <a:extLst>
                    <a:ext uri="{9D8B030D-6E8A-4147-A177-3AD203B41FA5}">
                      <a16:colId xmlns:a16="http://schemas.microsoft.com/office/drawing/2014/main" val="20006"/>
                    </a:ext>
                  </a:extLst>
                </a:gridCol>
                <a:gridCol w="480875">
                  <a:extLst>
                    <a:ext uri="{9D8B030D-6E8A-4147-A177-3AD203B41FA5}">
                      <a16:colId xmlns:a16="http://schemas.microsoft.com/office/drawing/2014/main" val="20007"/>
                    </a:ext>
                  </a:extLst>
                </a:gridCol>
                <a:gridCol w="508075">
                  <a:extLst>
                    <a:ext uri="{9D8B030D-6E8A-4147-A177-3AD203B41FA5}">
                      <a16:colId xmlns:a16="http://schemas.microsoft.com/office/drawing/2014/main" val="20008"/>
                    </a:ext>
                  </a:extLst>
                </a:gridCol>
                <a:gridCol w="453675">
                  <a:extLst>
                    <a:ext uri="{9D8B030D-6E8A-4147-A177-3AD203B41FA5}">
                      <a16:colId xmlns:a16="http://schemas.microsoft.com/office/drawing/2014/main" val="20009"/>
                    </a:ext>
                  </a:extLst>
                </a:gridCol>
                <a:gridCol w="414450">
                  <a:extLst>
                    <a:ext uri="{9D8B030D-6E8A-4147-A177-3AD203B41FA5}">
                      <a16:colId xmlns:a16="http://schemas.microsoft.com/office/drawing/2014/main" val="20010"/>
                    </a:ext>
                  </a:extLst>
                </a:gridCol>
                <a:gridCol w="754350">
                  <a:extLst>
                    <a:ext uri="{9D8B030D-6E8A-4147-A177-3AD203B41FA5}">
                      <a16:colId xmlns:a16="http://schemas.microsoft.com/office/drawing/2014/main" val="20011"/>
                    </a:ext>
                  </a:extLst>
                </a:gridCol>
              </a:tblGrid>
              <a:tr h="71950">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a:t>
                      </a:r>
                      <a:endParaRPr sz="700" b="1">
                        <a:solidFill>
                          <a:schemeClr val="lt1"/>
                        </a:solidFill>
                        <a:latin typeface="Open Sans"/>
                        <a:ea typeface="Open Sans"/>
                        <a:cs typeface="Open Sans"/>
                        <a:sym typeface="Open Sans"/>
                      </a:endParaRPr>
                    </a:p>
                  </a:txBody>
                  <a:tcPr marL="45700" marR="45700" marT="18275" marB="18275" anchor="b">
                    <a:lnL w="9525" cap="flat" cmpd="sng">
                      <a:solidFill>
                        <a:schemeClr val="lt1"/>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Potential Solutions</a:t>
                      </a:r>
                      <a:endParaRPr sz="7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Description</a:t>
                      </a:r>
                      <a:endParaRPr sz="700" b="1" i="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gridSpan="3">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Effort</a:t>
                      </a:r>
                      <a:endParaRPr sz="700" b="1">
                        <a:solidFill>
                          <a:schemeClr val="l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gridSpan="5">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Level Of Benefit</a:t>
                      </a:r>
                      <a:endParaRPr sz="700" b="1">
                        <a:solidFill>
                          <a:schemeClr val="lt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Initiative</a:t>
                      </a:r>
                      <a:endParaRPr sz="7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982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Resource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Time</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Effort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Delay Caused</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Problem</a:t>
                      </a:r>
                      <a:endParaRPr sz="5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500" b="1" u="none" strike="noStrike" cap="none">
                          <a:solidFill>
                            <a:schemeClr val="lt1"/>
                          </a:solidFill>
                          <a:latin typeface="Open Sans"/>
                          <a:ea typeface="Open Sans"/>
                          <a:cs typeface="Open Sans"/>
                          <a:sym typeface="Open Sans"/>
                        </a:rPr>
                        <a:t>Frequency</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lt1"/>
                          </a:solidFill>
                          <a:latin typeface="Open Sans"/>
                          <a:ea typeface="Open Sans"/>
                          <a:cs typeface="Open Sans"/>
                          <a:sym typeface="Open Sans"/>
                        </a:rPr>
                        <a:t>Operational Overhead</a:t>
                      </a:r>
                      <a:endParaRPr sz="5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lt1"/>
                          </a:solidFill>
                          <a:latin typeface="Open Sans"/>
                          <a:ea typeface="Open Sans"/>
                          <a:cs typeface="Open Sans"/>
                          <a:sym typeface="Open Sans"/>
                        </a:rPr>
                        <a:t>End User Impact</a:t>
                      </a:r>
                      <a:endParaRPr sz="500" b="1" u="none" strike="noStrike" cap="none">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Benefit Score</a:t>
                      </a:r>
                      <a:endParaRPr sz="500" b="1" u="none" strike="noStrike" cap="none">
                        <a:solidFill>
                          <a:schemeClr val="dk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vMerge="1">
                  <a:txBody>
                    <a:bodyPr/>
                    <a:lstStyle/>
                    <a:p>
                      <a:endParaRPr lang="en-US"/>
                    </a:p>
                  </a:txBody>
                  <a:tcPr/>
                </a:tc>
                <a:extLst>
                  <a:ext uri="{0D108BD9-81ED-4DB2-BD59-A6C34878D82A}">
                    <a16:rowId xmlns:a16="http://schemas.microsoft.com/office/drawing/2014/main" val="10001"/>
                  </a:ext>
                </a:extLst>
              </a:tr>
              <a:tr h="45102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17</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lnSpc>
                          <a:spcPct val="100000"/>
                        </a:lnSpc>
                        <a:spcBef>
                          <a:spcPts val="0"/>
                        </a:spcBef>
                        <a:spcAft>
                          <a:spcPts val="0"/>
                        </a:spcAft>
                        <a:buNone/>
                      </a:pPr>
                      <a:r>
                        <a:rPr lang="en" sz="700">
                          <a:solidFill>
                            <a:schemeClr val="dk2"/>
                          </a:solidFill>
                          <a:latin typeface="Open Sans"/>
                          <a:ea typeface="Open Sans"/>
                          <a:cs typeface="Open Sans"/>
                          <a:sym typeface="Open Sans"/>
                        </a:rPr>
                        <a:t>Automate the Cancellation process to support near real time cancellations. Leverage Workfront or Salesforce to track manual activities for exception processes</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Cancellation requests are tracked using spreadsheets and there is weekly and monthly manual processes to process cancellations and initiate save procedures.</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2"/>
                          </a:solidFill>
                          <a:latin typeface="Open Sans"/>
                          <a:ea typeface="Open Sans"/>
                          <a:cs typeface="Open Sans"/>
                          <a:sym typeface="Open Sans"/>
                        </a:rPr>
                        <a:t>6.0</a:t>
                      </a:r>
                      <a:endParaRPr sz="700" b="1" u="none" strike="noStrike" cap="none">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10.0</a:t>
                      </a:r>
                      <a:endParaRPr sz="7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rowSpan="3">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Define Common Employer Offboarding Process (Multi-product/Multi-channel)</a:t>
                      </a:r>
                      <a:endParaRPr sz="700">
                        <a:solidFill>
                          <a:schemeClr val="dk1"/>
                        </a:solidFill>
                        <a:latin typeface="Open Sans"/>
                        <a:ea typeface="Open Sans"/>
                        <a:cs typeface="Open Sans"/>
                        <a:sym typeface="Open Sans"/>
                      </a:endParaRPr>
                    </a:p>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chemeClr val="lt1"/>
                      </a:solidFill>
                      <a:prstDash val="dot"/>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635300">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18</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Provide near real time notification to “Customer Relationship Managers” for Employers who meet the criteria of “Cancellation Save” procedures. Track the activity in Workfront or Salesforce</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The process of updating Salesforce is manual.</a:t>
                      </a:r>
                      <a:endParaRPr sz="7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3.0</a:t>
                      </a:r>
                      <a:endParaRPr sz="700" b="1">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10.0</a:t>
                      </a:r>
                      <a:endParaRPr sz="700" b="1">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vMerge="1">
                  <a:txBody>
                    <a:bodyPr/>
                    <a:lstStyle/>
                    <a:p>
                      <a:endParaRPr lang="en-US"/>
                    </a:p>
                  </a:txBody>
                  <a:tcPr/>
                </a:tc>
                <a:extLst>
                  <a:ext uri="{0D108BD9-81ED-4DB2-BD59-A6C34878D82A}">
                    <a16:rowId xmlns:a16="http://schemas.microsoft.com/office/drawing/2014/main" val="10003"/>
                  </a:ext>
                </a:extLst>
              </a:tr>
              <a:tr h="205325">
                <a:tc>
                  <a:txBody>
                    <a:bodyPr/>
                    <a:lstStyle/>
                    <a:p>
                      <a:pPr marL="0" lvl="0" indent="0" algn="l" rtl="0">
                        <a:spcBef>
                          <a:spcPts val="0"/>
                        </a:spcBef>
                        <a:spcAft>
                          <a:spcPts val="0"/>
                        </a:spcAft>
                        <a:buNone/>
                      </a:pPr>
                      <a:r>
                        <a:rPr lang="en" sz="700" b="1">
                          <a:solidFill>
                            <a:schemeClr val="accent1"/>
                          </a:solidFill>
                          <a:latin typeface="Open Sans"/>
                          <a:ea typeface="Open Sans"/>
                          <a:cs typeface="Open Sans"/>
                          <a:sym typeface="Open Sans"/>
                        </a:rPr>
                        <a:t>19</a:t>
                      </a:r>
                      <a:endParaRPr sz="700" b="1">
                        <a:solidFill>
                          <a:schemeClr val="accent1"/>
                        </a:solidFill>
                        <a:latin typeface="Open Sans"/>
                        <a:ea typeface="Open Sans"/>
                        <a:cs typeface="Open Sans"/>
                        <a:sym typeface="Open Sans"/>
                      </a:endParaRPr>
                    </a:p>
                  </a:txBody>
                  <a:tcPr marL="45700" marR="45700" marT="18275" marB="18275">
                    <a:lnL w="9525" cap="flat" cmpd="sng">
                      <a:solidFill>
                        <a:schemeClr val="lt1"/>
                      </a:solidFill>
                      <a:prstDash val="dot"/>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For I9 Cloud product, automate extraction and sending of Employee data requested by Employer during Cancellation*</a:t>
                      </a:r>
                      <a:endParaRPr sz="700">
                        <a:solidFill>
                          <a:schemeClr val="dk2"/>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Automate the manual process by enhancing  Employer Boarding Offboarding API.</a:t>
                      </a:r>
                      <a:endParaRPr sz="7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None/>
                      </a:pPr>
                      <a:endParaRPr sz="8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4.0</a:t>
                      </a:r>
                      <a:endParaRPr sz="700" b="1">
                        <a:solidFill>
                          <a:schemeClr val="dk2"/>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7.0</a:t>
                      </a:r>
                      <a:endParaRPr sz="700" b="1">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D8D8D8"/>
                    </a:solidFill>
                  </a:tcPr>
                </a:tc>
                <a:tc vMerge="1">
                  <a:txBody>
                    <a:bodyPr/>
                    <a:lstStyle/>
                    <a:p>
                      <a:endParaRPr lang="en-US"/>
                    </a:p>
                  </a:txBody>
                  <a:tcPr/>
                </a:tc>
                <a:extLst>
                  <a:ext uri="{0D108BD9-81ED-4DB2-BD59-A6C34878D82A}">
                    <a16:rowId xmlns:a16="http://schemas.microsoft.com/office/drawing/2014/main" val="10004"/>
                  </a:ext>
                </a:extLst>
              </a:tr>
            </a:tbl>
          </a:graphicData>
        </a:graphic>
      </p:graphicFrame>
      <p:sp>
        <p:nvSpPr>
          <p:cNvPr id="6314" name="Google Shape;6314;p285"/>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6315" name="Google Shape;6315;p285"/>
          <p:cNvGrpSpPr/>
          <p:nvPr/>
        </p:nvGrpSpPr>
        <p:grpSpPr>
          <a:xfrm>
            <a:off x="6877940" y="1771235"/>
            <a:ext cx="228600" cy="73149"/>
            <a:chOff x="4810325" y="1866625"/>
            <a:chExt cx="225600" cy="73200"/>
          </a:xfrm>
        </p:grpSpPr>
        <p:sp>
          <p:nvSpPr>
            <p:cNvPr id="6316" name="Google Shape;6316;p285"/>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285"/>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285"/>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285"/>
          <p:cNvGrpSpPr/>
          <p:nvPr/>
        </p:nvGrpSpPr>
        <p:grpSpPr>
          <a:xfrm>
            <a:off x="5892354" y="1771235"/>
            <a:ext cx="228600" cy="73149"/>
            <a:chOff x="4810325" y="1866625"/>
            <a:chExt cx="225600" cy="73200"/>
          </a:xfrm>
        </p:grpSpPr>
        <p:sp>
          <p:nvSpPr>
            <p:cNvPr id="6320" name="Google Shape;6320;p285"/>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285"/>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85"/>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285"/>
          <p:cNvGrpSpPr/>
          <p:nvPr/>
        </p:nvGrpSpPr>
        <p:grpSpPr>
          <a:xfrm>
            <a:off x="4447239" y="1771235"/>
            <a:ext cx="228600" cy="73149"/>
            <a:chOff x="4810325" y="1866625"/>
            <a:chExt cx="225600" cy="73200"/>
          </a:xfrm>
        </p:grpSpPr>
        <p:sp>
          <p:nvSpPr>
            <p:cNvPr id="6324" name="Google Shape;6324;p285"/>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285"/>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85"/>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285"/>
          <p:cNvGrpSpPr/>
          <p:nvPr/>
        </p:nvGrpSpPr>
        <p:grpSpPr>
          <a:xfrm>
            <a:off x="4949586" y="1771235"/>
            <a:ext cx="228600" cy="73149"/>
            <a:chOff x="4810325" y="1866625"/>
            <a:chExt cx="225600" cy="73200"/>
          </a:xfrm>
        </p:grpSpPr>
        <p:sp>
          <p:nvSpPr>
            <p:cNvPr id="6328" name="Google Shape;6328;p285"/>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285"/>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85"/>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285"/>
          <p:cNvGrpSpPr/>
          <p:nvPr/>
        </p:nvGrpSpPr>
        <p:grpSpPr>
          <a:xfrm>
            <a:off x="6381053" y="1771235"/>
            <a:ext cx="228600" cy="73149"/>
            <a:chOff x="4810325" y="1866625"/>
            <a:chExt cx="225600" cy="73200"/>
          </a:xfrm>
        </p:grpSpPr>
        <p:sp>
          <p:nvSpPr>
            <p:cNvPr id="6332" name="Google Shape;6332;p285"/>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85"/>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85"/>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285"/>
          <p:cNvSpPr/>
          <p:nvPr/>
        </p:nvSpPr>
        <p:spPr>
          <a:xfrm>
            <a:off x="7422347" y="1771209"/>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6" name="Google Shape;6336;p285"/>
          <p:cNvGrpSpPr/>
          <p:nvPr/>
        </p:nvGrpSpPr>
        <p:grpSpPr>
          <a:xfrm>
            <a:off x="6381053" y="2599476"/>
            <a:ext cx="228600" cy="73149"/>
            <a:chOff x="4810325" y="1866625"/>
            <a:chExt cx="225600" cy="73200"/>
          </a:xfrm>
        </p:grpSpPr>
        <p:sp>
          <p:nvSpPr>
            <p:cNvPr id="6337" name="Google Shape;6337;p285"/>
            <p:cNvSpPr/>
            <p:nvPr/>
          </p:nvSpPr>
          <p:spPr>
            <a:xfrm>
              <a:off x="4810325" y="1866625"/>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85"/>
            <p:cNvSpPr/>
            <p:nvPr/>
          </p:nvSpPr>
          <p:spPr>
            <a:xfrm>
              <a:off x="4886525" y="1866625"/>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85"/>
            <p:cNvSpPr/>
            <p:nvPr/>
          </p:nvSpPr>
          <p:spPr>
            <a:xfrm>
              <a:off x="4962725" y="1866625"/>
              <a:ext cx="73200" cy="73200"/>
            </a:xfrm>
            <a:prstGeom prst="flowChartConnector">
              <a:avLst/>
            </a:prstGeom>
            <a:solidFill>
              <a:srgbClr val="9E1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285"/>
          <p:cNvGrpSpPr/>
          <p:nvPr/>
        </p:nvGrpSpPr>
        <p:grpSpPr>
          <a:xfrm>
            <a:off x="5933501" y="2599476"/>
            <a:ext cx="146307" cy="73149"/>
            <a:chOff x="5354834" y="2814352"/>
            <a:chExt cx="149400" cy="73200"/>
          </a:xfrm>
        </p:grpSpPr>
        <p:sp>
          <p:nvSpPr>
            <p:cNvPr id="6341" name="Google Shape;6341;p285"/>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285"/>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3" name="Google Shape;6343;p285"/>
          <p:cNvSpPr/>
          <p:nvPr/>
        </p:nvSpPr>
        <p:spPr>
          <a:xfrm>
            <a:off x="7422347" y="2599450"/>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285"/>
          <p:cNvGrpSpPr/>
          <p:nvPr/>
        </p:nvGrpSpPr>
        <p:grpSpPr>
          <a:xfrm>
            <a:off x="4488386" y="2599476"/>
            <a:ext cx="146307" cy="73149"/>
            <a:chOff x="5354834" y="2814352"/>
            <a:chExt cx="149400" cy="73200"/>
          </a:xfrm>
        </p:grpSpPr>
        <p:sp>
          <p:nvSpPr>
            <p:cNvPr id="6345" name="Google Shape;6345;p285"/>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285"/>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285"/>
          <p:cNvGrpSpPr/>
          <p:nvPr/>
        </p:nvGrpSpPr>
        <p:grpSpPr>
          <a:xfrm>
            <a:off x="4990732" y="2599476"/>
            <a:ext cx="146307" cy="73149"/>
            <a:chOff x="5354834" y="2814352"/>
            <a:chExt cx="149400" cy="73200"/>
          </a:xfrm>
        </p:grpSpPr>
        <p:sp>
          <p:nvSpPr>
            <p:cNvPr id="6348" name="Google Shape;6348;p285"/>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85"/>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0" name="Google Shape;6350;p285"/>
          <p:cNvSpPr/>
          <p:nvPr/>
        </p:nvSpPr>
        <p:spPr>
          <a:xfrm>
            <a:off x="6955641" y="2599450"/>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1" name="Google Shape;6351;p285"/>
          <p:cNvGrpSpPr/>
          <p:nvPr/>
        </p:nvGrpSpPr>
        <p:grpSpPr>
          <a:xfrm>
            <a:off x="4488386" y="3513846"/>
            <a:ext cx="146307" cy="73149"/>
            <a:chOff x="5354834" y="2814352"/>
            <a:chExt cx="149400" cy="73200"/>
          </a:xfrm>
        </p:grpSpPr>
        <p:sp>
          <p:nvSpPr>
            <p:cNvPr id="6352" name="Google Shape;6352;p285"/>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85"/>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285"/>
          <p:cNvGrpSpPr/>
          <p:nvPr/>
        </p:nvGrpSpPr>
        <p:grpSpPr>
          <a:xfrm>
            <a:off x="4990732" y="3513846"/>
            <a:ext cx="146307" cy="73149"/>
            <a:chOff x="5354834" y="2814352"/>
            <a:chExt cx="149400" cy="73200"/>
          </a:xfrm>
        </p:grpSpPr>
        <p:sp>
          <p:nvSpPr>
            <p:cNvPr id="6355" name="Google Shape;6355;p285"/>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85"/>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285"/>
          <p:cNvGrpSpPr/>
          <p:nvPr/>
        </p:nvGrpSpPr>
        <p:grpSpPr>
          <a:xfrm>
            <a:off x="5916421" y="3513846"/>
            <a:ext cx="146307" cy="73149"/>
            <a:chOff x="5354834" y="2814352"/>
            <a:chExt cx="149400" cy="73200"/>
          </a:xfrm>
        </p:grpSpPr>
        <p:sp>
          <p:nvSpPr>
            <p:cNvPr id="6358" name="Google Shape;6358;p285"/>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85"/>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285"/>
          <p:cNvGrpSpPr/>
          <p:nvPr/>
        </p:nvGrpSpPr>
        <p:grpSpPr>
          <a:xfrm>
            <a:off x="6422200" y="3513846"/>
            <a:ext cx="146307" cy="73149"/>
            <a:chOff x="5354834" y="2814352"/>
            <a:chExt cx="149400" cy="73200"/>
          </a:xfrm>
        </p:grpSpPr>
        <p:sp>
          <p:nvSpPr>
            <p:cNvPr id="6361" name="Google Shape;6361;p285"/>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85"/>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285"/>
          <p:cNvGrpSpPr/>
          <p:nvPr/>
        </p:nvGrpSpPr>
        <p:grpSpPr>
          <a:xfrm>
            <a:off x="6919087" y="3513846"/>
            <a:ext cx="146307" cy="73149"/>
            <a:chOff x="5354834" y="2814352"/>
            <a:chExt cx="149400" cy="73200"/>
          </a:xfrm>
        </p:grpSpPr>
        <p:sp>
          <p:nvSpPr>
            <p:cNvPr id="6364" name="Google Shape;6364;p285"/>
            <p:cNvSpPr/>
            <p:nvPr/>
          </p:nvSpPr>
          <p:spPr>
            <a:xfrm>
              <a:off x="5354834" y="2814352"/>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285"/>
            <p:cNvSpPr/>
            <p:nvPr/>
          </p:nvSpPr>
          <p:spPr>
            <a:xfrm>
              <a:off x="5431034" y="2814352"/>
              <a:ext cx="73200" cy="73200"/>
            </a:xfrm>
            <a:prstGeom prst="flowChartConnector">
              <a:avLst/>
            </a:prstGeom>
            <a:solidFill>
              <a:srgbClr val="E5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6" name="Google Shape;6366;p285"/>
          <p:cNvSpPr/>
          <p:nvPr/>
        </p:nvSpPr>
        <p:spPr>
          <a:xfrm>
            <a:off x="7422347" y="3513820"/>
            <a:ext cx="73200" cy="73200"/>
          </a:xfrm>
          <a:prstGeom prst="flowChartConnector">
            <a:avLst/>
          </a:prstGeom>
          <a:solidFill>
            <a:srgbClr val="ECC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285"/>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Solution Prioritization</a:t>
            </a:r>
            <a:endParaRPr sz="700" b="1">
              <a:solidFill>
                <a:schemeClr val="lt1"/>
              </a:solidFill>
              <a:latin typeface="Open Sans"/>
              <a:ea typeface="Open Sans"/>
              <a:cs typeface="Open Sans"/>
              <a:sym typeface="Open Sans"/>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371"/>
        <p:cNvGrpSpPr/>
        <p:nvPr/>
      </p:nvGrpSpPr>
      <p:grpSpPr>
        <a:xfrm>
          <a:off x="0" y="0"/>
          <a:ext cx="0" cy="0"/>
          <a:chOff x="0" y="0"/>
          <a:chExt cx="0" cy="0"/>
        </a:xfrm>
      </p:grpSpPr>
      <p:sp>
        <p:nvSpPr>
          <p:cNvPr id="6372" name="Google Shape;6372;p286"/>
          <p:cNvSpPr txBox="1"/>
          <p:nvPr/>
        </p:nvSpPr>
        <p:spPr>
          <a:xfrm>
            <a:off x="44782" y="9867163"/>
            <a:ext cx="1989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a:solidFill>
                  <a:srgbClr val="1C6BFF"/>
                </a:solidFill>
                <a:latin typeface="Open Sans"/>
                <a:ea typeface="Open Sans"/>
                <a:cs typeface="Open Sans"/>
                <a:sym typeface="Open Sans"/>
              </a:rPr>
              <a:t>1</a:t>
            </a:r>
            <a:endParaRPr sz="1000">
              <a:solidFill>
                <a:srgbClr val="1C6BFF"/>
              </a:solidFill>
              <a:latin typeface="Open Sans"/>
              <a:ea typeface="Open Sans"/>
              <a:cs typeface="Open Sans"/>
              <a:sym typeface="Open Sans"/>
            </a:endParaRPr>
          </a:p>
        </p:txBody>
      </p:sp>
      <p:sp>
        <p:nvSpPr>
          <p:cNvPr id="6373" name="Google Shape;6373;p286"/>
          <p:cNvSpPr txBox="1">
            <a:spLocks noGrp="1"/>
          </p:cNvSpPr>
          <p:nvPr>
            <p:ph type="title"/>
          </p:nvPr>
        </p:nvSpPr>
        <p:spPr>
          <a:xfrm>
            <a:off x="274326" y="221436"/>
            <a:ext cx="8595300" cy="68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Potential Solutions Prioritization</a:t>
            </a:r>
            <a:endParaRPr/>
          </a:p>
        </p:txBody>
      </p:sp>
      <p:sp>
        <p:nvSpPr>
          <p:cNvPr id="6374" name="Google Shape;6374;p286"/>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6375" name="Google Shape;6375;p286"/>
          <p:cNvSpPr/>
          <p:nvPr/>
        </p:nvSpPr>
        <p:spPr>
          <a:xfrm>
            <a:off x="7756721" y="1177850"/>
            <a:ext cx="1066800" cy="3540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graphicFrame>
        <p:nvGraphicFramePr>
          <p:cNvPr id="6376" name="Google Shape;6376;p286"/>
          <p:cNvGraphicFramePr/>
          <p:nvPr/>
        </p:nvGraphicFramePr>
        <p:xfrm>
          <a:off x="622939" y="1232507"/>
          <a:ext cx="3000000" cy="3000000"/>
        </p:xfrm>
        <a:graphic>
          <a:graphicData uri="http://schemas.openxmlformats.org/drawingml/2006/table">
            <a:tbl>
              <a:tblPr>
                <a:noFill/>
                <a:tableStyleId>{A88B2428-0C41-4B1A-9D4E-B0885BF94441}</a:tableStyleId>
              </a:tblPr>
              <a:tblGrid>
                <a:gridCol w="3461475">
                  <a:extLst>
                    <a:ext uri="{9D8B030D-6E8A-4147-A177-3AD203B41FA5}">
                      <a16:colId xmlns:a16="http://schemas.microsoft.com/office/drawing/2014/main" val="20000"/>
                    </a:ext>
                  </a:extLst>
                </a:gridCol>
                <a:gridCol w="3461475">
                  <a:extLst>
                    <a:ext uri="{9D8B030D-6E8A-4147-A177-3AD203B41FA5}">
                      <a16:colId xmlns:a16="http://schemas.microsoft.com/office/drawing/2014/main" val="20001"/>
                    </a:ext>
                  </a:extLst>
                </a:gridCol>
              </a:tblGrid>
              <a:tr h="1736900">
                <a:tc>
                  <a:txBody>
                    <a:bodyPr/>
                    <a:lstStyle/>
                    <a:p>
                      <a:pPr marL="0" lvl="0" indent="0" algn="r" rtl="0">
                        <a:spcBef>
                          <a:spcPts val="0"/>
                        </a:spcBef>
                        <a:spcAft>
                          <a:spcPts val="0"/>
                        </a:spcAft>
                        <a:buNone/>
                      </a:pPr>
                      <a:endParaRPr sz="500" b="1" i="1">
                        <a:solidFill>
                          <a:schemeClr val="accent2"/>
                        </a:solidFill>
                        <a:latin typeface="Open Sans"/>
                        <a:ea typeface="Open Sans"/>
                        <a:cs typeface="Open Sans"/>
                        <a:sym typeface="Open Sans"/>
                      </a:endParaRPr>
                    </a:p>
                  </a:txBody>
                  <a:tcPr marL="91425" marR="91425" marT="91425" marB="91425">
                    <a:lnL w="9525" cap="flat" cmpd="sng">
                      <a:solidFill>
                        <a:schemeClr val="accent2">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r" rtl="0">
                        <a:spcBef>
                          <a:spcPts val="0"/>
                        </a:spcBef>
                        <a:spcAft>
                          <a:spcPts val="0"/>
                        </a:spcAft>
                        <a:buNone/>
                      </a:pPr>
                      <a:endParaRPr sz="500" b="1" i="1">
                        <a:solidFill>
                          <a:schemeClr val="accent2"/>
                        </a:solidFill>
                        <a:latin typeface="Open Sans"/>
                        <a:ea typeface="Open Sans"/>
                        <a:cs typeface="Open Sans"/>
                        <a:sym typeface="Open Sans"/>
                      </a:endParaRPr>
                    </a:p>
                  </a:txBody>
                  <a:tcPr marL="91425" marR="91425" marT="91425" marB="91425">
                    <a:lnL w="19050" cap="flat" cmpd="sng">
                      <a:solidFill>
                        <a:schemeClr val="lt1">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584725">
                <a:tc>
                  <a:txBody>
                    <a:bodyPr/>
                    <a:lstStyle/>
                    <a:p>
                      <a:pPr marL="0" lvl="0" indent="0" algn="r" rtl="0">
                        <a:spcBef>
                          <a:spcPts val="0"/>
                        </a:spcBef>
                        <a:spcAft>
                          <a:spcPts val="0"/>
                        </a:spcAft>
                        <a:buNone/>
                      </a:pPr>
                      <a:endParaRPr sz="500" b="1" i="1">
                        <a:solidFill>
                          <a:schemeClr val="accent2"/>
                        </a:solidFill>
                        <a:latin typeface="Open Sans"/>
                        <a:ea typeface="Open Sans"/>
                        <a:cs typeface="Open Sans"/>
                        <a:sym typeface="Open Sans"/>
                      </a:endParaRPr>
                    </a:p>
                  </a:txBody>
                  <a:tcPr marL="91425" marR="91425" marT="91425" marB="91425">
                    <a:lnL w="9525" cap="flat" cmpd="sng">
                      <a:solidFill>
                        <a:schemeClr val="accent2">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500" b="1">
                        <a:solidFill>
                          <a:srgbClr val="FFFFFF"/>
                        </a:solidFill>
                        <a:latin typeface="Open Sans"/>
                        <a:ea typeface="Open Sans"/>
                        <a:cs typeface="Open Sans"/>
                        <a:sym typeface="Open Sans"/>
                      </a:endParaRPr>
                    </a:p>
                    <a:p>
                      <a:pPr marL="0" lvl="0" indent="0" algn="r" rtl="0">
                        <a:spcBef>
                          <a:spcPts val="0"/>
                        </a:spcBef>
                        <a:spcAft>
                          <a:spcPts val="0"/>
                        </a:spcAft>
                        <a:buNone/>
                      </a:pPr>
                      <a:endParaRPr sz="500" b="1" i="1">
                        <a:solidFill>
                          <a:schemeClr val="accent2"/>
                        </a:solidFill>
                        <a:latin typeface="Open Sans"/>
                        <a:ea typeface="Open Sans"/>
                        <a:cs typeface="Open Sans"/>
                        <a:sym typeface="Open Sans"/>
                      </a:endParaRPr>
                    </a:p>
                  </a:txBody>
                  <a:tcPr marL="91425" marR="91425" marT="91425" marB="91425">
                    <a:lnL w="19050" cap="flat" cmpd="sng">
                      <a:solidFill>
                        <a:schemeClr val="lt1">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bl>
          </a:graphicData>
        </a:graphic>
      </p:graphicFrame>
      <p:sp>
        <p:nvSpPr>
          <p:cNvPr id="6377" name="Google Shape;6377;p286"/>
          <p:cNvSpPr txBox="1"/>
          <p:nvPr/>
        </p:nvSpPr>
        <p:spPr>
          <a:xfrm>
            <a:off x="3170575" y="4687792"/>
            <a:ext cx="2024700" cy="7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00" b="1">
                <a:solidFill>
                  <a:schemeClr val="dk2"/>
                </a:solidFill>
                <a:latin typeface="Open Sans"/>
                <a:ea typeface="Open Sans"/>
                <a:cs typeface="Open Sans"/>
                <a:sym typeface="Open Sans"/>
              </a:rPr>
              <a:t>Solution Level of Effort</a:t>
            </a:r>
            <a:endParaRPr sz="700" b="1">
              <a:solidFill>
                <a:schemeClr val="dk2"/>
              </a:solidFill>
              <a:latin typeface="Open Sans"/>
              <a:ea typeface="Open Sans"/>
              <a:cs typeface="Open Sans"/>
              <a:sym typeface="Open Sans"/>
            </a:endParaRPr>
          </a:p>
        </p:txBody>
      </p:sp>
      <p:sp>
        <p:nvSpPr>
          <p:cNvPr id="6378" name="Google Shape;6378;p286"/>
          <p:cNvSpPr txBox="1"/>
          <p:nvPr/>
        </p:nvSpPr>
        <p:spPr>
          <a:xfrm rot="-5400000">
            <a:off x="-596137" y="2791150"/>
            <a:ext cx="1894800" cy="153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00" b="1">
                <a:solidFill>
                  <a:schemeClr val="dk2"/>
                </a:solidFill>
                <a:latin typeface="Open Sans"/>
                <a:ea typeface="Open Sans"/>
                <a:cs typeface="Open Sans"/>
                <a:sym typeface="Open Sans"/>
              </a:rPr>
              <a:t>Benefit of Gap Resolution</a:t>
            </a:r>
            <a:endParaRPr sz="1000" b="1">
              <a:solidFill>
                <a:schemeClr val="dk2"/>
              </a:solidFill>
              <a:latin typeface="Open Sans"/>
              <a:ea typeface="Open Sans"/>
              <a:cs typeface="Open Sans"/>
              <a:sym typeface="Open Sans"/>
            </a:endParaRPr>
          </a:p>
        </p:txBody>
      </p:sp>
      <p:sp>
        <p:nvSpPr>
          <p:cNvPr id="6379" name="Google Shape;6379;p286"/>
          <p:cNvSpPr txBox="1"/>
          <p:nvPr/>
        </p:nvSpPr>
        <p:spPr>
          <a:xfrm>
            <a:off x="4162499" y="2129902"/>
            <a:ext cx="1066800" cy="1539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ER Code Dup Check for Alliance (Option 1 - Batch Process)</a:t>
            </a:r>
            <a:endParaRPr sz="500">
              <a:solidFill>
                <a:schemeClr val="lt1"/>
              </a:solidFill>
              <a:latin typeface="Open Sans"/>
              <a:ea typeface="Open Sans"/>
              <a:cs typeface="Open Sans"/>
              <a:sym typeface="Open Sans"/>
            </a:endParaRPr>
          </a:p>
        </p:txBody>
      </p:sp>
      <p:sp>
        <p:nvSpPr>
          <p:cNvPr id="6380" name="Google Shape;6380;p286"/>
          <p:cNvSpPr txBox="1"/>
          <p:nvPr/>
        </p:nvSpPr>
        <p:spPr>
          <a:xfrm>
            <a:off x="5404700" y="2639103"/>
            <a:ext cx="1938600" cy="771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ER Code Dup Check for Alliance (Option 2 - Real Time)</a:t>
            </a:r>
            <a:endParaRPr sz="500">
              <a:solidFill>
                <a:schemeClr val="lt1"/>
              </a:solidFill>
              <a:latin typeface="Open Sans"/>
              <a:ea typeface="Open Sans"/>
              <a:cs typeface="Open Sans"/>
              <a:sym typeface="Open Sans"/>
            </a:endParaRPr>
          </a:p>
        </p:txBody>
      </p:sp>
      <p:sp>
        <p:nvSpPr>
          <p:cNvPr id="6381" name="Google Shape;6381;p286"/>
          <p:cNvSpPr txBox="1"/>
          <p:nvPr/>
        </p:nvSpPr>
        <p:spPr>
          <a:xfrm>
            <a:off x="3057460" y="2439071"/>
            <a:ext cx="2148600" cy="771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Enhance CDH Employer Match to Include Temp_EFXID’s</a:t>
            </a:r>
            <a:endParaRPr sz="500">
              <a:solidFill>
                <a:schemeClr val="lt1"/>
              </a:solidFill>
              <a:latin typeface="Open Sans"/>
              <a:ea typeface="Open Sans"/>
              <a:cs typeface="Open Sans"/>
              <a:sym typeface="Open Sans"/>
            </a:endParaRPr>
          </a:p>
        </p:txBody>
      </p:sp>
      <p:sp>
        <p:nvSpPr>
          <p:cNvPr id="6382" name="Google Shape;6382;p286"/>
          <p:cNvSpPr txBox="1"/>
          <p:nvPr/>
        </p:nvSpPr>
        <p:spPr>
          <a:xfrm>
            <a:off x="3926526" y="1452650"/>
            <a:ext cx="1904100" cy="771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UKG/OSV Alliance Onboarding Redesign (Short term)</a:t>
            </a:r>
            <a:endParaRPr sz="500">
              <a:solidFill>
                <a:schemeClr val="lt1"/>
              </a:solidFill>
              <a:latin typeface="Open Sans"/>
              <a:ea typeface="Open Sans"/>
              <a:cs typeface="Open Sans"/>
              <a:sym typeface="Open Sans"/>
            </a:endParaRPr>
          </a:p>
        </p:txBody>
      </p:sp>
      <p:sp>
        <p:nvSpPr>
          <p:cNvPr id="6383" name="Google Shape;6383;p286"/>
          <p:cNvSpPr txBox="1"/>
          <p:nvPr/>
        </p:nvSpPr>
        <p:spPr>
          <a:xfrm>
            <a:off x="6152256" y="1444469"/>
            <a:ext cx="1191000" cy="1539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UKG/OSV Alliance Onboarding Redesign (Long term)</a:t>
            </a:r>
            <a:endParaRPr sz="500">
              <a:solidFill>
                <a:schemeClr val="lt1"/>
              </a:solidFill>
              <a:latin typeface="Open Sans"/>
              <a:ea typeface="Open Sans"/>
              <a:cs typeface="Open Sans"/>
              <a:sym typeface="Open Sans"/>
            </a:endParaRPr>
          </a:p>
        </p:txBody>
      </p:sp>
      <p:sp>
        <p:nvSpPr>
          <p:cNvPr id="6384" name="Google Shape;6384;p286"/>
          <p:cNvSpPr txBox="1"/>
          <p:nvPr/>
        </p:nvSpPr>
        <p:spPr>
          <a:xfrm>
            <a:off x="622963" y="1097280"/>
            <a:ext cx="89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Quick Wins</a:t>
            </a:r>
            <a:endParaRPr sz="700" b="1">
              <a:solidFill>
                <a:schemeClr val="accent1"/>
              </a:solidFill>
              <a:latin typeface="Open Sans"/>
              <a:ea typeface="Open Sans"/>
              <a:cs typeface="Open Sans"/>
              <a:sym typeface="Open Sans"/>
            </a:endParaRPr>
          </a:p>
        </p:txBody>
      </p:sp>
      <p:sp>
        <p:nvSpPr>
          <p:cNvPr id="6385" name="Google Shape;6385;p286"/>
          <p:cNvSpPr txBox="1"/>
          <p:nvPr/>
        </p:nvSpPr>
        <p:spPr>
          <a:xfrm>
            <a:off x="638575" y="1467304"/>
            <a:ext cx="1051500" cy="1539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Automate SSS Update for Direct Onboarding</a:t>
            </a:r>
            <a:endParaRPr sz="500">
              <a:solidFill>
                <a:schemeClr val="lt1"/>
              </a:solidFill>
              <a:latin typeface="Open Sans"/>
              <a:ea typeface="Open Sans"/>
              <a:cs typeface="Open Sans"/>
              <a:sym typeface="Open Sans"/>
            </a:endParaRPr>
          </a:p>
        </p:txBody>
      </p:sp>
      <p:sp>
        <p:nvSpPr>
          <p:cNvPr id="6386" name="Google Shape;6386;p286"/>
          <p:cNvSpPr txBox="1"/>
          <p:nvPr/>
        </p:nvSpPr>
        <p:spPr>
          <a:xfrm>
            <a:off x="5404650" y="2400671"/>
            <a:ext cx="1938600" cy="1539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Reduce Manual Data Entry by Workflow Specilaist &amp; Implementation Specialist</a:t>
            </a:r>
            <a:endParaRPr sz="500">
              <a:solidFill>
                <a:schemeClr val="lt1"/>
              </a:solidFill>
              <a:latin typeface="Open Sans"/>
              <a:ea typeface="Open Sans"/>
              <a:cs typeface="Open Sans"/>
              <a:sym typeface="Open Sans"/>
            </a:endParaRPr>
          </a:p>
        </p:txBody>
      </p:sp>
      <p:sp>
        <p:nvSpPr>
          <p:cNvPr id="6387" name="Google Shape;6387;p286"/>
          <p:cNvSpPr txBox="1"/>
          <p:nvPr/>
        </p:nvSpPr>
        <p:spPr>
          <a:xfrm>
            <a:off x="5439156" y="1686812"/>
            <a:ext cx="1904100" cy="771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dk2"/>
                </a:solidFill>
                <a:highlight>
                  <a:srgbClr val="FFFF00"/>
                </a:highlight>
                <a:latin typeface="Open Sans"/>
                <a:ea typeface="Open Sans"/>
                <a:cs typeface="Open Sans"/>
                <a:sym typeface="Open Sans"/>
              </a:rPr>
              <a:t>**Reduce errors in Services selection in Opportunity</a:t>
            </a:r>
            <a:endParaRPr sz="500">
              <a:solidFill>
                <a:schemeClr val="dk2"/>
              </a:solidFill>
              <a:highlight>
                <a:srgbClr val="FFFF00"/>
              </a:highlight>
              <a:latin typeface="Open Sans"/>
              <a:ea typeface="Open Sans"/>
              <a:cs typeface="Open Sans"/>
              <a:sym typeface="Open Sans"/>
            </a:endParaRPr>
          </a:p>
        </p:txBody>
      </p:sp>
      <p:sp>
        <p:nvSpPr>
          <p:cNvPr id="6388" name="Google Shape;6388;p286"/>
          <p:cNvSpPr txBox="1"/>
          <p:nvPr/>
        </p:nvSpPr>
        <p:spPr>
          <a:xfrm>
            <a:off x="2069100" y="1619850"/>
            <a:ext cx="2278200" cy="1539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Avoid Double Data Entry in Contract Schedule and SOW Preparation (Short term)</a:t>
            </a:r>
            <a:endParaRPr sz="500">
              <a:solidFill>
                <a:schemeClr val="lt1"/>
              </a:solidFill>
              <a:latin typeface="Open Sans"/>
              <a:ea typeface="Open Sans"/>
              <a:cs typeface="Open Sans"/>
              <a:sym typeface="Open Sans"/>
            </a:endParaRPr>
          </a:p>
        </p:txBody>
      </p:sp>
      <p:sp>
        <p:nvSpPr>
          <p:cNvPr id="6389" name="Google Shape;6389;p286"/>
          <p:cNvSpPr txBox="1"/>
          <p:nvPr/>
        </p:nvSpPr>
        <p:spPr>
          <a:xfrm>
            <a:off x="4738656" y="1877270"/>
            <a:ext cx="2604600" cy="771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Avoid Double Data Entry in Contract Schedule and SOW Preparation (Long term)</a:t>
            </a:r>
            <a:endParaRPr sz="500">
              <a:solidFill>
                <a:schemeClr val="lt1"/>
              </a:solidFill>
              <a:latin typeface="Open Sans"/>
              <a:ea typeface="Open Sans"/>
              <a:cs typeface="Open Sans"/>
              <a:sym typeface="Open Sans"/>
            </a:endParaRPr>
          </a:p>
        </p:txBody>
      </p:sp>
      <p:sp>
        <p:nvSpPr>
          <p:cNvPr id="6390" name="Google Shape;6390;p286"/>
          <p:cNvSpPr txBox="1"/>
          <p:nvPr/>
        </p:nvSpPr>
        <p:spPr>
          <a:xfrm>
            <a:off x="638575" y="1796395"/>
            <a:ext cx="1051500" cy="1539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ER Dup Check for Direct Onboarding (Option 1)</a:t>
            </a:r>
            <a:endParaRPr sz="500">
              <a:solidFill>
                <a:schemeClr val="lt1"/>
              </a:solidFill>
              <a:latin typeface="Open Sans"/>
              <a:ea typeface="Open Sans"/>
              <a:cs typeface="Open Sans"/>
              <a:sym typeface="Open Sans"/>
            </a:endParaRPr>
          </a:p>
        </p:txBody>
      </p:sp>
      <p:sp>
        <p:nvSpPr>
          <p:cNvPr id="6391" name="Google Shape;6391;p286"/>
          <p:cNvSpPr txBox="1"/>
          <p:nvPr/>
        </p:nvSpPr>
        <p:spPr>
          <a:xfrm>
            <a:off x="2064700" y="1942200"/>
            <a:ext cx="1904100" cy="1539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Contract Schedule Approval Triggers Employer Onboarding Process in Workfront</a:t>
            </a:r>
            <a:endParaRPr sz="500">
              <a:solidFill>
                <a:schemeClr val="lt1"/>
              </a:solidFill>
              <a:latin typeface="Open Sans"/>
              <a:ea typeface="Open Sans"/>
              <a:cs typeface="Open Sans"/>
              <a:sym typeface="Open Sans"/>
            </a:endParaRPr>
          </a:p>
        </p:txBody>
      </p:sp>
      <p:sp>
        <p:nvSpPr>
          <p:cNvPr id="6392" name="Google Shape;6392;p286"/>
          <p:cNvSpPr txBox="1"/>
          <p:nvPr/>
        </p:nvSpPr>
        <p:spPr>
          <a:xfrm>
            <a:off x="3442425" y="1278425"/>
            <a:ext cx="2388300" cy="771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Propagating Alliance Referrals to Billing for Direct Onboarding</a:t>
            </a:r>
            <a:endParaRPr sz="500">
              <a:solidFill>
                <a:schemeClr val="lt1"/>
              </a:solidFill>
              <a:latin typeface="Open Sans"/>
              <a:ea typeface="Open Sans"/>
              <a:cs typeface="Open Sans"/>
              <a:sym typeface="Open Sans"/>
            </a:endParaRPr>
          </a:p>
        </p:txBody>
      </p:sp>
      <p:sp>
        <p:nvSpPr>
          <p:cNvPr id="6393" name="Google Shape;6393;p286"/>
          <p:cNvSpPr txBox="1"/>
          <p:nvPr/>
        </p:nvSpPr>
        <p:spPr>
          <a:xfrm>
            <a:off x="3151975" y="3122912"/>
            <a:ext cx="1460400" cy="1848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600">
                <a:solidFill>
                  <a:schemeClr val="dk1"/>
                </a:solidFill>
                <a:latin typeface="Open Sans"/>
                <a:ea typeface="Open Sans"/>
                <a:cs typeface="Open Sans"/>
                <a:sym typeface="Open Sans"/>
              </a:rPr>
              <a:t>“Implementation Specialist” Assignment Recommendation Service</a:t>
            </a:r>
            <a:endParaRPr sz="600">
              <a:solidFill>
                <a:schemeClr val="dk1"/>
              </a:solidFill>
              <a:latin typeface="Open Sans"/>
              <a:ea typeface="Open Sans"/>
              <a:cs typeface="Open Sans"/>
              <a:sym typeface="Open Sans"/>
            </a:endParaRPr>
          </a:p>
        </p:txBody>
      </p:sp>
      <p:sp>
        <p:nvSpPr>
          <p:cNvPr id="6394" name="Google Shape;6394;p286"/>
          <p:cNvSpPr txBox="1"/>
          <p:nvPr/>
        </p:nvSpPr>
        <p:spPr>
          <a:xfrm>
            <a:off x="642775" y="2098535"/>
            <a:ext cx="1047300" cy="1539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UCX Inhouse ID Generation and Setup Optimizations</a:t>
            </a:r>
            <a:endParaRPr sz="500">
              <a:solidFill>
                <a:schemeClr val="lt1"/>
              </a:solidFill>
              <a:latin typeface="Open Sans"/>
              <a:ea typeface="Open Sans"/>
              <a:cs typeface="Open Sans"/>
              <a:sym typeface="Open Sans"/>
            </a:endParaRPr>
          </a:p>
        </p:txBody>
      </p:sp>
      <p:sp>
        <p:nvSpPr>
          <p:cNvPr id="6395" name="Google Shape;6395;p286"/>
          <p:cNvSpPr/>
          <p:nvPr/>
        </p:nvSpPr>
        <p:spPr>
          <a:xfrm>
            <a:off x="5254318" y="2176665"/>
            <a:ext cx="137100" cy="137100"/>
          </a:xfrm>
          <a:prstGeom prst="rect">
            <a:avLst/>
          </a:prstGeom>
          <a:solidFill>
            <a:schemeClr val="accent5"/>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rgbClr val="FFFFFF"/>
                </a:solidFill>
                <a:latin typeface="Open Sans"/>
                <a:ea typeface="Open Sans"/>
                <a:cs typeface="Open Sans"/>
                <a:sym typeface="Open Sans"/>
              </a:rPr>
              <a:t>B</a:t>
            </a:r>
            <a:endParaRPr sz="500" b="1">
              <a:solidFill>
                <a:srgbClr val="FFFFFF"/>
              </a:solidFill>
              <a:latin typeface="Open Sans"/>
              <a:ea typeface="Open Sans"/>
              <a:cs typeface="Open Sans"/>
              <a:sym typeface="Open Sans"/>
            </a:endParaRPr>
          </a:p>
        </p:txBody>
      </p:sp>
      <p:sp>
        <p:nvSpPr>
          <p:cNvPr id="6396" name="Google Shape;6396;p286"/>
          <p:cNvSpPr/>
          <p:nvPr/>
        </p:nvSpPr>
        <p:spPr>
          <a:xfrm>
            <a:off x="7379579" y="2616753"/>
            <a:ext cx="137100" cy="137100"/>
          </a:xfrm>
          <a:prstGeom prst="rect">
            <a:avLst/>
          </a:prstGeom>
          <a:solidFill>
            <a:schemeClr val="accent5"/>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rgbClr val="FFFFFF"/>
                </a:solidFill>
                <a:latin typeface="Open Sans"/>
                <a:ea typeface="Open Sans"/>
                <a:cs typeface="Open Sans"/>
                <a:sym typeface="Open Sans"/>
              </a:rPr>
              <a:t>B</a:t>
            </a:r>
            <a:endParaRPr sz="500" b="1">
              <a:solidFill>
                <a:srgbClr val="FFFFFF"/>
              </a:solidFill>
              <a:latin typeface="Open Sans"/>
              <a:ea typeface="Open Sans"/>
              <a:cs typeface="Open Sans"/>
              <a:sym typeface="Open Sans"/>
            </a:endParaRPr>
          </a:p>
        </p:txBody>
      </p:sp>
      <p:sp>
        <p:nvSpPr>
          <p:cNvPr id="6397" name="Google Shape;6397;p286"/>
          <p:cNvSpPr/>
          <p:nvPr/>
        </p:nvSpPr>
        <p:spPr>
          <a:xfrm>
            <a:off x="5246204" y="2416721"/>
            <a:ext cx="137100" cy="1371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rgbClr val="FFFFFF"/>
                </a:solidFill>
                <a:latin typeface="Open Sans"/>
                <a:ea typeface="Open Sans"/>
                <a:cs typeface="Open Sans"/>
                <a:sym typeface="Open Sans"/>
              </a:rPr>
              <a:t>B</a:t>
            </a:r>
            <a:endParaRPr sz="500" b="1">
              <a:solidFill>
                <a:srgbClr val="FFFFFF"/>
              </a:solidFill>
              <a:latin typeface="Open Sans"/>
              <a:ea typeface="Open Sans"/>
              <a:cs typeface="Open Sans"/>
              <a:sym typeface="Open Sans"/>
            </a:endParaRPr>
          </a:p>
        </p:txBody>
      </p:sp>
      <p:sp>
        <p:nvSpPr>
          <p:cNvPr id="6398" name="Google Shape;6398;p286"/>
          <p:cNvSpPr/>
          <p:nvPr/>
        </p:nvSpPr>
        <p:spPr>
          <a:xfrm>
            <a:off x="5881747" y="1430302"/>
            <a:ext cx="137100" cy="137100"/>
          </a:xfrm>
          <a:prstGeom prst="rect">
            <a:avLst/>
          </a:prstGeom>
          <a:solidFill>
            <a:schemeClr val="accent4"/>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2"/>
                </a:solidFill>
                <a:latin typeface="Open Sans"/>
                <a:ea typeface="Open Sans"/>
                <a:cs typeface="Open Sans"/>
                <a:sym typeface="Open Sans"/>
              </a:rPr>
              <a:t>C</a:t>
            </a:r>
            <a:endParaRPr sz="500" b="1">
              <a:solidFill>
                <a:schemeClr val="dk2"/>
              </a:solidFill>
              <a:latin typeface="Open Sans"/>
              <a:ea typeface="Open Sans"/>
              <a:cs typeface="Open Sans"/>
              <a:sym typeface="Open Sans"/>
            </a:endParaRPr>
          </a:p>
        </p:txBody>
      </p:sp>
      <p:sp>
        <p:nvSpPr>
          <p:cNvPr id="6399" name="Google Shape;6399;p286"/>
          <p:cNvSpPr/>
          <p:nvPr/>
        </p:nvSpPr>
        <p:spPr>
          <a:xfrm>
            <a:off x="7379579" y="1468319"/>
            <a:ext cx="137100" cy="137100"/>
          </a:xfrm>
          <a:prstGeom prst="rect">
            <a:avLst/>
          </a:prstGeom>
          <a:solidFill>
            <a:schemeClr val="accent4"/>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2"/>
                </a:solidFill>
                <a:latin typeface="Open Sans"/>
                <a:ea typeface="Open Sans"/>
                <a:cs typeface="Open Sans"/>
                <a:sym typeface="Open Sans"/>
              </a:rPr>
              <a:t>C</a:t>
            </a:r>
            <a:endParaRPr sz="500" b="1">
              <a:solidFill>
                <a:schemeClr val="dk2"/>
              </a:solidFill>
              <a:latin typeface="Open Sans"/>
              <a:ea typeface="Open Sans"/>
              <a:cs typeface="Open Sans"/>
              <a:sym typeface="Open Sans"/>
            </a:endParaRPr>
          </a:p>
        </p:txBody>
      </p:sp>
      <p:sp>
        <p:nvSpPr>
          <p:cNvPr id="6400" name="Google Shape;6400;p286"/>
          <p:cNvSpPr/>
          <p:nvPr/>
        </p:nvSpPr>
        <p:spPr>
          <a:xfrm>
            <a:off x="1735634" y="1491154"/>
            <a:ext cx="137100" cy="1371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2"/>
                </a:solidFill>
                <a:latin typeface="Open Sans"/>
                <a:ea typeface="Open Sans"/>
                <a:cs typeface="Open Sans"/>
                <a:sym typeface="Open Sans"/>
              </a:rPr>
              <a:t>C</a:t>
            </a:r>
            <a:endParaRPr sz="500" b="1">
              <a:solidFill>
                <a:schemeClr val="dk2"/>
              </a:solidFill>
              <a:latin typeface="Open Sans"/>
              <a:ea typeface="Open Sans"/>
              <a:cs typeface="Open Sans"/>
              <a:sym typeface="Open Sans"/>
            </a:endParaRPr>
          </a:p>
        </p:txBody>
      </p:sp>
      <p:sp>
        <p:nvSpPr>
          <p:cNvPr id="6401" name="Google Shape;6401;p286"/>
          <p:cNvSpPr/>
          <p:nvPr/>
        </p:nvSpPr>
        <p:spPr>
          <a:xfrm>
            <a:off x="7379579" y="2424521"/>
            <a:ext cx="137100" cy="137100"/>
          </a:xfrm>
          <a:prstGeom prst="rect">
            <a:avLst/>
          </a:prstGeom>
          <a:solidFill>
            <a:schemeClr val="accent4"/>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2"/>
                </a:solidFill>
                <a:latin typeface="Open Sans"/>
                <a:ea typeface="Open Sans"/>
                <a:cs typeface="Open Sans"/>
                <a:sym typeface="Open Sans"/>
              </a:rPr>
              <a:t>C</a:t>
            </a:r>
            <a:endParaRPr sz="500" b="1">
              <a:solidFill>
                <a:schemeClr val="dk2"/>
              </a:solidFill>
              <a:latin typeface="Open Sans"/>
              <a:ea typeface="Open Sans"/>
              <a:cs typeface="Open Sans"/>
              <a:sym typeface="Open Sans"/>
            </a:endParaRPr>
          </a:p>
        </p:txBody>
      </p:sp>
      <p:sp>
        <p:nvSpPr>
          <p:cNvPr id="6402" name="Google Shape;6402;p286"/>
          <p:cNvSpPr/>
          <p:nvPr/>
        </p:nvSpPr>
        <p:spPr>
          <a:xfrm>
            <a:off x="7379579" y="1664462"/>
            <a:ext cx="137100" cy="137100"/>
          </a:xfrm>
          <a:prstGeom prst="rect">
            <a:avLst/>
          </a:prstGeom>
          <a:solidFill>
            <a:schemeClr val="dk2"/>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rgbClr val="FFFFFF"/>
                </a:solidFill>
                <a:latin typeface="Open Sans"/>
                <a:ea typeface="Open Sans"/>
                <a:cs typeface="Open Sans"/>
                <a:sym typeface="Open Sans"/>
              </a:rPr>
              <a:t>A</a:t>
            </a:r>
            <a:endParaRPr sz="500" b="1">
              <a:solidFill>
                <a:srgbClr val="FFFFFF"/>
              </a:solidFill>
              <a:latin typeface="Open Sans"/>
              <a:ea typeface="Open Sans"/>
              <a:cs typeface="Open Sans"/>
              <a:sym typeface="Open Sans"/>
            </a:endParaRPr>
          </a:p>
        </p:txBody>
      </p:sp>
      <p:sp>
        <p:nvSpPr>
          <p:cNvPr id="6403" name="Google Shape;6403;p286"/>
          <p:cNvSpPr/>
          <p:nvPr/>
        </p:nvSpPr>
        <p:spPr>
          <a:xfrm>
            <a:off x="4399561" y="1643700"/>
            <a:ext cx="137100" cy="137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rgbClr val="FFFFFF"/>
                </a:solidFill>
                <a:latin typeface="Open Sans"/>
                <a:ea typeface="Open Sans"/>
                <a:cs typeface="Open Sans"/>
                <a:sym typeface="Open Sans"/>
              </a:rPr>
              <a:t>A</a:t>
            </a:r>
            <a:endParaRPr sz="500" b="1">
              <a:solidFill>
                <a:srgbClr val="FFFFFF"/>
              </a:solidFill>
              <a:latin typeface="Open Sans"/>
              <a:ea typeface="Open Sans"/>
              <a:cs typeface="Open Sans"/>
              <a:sym typeface="Open Sans"/>
            </a:endParaRPr>
          </a:p>
        </p:txBody>
      </p:sp>
      <p:sp>
        <p:nvSpPr>
          <p:cNvPr id="6404" name="Google Shape;6404;p286"/>
          <p:cNvSpPr/>
          <p:nvPr/>
        </p:nvSpPr>
        <p:spPr>
          <a:xfrm>
            <a:off x="7379579" y="1854920"/>
            <a:ext cx="137100" cy="137100"/>
          </a:xfrm>
          <a:prstGeom prst="rect">
            <a:avLst/>
          </a:prstGeom>
          <a:solidFill>
            <a:schemeClr val="dk2"/>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rgbClr val="FFFFFF"/>
                </a:solidFill>
                <a:latin typeface="Open Sans"/>
                <a:ea typeface="Open Sans"/>
                <a:cs typeface="Open Sans"/>
                <a:sym typeface="Open Sans"/>
              </a:rPr>
              <a:t>A</a:t>
            </a:r>
            <a:endParaRPr sz="500" b="1">
              <a:solidFill>
                <a:srgbClr val="FFFFFF"/>
              </a:solidFill>
              <a:latin typeface="Open Sans"/>
              <a:ea typeface="Open Sans"/>
              <a:cs typeface="Open Sans"/>
              <a:sym typeface="Open Sans"/>
            </a:endParaRPr>
          </a:p>
        </p:txBody>
      </p:sp>
      <p:sp>
        <p:nvSpPr>
          <p:cNvPr id="6405" name="Google Shape;6405;p286"/>
          <p:cNvSpPr/>
          <p:nvPr/>
        </p:nvSpPr>
        <p:spPr>
          <a:xfrm>
            <a:off x="1735634" y="1820245"/>
            <a:ext cx="137100" cy="1371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rgbClr val="FFFFFF"/>
                </a:solidFill>
                <a:latin typeface="Open Sans"/>
                <a:ea typeface="Open Sans"/>
                <a:cs typeface="Open Sans"/>
                <a:sym typeface="Open Sans"/>
              </a:rPr>
              <a:t>B</a:t>
            </a:r>
            <a:endParaRPr sz="500" b="1">
              <a:solidFill>
                <a:srgbClr val="FFFFFF"/>
              </a:solidFill>
              <a:latin typeface="Open Sans"/>
              <a:ea typeface="Open Sans"/>
              <a:cs typeface="Open Sans"/>
              <a:sym typeface="Open Sans"/>
            </a:endParaRPr>
          </a:p>
        </p:txBody>
      </p:sp>
      <p:sp>
        <p:nvSpPr>
          <p:cNvPr id="6406" name="Google Shape;6406;p286"/>
          <p:cNvSpPr/>
          <p:nvPr/>
        </p:nvSpPr>
        <p:spPr>
          <a:xfrm>
            <a:off x="4014300" y="1966050"/>
            <a:ext cx="137100" cy="137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rgbClr val="FFFFFF"/>
                </a:solidFill>
                <a:latin typeface="Open Sans"/>
                <a:ea typeface="Open Sans"/>
                <a:cs typeface="Open Sans"/>
                <a:sym typeface="Open Sans"/>
              </a:rPr>
              <a:t>A</a:t>
            </a:r>
            <a:endParaRPr sz="500" b="1">
              <a:solidFill>
                <a:srgbClr val="FFFFFF"/>
              </a:solidFill>
              <a:latin typeface="Open Sans"/>
              <a:ea typeface="Open Sans"/>
              <a:cs typeface="Open Sans"/>
              <a:sym typeface="Open Sans"/>
            </a:endParaRPr>
          </a:p>
        </p:txBody>
      </p:sp>
      <p:sp>
        <p:nvSpPr>
          <p:cNvPr id="6407" name="Google Shape;6407;p286"/>
          <p:cNvSpPr/>
          <p:nvPr/>
        </p:nvSpPr>
        <p:spPr>
          <a:xfrm>
            <a:off x="5881747" y="1256077"/>
            <a:ext cx="137100" cy="137100"/>
          </a:xfrm>
          <a:prstGeom prst="rect">
            <a:avLst/>
          </a:prstGeom>
          <a:solidFill>
            <a:srgbClr val="999999"/>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rgbClr val="FFFFFF"/>
                </a:solidFill>
                <a:latin typeface="Open Sans"/>
                <a:ea typeface="Open Sans"/>
                <a:cs typeface="Open Sans"/>
                <a:sym typeface="Open Sans"/>
              </a:rPr>
              <a:t>E</a:t>
            </a:r>
            <a:endParaRPr sz="500" b="1">
              <a:solidFill>
                <a:srgbClr val="FFFFFF"/>
              </a:solidFill>
              <a:latin typeface="Open Sans"/>
              <a:ea typeface="Open Sans"/>
              <a:cs typeface="Open Sans"/>
              <a:sym typeface="Open Sans"/>
            </a:endParaRPr>
          </a:p>
        </p:txBody>
      </p:sp>
      <p:sp>
        <p:nvSpPr>
          <p:cNvPr id="6408" name="Google Shape;6408;p286"/>
          <p:cNvSpPr/>
          <p:nvPr/>
        </p:nvSpPr>
        <p:spPr>
          <a:xfrm>
            <a:off x="4666786" y="3146762"/>
            <a:ext cx="137100" cy="1371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rgbClr val="FFFFFF"/>
                </a:solidFill>
                <a:latin typeface="Open Sans"/>
                <a:ea typeface="Open Sans"/>
                <a:cs typeface="Open Sans"/>
                <a:sym typeface="Open Sans"/>
              </a:rPr>
              <a:t>F</a:t>
            </a:r>
            <a:endParaRPr sz="500" b="1">
              <a:solidFill>
                <a:srgbClr val="FFFFFF"/>
              </a:solidFill>
              <a:latin typeface="Open Sans"/>
              <a:ea typeface="Open Sans"/>
              <a:cs typeface="Open Sans"/>
              <a:sym typeface="Open Sans"/>
            </a:endParaRPr>
          </a:p>
        </p:txBody>
      </p:sp>
      <p:sp>
        <p:nvSpPr>
          <p:cNvPr id="6409" name="Google Shape;6409;p286"/>
          <p:cNvSpPr/>
          <p:nvPr/>
        </p:nvSpPr>
        <p:spPr>
          <a:xfrm>
            <a:off x="1735634" y="2122385"/>
            <a:ext cx="137100" cy="1371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2"/>
                </a:solidFill>
                <a:latin typeface="Open Sans"/>
                <a:ea typeface="Open Sans"/>
                <a:cs typeface="Open Sans"/>
                <a:sym typeface="Open Sans"/>
              </a:rPr>
              <a:t>C</a:t>
            </a:r>
            <a:endParaRPr sz="500" b="1">
              <a:solidFill>
                <a:schemeClr val="dk2"/>
              </a:solidFill>
              <a:latin typeface="Open Sans"/>
              <a:ea typeface="Open Sans"/>
              <a:cs typeface="Open Sans"/>
              <a:sym typeface="Open Sans"/>
            </a:endParaRPr>
          </a:p>
        </p:txBody>
      </p:sp>
      <p:sp>
        <p:nvSpPr>
          <p:cNvPr id="6410" name="Google Shape;6410;p286"/>
          <p:cNvSpPr txBox="1"/>
          <p:nvPr/>
        </p:nvSpPr>
        <p:spPr>
          <a:xfrm>
            <a:off x="432980" y="4554626"/>
            <a:ext cx="198900" cy="10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rgbClr val="9E1B32"/>
                </a:solidFill>
                <a:latin typeface="Open Sans"/>
                <a:ea typeface="Open Sans"/>
                <a:cs typeface="Open Sans"/>
                <a:sym typeface="Open Sans"/>
              </a:rPr>
              <a:t>1</a:t>
            </a:r>
            <a:endParaRPr sz="700">
              <a:solidFill>
                <a:srgbClr val="9E1B32"/>
              </a:solidFill>
              <a:latin typeface="Open Sans"/>
              <a:ea typeface="Open Sans"/>
              <a:cs typeface="Open Sans"/>
              <a:sym typeface="Open Sans"/>
            </a:endParaRPr>
          </a:p>
        </p:txBody>
      </p:sp>
      <p:sp>
        <p:nvSpPr>
          <p:cNvPr id="6411" name="Google Shape;6411;p286"/>
          <p:cNvSpPr txBox="1"/>
          <p:nvPr/>
        </p:nvSpPr>
        <p:spPr>
          <a:xfrm>
            <a:off x="414380" y="2980275"/>
            <a:ext cx="198900" cy="10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rgbClr val="9E1B32"/>
                </a:solidFill>
                <a:latin typeface="Open Sans"/>
                <a:ea typeface="Open Sans"/>
                <a:cs typeface="Open Sans"/>
                <a:sym typeface="Open Sans"/>
              </a:rPr>
              <a:t>6.5</a:t>
            </a:r>
            <a:endParaRPr sz="700">
              <a:solidFill>
                <a:srgbClr val="9E1B32"/>
              </a:solidFill>
              <a:latin typeface="Open Sans"/>
              <a:ea typeface="Open Sans"/>
              <a:cs typeface="Open Sans"/>
              <a:sym typeface="Open Sans"/>
            </a:endParaRPr>
          </a:p>
        </p:txBody>
      </p:sp>
      <p:sp>
        <p:nvSpPr>
          <p:cNvPr id="6412" name="Google Shape;6412;p286"/>
          <p:cNvSpPr txBox="1"/>
          <p:nvPr/>
        </p:nvSpPr>
        <p:spPr>
          <a:xfrm>
            <a:off x="414380" y="1231125"/>
            <a:ext cx="198900" cy="10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rgbClr val="9E1B32"/>
                </a:solidFill>
                <a:latin typeface="Open Sans"/>
                <a:ea typeface="Open Sans"/>
                <a:cs typeface="Open Sans"/>
                <a:sym typeface="Open Sans"/>
              </a:rPr>
              <a:t>12</a:t>
            </a:r>
            <a:endParaRPr sz="700">
              <a:solidFill>
                <a:srgbClr val="9E1B32"/>
              </a:solidFill>
              <a:latin typeface="Open Sans"/>
              <a:ea typeface="Open Sans"/>
              <a:cs typeface="Open Sans"/>
              <a:sym typeface="Open Sans"/>
            </a:endParaRPr>
          </a:p>
        </p:txBody>
      </p:sp>
      <p:sp>
        <p:nvSpPr>
          <p:cNvPr id="6413" name="Google Shape;6413;p286"/>
          <p:cNvSpPr txBox="1"/>
          <p:nvPr/>
        </p:nvSpPr>
        <p:spPr>
          <a:xfrm>
            <a:off x="3991661" y="4554626"/>
            <a:ext cx="198900" cy="10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rgbClr val="9E1B32"/>
                </a:solidFill>
                <a:latin typeface="Open Sans"/>
                <a:ea typeface="Open Sans"/>
                <a:cs typeface="Open Sans"/>
                <a:sym typeface="Open Sans"/>
              </a:rPr>
              <a:t>3.5</a:t>
            </a:r>
            <a:endParaRPr sz="700">
              <a:solidFill>
                <a:srgbClr val="9E1B32"/>
              </a:solidFill>
              <a:latin typeface="Open Sans"/>
              <a:ea typeface="Open Sans"/>
              <a:cs typeface="Open Sans"/>
              <a:sym typeface="Open Sans"/>
            </a:endParaRPr>
          </a:p>
        </p:txBody>
      </p:sp>
      <p:sp>
        <p:nvSpPr>
          <p:cNvPr id="6414" name="Google Shape;6414;p286"/>
          <p:cNvSpPr/>
          <p:nvPr/>
        </p:nvSpPr>
        <p:spPr>
          <a:xfrm>
            <a:off x="7379579" y="1283545"/>
            <a:ext cx="137100" cy="137100"/>
          </a:xfrm>
          <a:prstGeom prst="rect">
            <a:avLst/>
          </a:prstGeom>
          <a:solidFill>
            <a:srgbClr val="741B4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rgbClr val="FFFFFF"/>
                </a:solidFill>
                <a:latin typeface="Open Sans"/>
                <a:ea typeface="Open Sans"/>
                <a:cs typeface="Open Sans"/>
                <a:sym typeface="Open Sans"/>
              </a:rPr>
              <a:t>F</a:t>
            </a:r>
            <a:endParaRPr sz="500" b="1">
              <a:solidFill>
                <a:srgbClr val="FFFFFF"/>
              </a:solidFill>
              <a:latin typeface="Open Sans"/>
              <a:ea typeface="Open Sans"/>
              <a:cs typeface="Open Sans"/>
              <a:sym typeface="Open Sans"/>
            </a:endParaRPr>
          </a:p>
        </p:txBody>
      </p:sp>
      <p:sp>
        <p:nvSpPr>
          <p:cNvPr id="6415" name="Google Shape;6415;p286"/>
          <p:cNvSpPr txBox="1"/>
          <p:nvPr/>
        </p:nvSpPr>
        <p:spPr>
          <a:xfrm>
            <a:off x="6590556" y="1305895"/>
            <a:ext cx="752700" cy="771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Process Governance</a:t>
            </a:r>
            <a:endParaRPr sz="500">
              <a:solidFill>
                <a:schemeClr val="lt1"/>
              </a:solidFill>
              <a:latin typeface="Open Sans"/>
              <a:ea typeface="Open Sans"/>
              <a:cs typeface="Open Sans"/>
              <a:sym typeface="Open Sans"/>
            </a:endParaRPr>
          </a:p>
        </p:txBody>
      </p:sp>
      <p:sp>
        <p:nvSpPr>
          <p:cNvPr id="6416" name="Google Shape;6416;p286"/>
          <p:cNvSpPr txBox="1"/>
          <p:nvPr/>
        </p:nvSpPr>
        <p:spPr>
          <a:xfrm>
            <a:off x="7588229" y="4554626"/>
            <a:ext cx="1989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rgbClr val="9E1B32"/>
                </a:solidFill>
                <a:latin typeface="Open Sans"/>
                <a:ea typeface="Open Sans"/>
                <a:cs typeface="Open Sans"/>
                <a:sym typeface="Open Sans"/>
              </a:rPr>
              <a:t>6</a:t>
            </a:r>
            <a:endParaRPr sz="700">
              <a:solidFill>
                <a:srgbClr val="9E1B32"/>
              </a:solidFill>
              <a:latin typeface="Open Sans"/>
              <a:ea typeface="Open Sans"/>
              <a:cs typeface="Open Sans"/>
              <a:sym typeface="Open Sans"/>
            </a:endParaRPr>
          </a:p>
        </p:txBody>
      </p:sp>
      <p:sp>
        <p:nvSpPr>
          <p:cNvPr id="6417" name="Google Shape;6417;p286"/>
          <p:cNvSpPr/>
          <p:nvPr/>
        </p:nvSpPr>
        <p:spPr>
          <a:xfrm>
            <a:off x="7861253" y="2275035"/>
            <a:ext cx="930600" cy="444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700">
                <a:solidFill>
                  <a:schemeClr val="dk2"/>
                </a:solidFill>
                <a:latin typeface="Open Sans"/>
                <a:ea typeface="Open Sans"/>
                <a:cs typeface="Open Sans"/>
                <a:sym typeface="Open Sans"/>
              </a:rPr>
              <a:t>Enhanced Employer Onboarding Process </a:t>
            </a:r>
            <a:r>
              <a:rPr lang="en" sz="700" i="1">
                <a:solidFill>
                  <a:schemeClr val="accent1"/>
                </a:solidFill>
                <a:latin typeface="Open Sans"/>
                <a:ea typeface="Open Sans"/>
                <a:cs typeface="Open Sans"/>
                <a:sym typeface="Open Sans"/>
              </a:rPr>
              <a:t>(Multi-product/</a:t>
            </a:r>
            <a:br>
              <a:rPr lang="en" sz="700" i="1">
                <a:solidFill>
                  <a:schemeClr val="accent1"/>
                </a:solidFill>
                <a:latin typeface="Open Sans"/>
                <a:ea typeface="Open Sans"/>
                <a:cs typeface="Open Sans"/>
                <a:sym typeface="Open Sans"/>
              </a:rPr>
            </a:br>
            <a:r>
              <a:rPr lang="en" sz="700" i="1">
                <a:solidFill>
                  <a:schemeClr val="accent1"/>
                </a:solidFill>
                <a:latin typeface="Open Sans"/>
                <a:ea typeface="Open Sans"/>
                <a:cs typeface="Open Sans"/>
                <a:sym typeface="Open Sans"/>
              </a:rPr>
              <a:t>Multi-channel)</a:t>
            </a:r>
            <a:endParaRPr sz="700" i="1">
              <a:solidFill>
                <a:schemeClr val="accent1"/>
              </a:solidFill>
              <a:latin typeface="Open Sans"/>
              <a:ea typeface="Open Sans"/>
              <a:cs typeface="Open Sans"/>
              <a:sym typeface="Open Sans"/>
            </a:endParaRPr>
          </a:p>
        </p:txBody>
      </p:sp>
      <p:sp>
        <p:nvSpPr>
          <p:cNvPr id="6418" name="Google Shape;6418;p286"/>
          <p:cNvSpPr/>
          <p:nvPr/>
        </p:nvSpPr>
        <p:spPr>
          <a:xfrm>
            <a:off x="7861253" y="1307375"/>
            <a:ext cx="930600" cy="31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700">
                <a:solidFill>
                  <a:schemeClr val="dk2"/>
                </a:solidFill>
                <a:latin typeface="Open Sans"/>
                <a:ea typeface="Open Sans"/>
                <a:cs typeface="Open Sans"/>
                <a:sym typeface="Open Sans"/>
              </a:rPr>
              <a:t>Improve quality of “Sales Opportunity Data”</a:t>
            </a:r>
            <a:endParaRPr sz="700">
              <a:solidFill>
                <a:schemeClr val="dk2"/>
              </a:solidFill>
              <a:latin typeface="Open Sans"/>
              <a:ea typeface="Open Sans"/>
              <a:cs typeface="Open Sans"/>
              <a:sym typeface="Open Sans"/>
            </a:endParaRPr>
          </a:p>
        </p:txBody>
      </p:sp>
      <p:sp>
        <p:nvSpPr>
          <p:cNvPr id="6419" name="Google Shape;6419;p286"/>
          <p:cNvSpPr/>
          <p:nvPr/>
        </p:nvSpPr>
        <p:spPr>
          <a:xfrm>
            <a:off x="7861250" y="2869426"/>
            <a:ext cx="930600" cy="545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 sz="700">
                <a:solidFill>
                  <a:schemeClr val="dk2"/>
                </a:solidFill>
                <a:latin typeface="Open Sans"/>
                <a:ea typeface="Open Sans"/>
                <a:cs typeface="Open Sans"/>
                <a:sym typeface="Open Sans"/>
              </a:rPr>
              <a:t>Define Common Employer </a:t>
            </a:r>
            <a:r>
              <a:rPr lang="en" sz="700" b="1">
                <a:solidFill>
                  <a:schemeClr val="dk2"/>
                </a:solidFill>
                <a:latin typeface="Open Sans"/>
                <a:ea typeface="Open Sans"/>
                <a:cs typeface="Open Sans"/>
                <a:sym typeface="Open Sans"/>
              </a:rPr>
              <a:t>Off</a:t>
            </a:r>
            <a:r>
              <a:rPr lang="en" sz="700">
                <a:solidFill>
                  <a:schemeClr val="dk2"/>
                </a:solidFill>
                <a:latin typeface="Open Sans"/>
                <a:ea typeface="Open Sans"/>
                <a:cs typeface="Open Sans"/>
                <a:sym typeface="Open Sans"/>
              </a:rPr>
              <a:t>boarding Process </a:t>
            </a:r>
            <a:r>
              <a:rPr lang="en" sz="700" i="1">
                <a:solidFill>
                  <a:schemeClr val="accent1"/>
                </a:solidFill>
                <a:latin typeface="Open Sans"/>
                <a:ea typeface="Open Sans"/>
                <a:cs typeface="Open Sans"/>
                <a:sym typeface="Open Sans"/>
              </a:rPr>
              <a:t>(Multi-product/</a:t>
            </a:r>
            <a:br>
              <a:rPr lang="en" sz="700" i="1">
                <a:solidFill>
                  <a:schemeClr val="accent1"/>
                </a:solidFill>
                <a:latin typeface="Open Sans"/>
                <a:ea typeface="Open Sans"/>
                <a:cs typeface="Open Sans"/>
                <a:sym typeface="Open Sans"/>
              </a:rPr>
            </a:br>
            <a:r>
              <a:rPr lang="en" sz="700" i="1">
                <a:solidFill>
                  <a:schemeClr val="accent1"/>
                </a:solidFill>
                <a:latin typeface="Open Sans"/>
                <a:ea typeface="Open Sans"/>
                <a:cs typeface="Open Sans"/>
                <a:sym typeface="Open Sans"/>
              </a:rPr>
              <a:t>Multi-channel)</a:t>
            </a:r>
            <a:endParaRPr sz="700">
              <a:solidFill>
                <a:schemeClr val="accent1"/>
              </a:solidFill>
              <a:latin typeface="Open Sans"/>
              <a:ea typeface="Open Sans"/>
              <a:cs typeface="Open Sans"/>
              <a:sym typeface="Open Sans"/>
            </a:endParaRPr>
          </a:p>
        </p:txBody>
      </p:sp>
      <p:sp>
        <p:nvSpPr>
          <p:cNvPr id="6420" name="Google Shape;6420;p286"/>
          <p:cNvSpPr/>
          <p:nvPr/>
        </p:nvSpPr>
        <p:spPr>
          <a:xfrm>
            <a:off x="7861253" y="1770955"/>
            <a:ext cx="930600" cy="35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800"/>
              <a:buFont typeface="Arial"/>
              <a:buNone/>
            </a:pPr>
            <a:r>
              <a:rPr lang="en" sz="700">
                <a:solidFill>
                  <a:schemeClr val="dk2"/>
                </a:solidFill>
                <a:latin typeface="Open Sans"/>
                <a:ea typeface="Open Sans"/>
                <a:cs typeface="Open Sans"/>
                <a:sym typeface="Open Sans"/>
              </a:rPr>
              <a:t>Automate Employer Deduplication Procedures</a:t>
            </a:r>
            <a:endParaRPr sz="700">
              <a:solidFill>
                <a:schemeClr val="dk2"/>
              </a:solidFill>
              <a:latin typeface="Open Sans"/>
              <a:ea typeface="Open Sans"/>
              <a:cs typeface="Open Sans"/>
              <a:sym typeface="Open Sans"/>
            </a:endParaRPr>
          </a:p>
        </p:txBody>
      </p:sp>
      <p:sp>
        <p:nvSpPr>
          <p:cNvPr id="6421" name="Google Shape;6421;p286"/>
          <p:cNvSpPr/>
          <p:nvPr/>
        </p:nvSpPr>
        <p:spPr>
          <a:xfrm>
            <a:off x="7861253" y="4071375"/>
            <a:ext cx="930600" cy="444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 sz="700">
                <a:solidFill>
                  <a:schemeClr val="dk2"/>
                </a:solidFill>
                <a:latin typeface="Open Sans"/>
                <a:ea typeface="Open Sans"/>
                <a:cs typeface="Open Sans"/>
                <a:sym typeface="Open Sans"/>
              </a:rPr>
              <a:t>Establish Common Process Governance Model For Employer Onboarding</a:t>
            </a:r>
            <a:endParaRPr sz="700" b="1">
              <a:solidFill>
                <a:schemeClr val="dk2"/>
              </a:solidFill>
              <a:latin typeface="Open Sans"/>
              <a:ea typeface="Open Sans"/>
              <a:cs typeface="Open Sans"/>
              <a:sym typeface="Open Sans"/>
            </a:endParaRPr>
          </a:p>
        </p:txBody>
      </p:sp>
      <p:sp>
        <p:nvSpPr>
          <p:cNvPr id="6422" name="Google Shape;6422;p286"/>
          <p:cNvSpPr/>
          <p:nvPr/>
        </p:nvSpPr>
        <p:spPr>
          <a:xfrm>
            <a:off x="7861253" y="3529195"/>
            <a:ext cx="930600" cy="545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 sz="700">
                <a:solidFill>
                  <a:schemeClr val="dk2"/>
                </a:solidFill>
                <a:latin typeface="Open Sans"/>
                <a:ea typeface="Open Sans"/>
                <a:cs typeface="Open Sans"/>
                <a:sym typeface="Open Sans"/>
              </a:rPr>
              <a:t>Extend Rev Share Model for Alliances cross product</a:t>
            </a:r>
            <a:endParaRPr sz="700">
              <a:solidFill>
                <a:schemeClr val="dk2"/>
              </a:solidFill>
              <a:latin typeface="Open Sans"/>
              <a:ea typeface="Open Sans"/>
              <a:cs typeface="Open Sans"/>
              <a:sym typeface="Open Sans"/>
            </a:endParaRPr>
          </a:p>
        </p:txBody>
      </p:sp>
      <p:sp>
        <p:nvSpPr>
          <p:cNvPr id="6423" name="Google Shape;6423;p286"/>
          <p:cNvSpPr/>
          <p:nvPr/>
        </p:nvSpPr>
        <p:spPr>
          <a:xfrm>
            <a:off x="7686950" y="1307375"/>
            <a:ext cx="128700" cy="137100"/>
          </a:xfrm>
          <a:prstGeom prst="rect">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lt1"/>
                </a:solidFill>
                <a:latin typeface="Open Sans"/>
                <a:ea typeface="Open Sans"/>
                <a:cs typeface="Open Sans"/>
                <a:sym typeface="Open Sans"/>
              </a:rPr>
              <a:t>A</a:t>
            </a:r>
            <a:endParaRPr sz="500" b="1">
              <a:solidFill>
                <a:schemeClr val="lt1"/>
              </a:solidFill>
              <a:latin typeface="Open Sans"/>
              <a:ea typeface="Open Sans"/>
              <a:cs typeface="Open Sans"/>
              <a:sym typeface="Open Sans"/>
            </a:endParaRPr>
          </a:p>
        </p:txBody>
      </p:sp>
      <p:sp>
        <p:nvSpPr>
          <p:cNvPr id="6424" name="Google Shape;6424;p286"/>
          <p:cNvSpPr/>
          <p:nvPr/>
        </p:nvSpPr>
        <p:spPr>
          <a:xfrm>
            <a:off x="7686950" y="1770955"/>
            <a:ext cx="128700" cy="1371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lt1"/>
                </a:solidFill>
                <a:latin typeface="Open Sans"/>
                <a:ea typeface="Open Sans"/>
                <a:cs typeface="Open Sans"/>
                <a:sym typeface="Open Sans"/>
              </a:rPr>
              <a:t>B</a:t>
            </a:r>
            <a:endParaRPr sz="500" b="1">
              <a:solidFill>
                <a:schemeClr val="lt1"/>
              </a:solidFill>
              <a:latin typeface="Open Sans"/>
              <a:ea typeface="Open Sans"/>
              <a:cs typeface="Open Sans"/>
              <a:sym typeface="Open Sans"/>
            </a:endParaRPr>
          </a:p>
        </p:txBody>
      </p:sp>
      <p:sp>
        <p:nvSpPr>
          <p:cNvPr id="6425" name="Google Shape;6425;p286"/>
          <p:cNvSpPr/>
          <p:nvPr/>
        </p:nvSpPr>
        <p:spPr>
          <a:xfrm>
            <a:off x="7686950" y="2275035"/>
            <a:ext cx="128700" cy="137100"/>
          </a:xfrm>
          <a:prstGeom prst="rect">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1"/>
                </a:solidFill>
                <a:latin typeface="Open Sans"/>
                <a:ea typeface="Open Sans"/>
                <a:cs typeface="Open Sans"/>
                <a:sym typeface="Open Sans"/>
              </a:rPr>
              <a:t>C</a:t>
            </a:r>
            <a:endParaRPr sz="500" b="1">
              <a:solidFill>
                <a:schemeClr val="dk1"/>
              </a:solidFill>
              <a:latin typeface="Open Sans"/>
              <a:ea typeface="Open Sans"/>
              <a:cs typeface="Open Sans"/>
              <a:sym typeface="Open Sans"/>
            </a:endParaRPr>
          </a:p>
        </p:txBody>
      </p:sp>
      <p:sp>
        <p:nvSpPr>
          <p:cNvPr id="6426" name="Google Shape;6426;p286"/>
          <p:cNvSpPr/>
          <p:nvPr/>
        </p:nvSpPr>
        <p:spPr>
          <a:xfrm>
            <a:off x="7686950" y="2869415"/>
            <a:ext cx="128700" cy="137100"/>
          </a:xfrm>
          <a:prstGeom prst="rect">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2"/>
                </a:solidFill>
                <a:latin typeface="Open Sans"/>
                <a:ea typeface="Open Sans"/>
                <a:cs typeface="Open Sans"/>
                <a:sym typeface="Open Sans"/>
              </a:rPr>
              <a:t>D</a:t>
            </a:r>
            <a:endParaRPr sz="500" b="1">
              <a:solidFill>
                <a:schemeClr val="dk2"/>
              </a:solidFill>
              <a:latin typeface="Open Sans"/>
              <a:ea typeface="Open Sans"/>
              <a:cs typeface="Open Sans"/>
              <a:sym typeface="Open Sans"/>
            </a:endParaRPr>
          </a:p>
        </p:txBody>
      </p:sp>
      <p:sp>
        <p:nvSpPr>
          <p:cNvPr id="6427" name="Google Shape;6427;p286"/>
          <p:cNvSpPr/>
          <p:nvPr/>
        </p:nvSpPr>
        <p:spPr>
          <a:xfrm>
            <a:off x="7686950" y="3529195"/>
            <a:ext cx="128700" cy="137100"/>
          </a:xfrm>
          <a:prstGeom prst="rect">
            <a:avLst/>
          </a:prstGeom>
          <a:solidFill>
            <a:srgbClr val="999999"/>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lt1"/>
                </a:solidFill>
                <a:latin typeface="Open Sans"/>
                <a:ea typeface="Open Sans"/>
                <a:cs typeface="Open Sans"/>
                <a:sym typeface="Open Sans"/>
              </a:rPr>
              <a:t>E</a:t>
            </a:r>
            <a:endParaRPr sz="500" b="1">
              <a:solidFill>
                <a:schemeClr val="lt1"/>
              </a:solidFill>
              <a:latin typeface="Open Sans"/>
              <a:ea typeface="Open Sans"/>
              <a:cs typeface="Open Sans"/>
              <a:sym typeface="Open Sans"/>
            </a:endParaRPr>
          </a:p>
        </p:txBody>
      </p:sp>
      <p:sp>
        <p:nvSpPr>
          <p:cNvPr id="6428" name="Google Shape;6428;p286"/>
          <p:cNvSpPr/>
          <p:nvPr/>
        </p:nvSpPr>
        <p:spPr>
          <a:xfrm>
            <a:off x="7686950" y="4071367"/>
            <a:ext cx="128700" cy="137100"/>
          </a:xfrm>
          <a:prstGeom prst="rect">
            <a:avLst/>
          </a:prstGeom>
          <a:solidFill>
            <a:srgbClr val="741B4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lt1"/>
                </a:solidFill>
                <a:latin typeface="Open Sans"/>
                <a:ea typeface="Open Sans"/>
                <a:cs typeface="Open Sans"/>
                <a:sym typeface="Open Sans"/>
              </a:rPr>
              <a:t>F</a:t>
            </a:r>
            <a:endParaRPr sz="500" b="1">
              <a:solidFill>
                <a:schemeClr val="lt1"/>
              </a:solidFill>
              <a:latin typeface="Open Sans"/>
              <a:ea typeface="Open Sans"/>
              <a:cs typeface="Open Sans"/>
              <a:sym typeface="Open Sans"/>
            </a:endParaRPr>
          </a:p>
        </p:txBody>
      </p:sp>
      <p:sp>
        <p:nvSpPr>
          <p:cNvPr id="6429" name="Google Shape;6429;p286"/>
          <p:cNvSpPr txBox="1"/>
          <p:nvPr/>
        </p:nvSpPr>
        <p:spPr>
          <a:xfrm>
            <a:off x="7841056" y="1097280"/>
            <a:ext cx="898200" cy="137100"/>
          </a:xfrm>
          <a:prstGeom prst="rect">
            <a:avLst/>
          </a:prstGeom>
          <a:solidFill>
            <a:srgbClr val="FFFFFF"/>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b="1" i="1">
                <a:solidFill>
                  <a:schemeClr val="accent1"/>
                </a:solidFill>
                <a:highlight>
                  <a:srgbClr val="FFFFFF"/>
                </a:highlight>
                <a:latin typeface="Open Sans"/>
                <a:ea typeface="Open Sans"/>
                <a:cs typeface="Open Sans"/>
                <a:sym typeface="Open Sans"/>
              </a:rPr>
              <a:t>Initiative Legend</a:t>
            </a:r>
            <a:endParaRPr sz="700" b="1" i="1">
              <a:solidFill>
                <a:schemeClr val="accent1"/>
              </a:solidFill>
              <a:highlight>
                <a:srgbClr val="FFFFFF"/>
              </a:highlight>
              <a:latin typeface="Open Sans"/>
              <a:ea typeface="Open Sans"/>
              <a:cs typeface="Open Sans"/>
              <a:sym typeface="Open Sans"/>
            </a:endParaRPr>
          </a:p>
        </p:txBody>
      </p:sp>
      <p:sp>
        <p:nvSpPr>
          <p:cNvPr id="6430" name="Google Shape;6430;p286"/>
          <p:cNvSpPr/>
          <p:nvPr/>
        </p:nvSpPr>
        <p:spPr>
          <a:xfrm>
            <a:off x="7379579" y="2235836"/>
            <a:ext cx="137100" cy="137100"/>
          </a:xfrm>
          <a:prstGeom prst="rect">
            <a:avLst/>
          </a:prstGeom>
          <a:solidFill>
            <a:schemeClr val="accent3"/>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2"/>
                </a:solidFill>
                <a:latin typeface="Open Sans"/>
                <a:ea typeface="Open Sans"/>
                <a:cs typeface="Open Sans"/>
                <a:sym typeface="Open Sans"/>
              </a:rPr>
              <a:t>D</a:t>
            </a:r>
            <a:endParaRPr sz="500" b="1">
              <a:solidFill>
                <a:schemeClr val="dk2"/>
              </a:solidFill>
              <a:latin typeface="Open Sans"/>
              <a:ea typeface="Open Sans"/>
              <a:cs typeface="Open Sans"/>
              <a:sym typeface="Open Sans"/>
            </a:endParaRPr>
          </a:p>
        </p:txBody>
      </p:sp>
      <p:sp>
        <p:nvSpPr>
          <p:cNvPr id="6431" name="Google Shape;6431;p286"/>
          <p:cNvSpPr txBox="1"/>
          <p:nvPr/>
        </p:nvSpPr>
        <p:spPr>
          <a:xfrm>
            <a:off x="5318556" y="2258186"/>
            <a:ext cx="2024700" cy="771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Alliance TWN Bulk Cancellations (Process Automation)</a:t>
            </a:r>
            <a:endParaRPr sz="500">
              <a:solidFill>
                <a:schemeClr val="lt1"/>
              </a:solidFill>
              <a:latin typeface="Open Sans"/>
              <a:ea typeface="Open Sans"/>
              <a:cs typeface="Open Sans"/>
              <a:sym typeface="Open Sans"/>
            </a:endParaRPr>
          </a:p>
        </p:txBody>
      </p:sp>
      <p:sp>
        <p:nvSpPr>
          <p:cNvPr id="6432" name="Google Shape;6432;p286"/>
          <p:cNvSpPr/>
          <p:nvPr/>
        </p:nvSpPr>
        <p:spPr>
          <a:xfrm>
            <a:off x="4014300" y="2181553"/>
            <a:ext cx="137100" cy="137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2"/>
                </a:solidFill>
                <a:latin typeface="Open Sans"/>
                <a:ea typeface="Open Sans"/>
                <a:cs typeface="Open Sans"/>
                <a:sym typeface="Open Sans"/>
              </a:rPr>
              <a:t>D</a:t>
            </a:r>
            <a:endParaRPr sz="500" b="1">
              <a:solidFill>
                <a:schemeClr val="dk2"/>
              </a:solidFill>
              <a:latin typeface="Open Sans"/>
              <a:ea typeface="Open Sans"/>
              <a:cs typeface="Open Sans"/>
              <a:sym typeface="Open Sans"/>
            </a:endParaRPr>
          </a:p>
        </p:txBody>
      </p:sp>
      <p:sp>
        <p:nvSpPr>
          <p:cNvPr id="6433" name="Google Shape;6433;p286"/>
          <p:cNvSpPr txBox="1"/>
          <p:nvPr/>
        </p:nvSpPr>
        <p:spPr>
          <a:xfrm>
            <a:off x="2063967" y="2203903"/>
            <a:ext cx="1904100" cy="771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Alliance TWN Bulk Cancellations (Salesforce Update)</a:t>
            </a:r>
            <a:endParaRPr sz="500">
              <a:solidFill>
                <a:schemeClr val="lt1"/>
              </a:solidFill>
              <a:latin typeface="Open Sans"/>
              <a:ea typeface="Open Sans"/>
              <a:cs typeface="Open Sans"/>
              <a:sym typeface="Open Sans"/>
            </a:endParaRPr>
          </a:p>
        </p:txBody>
      </p:sp>
      <p:sp>
        <p:nvSpPr>
          <p:cNvPr id="6434" name="Google Shape;6434;p286"/>
          <p:cNvSpPr/>
          <p:nvPr/>
        </p:nvSpPr>
        <p:spPr>
          <a:xfrm>
            <a:off x="4318326" y="2628915"/>
            <a:ext cx="137100" cy="137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2"/>
                </a:solidFill>
                <a:latin typeface="Open Sans"/>
                <a:ea typeface="Open Sans"/>
                <a:cs typeface="Open Sans"/>
                <a:sym typeface="Open Sans"/>
              </a:rPr>
              <a:t>D</a:t>
            </a:r>
            <a:endParaRPr sz="500" b="1">
              <a:solidFill>
                <a:schemeClr val="dk2"/>
              </a:solidFill>
              <a:latin typeface="Open Sans"/>
              <a:ea typeface="Open Sans"/>
              <a:cs typeface="Open Sans"/>
              <a:sym typeface="Open Sans"/>
            </a:endParaRPr>
          </a:p>
        </p:txBody>
      </p:sp>
      <p:sp>
        <p:nvSpPr>
          <p:cNvPr id="6435" name="Google Shape;6435;p286"/>
          <p:cNvSpPr txBox="1"/>
          <p:nvPr/>
        </p:nvSpPr>
        <p:spPr>
          <a:xfrm>
            <a:off x="2804150" y="2651265"/>
            <a:ext cx="1476900" cy="92400"/>
          </a:xfrm>
          <a:prstGeom prst="rect">
            <a:avLst/>
          </a:prstGeom>
          <a:noFill/>
          <a:ln>
            <a:noFill/>
          </a:ln>
        </p:spPr>
        <p:txBody>
          <a:bodyPr spcFirstLastPara="1" wrap="square" lIns="27425" tIns="0" rIns="0" bIns="0" anchor="t" anchorCtr="0">
            <a:noAutofit/>
          </a:bodyPr>
          <a:lstStyle/>
          <a:p>
            <a:pPr marL="0" lvl="0" indent="0" algn="r" rtl="0">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Direct TWN Cancellations (Automate)</a:t>
            </a:r>
            <a:endParaRPr sz="500">
              <a:solidFill>
                <a:schemeClr val="lt1"/>
              </a:solidFill>
              <a:latin typeface="Open Sans"/>
              <a:ea typeface="Open Sans"/>
              <a:cs typeface="Open Sans"/>
              <a:sym typeface="Open Sans"/>
            </a:endParaRPr>
          </a:p>
        </p:txBody>
      </p:sp>
      <p:sp>
        <p:nvSpPr>
          <p:cNvPr id="6436" name="Google Shape;6436;p286"/>
          <p:cNvSpPr/>
          <p:nvPr/>
        </p:nvSpPr>
        <p:spPr>
          <a:xfrm>
            <a:off x="7379579" y="2045378"/>
            <a:ext cx="137100" cy="137100"/>
          </a:xfrm>
          <a:prstGeom prst="rect">
            <a:avLst/>
          </a:prstGeom>
          <a:solidFill>
            <a:schemeClr val="accent3"/>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2"/>
                </a:solidFill>
                <a:latin typeface="Open Sans"/>
                <a:ea typeface="Open Sans"/>
                <a:cs typeface="Open Sans"/>
                <a:sym typeface="Open Sans"/>
              </a:rPr>
              <a:t>D</a:t>
            </a:r>
            <a:endParaRPr sz="500" b="1">
              <a:solidFill>
                <a:schemeClr val="dk2"/>
              </a:solidFill>
              <a:latin typeface="Open Sans"/>
              <a:ea typeface="Open Sans"/>
              <a:cs typeface="Open Sans"/>
              <a:sym typeface="Open Sans"/>
            </a:endParaRPr>
          </a:p>
        </p:txBody>
      </p:sp>
      <p:sp>
        <p:nvSpPr>
          <p:cNvPr id="6437" name="Google Shape;6437;p286"/>
          <p:cNvSpPr txBox="1"/>
          <p:nvPr/>
        </p:nvSpPr>
        <p:spPr>
          <a:xfrm>
            <a:off x="5318556" y="2067728"/>
            <a:ext cx="2024700" cy="77100"/>
          </a:xfrm>
          <a:prstGeom prst="rect">
            <a:avLst/>
          </a:prstGeom>
          <a:noFill/>
          <a:ln>
            <a:noFill/>
          </a:ln>
        </p:spPr>
        <p:txBody>
          <a:bodyPr spcFirstLastPara="1" wrap="square" lIns="27425" tIns="0" rIns="0" bIns="0" anchor="t" anchorCtr="0">
            <a:spAutoFit/>
          </a:bodyPr>
          <a:lstStyle/>
          <a:p>
            <a:pPr marL="0" lvl="0" indent="0" algn="r" rtl="0">
              <a:spcBef>
                <a:spcPts val="0"/>
              </a:spcBef>
              <a:spcAft>
                <a:spcPts val="0"/>
              </a:spcAft>
              <a:buNone/>
            </a:pPr>
            <a:r>
              <a:rPr lang="en" sz="500">
                <a:solidFill>
                  <a:schemeClr val="lt1"/>
                </a:solidFill>
                <a:latin typeface="Open Sans"/>
                <a:ea typeface="Open Sans"/>
                <a:cs typeface="Open Sans"/>
                <a:sym typeface="Open Sans"/>
              </a:rPr>
              <a:t>Sending Data Extract to Employers (I9)</a:t>
            </a:r>
            <a:endParaRPr sz="500">
              <a:solidFill>
                <a:schemeClr val="lt1"/>
              </a:solidFill>
              <a:latin typeface="Open Sans"/>
              <a:ea typeface="Open Sans"/>
              <a:cs typeface="Open Sans"/>
              <a:sym typeface="Open Sans"/>
            </a:endParaRPr>
          </a:p>
        </p:txBody>
      </p:sp>
      <p:sp>
        <p:nvSpPr>
          <p:cNvPr id="6438" name="Google Shape;6438;p286"/>
          <p:cNvSpPr/>
          <p:nvPr/>
        </p:nvSpPr>
        <p:spPr>
          <a:xfrm>
            <a:off x="4318326" y="2787451"/>
            <a:ext cx="137100" cy="137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500" b="1">
                <a:solidFill>
                  <a:schemeClr val="dk2"/>
                </a:solidFill>
                <a:latin typeface="Open Sans"/>
                <a:ea typeface="Open Sans"/>
                <a:cs typeface="Open Sans"/>
                <a:sym typeface="Open Sans"/>
              </a:rPr>
              <a:t>D</a:t>
            </a:r>
            <a:endParaRPr sz="500" b="1">
              <a:solidFill>
                <a:schemeClr val="dk2"/>
              </a:solidFill>
              <a:latin typeface="Open Sans"/>
              <a:ea typeface="Open Sans"/>
              <a:cs typeface="Open Sans"/>
              <a:sym typeface="Open Sans"/>
            </a:endParaRPr>
          </a:p>
        </p:txBody>
      </p:sp>
      <p:sp>
        <p:nvSpPr>
          <p:cNvPr id="6439" name="Google Shape;6439;p286"/>
          <p:cNvSpPr txBox="1"/>
          <p:nvPr/>
        </p:nvSpPr>
        <p:spPr>
          <a:xfrm>
            <a:off x="2804204" y="2809801"/>
            <a:ext cx="1476900" cy="92400"/>
          </a:xfrm>
          <a:prstGeom prst="rect">
            <a:avLst/>
          </a:prstGeom>
          <a:noFill/>
          <a:ln>
            <a:noFill/>
          </a:ln>
        </p:spPr>
        <p:txBody>
          <a:bodyPr spcFirstLastPara="1" wrap="square" lIns="27425" tIns="0" rIns="0" bIns="0" anchor="t" anchorCtr="0">
            <a:noAutofit/>
          </a:bodyPr>
          <a:lstStyle/>
          <a:p>
            <a:pPr marL="0" lvl="0" indent="0" algn="r" rtl="0">
              <a:spcBef>
                <a:spcPts val="0"/>
              </a:spcBef>
              <a:spcAft>
                <a:spcPts val="0"/>
              </a:spcAft>
              <a:buClr>
                <a:schemeClr val="dk1"/>
              </a:buClr>
              <a:buSzPts val="1100"/>
              <a:buFont typeface="Arial"/>
              <a:buNone/>
            </a:pPr>
            <a:r>
              <a:rPr lang="en" sz="500">
                <a:solidFill>
                  <a:schemeClr val="lt1"/>
                </a:solidFill>
                <a:latin typeface="Open Sans"/>
                <a:ea typeface="Open Sans"/>
                <a:cs typeface="Open Sans"/>
                <a:sym typeface="Open Sans"/>
              </a:rPr>
              <a:t> I9 Manual processing of cancellations</a:t>
            </a:r>
            <a:endParaRPr sz="500">
              <a:solidFill>
                <a:schemeClr val="lt1"/>
              </a:solidFill>
              <a:latin typeface="Open Sans"/>
              <a:ea typeface="Open Sans"/>
              <a:cs typeface="Open Sans"/>
              <a:sym typeface="Open Sans"/>
            </a:endParaRPr>
          </a:p>
        </p:txBody>
      </p:sp>
      <p:sp>
        <p:nvSpPr>
          <p:cNvPr id="6440" name="Google Shape;6440;p286"/>
          <p:cNvSpPr txBox="1"/>
          <p:nvPr/>
        </p:nvSpPr>
        <p:spPr>
          <a:xfrm>
            <a:off x="6646488" y="1097280"/>
            <a:ext cx="899400" cy="10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700" b="1" i="1">
                <a:solidFill>
                  <a:schemeClr val="accent1"/>
                </a:solidFill>
                <a:latin typeface="Open Sans"/>
                <a:ea typeface="Open Sans"/>
                <a:cs typeface="Open Sans"/>
                <a:sym typeface="Open Sans"/>
              </a:rPr>
              <a:t>Major Projects</a:t>
            </a:r>
            <a:endParaRPr sz="700" b="1" i="1">
              <a:solidFill>
                <a:schemeClr val="accent1"/>
              </a:solidFill>
              <a:latin typeface="Open Sans"/>
              <a:ea typeface="Open Sans"/>
              <a:cs typeface="Open Sans"/>
              <a:sym typeface="Open Sans"/>
            </a:endParaRPr>
          </a:p>
        </p:txBody>
      </p:sp>
      <p:sp>
        <p:nvSpPr>
          <p:cNvPr id="6441" name="Google Shape;6441;p286"/>
          <p:cNvSpPr txBox="1"/>
          <p:nvPr/>
        </p:nvSpPr>
        <p:spPr>
          <a:xfrm>
            <a:off x="647652" y="4400920"/>
            <a:ext cx="89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Incremental Wins</a:t>
            </a:r>
            <a:endParaRPr sz="700" b="1" i="1">
              <a:solidFill>
                <a:schemeClr val="accent1"/>
              </a:solidFill>
              <a:latin typeface="Open Sans"/>
              <a:ea typeface="Open Sans"/>
              <a:cs typeface="Open Sans"/>
              <a:sym typeface="Open Sans"/>
            </a:endParaRPr>
          </a:p>
        </p:txBody>
      </p:sp>
      <p:sp>
        <p:nvSpPr>
          <p:cNvPr id="6442" name="Google Shape;6442;p286"/>
          <p:cNvSpPr txBox="1"/>
          <p:nvPr/>
        </p:nvSpPr>
        <p:spPr>
          <a:xfrm>
            <a:off x="6599308" y="4400920"/>
            <a:ext cx="899400" cy="10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700" b="1" i="1">
                <a:solidFill>
                  <a:schemeClr val="accent1"/>
                </a:solidFill>
                <a:latin typeface="Open Sans"/>
                <a:ea typeface="Open Sans"/>
                <a:cs typeface="Open Sans"/>
                <a:sym typeface="Open Sans"/>
              </a:rPr>
              <a:t>Low Value</a:t>
            </a:r>
            <a:endParaRPr sz="700" b="1" i="1">
              <a:solidFill>
                <a:schemeClr val="accent1"/>
              </a:solidFill>
              <a:latin typeface="Open Sans"/>
              <a:ea typeface="Open Sans"/>
              <a:cs typeface="Open Sans"/>
              <a:sym typeface="Open Sans"/>
            </a:endParaRPr>
          </a:p>
        </p:txBody>
      </p:sp>
      <p:sp>
        <p:nvSpPr>
          <p:cNvPr id="6443" name="Google Shape;6443;p286"/>
          <p:cNvSpPr txBox="1"/>
          <p:nvPr/>
        </p:nvSpPr>
        <p:spPr>
          <a:xfrm>
            <a:off x="5935350" y="4687800"/>
            <a:ext cx="17748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b="1" i="1">
                <a:solidFill>
                  <a:schemeClr val="dk2"/>
                </a:solidFill>
                <a:highlight>
                  <a:srgbClr val="FFFF00"/>
                </a:highlight>
                <a:latin typeface="Open Sans"/>
                <a:ea typeface="Open Sans"/>
                <a:cs typeface="Open Sans"/>
                <a:sym typeface="Open Sans"/>
              </a:rPr>
              <a:t>** CPQ Integration targeted to be completed Q3/Q4 2022</a:t>
            </a:r>
            <a:endParaRPr sz="500" b="1" i="1">
              <a:solidFill>
                <a:schemeClr val="dk2"/>
              </a:solidFill>
              <a:highlight>
                <a:srgbClr val="FFFF00"/>
              </a:highlight>
              <a:latin typeface="Open Sans"/>
              <a:ea typeface="Open Sans"/>
              <a:cs typeface="Open Sans"/>
              <a:sym typeface="Open Sans"/>
            </a:endParaRPr>
          </a:p>
        </p:txBody>
      </p:sp>
      <p:sp>
        <p:nvSpPr>
          <p:cNvPr id="6444" name="Google Shape;6444;p286"/>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Solution Prioritization</a:t>
            </a:r>
            <a:endParaRPr sz="700" b="1">
              <a:solidFill>
                <a:schemeClr val="lt1"/>
              </a:solidFill>
              <a:latin typeface="Open Sans"/>
              <a:ea typeface="Open Sans"/>
              <a:cs typeface="Open Sans"/>
              <a:sym typeface="Open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6448"/>
        <p:cNvGrpSpPr/>
        <p:nvPr/>
      </p:nvGrpSpPr>
      <p:grpSpPr>
        <a:xfrm>
          <a:off x="0" y="0"/>
          <a:ext cx="0" cy="0"/>
          <a:chOff x="0" y="0"/>
          <a:chExt cx="0" cy="0"/>
        </a:xfrm>
      </p:grpSpPr>
      <p:sp>
        <p:nvSpPr>
          <p:cNvPr id="6449" name="Google Shape;6449;p287"/>
          <p:cNvSpPr/>
          <p:nvPr/>
        </p:nvSpPr>
        <p:spPr>
          <a:xfrm>
            <a:off x="12824325" y="2039338"/>
            <a:ext cx="317406" cy="320040"/>
          </a:xfrm>
          <a:custGeom>
            <a:avLst/>
            <a:gdLst/>
            <a:ahLst/>
            <a:cxnLst/>
            <a:rect l="l" t="t" r="r" b="b"/>
            <a:pathLst>
              <a:path w="347" h="347" extrusionOk="0">
                <a:moveTo>
                  <a:pt x="0" y="0"/>
                </a:moveTo>
                <a:cubicBezTo>
                  <a:pt x="0" y="347"/>
                  <a:pt x="0" y="347"/>
                  <a:pt x="0" y="347"/>
                </a:cubicBezTo>
                <a:cubicBezTo>
                  <a:pt x="347" y="347"/>
                  <a:pt x="347" y="347"/>
                  <a:pt x="347" y="347"/>
                </a:cubicBezTo>
                <a:cubicBezTo>
                  <a:pt x="347" y="0"/>
                  <a:pt x="347" y="0"/>
                  <a:pt x="347" y="0"/>
                </a:cubicBezTo>
                <a:lnTo>
                  <a:pt x="0" y="0"/>
                </a:lnTo>
                <a:close/>
                <a:moveTo>
                  <a:pt x="332" y="332"/>
                </a:moveTo>
                <a:cubicBezTo>
                  <a:pt x="15" y="332"/>
                  <a:pt x="15" y="332"/>
                  <a:pt x="15" y="332"/>
                </a:cubicBezTo>
                <a:cubicBezTo>
                  <a:pt x="15" y="15"/>
                  <a:pt x="15" y="15"/>
                  <a:pt x="15" y="15"/>
                </a:cubicBezTo>
                <a:cubicBezTo>
                  <a:pt x="332" y="15"/>
                  <a:pt x="332" y="15"/>
                  <a:pt x="332" y="15"/>
                </a:cubicBezTo>
                <a:lnTo>
                  <a:pt x="332" y="332"/>
                </a:lnTo>
                <a:close/>
                <a:moveTo>
                  <a:pt x="173" y="300"/>
                </a:moveTo>
                <a:cubicBezTo>
                  <a:pt x="243" y="300"/>
                  <a:pt x="300" y="243"/>
                  <a:pt x="300" y="173"/>
                </a:cubicBezTo>
                <a:cubicBezTo>
                  <a:pt x="300" y="104"/>
                  <a:pt x="243" y="47"/>
                  <a:pt x="173" y="47"/>
                </a:cubicBezTo>
                <a:cubicBezTo>
                  <a:pt x="104" y="47"/>
                  <a:pt x="47" y="104"/>
                  <a:pt x="47" y="173"/>
                </a:cubicBezTo>
                <a:cubicBezTo>
                  <a:pt x="47" y="243"/>
                  <a:pt x="104" y="300"/>
                  <a:pt x="173" y="300"/>
                </a:cubicBezTo>
                <a:close/>
                <a:moveTo>
                  <a:pt x="84" y="240"/>
                </a:moveTo>
                <a:cubicBezTo>
                  <a:pt x="109" y="240"/>
                  <a:pt x="109" y="240"/>
                  <a:pt x="109" y="240"/>
                </a:cubicBezTo>
                <a:cubicBezTo>
                  <a:pt x="114" y="254"/>
                  <a:pt x="121" y="266"/>
                  <a:pt x="129" y="276"/>
                </a:cubicBezTo>
                <a:cubicBezTo>
                  <a:pt x="111" y="268"/>
                  <a:pt x="96" y="256"/>
                  <a:pt x="84" y="240"/>
                </a:cubicBezTo>
                <a:close/>
                <a:moveTo>
                  <a:pt x="91" y="121"/>
                </a:moveTo>
                <a:cubicBezTo>
                  <a:pt x="92" y="128"/>
                  <a:pt x="96" y="134"/>
                  <a:pt x="101" y="137"/>
                </a:cubicBezTo>
                <a:cubicBezTo>
                  <a:pt x="100" y="147"/>
                  <a:pt x="99" y="156"/>
                  <a:pt x="99" y="166"/>
                </a:cubicBezTo>
                <a:cubicBezTo>
                  <a:pt x="62" y="166"/>
                  <a:pt x="62" y="166"/>
                  <a:pt x="62" y="166"/>
                </a:cubicBezTo>
                <a:cubicBezTo>
                  <a:pt x="63" y="150"/>
                  <a:pt x="67" y="135"/>
                  <a:pt x="75" y="121"/>
                </a:cubicBezTo>
                <a:lnTo>
                  <a:pt x="91" y="121"/>
                </a:lnTo>
                <a:close/>
                <a:moveTo>
                  <a:pt x="285" y="166"/>
                </a:moveTo>
                <a:cubicBezTo>
                  <a:pt x="267" y="166"/>
                  <a:pt x="267" y="166"/>
                  <a:pt x="267" y="166"/>
                </a:cubicBezTo>
                <a:cubicBezTo>
                  <a:pt x="264" y="157"/>
                  <a:pt x="257" y="151"/>
                  <a:pt x="247" y="149"/>
                </a:cubicBezTo>
                <a:cubicBezTo>
                  <a:pt x="246" y="139"/>
                  <a:pt x="244" y="130"/>
                  <a:pt x="242" y="121"/>
                </a:cubicBezTo>
                <a:cubicBezTo>
                  <a:pt x="272" y="121"/>
                  <a:pt x="272" y="121"/>
                  <a:pt x="272" y="121"/>
                </a:cubicBezTo>
                <a:cubicBezTo>
                  <a:pt x="279" y="135"/>
                  <a:pt x="284" y="150"/>
                  <a:pt x="285" y="166"/>
                </a:cubicBezTo>
                <a:close/>
                <a:moveTo>
                  <a:pt x="145" y="121"/>
                </a:moveTo>
                <a:cubicBezTo>
                  <a:pt x="166" y="121"/>
                  <a:pt x="166" y="121"/>
                  <a:pt x="166" y="121"/>
                </a:cubicBezTo>
                <a:cubicBezTo>
                  <a:pt x="166" y="166"/>
                  <a:pt x="166" y="166"/>
                  <a:pt x="166" y="166"/>
                </a:cubicBezTo>
                <a:cubicBezTo>
                  <a:pt x="113" y="166"/>
                  <a:pt x="113" y="166"/>
                  <a:pt x="113" y="166"/>
                </a:cubicBezTo>
                <a:cubicBezTo>
                  <a:pt x="114" y="158"/>
                  <a:pt x="114" y="150"/>
                  <a:pt x="115" y="143"/>
                </a:cubicBezTo>
                <a:cubicBezTo>
                  <a:pt x="116" y="143"/>
                  <a:pt x="117" y="143"/>
                  <a:pt x="118" y="143"/>
                </a:cubicBezTo>
                <a:cubicBezTo>
                  <a:pt x="131" y="143"/>
                  <a:pt x="142" y="134"/>
                  <a:pt x="145" y="121"/>
                </a:cubicBezTo>
                <a:close/>
                <a:moveTo>
                  <a:pt x="166" y="181"/>
                </a:moveTo>
                <a:cubicBezTo>
                  <a:pt x="166" y="205"/>
                  <a:pt x="166" y="205"/>
                  <a:pt x="166" y="205"/>
                </a:cubicBezTo>
                <a:cubicBezTo>
                  <a:pt x="157" y="208"/>
                  <a:pt x="149" y="216"/>
                  <a:pt x="147" y="226"/>
                </a:cubicBezTo>
                <a:cubicBezTo>
                  <a:pt x="120" y="226"/>
                  <a:pt x="120" y="226"/>
                  <a:pt x="120" y="226"/>
                </a:cubicBezTo>
                <a:cubicBezTo>
                  <a:pt x="116" y="212"/>
                  <a:pt x="114" y="197"/>
                  <a:pt x="113" y="181"/>
                </a:cubicBezTo>
                <a:lnTo>
                  <a:pt x="166" y="181"/>
                </a:lnTo>
                <a:close/>
                <a:moveTo>
                  <a:pt x="174" y="244"/>
                </a:moveTo>
                <a:cubicBezTo>
                  <a:pt x="167" y="244"/>
                  <a:pt x="161" y="238"/>
                  <a:pt x="161" y="232"/>
                </a:cubicBezTo>
                <a:cubicBezTo>
                  <a:pt x="161" y="225"/>
                  <a:pt x="167" y="219"/>
                  <a:pt x="174" y="219"/>
                </a:cubicBezTo>
                <a:cubicBezTo>
                  <a:pt x="181" y="219"/>
                  <a:pt x="186" y="225"/>
                  <a:pt x="186" y="232"/>
                </a:cubicBezTo>
                <a:cubicBezTo>
                  <a:pt x="186" y="238"/>
                  <a:pt x="181" y="244"/>
                  <a:pt x="174" y="244"/>
                </a:cubicBezTo>
                <a:close/>
                <a:moveTo>
                  <a:pt x="148" y="240"/>
                </a:moveTo>
                <a:cubicBezTo>
                  <a:pt x="151" y="249"/>
                  <a:pt x="158" y="255"/>
                  <a:pt x="166" y="258"/>
                </a:cubicBezTo>
                <a:cubicBezTo>
                  <a:pt x="166" y="284"/>
                  <a:pt x="166" y="284"/>
                  <a:pt x="166" y="284"/>
                </a:cubicBezTo>
                <a:cubicBezTo>
                  <a:pt x="150" y="280"/>
                  <a:pt x="135" y="264"/>
                  <a:pt x="126" y="240"/>
                </a:cubicBezTo>
                <a:lnTo>
                  <a:pt x="148" y="240"/>
                </a:lnTo>
                <a:close/>
                <a:moveTo>
                  <a:pt x="181" y="284"/>
                </a:moveTo>
                <a:cubicBezTo>
                  <a:pt x="181" y="258"/>
                  <a:pt x="181" y="258"/>
                  <a:pt x="181" y="258"/>
                </a:cubicBezTo>
                <a:cubicBezTo>
                  <a:pt x="190" y="256"/>
                  <a:pt x="197" y="249"/>
                  <a:pt x="200" y="240"/>
                </a:cubicBezTo>
                <a:cubicBezTo>
                  <a:pt x="221" y="240"/>
                  <a:pt x="221" y="240"/>
                  <a:pt x="221" y="240"/>
                </a:cubicBezTo>
                <a:cubicBezTo>
                  <a:pt x="212" y="264"/>
                  <a:pt x="197" y="280"/>
                  <a:pt x="181" y="284"/>
                </a:cubicBezTo>
                <a:close/>
                <a:moveTo>
                  <a:pt x="201" y="226"/>
                </a:moveTo>
                <a:cubicBezTo>
                  <a:pt x="198" y="216"/>
                  <a:pt x="191" y="208"/>
                  <a:pt x="181" y="205"/>
                </a:cubicBezTo>
                <a:cubicBezTo>
                  <a:pt x="181" y="181"/>
                  <a:pt x="181" y="181"/>
                  <a:pt x="181" y="181"/>
                </a:cubicBezTo>
                <a:cubicBezTo>
                  <a:pt x="215" y="181"/>
                  <a:pt x="215" y="181"/>
                  <a:pt x="215" y="181"/>
                </a:cubicBezTo>
                <a:cubicBezTo>
                  <a:pt x="217" y="190"/>
                  <a:pt x="223" y="198"/>
                  <a:pt x="232" y="201"/>
                </a:cubicBezTo>
                <a:cubicBezTo>
                  <a:pt x="231" y="210"/>
                  <a:pt x="229" y="218"/>
                  <a:pt x="227" y="226"/>
                </a:cubicBezTo>
                <a:lnTo>
                  <a:pt x="201" y="226"/>
                </a:lnTo>
                <a:close/>
                <a:moveTo>
                  <a:pt x="242" y="163"/>
                </a:moveTo>
                <a:cubicBezTo>
                  <a:pt x="249" y="163"/>
                  <a:pt x="254" y="169"/>
                  <a:pt x="254" y="176"/>
                </a:cubicBezTo>
                <a:cubicBezTo>
                  <a:pt x="254" y="182"/>
                  <a:pt x="249" y="188"/>
                  <a:pt x="242" y="188"/>
                </a:cubicBezTo>
                <a:cubicBezTo>
                  <a:pt x="235" y="188"/>
                  <a:pt x="229" y="182"/>
                  <a:pt x="229" y="176"/>
                </a:cubicBezTo>
                <a:cubicBezTo>
                  <a:pt x="229" y="169"/>
                  <a:pt x="235" y="163"/>
                  <a:pt x="242" y="163"/>
                </a:cubicBezTo>
                <a:close/>
                <a:moveTo>
                  <a:pt x="247" y="202"/>
                </a:moveTo>
                <a:cubicBezTo>
                  <a:pt x="258" y="201"/>
                  <a:pt x="266" y="192"/>
                  <a:pt x="269" y="181"/>
                </a:cubicBezTo>
                <a:cubicBezTo>
                  <a:pt x="285" y="181"/>
                  <a:pt x="285" y="181"/>
                  <a:pt x="285" y="181"/>
                </a:cubicBezTo>
                <a:cubicBezTo>
                  <a:pt x="284" y="197"/>
                  <a:pt x="279" y="212"/>
                  <a:pt x="272" y="226"/>
                </a:cubicBezTo>
                <a:cubicBezTo>
                  <a:pt x="242" y="226"/>
                  <a:pt x="242" y="226"/>
                  <a:pt x="242" y="226"/>
                </a:cubicBezTo>
                <a:cubicBezTo>
                  <a:pt x="244" y="218"/>
                  <a:pt x="245" y="211"/>
                  <a:pt x="247" y="202"/>
                </a:cubicBezTo>
                <a:close/>
                <a:moveTo>
                  <a:pt x="232" y="150"/>
                </a:moveTo>
                <a:cubicBezTo>
                  <a:pt x="225" y="153"/>
                  <a:pt x="219" y="159"/>
                  <a:pt x="216" y="166"/>
                </a:cubicBezTo>
                <a:cubicBezTo>
                  <a:pt x="181" y="166"/>
                  <a:pt x="181" y="166"/>
                  <a:pt x="181" y="166"/>
                </a:cubicBezTo>
                <a:cubicBezTo>
                  <a:pt x="181" y="121"/>
                  <a:pt x="181" y="121"/>
                  <a:pt x="181" y="121"/>
                </a:cubicBezTo>
                <a:cubicBezTo>
                  <a:pt x="227" y="121"/>
                  <a:pt x="227" y="121"/>
                  <a:pt x="227" y="121"/>
                </a:cubicBezTo>
                <a:cubicBezTo>
                  <a:pt x="229" y="130"/>
                  <a:pt x="231" y="140"/>
                  <a:pt x="232" y="150"/>
                </a:cubicBezTo>
                <a:close/>
                <a:moveTo>
                  <a:pt x="181" y="106"/>
                </a:moveTo>
                <a:cubicBezTo>
                  <a:pt x="181" y="63"/>
                  <a:pt x="181" y="63"/>
                  <a:pt x="181" y="63"/>
                </a:cubicBezTo>
                <a:cubicBezTo>
                  <a:pt x="197" y="66"/>
                  <a:pt x="212" y="83"/>
                  <a:pt x="222" y="106"/>
                </a:cubicBezTo>
                <a:lnTo>
                  <a:pt x="181" y="106"/>
                </a:lnTo>
                <a:close/>
                <a:moveTo>
                  <a:pt x="166" y="63"/>
                </a:moveTo>
                <a:cubicBezTo>
                  <a:pt x="166" y="106"/>
                  <a:pt x="166" y="106"/>
                  <a:pt x="166" y="106"/>
                </a:cubicBezTo>
                <a:cubicBezTo>
                  <a:pt x="144" y="106"/>
                  <a:pt x="144" y="106"/>
                  <a:pt x="144" y="106"/>
                </a:cubicBezTo>
                <a:cubicBezTo>
                  <a:pt x="142" y="101"/>
                  <a:pt x="138" y="96"/>
                  <a:pt x="132" y="92"/>
                </a:cubicBezTo>
                <a:cubicBezTo>
                  <a:pt x="142" y="76"/>
                  <a:pt x="154" y="66"/>
                  <a:pt x="166" y="63"/>
                </a:cubicBezTo>
                <a:close/>
                <a:moveTo>
                  <a:pt x="118" y="103"/>
                </a:moveTo>
                <a:cubicBezTo>
                  <a:pt x="125" y="103"/>
                  <a:pt x="130" y="109"/>
                  <a:pt x="130" y="116"/>
                </a:cubicBezTo>
                <a:cubicBezTo>
                  <a:pt x="130" y="122"/>
                  <a:pt x="125" y="128"/>
                  <a:pt x="118" y="128"/>
                </a:cubicBezTo>
                <a:cubicBezTo>
                  <a:pt x="111" y="128"/>
                  <a:pt x="105" y="122"/>
                  <a:pt x="105" y="116"/>
                </a:cubicBezTo>
                <a:cubicBezTo>
                  <a:pt x="105" y="109"/>
                  <a:pt x="111" y="103"/>
                  <a:pt x="118" y="103"/>
                </a:cubicBezTo>
                <a:close/>
                <a:moveTo>
                  <a:pt x="98" y="181"/>
                </a:moveTo>
                <a:cubicBezTo>
                  <a:pt x="99" y="197"/>
                  <a:pt x="101" y="212"/>
                  <a:pt x="105" y="226"/>
                </a:cubicBezTo>
                <a:cubicBezTo>
                  <a:pt x="75" y="226"/>
                  <a:pt x="75" y="226"/>
                  <a:pt x="75" y="226"/>
                </a:cubicBezTo>
                <a:cubicBezTo>
                  <a:pt x="67" y="212"/>
                  <a:pt x="63" y="197"/>
                  <a:pt x="62" y="181"/>
                </a:cubicBezTo>
                <a:lnTo>
                  <a:pt x="98" y="181"/>
                </a:lnTo>
                <a:close/>
                <a:moveTo>
                  <a:pt x="217" y="276"/>
                </a:moveTo>
                <a:cubicBezTo>
                  <a:pt x="225" y="267"/>
                  <a:pt x="232" y="255"/>
                  <a:pt x="237" y="240"/>
                </a:cubicBezTo>
                <a:cubicBezTo>
                  <a:pt x="263" y="240"/>
                  <a:pt x="263" y="240"/>
                  <a:pt x="263" y="240"/>
                </a:cubicBezTo>
                <a:cubicBezTo>
                  <a:pt x="251" y="256"/>
                  <a:pt x="235" y="268"/>
                  <a:pt x="217" y="276"/>
                </a:cubicBezTo>
                <a:close/>
                <a:moveTo>
                  <a:pt x="263" y="106"/>
                </a:moveTo>
                <a:cubicBezTo>
                  <a:pt x="237" y="106"/>
                  <a:pt x="237" y="106"/>
                  <a:pt x="237" y="106"/>
                </a:cubicBezTo>
                <a:cubicBezTo>
                  <a:pt x="232" y="92"/>
                  <a:pt x="226" y="80"/>
                  <a:pt x="218" y="71"/>
                </a:cubicBezTo>
                <a:cubicBezTo>
                  <a:pt x="236" y="79"/>
                  <a:pt x="251" y="91"/>
                  <a:pt x="263" y="106"/>
                </a:cubicBezTo>
                <a:close/>
                <a:moveTo>
                  <a:pt x="129" y="71"/>
                </a:moveTo>
                <a:cubicBezTo>
                  <a:pt x="125" y="76"/>
                  <a:pt x="121" y="82"/>
                  <a:pt x="118" y="88"/>
                </a:cubicBezTo>
                <a:cubicBezTo>
                  <a:pt x="106" y="88"/>
                  <a:pt x="96" y="96"/>
                  <a:pt x="92" y="106"/>
                </a:cubicBezTo>
                <a:cubicBezTo>
                  <a:pt x="84" y="106"/>
                  <a:pt x="84" y="106"/>
                  <a:pt x="84" y="106"/>
                </a:cubicBezTo>
                <a:cubicBezTo>
                  <a:pt x="96" y="91"/>
                  <a:pt x="111" y="79"/>
                  <a:pt x="129" y="71"/>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6450" name="Google Shape;6450;p287"/>
          <p:cNvSpPr txBox="1">
            <a:spLocks noGrp="1"/>
          </p:cNvSpPr>
          <p:nvPr>
            <p:ph type="title" idx="4294967295"/>
          </p:nvPr>
        </p:nvSpPr>
        <p:spPr>
          <a:xfrm>
            <a:off x="270284" y="271297"/>
            <a:ext cx="8520600" cy="572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800"/>
              <a:buFont typeface="Arial"/>
              <a:buNone/>
            </a:pPr>
            <a:r>
              <a:rPr lang="en" sz="1800">
                <a:solidFill>
                  <a:schemeClr val="dk1"/>
                </a:solidFill>
              </a:rPr>
              <a:t>Employer Onboarding Cost Estimation</a:t>
            </a:r>
            <a:endParaRPr>
              <a:solidFill>
                <a:schemeClr val="dk1"/>
              </a:solidFill>
            </a:endParaRPr>
          </a:p>
        </p:txBody>
      </p:sp>
      <p:pic>
        <p:nvPicPr>
          <p:cNvPr id="6451" name="Google Shape;6451;p287"/>
          <p:cNvPicPr preferRelativeResize="0"/>
          <p:nvPr/>
        </p:nvPicPr>
        <p:blipFill rotWithShape="1">
          <a:blip r:embed="rId3">
            <a:alphaModFix/>
          </a:blip>
          <a:srcRect t="337" b="337"/>
          <a:stretch/>
        </p:blipFill>
        <p:spPr>
          <a:xfrm>
            <a:off x="7679624" y="51862"/>
            <a:ext cx="1189993" cy="144242"/>
          </a:xfrm>
          <a:prstGeom prst="rect">
            <a:avLst/>
          </a:prstGeom>
          <a:noFill/>
          <a:ln>
            <a:noFill/>
          </a:ln>
        </p:spPr>
      </p:pic>
      <p:graphicFrame>
        <p:nvGraphicFramePr>
          <p:cNvPr id="6452" name="Google Shape;6452;p287"/>
          <p:cNvGraphicFramePr/>
          <p:nvPr/>
        </p:nvGraphicFramePr>
        <p:xfrm>
          <a:off x="274313" y="1016915"/>
          <a:ext cx="3000000" cy="3000000"/>
        </p:xfrm>
        <a:graphic>
          <a:graphicData uri="http://schemas.openxmlformats.org/drawingml/2006/table">
            <a:tbl>
              <a:tblPr>
                <a:noFill/>
                <a:tableStyleId>{CFF227E5-640B-45C7-9DC1-B26C7EE06C79}</a:tableStyleId>
              </a:tblPr>
              <a:tblGrid>
                <a:gridCol w="5255700">
                  <a:extLst>
                    <a:ext uri="{9D8B030D-6E8A-4147-A177-3AD203B41FA5}">
                      <a16:colId xmlns:a16="http://schemas.microsoft.com/office/drawing/2014/main" val="20000"/>
                    </a:ext>
                  </a:extLst>
                </a:gridCol>
                <a:gridCol w="1463175">
                  <a:extLst>
                    <a:ext uri="{9D8B030D-6E8A-4147-A177-3AD203B41FA5}">
                      <a16:colId xmlns:a16="http://schemas.microsoft.com/office/drawing/2014/main" val="20001"/>
                    </a:ext>
                  </a:extLst>
                </a:gridCol>
                <a:gridCol w="1463175">
                  <a:extLst>
                    <a:ext uri="{9D8B030D-6E8A-4147-A177-3AD203B41FA5}">
                      <a16:colId xmlns:a16="http://schemas.microsoft.com/office/drawing/2014/main" val="20002"/>
                    </a:ext>
                  </a:extLst>
                </a:gridCol>
              </a:tblGrid>
              <a:tr h="68875">
                <a:tc rowSpan="3">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FFFFFF"/>
                          </a:solidFill>
                          <a:latin typeface="Open Sans"/>
                          <a:ea typeface="Open Sans"/>
                          <a:cs typeface="Open Sans"/>
                          <a:sym typeface="Open Sans"/>
                        </a:rPr>
                        <a:t>Initiative</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a:txBody>
                    <a:bodyPr/>
                    <a:lstStyle/>
                    <a:p>
                      <a:pPr marL="228600" marR="0" lvl="0" indent="0" algn="l" rtl="0">
                        <a:lnSpc>
                          <a:spcPct val="100000"/>
                        </a:lnSpc>
                        <a:spcBef>
                          <a:spcPts val="0"/>
                        </a:spcBef>
                        <a:spcAft>
                          <a:spcPts val="0"/>
                        </a:spcAft>
                        <a:buClr>
                          <a:srgbClr val="000000"/>
                        </a:buClr>
                        <a:buSzPts val="900"/>
                        <a:buFont typeface="Arial"/>
                        <a:buNone/>
                      </a:pPr>
                      <a:r>
                        <a:rPr lang="en" sz="900" b="1">
                          <a:solidFill>
                            <a:srgbClr val="FFFFFF"/>
                          </a:solidFill>
                          <a:latin typeface="Open Sans"/>
                          <a:ea typeface="Open Sans"/>
                          <a:cs typeface="Open Sans"/>
                          <a:sym typeface="Open Sans"/>
                        </a:rPr>
                        <a:t>Total Hours*</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a:txBody>
                    <a:bodyPr/>
                    <a:lstStyle/>
                    <a:p>
                      <a:pPr marL="228600" marR="0" lvl="0" indent="0" algn="l" rtl="0">
                        <a:lnSpc>
                          <a:spcPct val="100000"/>
                        </a:lnSpc>
                        <a:spcBef>
                          <a:spcPts val="0"/>
                        </a:spcBef>
                        <a:spcAft>
                          <a:spcPts val="0"/>
                        </a:spcAft>
                        <a:buNone/>
                      </a:pPr>
                      <a:r>
                        <a:rPr lang="en" sz="900" b="1">
                          <a:solidFill>
                            <a:srgbClr val="FFFFFF"/>
                          </a:solidFill>
                          <a:latin typeface="Open Sans"/>
                          <a:ea typeface="Open Sans"/>
                          <a:cs typeface="Open Sans"/>
                          <a:sym typeface="Open Sans"/>
                        </a:rPr>
                        <a:t>Total Amount ($)*</a:t>
                      </a:r>
                      <a:endParaRPr sz="900" b="1">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extLst>
                  <a:ext uri="{0D108BD9-81ED-4DB2-BD59-A6C34878D82A}">
                    <a16:rowId xmlns:a16="http://schemas.microsoft.com/office/drawing/2014/main" val="10000"/>
                  </a:ext>
                </a:extLst>
              </a:tr>
              <a:tr h="111175">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30825">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536075">
                <a:tc>
                  <a:txBody>
                    <a:bodyPr/>
                    <a:lstStyle/>
                    <a:p>
                      <a:pPr marL="0" marR="0" lvl="0" indent="0" algn="l" rtl="0">
                        <a:lnSpc>
                          <a:spcPct val="100000"/>
                        </a:lnSpc>
                        <a:spcBef>
                          <a:spcPts val="0"/>
                        </a:spcBef>
                        <a:spcAft>
                          <a:spcPts val="0"/>
                        </a:spcAft>
                        <a:buNone/>
                      </a:pPr>
                      <a:r>
                        <a:rPr lang="en" sz="900">
                          <a:solidFill>
                            <a:srgbClr val="5B6771"/>
                          </a:solidFill>
                          <a:latin typeface="Open Sans"/>
                          <a:ea typeface="Open Sans"/>
                          <a:cs typeface="Open Sans"/>
                          <a:sym typeface="Open Sans"/>
                        </a:rPr>
                        <a:t> Enhance Employer Onboarding Process - Multi-product/Multi-channel</a:t>
                      </a:r>
                      <a:endParaRPr sz="900">
                        <a:solidFill>
                          <a:srgbClr val="5B677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900" b="1">
                          <a:solidFill>
                            <a:schemeClr val="dk1"/>
                          </a:solidFill>
                          <a:latin typeface="Open Sans"/>
                          <a:ea typeface="Open Sans"/>
                          <a:cs typeface="Open Sans"/>
                          <a:sym typeface="Open Sans"/>
                        </a:rPr>
                        <a:t>15,482</a:t>
                      </a: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900" b="1">
                          <a:solidFill>
                            <a:schemeClr val="dk1"/>
                          </a:solidFill>
                          <a:latin typeface="Open Sans"/>
                          <a:ea typeface="Open Sans"/>
                          <a:cs typeface="Open Sans"/>
                          <a:sym typeface="Open Sans"/>
                        </a:rPr>
                        <a:t>$3,638,270</a:t>
                      </a:r>
                      <a:endParaRPr sz="900" b="1">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tcPr>
                </a:tc>
                <a:extLst>
                  <a:ext uri="{0D108BD9-81ED-4DB2-BD59-A6C34878D82A}">
                    <a16:rowId xmlns:a16="http://schemas.microsoft.com/office/drawing/2014/main" val="10003"/>
                  </a:ext>
                </a:extLst>
              </a:tr>
              <a:tr h="536075">
                <a:tc>
                  <a:txBody>
                    <a:bodyPr/>
                    <a:lstStyle/>
                    <a:p>
                      <a:pPr marL="0" marR="0" lvl="0" indent="0" algn="l" rtl="0">
                        <a:lnSpc>
                          <a:spcPct val="100000"/>
                        </a:lnSpc>
                        <a:spcBef>
                          <a:spcPts val="0"/>
                        </a:spcBef>
                        <a:spcAft>
                          <a:spcPts val="0"/>
                        </a:spcAft>
                        <a:buNone/>
                      </a:pPr>
                      <a:r>
                        <a:rPr lang="en" sz="900">
                          <a:solidFill>
                            <a:srgbClr val="5B6771"/>
                          </a:solidFill>
                          <a:latin typeface="Open Sans"/>
                          <a:ea typeface="Open Sans"/>
                          <a:cs typeface="Open Sans"/>
                          <a:sym typeface="Open Sans"/>
                        </a:rPr>
                        <a:t> Automate Employer Duplication Check Procedures</a:t>
                      </a:r>
                      <a:endParaRPr sz="900">
                        <a:solidFill>
                          <a:srgbClr val="5B677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300"/>
                        </a:spcBef>
                        <a:spcAft>
                          <a:spcPts val="0"/>
                        </a:spcAft>
                        <a:buNone/>
                      </a:pPr>
                      <a:r>
                        <a:rPr lang="en" sz="900" b="1">
                          <a:solidFill>
                            <a:schemeClr val="dk1"/>
                          </a:solidFill>
                          <a:latin typeface="Open Sans"/>
                          <a:ea typeface="Open Sans"/>
                          <a:cs typeface="Open Sans"/>
                          <a:sym typeface="Open Sans"/>
                        </a:rPr>
                        <a:t>5,000</a:t>
                      </a: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300"/>
                        </a:spcBef>
                        <a:spcAft>
                          <a:spcPts val="0"/>
                        </a:spcAft>
                        <a:buNone/>
                      </a:pPr>
                      <a:r>
                        <a:rPr lang="en" sz="900" b="1">
                          <a:solidFill>
                            <a:schemeClr val="dk1"/>
                          </a:solidFill>
                          <a:latin typeface="Open Sans"/>
                          <a:ea typeface="Open Sans"/>
                          <a:cs typeface="Open Sans"/>
                          <a:sym typeface="Open Sans"/>
                        </a:rPr>
                        <a:t>$1,175,000</a:t>
                      </a: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extLst>
                  <a:ext uri="{0D108BD9-81ED-4DB2-BD59-A6C34878D82A}">
                    <a16:rowId xmlns:a16="http://schemas.microsoft.com/office/drawing/2014/main" val="10004"/>
                  </a:ext>
                </a:extLst>
              </a:tr>
              <a:tr h="536075">
                <a:tc>
                  <a:txBody>
                    <a:bodyPr/>
                    <a:lstStyle/>
                    <a:p>
                      <a:pPr marL="0" marR="0" lvl="0" indent="0" algn="l" rtl="0">
                        <a:lnSpc>
                          <a:spcPct val="100000"/>
                        </a:lnSpc>
                        <a:spcBef>
                          <a:spcPts val="0"/>
                        </a:spcBef>
                        <a:spcAft>
                          <a:spcPts val="0"/>
                        </a:spcAft>
                        <a:buNone/>
                      </a:pPr>
                      <a:r>
                        <a:rPr lang="en" sz="900">
                          <a:solidFill>
                            <a:srgbClr val="5B6771"/>
                          </a:solidFill>
                          <a:latin typeface="Open Sans"/>
                          <a:ea typeface="Open Sans"/>
                          <a:cs typeface="Open Sans"/>
                          <a:sym typeface="Open Sans"/>
                        </a:rPr>
                        <a:t> Improve quality of “Sales Opportunity Data”</a:t>
                      </a:r>
                      <a:endParaRPr sz="900">
                        <a:solidFill>
                          <a:srgbClr val="5B677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300"/>
                        </a:spcBef>
                        <a:spcAft>
                          <a:spcPts val="0"/>
                        </a:spcAft>
                        <a:buNone/>
                      </a:pPr>
                      <a:r>
                        <a:rPr lang="en" sz="900" b="1">
                          <a:solidFill>
                            <a:schemeClr val="dk1"/>
                          </a:solidFill>
                          <a:latin typeface="Open Sans"/>
                          <a:ea typeface="Open Sans"/>
                          <a:cs typeface="Open Sans"/>
                          <a:sym typeface="Open Sans"/>
                        </a:rPr>
                        <a:t>5,977</a:t>
                      </a: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300"/>
                        </a:spcBef>
                        <a:spcAft>
                          <a:spcPts val="0"/>
                        </a:spcAft>
                        <a:buNone/>
                      </a:pPr>
                      <a:r>
                        <a:rPr lang="en" sz="900" b="1">
                          <a:solidFill>
                            <a:schemeClr val="dk1"/>
                          </a:solidFill>
                          <a:latin typeface="Open Sans"/>
                          <a:ea typeface="Open Sans"/>
                          <a:cs typeface="Open Sans"/>
                          <a:sym typeface="Open Sans"/>
                        </a:rPr>
                        <a:t>$1,404,595</a:t>
                      </a:r>
                      <a:endParaRPr sz="900" b="1">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extLst>
                  <a:ext uri="{0D108BD9-81ED-4DB2-BD59-A6C34878D82A}">
                    <a16:rowId xmlns:a16="http://schemas.microsoft.com/office/drawing/2014/main" val="10005"/>
                  </a:ext>
                </a:extLst>
              </a:tr>
              <a:tr h="536075">
                <a:tc>
                  <a:txBody>
                    <a:bodyPr/>
                    <a:lstStyle/>
                    <a:p>
                      <a:pPr marL="0" marR="0" lvl="0" indent="0" algn="l" rtl="0">
                        <a:lnSpc>
                          <a:spcPct val="100000"/>
                        </a:lnSpc>
                        <a:spcBef>
                          <a:spcPts val="0"/>
                        </a:spcBef>
                        <a:spcAft>
                          <a:spcPts val="0"/>
                        </a:spcAft>
                        <a:buNone/>
                      </a:pPr>
                      <a:r>
                        <a:rPr lang="en" sz="900">
                          <a:solidFill>
                            <a:srgbClr val="5B6771"/>
                          </a:solidFill>
                          <a:latin typeface="Open Sans"/>
                          <a:ea typeface="Open Sans"/>
                          <a:cs typeface="Open Sans"/>
                          <a:sym typeface="Open Sans"/>
                        </a:rPr>
                        <a:t> Extend Rev Share Model for Alliances Cross Product</a:t>
                      </a:r>
                      <a:endParaRPr sz="900">
                        <a:solidFill>
                          <a:srgbClr val="5B677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300"/>
                        </a:spcBef>
                        <a:spcAft>
                          <a:spcPts val="0"/>
                        </a:spcAft>
                        <a:buNone/>
                      </a:pPr>
                      <a:r>
                        <a:rPr lang="en" sz="900" b="1">
                          <a:solidFill>
                            <a:schemeClr val="dk1"/>
                          </a:solidFill>
                          <a:latin typeface="Open Sans"/>
                          <a:ea typeface="Open Sans"/>
                          <a:cs typeface="Open Sans"/>
                          <a:sym typeface="Open Sans"/>
                        </a:rPr>
                        <a:t>TBD</a:t>
                      </a: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300"/>
                        </a:spcBef>
                        <a:spcAft>
                          <a:spcPts val="0"/>
                        </a:spcAft>
                        <a:buNone/>
                      </a:pPr>
                      <a:r>
                        <a:rPr lang="en" sz="900" b="1">
                          <a:solidFill>
                            <a:schemeClr val="dk1"/>
                          </a:solidFill>
                          <a:latin typeface="Open Sans"/>
                          <a:ea typeface="Open Sans"/>
                          <a:cs typeface="Open Sans"/>
                          <a:sym typeface="Open Sans"/>
                        </a:rPr>
                        <a:t>TBD</a:t>
                      </a: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extLst>
                  <a:ext uri="{0D108BD9-81ED-4DB2-BD59-A6C34878D82A}">
                    <a16:rowId xmlns:a16="http://schemas.microsoft.com/office/drawing/2014/main" val="10006"/>
                  </a:ext>
                </a:extLst>
              </a:tr>
              <a:tr h="536075">
                <a:tc>
                  <a:txBody>
                    <a:bodyPr/>
                    <a:lstStyle/>
                    <a:p>
                      <a:pPr marL="0" marR="0" lvl="0" indent="0" algn="l" rtl="0">
                        <a:lnSpc>
                          <a:spcPct val="100000"/>
                        </a:lnSpc>
                        <a:spcBef>
                          <a:spcPts val="0"/>
                        </a:spcBef>
                        <a:spcAft>
                          <a:spcPts val="0"/>
                        </a:spcAft>
                        <a:buNone/>
                      </a:pPr>
                      <a:r>
                        <a:rPr lang="en" sz="900">
                          <a:solidFill>
                            <a:srgbClr val="5B6771"/>
                          </a:solidFill>
                          <a:latin typeface="Open Sans"/>
                          <a:ea typeface="Open Sans"/>
                          <a:cs typeface="Open Sans"/>
                          <a:sym typeface="Open Sans"/>
                        </a:rPr>
                        <a:t> Establish and Operationalize Common Interaction Model For Employer Onboarding </a:t>
                      </a:r>
                      <a:endParaRPr sz="900">
                        <a:solidFill>
                          <a:srgbClr val="5B677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300"/>
                        </a:spcBef>
                        <a:spcAft>
                          <a:spcPts val="0"/>
                        </a:spcAft>
                        <a:buNone/>
                      </a:pPr>
                      <a:r>
                        <a:rPr lang="en" sz="900" b="1">
                          <a:solidFill>
                            <a:schemeClr val="dk1"/>
                          </a:solidFill>
                          <a:latin typeface="Open Sans"/>
                          <a:ea typeface="Open Sans"/>
                          <a:cs typeface="Open Sans"/>
                          <a:sym typeface="Open Sans"/>
                        </a:rPr>
                        <a:t>5,831</a:t>
                      </a: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300"/>
                        </a:spcBef>
                        <a:spcAft>
                          <a:spcPts val="0"/>
                        </a:spcAft>
                        <a:buNone/>
                      </a:pPr>
                      <a:r>
                        <a:rPr lang="en" sz="900" b="1">
                          <a:solidFill>
                            <a:schemeClr val="dk1"/>
                          </a:solidFill>
                          <a:latin typeface="Open Sans"/>
                          <a:ea typeface="Open Sans"/>
                          <a:cs typeface="Open Sans"/>
                          <a:sym typeface="Open Sans"/>
                        </a:rPr>
                        <a:t>$563,500</a:t>
                      </a: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extLst>
                  <a:ext uri="{0D108BD9-81ED-4DB2-BD59-A6C34878D82A}">
                    <a16:rowId xmlns:a16="http://schemas.microsoft.com/office/drawing/2014/main" val="10007"/>
                  </a:ext>
                </a:extLst>
              </a:tr>
              <a:tr h="536075">
                <a:tc>
                  <a:txBody>
                    <a:bodyPr/>
                    <a:lstStyle/>
                    <a:p>
                      <a:pPr marL="0" marR="0" lvl="0" indent="0" algn="l" rtl="0">
                        <a:lnSpc>
                          <a:spcPct val="100000"/>
                        </a:lnSpc>
                        <a:spcBef>
                          <a:spcPts val="0"/>
                        </a:spcBef>
                        <a:spcAft>
                          <a:spcPts val="0"/>
                        </a:spcAft>
                        <a:buNone/>
                      </a:pPr>
                      <a:r>
                        <a:rPr lang="en" sz="900">
                          <a:solidFill>
                            <a:srgbClr val="5B6771"/>
                          </a:solidFill>
                          <a:latin typeface="Open Sans"/>
                          <a:ea typeface="Open Sans"/>
                          <a:cs typeface="Open Sans"/>
                          <a:sym typeface="Open Sans"/>
                        </a:rPr>
                        <a:t> Define Common Employer Offboarding Process - Multi-product/Multi-channel </a:t>
                      </a:r>
                      <a:endParaRPr sz="900">
                        <a:solidFill>
                          <a:srgbClr val="5B677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300"/>
                        </a:spcBef>
                        <a:spcAft>
                          <a:spcPts val="0"/>
                        </a:spcAft>
                        <a:buNone/>
                      </a:pPr>
                      <a:r>
                        <a:rPr lang="en" sz="900" b="1">
                          <a:solidFill>
                            <a:schemeClr val="dk1"/>
                          </a:solidFill>
                          <a:latin typeface="Open Sans"/>
                          <a:ea typeface="Open Sans"/>
                          <a:cs typeface="Open Sans"/>
                          <a:sym typeface="Open Sans"/>
                        </a:rPr>
                        <a:t>7,458</a:t>
                      </a: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a:txBody>
                    <a:bodyPr/>
                    <a:lstStyle/>
                    <a:p>
                      <a:pPr marL="0" marR="0" lvl="0" indent="0" algn="ctr" rtl="0">
                        <a:lnSpc>
                          <a:spcPct val="100000"/>
                        </a:lnSpc>
                        <a:spcBef>
                          <a:spcPts val="300"/>
                        </a:spcBef>
                        <a:spcAft>
                          <a:spcPts val="0"/>
                        </a:spcAft>
                        <a:buNone/>
                      </a:pPr>
                      <a:r>
                        <a:rPr lang="en" sz="900" b="1">
                          <a:solidFill>
                            <a:schemeClr val="dk1"/>
                          </a:solidFill>
                          <a:latin typeface="Open Sans"/>
                          <a:ea typeface="Open Sans"/>
                          <a:cs typeface="Open Sans"/>
                          <a:sym typeface="Open Sans"/>
                        </a:rPr>
                        <a:t>$1,752,630</a:t>
                      </a: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extLst>
                  <a:ext uri="{0D108BD9-81ED-4DB2-BD59-A6C34878D82A}">
                    <a16:rowId xmlns:a16="http://schemas.microsoft.com/office/drawing/2014/main" val="10008"/>
                  </a:ext>
                </a:extLst>
              </a:tr>
            </a:tbl>
          </a:graphicData>
        </a:graphic>
      </p:graphicFrame>
      <p:sp>
        <p:nvSpPr>
          <p:cNvPr id="6453" name="Google Shape;6453;p287"/>
          <p:cNvSpPr txBox="1"/>
          <p:nvPr/>
        </p:nvSpPr>
        <p:spPr>
          <a:xfrm>
            <a:off x="330625" y="4736592"/>
            <a:ext cx="8460300" cy="400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700"/>
              <a:buFont typeface="Georgia"/>
              <a:buNone/>
            </a:pPr>
            <a:r>
              <a:rPr lang="en" sz="600" i="0" u="none" strike="noStrike" cap="none">
                <a:solidFill>
                  <a:srgbClr val="5B6771"/>
                </a:solidFill>
                <a:latin typeface="Open Sans"/>
                <a:ea typeface="Open Sans"/>
                <a:cs typeface="Open Sans"/>
                <a:sym typeface="Open Sans"/>
              </a:rPr>
              <a:t>* Cost estimates do not include run rate and are based on the info</a:t>
            </a:r>
            <a:r>
              <a:rPr lang="en" sz="600">
                <a:solidFill>
                  <a:srgbClr val="5B6771"/>
                </a:solidFill>
                <a:latin typeface="Open Sans"/>
                <a:ea typeface="Open Sans"/>
                <a:cs typeface="Open Sans"/>
                <a:sym typeface="Open Sans"/>
              </a:rPr>
              <a:t>rmation during workshops </a:t>
            </a:r>
            <a:r>
              <a:rPr lang="en" sz="600" i="0" u="none" strike="noStrike" cap="none">
                <a:solidFill>
                  <a:srgbClr val="5B6771"/>
                </a:solidFill>
                <a:latin typeface="Open Sans"/>
                <a:ea typeface="Open Sans"/>
                <a:cs typeface="Open Sans"/>
                <a:sym typeface="Open Sans"/>
              </a:rPr>
              <a:t>provided by each Employer </a:t>
            </a:r>
            <a:r>
              <a:rPr lang="en" sz="600">
                <a:solidFill>
                  <a:srgbClr val="5B6771"/>
                </a:solidFill>
                <a:latin typeface="Open Sans"/>
                <a:ea typeface="Open Sans"/>
                <a:cs typeface="Open Sans"/>
                <a:sym typeface="Open Sans"/>
              </a:rPr>
              <a:t>O</a:t>
            </a:r>
            <a:r>
              <a:rPr lang="en" sz="600" i="0" u="none" strike="noStrike" cap="none">
                <a:solidFill>
                  <a:srgbClr val="5B6771"/>
                </a:solidFill>
                <a:latin typeface="Open Sans"/>
                <a:ea typeface="Open Sans"/>
                <a:cs typeface="Open Sans"/>
                <a:sym typeface="Open Sans"/>
              </a:rPr>
              <a:t>nboarding </a:t>
            </a:r>
            <a:r>
              <a:rPr lang="en" sz="600">
                <a:solidFill>
                  <a:srgbClr val="5B6771"/>
                </a:solidFill>
                <a:latin typeface="Open Sans"/>
                <a:ea typeface="Open Sans"/>
                <a:cs typeface="Open Sans"/>
                <a:sym typeface="Open Sans"/>
              </a:rPr>
              <a:t>product</a:t>
            </a:r>
            <a:r>
              <a:rPr lang="en" sz="600" i="0" u="none" strike="noStrike" cap="none">
                <a:solidFill>
                  <a:srgbClr val="5B6771"/>
                </a:solidFill>
                <a:latin typeface="Open Sans"/>
                <a:ea typeface="Open Sans"/>
                <a:cs typeface="Open Sans"/>
                <a:sym typeface="Open Sans"/>
              </a:rPr>
              <a:t> team, a</a:t>
            </a:r>
            <a:r>
              <a:rPr lang="en" sz="600">
                <a:solidFill>
                  <a:srgbClr val="5B6771"/>
                </a:solidFill>
                <a:latin typeface="Open Sans"/>
                <a:ea typeface="Open Sans"/>
                <a:cs typeface="Open Sans"/>
                <a:sym typeface="Open Sans"/>
              </a:rPr>
              <a:t>nd the assumptions from PwC from relevant experience</a:t>
            </a:r>
            <a:r>
              <a:rPr lang="en" sz="600" i="0" u="none" strike="noStrike" cap="none">
                <a:solidFill>
                  <a:srgbClr val="5B6771"/>
                </a:solidFill>
                <a:latin typeface="Open Sans"/>
                <a:ea typeface="Open Sans"/>
                <a:cs typeface="Open Sans"/>
                <a:sym typeface="Open Sans"/>
              </a:rPr>
              <a:t>. A change in assumptions or scope will directly impact the estimates.</a:t>
            </a:r>
            <a:endParaRPr sz="600" i="0" u="none" strike="noStrike" cap="none">
              <a:solidFill>
                <a:srgbClr val="5B6771"/>
              </a:solidFill>
              <a:latin typeface="Open Sans"/>
              <a:ea typeface="Open Sans"/>
              <a:cs typeface="Open Sans"/>
              <a:sym typeface="Open Sans"/>
            </a:endParaRPr>
          </a:p>
          <a:p>
            <a:pPr marL="0" marR="0" lvl="0" indent="0" algn="l" rtl="0">
              <a:lnSpc>
                <a:spcPct val="100000"/>
              </a:lnSpc>
              <a:spcBef>
                <a:spcPts val="0"/>
              </a:spcBef>
              <a:spcAft>
                <a:spcPts val="0"/>
              </a:spcAft>
              <a:buClr>
                <a:srgbClr val="7F7F7F"/>
              </a:buClr>
              <a:buSzPts val="700"/>
              <a:buFont typeface="Georgia"/>
              <a:buNone/>
            </a:pPr>
            <a:r>
              <a:rPr lang="en" sz="600">
                <a:solidFill>
                  <a:srgbClr val="5B6771"/>
                </a:solidFill>
                <a:latin typeface="Open Sans"/>
                <a:ea typeface="Open Sans"/>
                <a:cs typeface="Open Sans"/>
                <a:sym typeface="Open Sans"/>
              </a:rPr>
              <a:t>* While no two large-scale programs are same because of scope and complexity factors, based on the information during workshops provided by each Employer Onboarding product team, and the assumptions from PwC from relevant experience, the estimation results from the estimation model indicates a build cost of ~$8.5 M* (+/- 50%), assuming a blended rate of $235/hr. The model cost includes design, build, testing and infrastructure (taken as-is).</a:t>
            </a:r>
            <a:endParaRPr sz="600">
              <a:solidFill>
                <a:srgbClr val="5B6771"/>
              </a:solidFill>
              <a:latin typeface="Open Sans"/>
              <a:ea typeface="Open Sans"/>
              <a:cs typeface="Open Sans"/>
              <a:sym typeface="Open Sans"/>
            </a:endParaRPr>
          </a:p>
        </p:txBody>
      </p:sp>
      <p:sp>
        <p:nvSpPr>
          <p:cNvPr id="6454" name="Google Shape;6454;p287"/>
          <p:cNvSpPr txBox="1"/>
          <p:nvPr/>
        </p:nvSpPr>
        <p:spPr>
          <a:xfrm>
            <a:off x="0" y="0"/>
            <a:ext cx="130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Solution Prioritization</a:t>
            </a:r>
            <a:endParaRPr sz="700" b="1">
              <a:solidFill>
                <a:schemeClr val="lt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cxnSp>
        <p:nvCxnSpPr>
          <p:cNvPr id="1285" name="Google Shape;1285;p153"/>
          <p:cNvCxnSpPr>
            <a:endCxn id="1286" idx="0"/>
          </p:cNvCxnSpPr>
          <p:nvPr/>
        </p:nvCxnSpPr>
        <p:spPr>
          <a:xfrm flipH="1">
            <a:off x="1806771" y="1607874"/>
            <a:ext cx="8100" cy="468900"/>
          </a:xfrm>
          <a:prstGeom prst="straightConnector1">
            <a:avLst/>
          </a:prstGeom>
          <a:noFill/>
          <a:ln w="9525" cap="flat" cmpd="sng">
            <a:solidFill>
              <a:schemeClr val="dk2"/>
            </a:solidFill>
            <a:prstDash val="solid"/>
            <a:round/>
            <a:headEnd type="none" w="sm" len="sm"/>
            <a:tailEnd type="none" w="sm" len="sm"/>
          </a:ln>
        </p:spPr>
      </p:cxnSp>
      <p:cxnSp>
        <p:nvCxnSpPr>
          <p:cNvPr id="1287" name="Google Shape;1287;p153"/>
          <p:cNvCxnSpPr>
            <a:endCxn id="1288" idx="0"/>
          </p:cNvCxnSpPr>
          <p:nvPr/>
        </p:nvCxnSpPr>
        <p:spPr>
          <a:xfrm>
            <a:off x="4346080" y="1709441"/>
            <a:ext cx="0" cy="371700"/>
          </a:xfrm>
          <a:prstGeom prst="straightConnector1">
            <a:avLst/>
          </a:prstGeom>
          <a:noFill/>
          <a:ln w="9525" cap="flat" cmpd="sng">
            <a:solidFill>
              <a:schemeClr val="dk2"/>
            </a:solidFill>
            <a:prstDash val="solid"/>
            <a:round/>
            <a:headEnd type="none" w="sm" len="sm"/>
            <a:tailEnd type="none" w="sm" len="sm"/>
          </a:ln>
        </p:spPr>
      </p:cxnSp>
      <p:sp>
        <p:nvSpPr>
          <p:cNvPr id="1289" name="Google Shape;1289;p153"/>
          <p:cNvSpPr/>
          <p:nvPr/>
        </p:nvSpPr>
        <p:spPr>
          <a:xfrm>
            <a:off x="274325" y="1846075"/>
            <a:ext cx="5661000" cy="764700"/>
          </a:xfrm>
          <a:prstGeom prst="roundRect">
            <a:avLst>
              <a:gd name="adj" fmla="val 9069"/>
            </a:avLst>
          </a:prstGeom>
          <a:solidFill>
            <a:schemeClr val="accent2"/>
          </a:solidFill>
          <a:ln>
            <a:noFill/>
          </a:ln>
        </p:spPr>
        <p:txBody>
          <a:bodyPr spcFirstLastPara="1" wrap="square" lIns="91425" tIns="9125"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0" i="0" u="none" strike="noStrike" cap="none">
                <a:solidFill>
                  <a:schemeClr val="lt1"/>
                </a:solidFill>
                <a:latin typeface="Open Sans"/>
                <a:ea typeface="Open Sans"/>
                <a:cs typeface="Open Sans"/>
                <a:sym typeface="Open Sans"/>
              </a:rPr>
              <a:t>Advisory Council</a:t>
            </a:r>
            <a:endParaRPr sz="1000" b="0" i="0" u="none" strike="noStrike" cap="none">
              <a:solidFill>
                <a:schemeClr val="lt1"/>
              </a:solidFill>
              <a:latin typeface="Open Sans"/>
              <a:ea typeface="Open Sans"/>
              <a:cs typeface="Open Sans"/>
              <a:sym typeface="Open Sans"/>
            </a:endParaRPr>
          </a:p>
        </p:txBody>
      </p:sp>
      <p:sp>
        <p:nvSpPr>
          <p:cNvPr id="1290" name="Google Shape;1290;p153"/>
          <p:cNvSpPr/>
          <p:nvPr/>
        </p:nvSpPr>
        <p:spPr>
          <a:xfrm>
            <a:off x="274325" y="2811698"/>
            <a:ext cx="5661000" cy="1936800"/>
          </a:xfrm>
          <a:prstGeom prst="roundRect">
            <a:avLst>
              <a:gd name="adj" fmla="val 9069"/>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0" i="1" u="none" strike="noStrike" cap="none">
                <a:solidFill>
                  <a:schemeClr val="dk1"/>
                </a:solidFill>
                <a:latin typeface="Open Sans"/>
                <a:ea typeface="Open Sans"/>
                <a:cs typeface="Open Sans"/>
                <a:sym typeface="Open Sans"/>
              </a:rPr>
              <a:t>Delivery Teams</a:t>
            </a:r>
            <a:endParaRPr sz="1000" b="0" i="1" u="none" strike="noStrike" cap="none">
              <a:solidFill>
                <a:schemeClr val="dk1"/>
              </a:solidFill>
              <a:latin typeface="Open Sans"/>
              <a:ea typeface="Open Sans"/>
              <a:cs typeface="Open Sans"/>
              <a:sym typeface="Open Sans"/>
            </a:endParaRPr>
          </a:p>
        </p:txBody>
      </p:sp>
      <p:sp>
        <p:nvSpPr>
          <p:cNvPr id="1291" name="Google Shape;1291;p153"/>
          <p:cNvSpPr txBox="1">
            <a:spLocks noGrp="1"/>
          </p:cNvSpPr>
          <p:nvPr>
            <p:ph type="title"/>
          </p:nvPr>
        </p:nvSpPr>
        <p:spPr>
          <a:xfrm>
            <a:off x="274326" y="274325"/>
            <a:ext cx="8595300" cy="681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
              <a:t>Interaction model</a:t>
            </a:r>
            <a:endParaRPr/>
          </a:p>
          <a:p>
            <a:pPr marL="0" lvl="0" indent="0" algn="l" rtl="0">
              <a:lnSpc>
                <a:spcPct val="100000"/>
              </a:lnSpc>
              <a:spcBef>
                <a:spcPts val="0"/>
              </a:spcBef>
              <a:spcAft>
                <a:spcPts val="0"/>
              </a:spcAft>
              <a:buSzPts val="1800"/>
              <a:buNone/>
            </a:pPr>
            <a:r>
              <a:rPr lang="en" sz="1400" i="1"/>
              <a:t>A cross functional structure where business, operations and technology work closely together </a:t>
            </a:r>
            <a:endParaRPr sz="1400" i="1"/>
          </a:p>
        </p:txBody>
      </p:sp>
      <p:sp>
        <p:nvSpPr>
          <p:cNvPr id="1292" name="Google Shape;1292;p153"/>
          <p:cNvSpPr/>
          <p:nvPr/>
        </p:nvSpPr>
        <p:spPr>
          <a:xfrm>
            <a:off x="6092066" y="2017125"/>
            <a:ext cx="2779800" cy="201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Open Sans"/>
                <a:ea typeface="Open Sans"/>
                <a:cs typeface="Open Sans"/>
                <a:sym typeface="Open Sans"/>
              </a:rPr>
              <a:t>Advisory Council</a:t>
            </a:r>
            <a:endParaRPr sz="700" b="1" i="0" u="none" strike="noStrike" cap="none">
              <a:solidFill>
                <a:schemeClr val="lt1"/>
              </a:solidFill>
              <a:latin typeface="Open Sans"/>
              <a:ea typeface="Open Sans"/>
              <a:cs typeface="Open Sans"/>
              <a:sym typeface="Open Sans"/>
            </a:endParaRPr>
          </a:p>
        </p:txBody>
      </p:sp>
      <p:sp>
        <p:nvSpPr>
          <p:cNvPr id="1293" name="Google Shape;1293;p153"/>
          <p:cNvSpPr txBox="1">
            <a:spLocks noGrp="1"/>
          </p:cNvSpPr>
          <p:nvPr>
            <p:ph type="body" idx="4294967295"/>
          </p:nvPr>
        </p:nvSpPr>
        <p:spPr>
          <a:xfrm>
            <a:off x="274325" y="1093125"/>
            <a:ext cx="8595300" cy="153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200"/>
              <a:buFont typeface="Arial"/>
              <a:buNone/>
            </a:pPr>
            <a:r>
              <a:rPr lang="en">
                <a:solidFill>
                  <a:schemeClr val="dk1"/>
                </a:solidFill>
              </a:rPr>
              <a:t>The approach encourages an overall agile development approach that drives collaboration and knowledge sharing across the teams. </a:t>
            </a:r>
            <a:endParaRPr>
              <a:solidFill>
                <a:schemeClr val="dk1"/>
              </a:solidFill>
            </a:endParaRPr>
          </a:p>
        </p:txBody>
      </p:sp>
      <p:sp>
        <p:nvSpPr>
          <p:cNvPr id="1294" name="Google Shape;1294;p153"/>
          <p:cNvSpPr/>
          <p:nvPr/>
        </p:nvSpPr>
        <p:spPr>
          <a:xfrm>
            <a:off x="1421375" y="1323225"/>
            <a:ext cx="3366900" cy="403500"/>
          </a:xfrm>
          <a:prstGeom prst="roundRect">
            <a:avLst>
              <a:gd name="adj" fmla="val 16667"/>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100" b="0" i="0" u="none" strike="noStrike" cap="none">
                <a:solidFill>
                  <a:schemeClr val="lt1"/>
                </a:solidFill>
                <a:latin typeface="Open Sans"/>
                <a:ea typeface="Open Sans"/>
                <a:cs typeface="Open Sans"/>
                <a:sym typeface="Open Sans"/>
              </a:rPr>
              <a:t>Steering Committee</a:t>
            </a:r>
            <a:endParaRPr sz="1100" b="0" i="0" u="none" strike="noStrike" cap="none">
              <a:solidFill>
                <a:schemeClr val="lt1"/>
              </a:solidFill>
              <a:latin typeface="Open Sans"/>
              <a:ea typeface="Open Sans"/>
              <a:cs typeface="Open Sans"/>
              <a:sym typeface="Open Sans"/>
            </a:endParaRPr>
          </a:p>
        </p:txBody>
      </p:sp>
      <p:sp>
        <p:nvSpPr>
          <p:cNvPr id="1288" name="Google Shape;1288;p153"/>
          <p:cNvSpPr/>
          <p:nvPr/>
        </p:nvSpPr>
        <p:spPr>
          <a:xfrm>
            <a:off x="3098980" y="2081141"/>
            <a:ext cx="2494200" cy="430500"/>
          </a:xfrm>
          <a:prstGeom prst="roundRect">
            <a:avLst>
              <a:gd name="adj" fmla="val 16667"/>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1000" b="0" i="0" u="none" strike="noStrike" cap="none">
                <a:solidFill>
                  <a:srgbClr val="404040"/>
                </a:solidFill>
                <a:latin typeface="Open Sans"/>
                <a:ea typeface="Open Sans"/>
                <a:cs typeface="Open Sans"/>
                <a:sym typeface="Open Sans"/>
              </a:rPr>
              <a:t>Program Management</a:t>
            </a:r>
            <a:endParaRPr sz="1000" b="0" i="0" u="none" strike="noStrike" cap="none">
              <a:solidFill>
                <a:srgbClr val="404040"/>
              </a:solidFill>
              <a:latin typeface="Open Sans"/>
              <a:ea typeface="Open Sans"/>
              <a:cs typeface="Open Sans"/>
              <a:sym typeface="Open Sans"/>
            </a:endParaRPr>
          </a:p>
        </p:txBody>
      </p:sp>
      <p:sp>
        <p:nvSpPr>
          <p:cNvPr id="1286" name="Google Shape;1286;p153"/>
          <p:cNvSpPr/>
          <p:nvPr/>
        </p:nvSpPr>
        <p:spPr>
          <a:xfrm>
            <a:off x="616971" y="2076774"/>
            <a:ext cx="2379600" cy="428400"/>
          </a:xfrm>
          <a:prstGeom prst="roundRect">
            <a:avLst>
              <a:gd name="adj" fmla="val 16667"/>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1000" b="0" i="0" u="none" strike="noStrike" cap="none">
                <a:solidFill>
                  <a:srgbClr val="404040"/>
                </a:solidFill>
                <a:latin typeface="Open Sans"/>
                <a:ea typeface="Open Sans"/>
                <a:cs typeface="Open Sans"/>
                <a:sym typeface="Open Sans"/>
              </a:rPr>
              <a:t>Design Authority</a:t>
            </a:r>
            <a:endParaRPr sz="1000" b="0" i="0" u="none" strike="noStrike" cap="none">
              <a:solidFill>
                <a:srgbClr val="40404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800" b="0" i="1" u="none" strike="noStrike" cap="none">
                <a:solidFill>
                  <a:srgbClr val="404040"/>
                </a:solidFill>
                <a:latin typeface="Open Sans"/>
                <a:ea typeface="Open Sans"/>
                <a:cs typeface="Open Sans"/>
                <a:sym typeface="Open Sans"/>
              </a:rPr>
              <a:t>(Technology and Business)</a:t>
            </a:r>
            <a:endParaRPr sz="800" b="0" i="1" u="none" strike="noStrike" cap="none">
              <a:solidFill>
                <a:srgbClr val="404040"/>
              </a:solidFill>
              <a:latin typeface="Open Sans"/>
              <a:ea typeface="Open Sans"/>
              <a:cs typeface="Open Sans"/>
              <a:sym typeface="Open Sans"/>
            </a:endParaRPr>
          </a:p>
        </p:txBody>
      </p:sp>
      <p:cxnSp>
        <p:nvCxnSpPr>
          <p:cNvPr id="1295" name="Google Shape;1295;p153"/>
          <p:cNvCxnSpPr>
            <a:stCxn id="1286" idx="2"/>
            <a:endCxn id="1290" idx="0"/>
          </p:cNvCxnSpPr>
          <p:nvPr/>
        </p:nvCxnSpPr>
        <p:spPr>
          <a:xfrm rot="-5400000" flipH="1">
            <a:off x="2302521" y="2009424"/>
            <a:ext cx="306600" cy="1298100"/>
          </a:xfrm>
          <a:prstGeom prst="bentConnector3">
            <a:avLst>
              <a:gd name="adj1" fmla="val 49988"/>
            </a:avLst>
          </a:prstGeom>
          <a:noFill/>
          <a:ln w="9525" cap="flat" cmpd="sng">
            <a:solidFill>
              <a:schemeClr val="dk2"/>
            </a:solidFill>
            <a:prstDash val="solid"/>
            <a:round/>
            <a:headEnd type="none" w="sm" len="sm"/>
            <a:tailEnd type="none" w="sm" len="sm"/>
          </a:ln>
        </p:spPr>
      </p:cxnSp>
      <p:cxnSp>
        <p:nvCxnSpPr>
          <p:cNvPr id="1296" name="Google Shape;1296;p153"/>
          <p:cNvCxnSpPr>
            <a:stCxn id="1290" idx="0"/>
            <a:endCxn id="1288" idx="2"/>
          </p:cNvCxnSpPr>
          <p:nvPr/>
        </p:nvCxnSpPr>
        <p:spPr>
          <a:xfrm rot="-5400000">
            <a:off x="3575525" y="2040998"/>
            <a:ext cx="300000" cy="1241400"/>
          </a:xfrm>
          <a:prstGeom prst="bentConnector3">
            <a:avLst>
              <a:gd name="adj1" fmla="val 50009"/>
            </a:avLst>
          </a:prstGeom>
          <a:noFill/>
          <a:ln w="9525" cap="flat" cmpd="sng">
            <a:solidFill>
              <a:schemeClr val="dk2"/>
            </a:solidFill>
            <a:prstDash val="solid"/>
            <a:round/>
            <a:headEnd type="none" w="sm" len="sm"/>
            <a:tailEnd type="none" w="sm" len="sm"/>
          </a:ln>
        </p:spPr>
      </p:cxnSp>
      <p:sp>
        <p:nvSpPr>
          <p:cNvPr id="1297" name="Google Shape;1297;p153"/>
          <p:cNvSpPr/>
          <p:nvPr/>
        </p:nvSpPr>
        <p:spPr>
          <a:xfrm>
            <a:off x="3265032" y="3131856"/>
            <a:ext cx="816900" cy="15366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SGI &amp; BE</a:t>
            </a:r>
            <a:endParaRPr sz="700" b="0" i="0" u="none" strike="noStrike" cap="none">
              <a:solidFill>
                <a:schemeClr val="dk1"/>
              </a:solidFill>
              <a:latin typeface="Open Sans"/>
              <a:ea typeface="Open Sans"/>
              <a:cs typeface="Open Sans"/>
              <a:sym typeface="Open Sans"/>
            </a:endParaRPr>
          </a:p>
        </p:txBody>
      </p:sp>
      <p:sp>
        <p:nvSpPr>
          <p:cNvPr id="1298" name="Google Shape;1298;p153"/>
          <p:cNvSpPr/>
          <p:nvPr/>
        </p:nvSpPr>
        <p:spPr>
          <a:xfrm>
            <a:off x="3343505" y="4192211"/>
            <a:ext cx="660000" cy="2748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Business Excellence</a:t>
            </a:r>
            <a:endParaRPr sz="700" b="0" i="0" u="none" strike="noStrike" cap="none">
              <a:solidFill>
                <a:schemeClr val="lt1"/>
              </a:solidFill>
              <a:latin typeface="Open Sans"/>
              <a:ea typeface="Open Sans"/>
              <a:cs typeface="Open Sans"/>
              <a:sym typeface="Open Sans"/>
            </a:endParaRPr>
          </a:p>
        </p:txBody>
      </p:sp>
      <p:sp>
        <p:nvSpPr>
          <p:cNvPr id="1299" name="Google Shape;1299;p153"/>
          <p:cNvSpPr/>
          <p:nvPr/>
        </p:nvSpPr>
        <p:spPr>
          <a:xfrm>
            <a:off x="3343505" y="3772519"/>
            <a:ext cx="660000" cy="2748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M&amp;A Integrations</a:t>
            </a:r>
            <a:endParaRPr sz="700" b="0" i="0" u="none" strike="noStrike" cap="none">
              <a:solidFill>
                <a:schemeClr val="lt1"/>
              </a:solidFill>
              <a:latin typeface="Open Sans"/>
              <a:ea typeface="Open Sans"/>
              <a:cs typeface="Open Sans"/>
              <a:sym typeface="Open Sans"/>
            </a:endParaRPr>
          </a:p>
        </p:txBody>
      </p:sp>
      <p:sp>
        <p:nvSpPr>
          <p:cNvPr id="1300" name="Google Shape;1300;p153"/>
          <p:cNvSpPr/>
          <p:nvPr/>
        </p:nvSpPr>
        <p:spPr>
          <a:xfrm>
            <a:off x="3343505" y="3352827"/>
            <a:ext cx="660000" cy="2748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Salesforce</a:t>
            </a:r>
            <a:endParaRPr sz="700" b="0" i="0" u="none" strike="noStrike" cap="none">
              <a:solidFill>
                <a:schemeClr val="lt1"/>
              </a:solidFill>
              <a:latin typeface="Open Sans"/>
              <a:ea typeface="Open Sans"/>
              <a:cs typeface="Open Sans"/>
              <a:sym typeface="Open Sans"/>
            </a:endParaRPr>
          </a:p>
        </p:txBody>
      </p:sp>
      <p:sp>
        <p:nvSpPr>
          <p:cNvPr id="1301" name="Google Shape;1301;p153"/>
          <p:cNvSpPr txBox="1"/>
          <p:nvPr/>
        </p:nvSpPr>
        <p:spPr>
          <a:xfrm>
            <a:off x="6092066" y="1524525"/>
            <a:ext cx="2779800" cy="492600"/>
          </a:xfrm>
          <a:prstGeom prst="rect">
            <a:avLst/>
          </a:prstGeom>
          <a:noFill/>
          <a:ln>
            <a:noFill/>
          </a:ln>
        </p:spPr>
        <p:txBody>
          <a:bodyPr spcFirstLastPara="1" wrap="square" lIns="45700" tIns="45700" rIns="45700" bIns="45700" anchor="t" anchorCtr="0">
            <a:spAutoFit/>
          </a:bodyPr>
          <a:lstStyle/>
          <a:p>
            <a:pPr marL="91440" marR="0" lvl="0" indent="-90170" algn="l" rtl="0">
              <a:lnSpc>
                <a:spcPct val="100000"/>
              </a:lnSpc>
              <a:spcBef>
                <a:spcPts val="0"/>
              </a:spcBef>
              <a:spcAft>
                <a:spcPts val="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Set direction and expected outcomes</a:t>
            </a:r>
            <a:endParaRPr sz="700" b="0" i="0" u="none" strike="noStrike" cap="none">
              <a:solidFill>
                <a:schemeClr val="dk1"/>
              </a:solidFill>
              <a:latin typeface="Open Sans"/>
              <a:ea typeface="Open Sans"/>
              <a:cs typeface="Open Sans"/>
              <a:sym typeface="Open Sans"/>
            </a:endParaRPr>
          </a:p>
          <a:p>
            <a:pPr marL="91440" marR="0" lvl="0" indent="-90170" algn="l" rtl="0">
              <a:lnSpc>
                <a:spcPct val="100000"/>
              </a:lnSpc>
              <a:spcBef>
                <a:spcPts val="300"/>
              </a:spcBef>
              <a:spcAft>
                <a:spcPts val="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Decide on organization choice points</a:t>
            </a:r>
            <a:endParaRPr sz="700" b="0" i="0" u="none" strike="noStrike" cap="none">
              <a:solidFill>
                <a:schemeClr val="dk1"/>
              </a:solidFill>
              <a:latin typeface="Open Sans"/>
              <a:ea typeface="Open Sans"/>
              <a:cs typeface="Open Sans"/>
              <a:sym typeface="Open Sans"/>
            </a:endParaRPr>
          </a:p>
          <a:p>
            <a:pPr marL="91440" marR="0" lvl="0" indent="-90170" algn="l" rtl="0">
              <a:lnSpc>
                <a:spcPct val="100000"/>
              </a:lnSpc>
              <a:spcBef>
                <a:spcPts val="300"/>
              </a:spcBef>
              <a:spcAft>
                <a:spcPts val="30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Approve org recommendations and timing for implementation</a:t>
            </a:r>
            <a:endParaRPr sz="700" b="0" i="0" u="none" strike="noStrike" cap="none">
              <a:solidFill>
                <a:schemeClr val="dk1"/>
              </a:solidFill>
              <a:latin typeface="Open Sans"/>
              <a:ea typeface="Open Sans"/>
              <a:cs typeface="Open Sans"/>
              <a:sym typeface="Open Sans"/>
            </a:endParaRPr>
          </a:p>
        </p:txBody>
      </p:sp>
      <p:sp>
        <p:nvSpPr>
          <p:cNvPr id="1302" name="Google Shape;1302;p153"/>
          <p:cNvSpPr txBox="1"/>
          <p:nvPr/>
        </p:nvSpPr>
        <p:spPr>
          <a:xfrm>
            <a:off x="6092066" y="2219800"/>
            <a:ext cx="2779800" cy="1185300"/>
          </a:xfrm>
          <a:prstGeom prst="rect">
            <a:avLst/>
          </a:prstGeom>
          <a:noFill/>
          <a:ln>
            <a:noFill/>
          </a:ln>
        </p:spPr>
        <p:txBody>
          <a:bodyPr spcFirstLastPara="1" wrap="square" lIns="45700" tIns="45700" rIns="45700" bIns="45700" anchor="t" anchorCtr="0">
            <a:spAutoFit/>
          </a:bodyPr>
          <a:lstStyle/>
          <a:p>
            <a:pPr marL="91440" marR="0" lvl="0" indent="-90170" algn="l" rtl="0">
              <a:lnSpc>
                <a:spcPct val="100000"/>
              </a:lnSpc>
              <a:spcBef>
                <a:spcPts val="0"/>
              </a:spcBef>
              <a:spcAft>
                <a:spcPts val="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Oversee and guide day to day the work </a:t>
            </a:r>
            <a:endParaRPr sz="700" b="0" i="0" u="none" strike="noStrike" cap="none">
              <a:solidFill>
                <a:schemeClr val="dk1"/>
              </a:solidFill>
              <a:latin typeface="Open Sans"/>
              <a:ea typeface="Open Sans"/>
              <a:cs typeface="Open Sans"/>
              <a:sym typeface="Open Sans"/>
            </a:endParaRPr>
          </a:p>
          <a:p>
            <a:pPr marL="91440" marR="0" lvl="0" indent="-90170" algn="l" rtl="0">
              <a:lnSpc>
                <a:spcPct val="100000"/>
              </a:lnSpc>
              <a:spcBef>
                <a:spcPts val="300"/>
              </a:spcBef>
              <a:spcAft>
                <a:spcPts val="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Engage critical stakeholders during the transformation</a:t>
            </a:r>
            <a:endParaRPr sz="700" b="0" i="0" u="none" strike="noStrike" cap="none">
              <a:solidFill>
                <a:schemeClr val="dk1"/>
              </a:solidFill>
              <a:latin typeface="Open Sans"/>
              <a:ea typeface="Open Sans"/>
              <a:cs typeface="Open Sans"/>
              <a:sym typeface="Open Sans"/>
            </a:endParaRPr>
          </a:p>
          <a:p>
            <a:pPr marL="91440" marR="0" lvl="0" indent="-90170" algn="l" rtl="0">
              <a:lnSpc>
                <a:spcPct val="100000"/>
              </a:lnSpc>
              <a:spcBef>
                <a:spcPts val="300"/>
              </a:spcBef>
              <a:spcAft>
                <a:spcPts val="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Provide executive leadership for business and IT decisions</a:t>
            </a:r>
            <a:endParaRPr sz="700" b="0" i="0" u="none" strike="noStrike" cap="none">
              <a:solidFill>
                <a:schemeClr val="dk1"/>
              </a:solidFill>
              <a:latin typeface="Open Sans"/>
              <a:ea typeface="Open Sans"/>
              <a:cs typeface="Open Sans"/>
              <a:sym typeface="Open Sans"/>
            </a:endParaRPr>
          </a:p>
          <a:p>
            <a:pPr marL="91440" marR="0" lvl="0" indent="-90170" algn="l" rtl="0">
              <a:lnSpc>
                <a:spcPct val="100000"/>
              </a:lnSpc>
              <a:spcBef>
                <a:spcPts val="300"/>
              </a:spcBef>
              <a:spcAft>
                <a:spcPts val="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Address both technical and functional obstacles</a:t>
            </a:r>
            <a:endParaRPr sz="700" b="0" i="0" u="none" strike="noStrike" cap="none">
              <a:solidFill>
                <a:schemeClr val="dk1"/>
              </a:solidFill>
              <a:latin typeface="Open Sans"/>
              <a:ea typeface="Open Sans"/>
              <a:cs typeface="Open Sans"/>
              <a:sym typeface="Open Sans"/>
            </a:endParaRPr>
          </a:p>
          <a:p>
            <a:pPr marL="91440" marR="0" lvl="0" indent="-90170" algn="l" rtl="0">
              <a:lnSpc>
                <a:spcPct val="100000"/>
              </a:lnSpc>
              <a:spcBef>
                <a:spcPts val="300"/>
              </a:spcBef>
              <a:spcAft>
                <a:spcPts val="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Stress test recommendations against overall solution impact</a:t>
            </a:r>
            <a:endParaRPr sz="700" b="0" i="0" u="none" strike="noStrike" cap="none">
              <a:solidFill>
                <a:schemeClr val="dk1"/>
              </a:solidFill>
              <a:latin typeface="Open Sans"/>
              <a:ea typeface="Open Sans"/>
              <a:cs typeface="Open Sans"/>
              <a:sym typeface="Open Sans"/>
            </a:endParaRPr>
          </a:p>
          <a:p>
            <a:pPr marL="91440" marR="0" lvl="0" indent="-90170" algn="l" rtl="0">
              <a:lnSpc>
                <a:spcPct val="100000"/>
              </a:lnSpc>
              <a:spcBef>
                <a:spcPts val="300"/>
              </a:spcBef>
              <a:spcAft>
                <a:spcPts val="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Evaluate architectural, financial and schedule impacts on any proposed change requests </a:t>
            </a:r>
            <a:endParaRPr sz="700" b="0" i="0" u="none" strike="noStrike" cap="none">
              <a:solidFill>
                <a:schemeClr val="dk1"/>
              </a:solidFill>
              <a:latin typeface="Open Sans"/>
              <a:ea typeface="Open Sans"/>
              <a:cs typeface="Open Sans"/>
              <a:sym typeface="Open Sans"/>
            </a:endParaRPr>
          </a:p>
          <a:p>
            <a:pPr marL="91440" marR="0" lvl="0" indent="-90170" algn="l" rtl="0">
              <a:lnSpc>
                <a:spcPct val="100000"/>
              </a:lnSpc>
              <a:spcBef>
                <a:spcPts val="300"/>
              </a:spcBef>
              <a:spcAft>
                <a:spcPts val="30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Guide team on who to engage and how</a:t>
            </a:r>
            <a:endParaRPr sz="700" b="0" i="0" u="none" strike="noStrike" cap="none">
              <a:solidFill>
                <a:schemeClr val="dk1"/>
              </a:solidFill>
              <a:latin typeface="Open Sans"/>
              <a:ea typeface="Open Sans"/>
              <a:cs typeface="Open Sans"/>
              <a:sym typeface="Open Sans"/>
            </a:endParaRPr>
          </a:p>
        </p:txBody>
      </p:sp>
      <p:sp>
        <p:nvSpPr>
          <p:cNvPr id="1303" name="Google Shape;1303;p153"/>
          <p:cNvSpPr/>
          <p:nvPr/>
        </p:nvSpPr>
        <p:spPr>
          <a:xfrm>
            <a:off x="6092066" y="1323225"/>
            <a:ext cx="2779800" cy="201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Open Sans"/>
                <a:ea typeface="Open Sans"/>
                <a:cs typeface="Open Sans"/>
                <a:sym typeface="Open Sans"/>
              </a:rPr>
              <a:t>Steering Committee</a:t>
            </a:r>
            <a:endParaRPr sz="700" b="1" i="0" u="none" strike="noStrike" cap="none">
              <a:solidFill>
                <a:schemeClr val="lt1"/>
              </a:solidFill>
              <a:latin typeface="Open Sans"/>
              <a:ea typeface="Open Sans"/>
              <a:cs typeface="Open Sans"/>
              <a:sym typeface="Open Sans"/>
            </a:endParaRPr>
          </a:p>
        </p:txBody>
      </p:sp>
      <p:sp>
        <p:nvSpPr>
          <p:cNvPr id="1304" name="Google Shape;1304;p153"/>
          <p:cNvSpPr/>
          <p:nvPr/>
        </p:nvSpPr>
        <p:spPr>
          <a:xfrm>
            <a:off x="4114479" y="3131856"/>
            <a:ext cx="835200" cy="15366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Operations</a:t>
            </a:r>
            <a:endParaRPr sz="700" b="0" i="0" u="none" strike="noStrike" cap="none">
              <a:solidFill>
                <a:schemeClr val="dk1"/>
              </a:solidFill>
              <a:latin typeface="Open Sans"/>
              <a:ea typeface="Open Sans"/>
              <a:cs typeface="Open Sans"/>
              <a:sym typeface="Open Sans"/>
            </a:endParaRPr>
          </a:p>
        </p:txBody>
      </p:sp>
      <p:sp>
        <p:nvSpPr>
          <p:cNvPr id="1305" name="Google Shape;1305;p153"/>
          <p:cNvSpPr/>
          <p:nvPr/>
        </p:nvSpPr>
        <p:spPr>
          <a:xfrm>
            <a:off x="4157762" y="3352819"/>
            <a:ext cx="771600" cy="3246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Implementation</a:t>
            </a:r>
            <a:endParaRPr sz="700" b="0" i="0" u="none" strike="noStrike" cap="none">
              <a:solidFill>
                <a:schemeClr val="lt1"/>
              </a:solidFill>
              <a:latin typeface="Open Sans"/>
              <a:ea typeface="Open Sans"/>
              <a:cs typeface="Open Sans"/>
              <a:sym typeface="Open Sans"/>
            </a:endParaRPr>
          </a:p>
        </p:txBody>
      </p:sp>
      <p:sp>
        <p:nvSpPr>
          <p:cNvPr id="1306" name="Google Shape;1306;p153"/>
          <p:cNvSpPr/>
          <p:nvPr/>
        </p:nvSpPr>
        <p:spPr>
          <a:xfrm>
            <a:off x="4157762" y="3986986"/>
            <a:ext cx="771600" cy="3246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Workflow </a:t>
            </a:r>
            <a:endParaRPr sz="700" b="0" i="0" u="none" strike="noStrike" cap="none">
              <a:solidFill>
                <a:schemeClr val="lt1"/>
              </a:solidFill>
              <a:latin typeface="Open Sans"/>
              <a:ea typeface="Open Sans"/>
              <a:cs typeface="Open Sans"/>
              <a:sym typeface="Open Sans"/>
            </a:endParaRPr>
          </a:p>
        </p:txBody>
      </p:sp>
      <p:sp>
        <p:nvSpPr>
          <p:cNvPr id="1307" name="Google Shape;1307;p153"/>
          <p:cNvSpPr/>
          <p:nvPr/>
        </p:nvSpPr>
        <p:spPr>
          <a:xfrm>
            <a:off x="4982093" y="3131856"/>
            <a:ext cx="816900" cy="15366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Finance </a:t>
            </a:r>
            <a:endParaRPr sz="700" b="0" i="0" u="none" strike="noStrike" cap="none">
              <a:solidFill>
                <a:schemeClr val="dk1"/>
              </a:solidFill>
              <a:latin typeface="Open Sans"/>
              <a:ea typeface="Open Sans"/>
              <a:cs typeface="Open Sans"/>
              <a:sym typeface="Open Sans"/>
            </a:endParaRPr>
          </a:p>
        </p:txBody>
      </p:sp>
      <p:sp>
        <p:nvSpPr>
          <p:cNvPr id="1308" name="Google Shape;1308;p153"/>
          <p:cNvSpPr/>
          <p:nvPr/>
        </p:nvSpPr>
        <p:spPr>
          <a:xfrm>
            <a:off x="5036717" y="3352827"/>
            <a:ext cx="707700" cy="2931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Rev Share </a:t>
            </a:r>
            <a:endParaRPr sz="700" b="0" i="0" u="none" strike="noStrike" cap="none">
              <a:solidFill>
                <a:schemeClr val="lt1"/>
              </a:solidFill>
              <a:latin typeface="Open Sans"/>
              <a:ea typeface="Open Sans"/>
              <a:cs typeface="Open Sans"/>
              <a:sym typeface="Open Sans"/>
            </a:endParaRPr>
          </a:p>
        </p:txBody>
      </p:sp>
      <p:sp>
        <p:nvSpPr>
          <p:cNvPr id="1309" name="Google Shape;1309;p153"/>
          <p:cNvSpPr/>
          <p:nvPr/>
        </p:nvSpPr>
        <p:spPr>
          <a:xfrm>
            <a:off x="5036717" y="3991671"/>
            <a:ext cx="707700" cy="322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Billing</a:t>
            </a:r>
            <a:endParaRPr sz="700" b="0" i="0" u="none" strike="noStrike" cap="none">
              <a:solidFill>
                <a:schemeClr val="lt1"/>
              </a:solidFill>
              <a:latin typeface="Open Sans"/>
              <a:ea typeface="Open Sans"/>
              <a:cs typeface="Open Sans"/>
              <a:sym typeface="Open Sans"/>
            </a:endParaRPr>
          </a:p>
        </p:txBody>
      </p:sp>
      <p:sp>
        <p:nvSpPr>
          <p:cNvPr id="1310" name="Google Shape;1310;p153"/>
          <p:cNvSpPr/>
          <p:nvPr/>
        </p:nvSpPr>
        <p:spPr>
          <a:xfrm>
            <a:off x="1302372" y="3131856"/>
            <a:ext cx="1930200" cy="1536600"/>
          </a:xfrm>
          <a:prstGeom prst="roundRect">
            <a:avLst>
              <a:gd name="adj" fmla="val 9080"/>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Technology</a:t>
            </a:r>
            <a:endParaRPr sz="700" b="0" i="0" u="none" strike="noStrike" cap="none">
              <a:solidFill>
                <a:schemeClr val="dk1"/>
              </a:solidFill>
              <a:latin typeface="Open Sans"/>
              <a:ea typeface="Open Sans"/>
              <a:cs typeface="Open Sans"/>
              <a:sym typeface="Open Sans"/>
            </a:endParaRPr>
          </a:p>
        </p:txBody>
      </p:sp>
      <p:sp>
        <p:nvSpPr>
          <p:cNvPr id="1311" name="Google Shape;1311;p153"/>
          <p:cNvSpPr/>
          <p:nvPr/>
        </p:nvSpPr>
        <p:spPr>
          <a:xfrm>
            <a:off x="1372950" y="3356244"/>
            <a:ext cx="1724700" cy="654900"/>
          </a:xfrm>
          <a:prstGeom prst="roundRect">
            <a:avLst>
              <a:gd name="adj" fmla="val 9685"/>
            </a:avLst>
          </a:prstGeom>
          <a:solidFill>
            <a:schemeClr val="lt1"/>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Core Team</a:t>
            </a:r>
            <a:endParaRPr sz="700" b="0" i="0" u="none" strike="noStrike" cap="none">
              <a:solidFill>
                <a:schemeClr val="dk1"/>
              </a:solidFill>
              <a:latin typeface="Open Sans"/>
              <a:ea typeface="Open Sans"/>
              <a:cs typeface="Open Sans"/>
              <a:sym typeface="Open Sans"/>
            </a:endParaRPr>
          </a:p>
        </p:txBody>
      </p:sp>
      <p:sp>
        <p:nvSpPr>
          <p:cNvPr id="1312" name="Google Shape;1312;p153"/>
          <p:cNvSpPr/>
          <p:nvPr/>
        </p:nvSpPr>
        <p:spPr>
          <a:xfrm>
            <a:off x="1372950" y="4036544"/>
            <a:ext cx="1749000" cy="560100"/>
          </a:xfrm>
          <a:prstGeom prst="roundRect">
            <a:avLst>
              <a:gd name="adj" fmla="val 10436"/>
            </a:avLst>
          </a:prstGeom>
          <a:solidFill>
            <a:schemeClr val="accent6"/>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Open Sans"/>
                <a:ea typeface="Open Sans"/>
                <a:cs typeface="Open Sans"/>
                <a:sym typeface="Open Sans"/>
              </a:rPr>
              <a:t>Support Team</a:t>
            </a:r>
            <a:endParaRPr sz="700" b="0" i="0" u="none" strike="noStrike" cap="none">
              <a:solidFill>
                <a:schemeClr val="lt1"/>
              </a:solidFill>
              <a:latin typeface="Open Sans"/>
              <a:ea typeface="Open Sans"/>
              <a:cs typeface="Open Sans"/>
              <a:sym typeface="Open Sans"/>
            </a:endParaRPr>
          </a:p>
        </p:txBody>
      </p:sp>
      <p:sp>
        <p:nvSpPr>
          <p:cNvPr id="1313" name="Google Shape;1313;p153"/>
          <p:cNvSpPr/>
          <p:nvPr/>
        </p:nvSpPr>
        <p:spPr>
          <a:xfrm>
            <a:off x="1427150" y="3728421"/>
            <a:ext cx="795600" cy="250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Data Exchange</a:t>
            </a:r>
            <a:endParaRPr sz="7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Service</a:t>
            </a:r>
            <a:endParaRPr sz="700" b="0" i="0" u="none" strike="noStrike" cap="none">
              <a:solidFill>
                <a:schemeClr val="lt1"/>
              </a:solidFill>
              <a:latin typeface="Open Sans"/>
              <a:ea typeface="Open Sans"/>
              <a:cs typeface="Open Sans"/>
              <a:sym typeface="Open Sans"/>
            </a:endParaRPr>
          </a:p>
        </p:txBody>
      </p:sp>
      <p:sp>
        <p:nvSpPr>
          <p:cNvPr id="1314" name="Google Shape;1314;p153"/>
          <p:cNvSpPr/>
          <p:nvPr/>
        </p:nvSpPr>
        <p:spPr>
          <a:xfrm>
            <a:off x="2243573" y="3728421"/>
            <a:ext cx="795600" cy="250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Data Acquisition</a:t>
            </a:r>
            <a:endParaRPr sz="7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Service</a:t>
            </a:r>
            <a:endParaRPr sz="700" b="0" i="0" u="none" strike="noStrike" cap="none">
              <a:solidFill>
                <a:schemeClr val="lt1"/>
              </a:solidFill>
              <a:latin typeface="Open Sans"/>
              <a:ea typeface="Open Sans"/>
              <a:cs typeface="Open Sans"/>
              <a:sym typeface="Open Sans"/>
            </a:endParaRPr>
          </a:p>
        </p:txBody>
      </p:sp>
      <p:sp>
        <p:nvSpPr>
          <p:cNvPr id="1315" name="Google Shape;1315;p153"/>
          <p:cNvSpPr/>
          <p:nvPr/>
        </p:nvSpPr>
        <p:spPr>
          <a:xfrm>
            <a:off x="1427210" y="3501088"/>
            <a:ext cx="1610400" cy="2019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Employer Onboarding</a:t>
            </a:r>
            <a:endParaRPr sz="700" b="0" i="0" u="none" strike="noStrike" cap="none">
              <a:solidFill>
                <a:schemeClr val="lt1"/>
              </a:solidFill>
              <a:latin typeface="Open Sans"/>
              <a:ea typeface="Open Sans"/>
              <a:cs typeface="Open Sans"/>
              <a:sym typeface="Open Sans"/>
            </a:endParaRPr>
          </a:p>
        </p:txBody>
      </p:sp>
      <p:sp>
        <p:nvSpPr>
          <p:cNvPr id="1316" name="Google Shape;1316;p153"/>
          <p:cNvSpPr/>
          <p:nvPr/>
        </p:nvSpPr>
        <p:spPr>
          <a:xfrm>
            <a:off x="1647093" y="4200839"/>
            <a:ext cx="405300" cy="1533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I9</a:t>
            </a:r>
            <a:endParaRPr sz="700" b="0" i="0" u="none" strike="noStrike" cap="none">
              <a:solidFill>
                <a:schemeClr val="lt1"/>
              </a:solidFill>
              <a:latin typeface="Open Sans"/>
              <a:ea typeface="Open Sans"/>
              <a:cs typeface="Open Sans"/>
              <a:sym typeface="Open Sans"/>
            </a:endParaRPr>
          </a:p>
        </p:txBody>
      </p:sp>
      <p:sp>
        <p:nvSpPr>
          <p:cNvPr id="1317" name="Google Shape;1317;p153"/>
          <p:cNvSpPr/>
          <p:nvPr/>
        </p:nvSpPr>
        <p:spPr>
          <a:xfrm>
            <a:off x="2110274" y="4200830"/>
            <a:ext cx="405300" cy="1533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WOTC</a:t>
            </a:r>
            <a:endParaRPr sz="700" b="0" i="0" u="none" strike="noStrike" cap="none">
              <a:solidFill>
                <a:schemeClr val="lt1"/>
              </a:solidFill>
              <a:latin typeface="Open Sans"/>
              <a:ea typeface="Open Sans"/>
              <a:cs typeface="Open Sans"/>
              <a:sym typeface="Open Sans"/>
            </a:endParaRPr>
          </a:p>
        </p:txBody>
      </p:sp>
      <p:sp>
        <p:nvSpPr>
          <p:cNvPr id="1318" name="Google Shape;1318;p153"/>
          <p:cNvSpPr/>
          <p:nvPr/>
        </p:nvSpPr>
        <p:spPr>
          <a:xfrm>
            <a:off x="362092" y="3131856"/>
            <a:ext cx="907800" cy="15366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Vertical Market Leaders </a:t>
            </a:r>
            <a:endParaRPr sz="7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Open Sans"/>
              <a:ea typeface="Open Sans"/>
              <a:cs typeface="Open Sans"/>
              <a:sym typeface="Open Sans"/>
            </a:endParaRPr>
          </a:p>
        </p:txBody>
      </p:sp>
      <p:sp>
        <p:nvSpPr>
          <p:cNvPr id="1319" name="Google Shape;1319;p153"/>
          <p:cNvSpPr/>
          <p:nvPr/>
        </p:nvSpPr>
        <p:spPr>
          <a:xfrm>
            <a:off x="430192" y="3715078"/>
            <a:ext cx="771600" cy="250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 sz="700" b="0" i="0" u="none" strike="noStrike" cap="none">
                <a:solidFill>
                  <a:schemeClr val="lt1"/>
                </a:solidFill>
                <a:latin typeface="Open Sans"/>
                <a:ea typeface="Open Sans"/>
                <a:cs typeface="Open Sans"/>
                <a:sym typeface="Open Sans"/>
              </a:rPr>
              <a:t>Onboarding </a:t>
            </a:r>
            <a:endParaRPr sz="7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800"/>
              <a:buFont typeface="Arial"/>
              <a:buNone/>
            </a:pPr>
            <a:r>
              <a:rPr lang="en" sz="700" b="0" i="1" u="none" strike="noStrike" cap="none">
                <a:solidFill>
                  <a:schemeClr val="lt1"/>
                </a:solidFill>
                <a:latin typeface="Open Sans"/>
                <a:ea typeface="Open Sans"/>
                <a:cs typeface="Open Sans"/>
                <a:sym typeface="Open Sans"/>
              </a:rPr>
              <a:t>(I9, CC, WOTC) </a:t>
            </a:r>
            <a:endParaRPr sz="700" b="0" i="1" u="none" strike="noStrike" cap="none">
              <a:solidFill>
                <a:schemeClr val="lt1"/>
              </a:solidFill>
              <a:latin typeface="Open Sans"/>
              <a:ea typeface="Open Sans"/>
              <a:cs typeface="Open Sans"/>
              <a:sym typeface="Open Sans"/>
            </a:endParaRPr>
          </a:p>
        </p:txBody>
      </p:sp>
      <p:sp>
        <p:nvSpPr>
          <p:cNvPr id="1320" name="Google Shape;1320;p153"/>
          <p:cNvSpPr/>
          <p:nvPr/>
        </p:nvSpPr>
        <p:spPr>
          <a:xfrm>
            <a:off x="430192" y="4000086"/>
            <a:ext cx="771600" cy="250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UC </a:t>
            </a:r>
            <a:endParaRPr sz="700" b="0" i="0" u="none" strike="noStrike" cap="none">
              <a:solidFill>
                <a:schemeClr val="lt1"/>
              </a:solidFill>
              <a:latin typeface="Open Sans"/>
              <a:ea typeface="Open Sans"/>
              <a:cs typeface="Open Sans"/>
              <a:sym typeface="Open Sans"/>
            </a:endParaRPr>
          </a:p>
        </p:txBody>
      </p:sp>
      <p:sp>
        <p:nvSpPr>
          <p:cNvPr id="1321" name="Google Shape;1321;p153"/>
          <p:cNvSpPr/>
          <p:nvPr/>
        </p:nvSpPr>
        <p:spPr>
          <a:xfrm>
            <a:off x="428542" y="3434270"/>
            <a:ext cx="774900" cy="2460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TWN</a:t>
            </a:r>
            <a:endParaRPr sz="700" b="0" i="0" u="none" strike="noStrike" cap="none">
              <a:solidFill>
                <a:schemeClr val="lt1"/>
              </a:solidFill>
              <a:latin typeface="Open Sans"/>
              <a:ea typeface="Open Sans"/>
              <a:cs typeface="Open Sans"/>
              <a:sym typeface="Open Sans"/>
            </a:endParaRPr>
          </a:p>
        </p:txBody>
      </p:sp>
      <p:sp>
        <p:nvSpPr>
          <p:cNvPr id="1322" name="Google Shape;1322;p153"/>
          <p:cNvSpPr/>
          <p:nvPr/>
        </p:nvSpPr>
        <p:spPr>
          <a:xfrm>
            <a:off x="2552450" y="4201069"/>
            <a:ext cx="372900" cy="1533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UC</a:t>
            </a:r>
            <a:endParaRPr sz="700" b="0" i="0" u="none" strike="noStrike" cap="none">
              <a:solidFill>
                <a:schemeClr val="lt1"/>
              </a:solidFill>
              <a:latin typeface="Open Sans"/>
              <a:ea typeface="Open Sans"/>
              <a:cs typeface="Open Sans"/>
              <a:sym typeface="Open Sans"/>
            </a:endParaRPr>
          </a:p>
        </p:txBody>
      </p:sp>
      <p:sp>
        <p:nvSpPr>
          <p:cNvPr id="1323" name="Google Shape;1323;p153"/>
          <p:cNvSpPr/>
          <p:nvPr/>
        </p:nvSpPr>
        <p:spPr>
          <a:xfrm>
            <a:off x="1618724" y="4382326"/>
            <a:ext cx="1297500" cy="1533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Compliance Center</a:t>
            </a:r>
            <a:endParaRPr sz="700" b="0" i="0" u="none" strike="noStrike" cap="none">
              <a:solidFill>
                <a:schemeClr val="lt1"/>
              </a:solidFill>
              <a:latin typeface="Open Sans"/>
              <a:ea typeface="Open Sans"/>
              <a:cs typeface="Open Sans"/>
              <a:sym typeface="Open Sans"/>
            </a:endParaRPr>
          </a:p>
        </p:txBody>
      </p:sp>
      <p:sp>
        <p:nvSpPr>
          <p:cNvPr id="1324" name="Google Shape;1324;p153"/>
          <p:cNvSpPr/>
          <p:nvPr/>
        </p:nvSpPr>
        <p:spPr>
          <a:xfrm>
            <a:off x="430192" y="4285095"/>
            <a:ext cx="771600" cy="25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ACA</a:t>
            </a:r>
            <a:endParaRPr sz="700" b="0" i="0" u="none" strike="noStrike" cap="none">
              <a:solidFill>
                <a:schemeClr val="lt1"/>
              </a:solidFill>
              <a:latin typeface="Open Sans"/>
              <a:ea typeface="Open Sans"/>
              <a:cs typeface="Open Sans"/>
              <a:sym typeface="Open Sans"/>
            </a:endParaRPr>
          </a:p>
        </p:txBody>
      </p:sp>
      <p:sp>
        <p:nvSpPr>
          <p:cNvPr id="1325" name="Google Shape;1325;p153"/>
          <p:cNvSpPr/>
          <p:nvPr/>
        </p:nvSpPr>
        <p:spPr>
          <a:xfrm>
            <a:off x="6092066" y="3406464"/>
            <a:ext cx="2779800" cy="201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Open Sans"/>
                <a:ea typeface="Open Sans"/>
                <a:cs typeface="Open Sans"/>
                <a:sym typeface="Open Sans"/>
              </a:rPr>
              <a:t>Delivery team</a:t>
            </a:r>
            <a:endParaRPr sz="700" b="1" i="0" u="none" strike="noStrike" cap="none">
              <a:solidFill>
                <a:schemeClr val="lt1"/>
              </a:solidFill>
              <a:latin typeface="Open Sans"/>
              <a:ea typeface="Open Sans"/>
              <a:cs typeface="Open Sans"/>
              <a:sym typeface="Open Sans"/>
            </a:endParaRPr>
          </a:p>
        </p:txBody>
      </p:sp>
      <p:sp>
        <p:nvSpPr>
          <p:cNvPr id="1326" name="Google Shape;1326;p153"/>
          <p:cNvSpPr txBox="1"/>
          <p:nvPr/>
        </p:nvSpPr>
        <p:spPr>
          <a:xfrm>
            <a:off x="6092066" y="3641575"/>
            <a:ext cx="2779800" cy="561900"/>
          </a:xfrm>
          <a:prstGeom prst="rect">
            <a:avLst/>
          </a:prstGeom>
          <a:noFill/>
          <a:ln>
            <a:noFill/>
          </a:ln>
        </p:spPr>
        <p:txBody>
          <a:bodyPr spcFirstLastPara="1" wrap="square" lIns="45700" tIns="45700" rIns="45700" bIns="45700" anchor="t" anchorCtr="0">
            <a:spAutoFit/>
          </a:bodyPr>
          <a:lstStyle/>
          <a:p>
            <a:pPr marL="91440" marR="0" lvl="0" indent="-90170" algn="l" rtl="0">
              <a:lnSpc>
                <a:spcPct val="100000"/>
              </a:lnSpc>
              <a:spcBef>
                <a:spcPts val="0"/>
              </a:spcBef>
              <a:spcAft>
                <a:spcPts val="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Approach is based on a mix of agile and waterfall approach, for implementation of major projects</a:t>
            </a:r>
            <a:endParaRPr sz="700" b="0" i="0" u="none" strike="noStrike" cap="none">
              <a:solidFill>
                <a:schemeClr val="dk1"/>
              </a:solidFill>
              <a:latin typeface="Open Sans"/>
              <a:ea typeface="Open Sans"/>
              <a:cs typeface="Open Sans"/>
              <a:sym typeface="Open Sans"/>
            </a:endParaRPr>
          </a:p>
          <a:p>
            <a:pPr marL="91440" marR="0" lvl="0" indent="-90170" algn="l" rtl="0">
              <a:lnSpc>
                <a:spcPct val="100000"/>
              </a:lnSpc>
              <a:spcBef>
                <a:spcPts val="300"/>
              </a:spcBef>
              <a:spcAft>
                <a:spcPts val="300"/>
              </a:spcAft>
              <a:buClr>
                <a:schemeClr val="accent1"/>
              </a:buClr>
              <a:buSzPts val="700"/>
              <a:buFont typeface="Open Sans"/>
              <a:buChar char="•"/>
            </a:pPr>
            <a:r>
              <a:rPr lang="en" sz="700" b="0" i="0" u="none" strike="noStrike" cap="none">
                <a:solidFill>
                  <a:schemeClr val="dk1"/>
                </a:solidFill>
                <a:latin typeface="Open Sans"/>
                <a:ea typeface="Open Sans"/>
                <a:cs typeface="Open Sans"/>
                <a:sym typeface="Open Sans"/>
              </a:rPr>
              <a:t>Delivery teams will be per initiative with Process Governance team proving guard rails for rest of the delivery teams</a:t>
            </a:r>
            <a:endParaRPr sz="7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6458"/>
        <p:cNvGrpSpPr/>
        <p:nvPr/>
      </p:nvGrpSpPr>
      <p:grpSpPr>
        <a:xfrm>
          <a:off x="0" y="0"/>
          <a:ext cx="0" cy="0"/>
          <a:chOff x="0" y="0"/>
          <a:chExt cx="0" cy="0"/>
        </a:xfrm>
      </p:grpSpPr>
      <p:sp>
        <p:nvSpPr>
          <p:cNvPr id="6459" name="Google Shape;6459;p288"/>
          <p:cNvSpPr txBox="1">
            <a:spLocks noGrp="1"/>
          </p:cNvSpPr>
          <p:nvPr>
            <p:ph type="ctrTitle"/>
          </p:nvPr>
        </p:nvSpPr>
        <p:spPr>
          <a:xfrm>
            <a:off x="3355050" y="1081400"/>
            <a:ext cx="4360200" cy="171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300" b="1"/>
              <a:t>Appendix C:</a:t>
            </a:r>
            <a:endParaRPr sz="3300" b="1"/>
          </a:p>
          <a:p>
            <a:pPr marL="0" lvl="0" indent="0" algn="l" rtl="0">
              <a:spcBef>
                <a:spcPts val="0"/>
              </a:spcBef>
              <a:spcAft>
                <a:spcPts val="0"/>
              </a:spcAft>
              <a:buNone/>
            </a:pPr>
            <a:r>
              <a:rPr lang="en" sz="4200" b="1"/>
              <a:t>Approach</a:t>
            </a:r>
            <a:endParaRPr/>
          </a:p>
        </p:txBody>
      </p:sp>
      <p:sp>
        <p:nvSpPr>
          <p:cNvPr id="6460" name="Google Shape;6460;p288"/>
          <p:cNvSpPr txBox="1">
            <a:spLocks noGrp="1"/>
          </p:cNvSpPr>
          <p:nvPr>
            <p:ph type="subTitle" idx="1"/>
          </p:nvPr>
        </p:nvSpPr>
        <p:spPr>
          <a:xfrm>
            <a:off x="3355050" y="2909250"/>
            <a:ext cx="3198600" cy="92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a:t>High Level Approach</a:t>
            </a:r>
            <a:endParaRPr sz="1200"/>
          </a:p>
        </p:txBody>
      </p:sp>
      <p:sp>
        <p:nvSpPr>
          <p:cNvPr id="6461" name="Google Shape;6461;p288"/>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465"/>
        <p:cNvGrpSpPr/>
        <p:nvPr/>
      </p:nvGrpSpPr>
      <p:grpSpPr>
        <a:xfrm>
          <a:off x="0" y="0"/>
          <a:ext cx="0" cy="0"/>
          <a:chOff x="0" y="0"/>
          <a:chExt cx="0" cy="0"/>
        </a:xfrm>
      </p:grpSpPr>
      <p:sp>
        <p:nvSpPr>
          <p:cNvPr id="6466" name="Google Shape;6466;p289"/>
          <p:cNvSpPr/>
          <p:nvPr/>
        </p:nvSpPr>
        <p:spPr>
          <a:xfrm>
            <a:off x="6221775" y="865375"/>
            <a:ext cx="2809800" cy="389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7" name="Google Shape;6467;p289"/>
          <p:cNvSpPr/>
          <p:nvPr/>
        </p:nvSpPr>
        <p:spPr>
          <a:xfrm>
            <a:off x="3171838" y="865375"/>
            <a:ext cx="2992500" cy="389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8" name="Google Shape;6468;p289"/>
          <p:cNvSpPr/>
          <p:nvPr/>
        </p:nvSpPr>
        <p:spPr>
          <a:xfrm>
            <a:off x="121925" y="865375"/>
            <a:ext cx="2992500" cy="389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9" name="Google Shape;6469;p289"/>
          <p:cNvSpPr/>
          <p:nvPr/>
        </p:nvSpPr>
        <p:spPr>
          <a:xfrm>
            <a:off x="2968258" y="2441506"/>
            <a:ext cx="320100" cy="320100"/>
          </a:xfrm>
          <a:prstGeom prst="mathPlus">
            <a:avLst>
              <a:gd name="adj1" fmla="val 2352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6470" name="Google Shape;6470;p289"/>
          <p:cNvSpPr/>
          <p:nvPr/>
        </p:nvSpPr>
        <p:spPr>
          <a:xfrm>
            <a:off x="6079057" y="2438400"/>
            <a:ext cx="274200" cy="274200"/>
          </a:xfrm>
          <a:prstGeom prst="mathEqual">
            <a:avLst>
              <a:gd name="adj1" fmla="val 23520"/>
              <a:gd name="adj2" fmla="val 1176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6471" name="Google Shape;6471;p289"/>
          <p:cNvSpPr txBox="1"/>
          <p:nvPr/>
        </p:nvSpPr>
        <p:spPr>
          <a:xfrm>
            <a:off x="3264650" y="3163250"/>
            <a:ext cx="26151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300"/>
              </a:spcAft>
              <a:buClr>
                <a:srgbClr val="000000"/>
              </a:buClr>
              <a:buSzPts val="1000"/>
              <a:buFont typeface="Arial"/>
              <a:buNone/>
            </a:pPr>
            <a:r>
              <a:rPr lang="en" sz="1000" b="1" i="0" u="none" strike="noStrike" cap="none">
                <a:solidFill>
                  <a:schemeClr val="dk2"/>
                </a:solidFill>
                <a:latin typeface="Open Sans"/>
                <a:ea typeface="Open Sans"/>
                <a:cs typeface="Open Sans"/>
                <a:sym typeface="Open Sans"/>
              </a:rPr>
              <a:t>15+ solutioning workshops</a:t>
            </a:r>
            <a:r>
              <a:rPr lang="en" sz="1000" b="0" i="0" u="none" strike="noStrike" cap="none">
                <a:solidFill>
                  <a:schemeClr val="dk2"/>
                </a:solidFill>
                <a:latin typeface="Open Sans"/>
                <a:ea typeface="Open Sans"/>
                <a:cs typeface="Open Sans"/>
                <a:sym typeface="Open Sans"/>
              </a:rPr>
              <a:t> conducted with Contract Ops, Workflow Solution Ops, Billing, Technology teams </a:t>
            </a:r>
            <a:endParaRPr sz="1000" b="0" i="0" u="none" strike="noStrike" cap="none">
              <a:solidFill>
                <a:schemeClr val="dk2"/>
              </a:solidFill>
              <a:latin typeface="Open Sans"/>
              <a:ea typeface="Open Sans"/>
              <a:cs typeface="Open Sans"/>
              <a:sym typeface="Open Sans"/>
            </a:endParaRPr>
          </a:p>
        </p:txBody>
      </p:sp>
      <p:sp>
        <p:nvSpPr>
          <p:cNvPr id="6472" name="Google Shape;6472;p289"/>
          <p:cNvSpPr/>
          <p:nvPr/>
        </p:nvSpPr>
        <p:spPr>
          <a:xfrm>
            <a:off x="274330" y="2860349"/>
            <a:ext cx="2615100" cy="270000"/>
          </a:xfrm>
          <a:prstGeom prst="roundRect">
            <a:avLst>
              <a:gd name="adj" fmla="val 16667"/>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1000" b="1" i="0" u="none" strike="noStrike" cap="none">
                <a:solidFill>
                  <a:srgbClr val="FFFFFF"/>
                </a:solidFill>
                <a:latin typeface="Open Sans"/>
                <a:ea typeface="Open Sans"/>
                <a:cs typeface="Open Sans"/>
                <a:sym typeface="Open Sans"/>
              </a:rPr>
              <a:t>Activities Performed</a:t>
            </a:r>
            <a:endParaRPr sz="1000" b="1" i="0" u="none" strike="noStrike" cap="none">
              <a:solidFill>
                <a:srgbClr val="FFFFFF"/>
              </a:solidFill>
              <a:latin typeface="Open Sans"/>
              <a:ea typeface="Open Sans"/>
              <a:cs typeface="Open Sans"/>
              <a:sym typeface="Open Sans"/>
            </a:endParaRPr>
          </a:p>
        </p:txBody>
      </p:sp>
      <p:sp>
        <p:nvSpPr>
          <p:cNvPr id="6473" name="Google Shape;6473;p289"/>
          <p:cNvSpPr/>
          <p:nvPr/>
        </p:nvSpPr>
        <p:spPr>
          <a:xfrm rot="10800000">
            <a:off x="667922" y="3795687"/>
            <a:ext cx="1827900" cy="173700"/>
          </a:xfrm>
          <a:prstGeom prst="triangle">
            <a:avLst>
              <a:gd name="adj" fmla="val 50000"/>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6474" name="Google Shape;6474;p289"/>
          <p:cNvSpPr txBox="1"/>
          <p:nvPr/>
        </p:nvSpPr>
        <p:spPr>
          <a:xfrm>
            <a:off x="274330" y="3163250"/>
            <a:ext cx="2615100" cy="429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300"/>
              </a:spcAft>
              <a:buClr>
                <a:srgbClr val="000000"/>
              </a:buClr>
              <a:buSzPts val="1000"/>
              <a:buFont typeface="Arial"/>
              <a:buNone/>
            </a:pPr>
            <a:r>
              <a:rPr lang="en" sz="1000" b="1" i="0" u="none" strike="noStrike" cap="none">
                <a:solidFill>
                  <a:schemeClr val="dk2"/>
                </a:solidFill>
                <a:latin typeface="Open Sans"/>
                <a:ea typeface="Open Sans"/>
                <a:cs typeface="Open Sans"/>
                <a:sym typeface="Open Sans"/>
              </a:rPr>
              <a:t>20+ interviews </a:t>
            </a:r>
            <a:r>
              <a:rPr lang="en" sz="1000" b="0" i="0" u="none" strike="noStrike" cap="none">
                <a:solidFill>
                  <a:schemeClr val="dk2"/>
                </a:solidFill>
                <a:latin typeface="Open Sans"/>
                <a:ea typeface="Open Sans"/>
                <a:cs typeface="Open Sans"/>
                <a:sym typeface="Open Sans"/>
              </a:rPr>
              <a:t>with Contract Ops, Workflow Solution Ops, Billing, &amp; Technology teams </a:t>
            </a:r>
            <a:endParaRPr sz="1000" b="0" i="0" u="none" strike="noStrike" cap="none">
              <a:solidFill>
                <a:schemeClr val="dk2"/>
              </a:solidFill>
              <a:latin typeface="Open Sans"/>
              <a:ea typeface="Open Sans"/>
              <a:cs typeface="Open Sans"/>
              <a:sym typeface="Open Sans"/>
            </a:endParaRPr>
          </a:p>
        </p:txBody>
      </p:sp>
      <p:sp>
        <p:nvSpPr>
          <p:cNvPr id="6475" name="Google Shape;6475;p289"/>
          <p:cNvSpPr txBox="1"/>
          <p:nvPr/>
        </p:nvSpPr>
        <p:spPr>
          <a:xfrm>
            <a:off x="274320" y="4108699"/>
            <a:ext cx="2615100" cy="472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dk2"/>
                </a:solidFill>
                <a:latin typeface="Open Sans"/>
                <a:ea typeface="Open Sans"/>
                <a:cs typeface="Open Sans"/>
                <a:sym typeface="Open Sans"/>
              </a:rPr>
              <a:t>25+ unique pain points</a:t>
            </a:r>
            <a:r>
              <a:rPr lang="en" sz="1000" b="0" i="0" u="none" strike="noStrike" cap="none">
                <a:solidFill>
                  <a:schemeClr val="dk2"/>
                </a:solidFill>
                <a:latin typeface="Open Sans"/>
                <a:ea typeface="Open Sans"/>
                <a:cs typeface="Open Sans"/>
                <a:sym typeface="Open Sans"/>
              </a:rPr>
              <a:t> across Employer onboarding &amp; cancellations Pain points consolidated into </a:t>
            </a:r>
            <a:r>
              <a:rPr lang="en" sz="1000" b="1" i="0" u="none" strike="noStrike" cap="none">
                <a:solidFill>
                  <a:schemeClr val="dk2"/>
                </a:solidFill>
                <a:latin typeface="Open Sans"/>
                <a:ea typeface="Open Sans"/>
                <a:cs typeface="Open Sans"/>
                <a:sym typeface="Open Sans"/>
              </a:rPr>
              <a:t>3 primary themes </a:t>
            </a:r>
            <a:endParaRPr sz="1000" b="0" i="0" u="none" strike="noStrike" cap="none">
              <a:solidFill>
                <a:schemeClr val="dk2"/>
              </a:solidFill>
              <a:latin typeface="Open Sans"/>
              <a:ea typeface="Open Sans"/>
              <a:cs typeface="Open Sans"/>
              <a:sym typeface="Open Sans"/>
            </a:endParaRPr>
          </a:p>
        </p:txBody>
      </p:sp>
      <p:sp>
        <p:nvSpPr>
          <p:cNvPr id="6476" name="Google Shape;6476;p289"/>
          <p:cNvSpPr/>
          <p:nvPr/>
        </p:nvSpPr>
        <p:spPr>
          <a:xfrm rot="10800000">
            <a:off x="3658245" y="3795687"/>
            <a:ext cx="1827900" cy="173700"/>
          </a:xfrm>
          <a:prstGeom prst="triangle">
            <a:avLst>
              <a:gd name="adj" fmla="val 50000"/>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300" b="0" i="0" u="none" strike="noStrike" cap="none">
              <a:solidFill>
                <a:srgbClr val="000000"/>
              </a:solidFill>
              <a:latin typeface="Arial"/>
              <a:ea typeface="Arial"/>
              <a:cs typeface="Arial"/>
              <a:sym typeface="Arial"/>
            </a:endParaRPr>
          </a:p>
        </p:txBody>
      </p:sp>
      <p:sp>
        <p:nvSpPr>
          <p:cNvPr id="6477" name="Google Shape;6477;p289"/>
          <p:cNvSpPr/>
          <p:nvPr/>
        </p:nvSpPr>
        <p:spPr>
          <a:xfrm>
            <a:off x="3264650" y="2855975"/>
            <a:ext cx="2615100" cy="270000"/>
          </a:xfrm>
          <a:prstGeom prst="roundRect">
            <a:avLst>
              <a:gd name="adj" fmla="val 16667"/>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1000" b="1" i="0" u="none" strike="noStrike" cap="none">
                <a:solidFill>
                  <a:srgbClr val="FFFFFF"/>
                </a:solidFill>
                <a:latin typeface="Open Sans"/>
                <a:ea typeface="Open Sans"/>
                <a:cs typeface="Open Sans"/>
                <a:sym typeface="Open Sans"/>
              </a:rPr>
              <a:t>Activities Performed</a:t>
            </a:r>
            <a:endParaRPr sz="1000" b="1" i="0" u="none" strike="noStrike" cap="none">
              <a:solidFill>
                <a:srgbClr val="FFFFFF"/>
              </a:solidFill>
              <a:latin typeface="Open Sans"/>
              <a:ea typeface="Open Sans"/>
              <a:cs typeface="Open Sans"/>
              <a:sym typeface="Open Sans"/>
            </a:endParaRPr>
          </a:p>
        </p:txBody>
      </p:sp>
      <p:sp>
        <p:nvSpPr>
          <p:cNvPr id="6478" name="Google Shape;6478;p289"/>
          <p:cNvSpPr txBox="1"/>
          <p:nvPr/>
        </p:nvSpPr>
        <p:spPr>
          <a:xfrm>
            <a:off x="3248037" y="4074498"/>
            <a:ext cx="2615100" cy="376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dk2"/>
                </a:solidFill>
                <a:latin typeface="Open Sans"/>
                <a:ea typeface="Open Sans"/>
                <a:cs typeface="Open Sans"/>
                <a:sym typeface="Open Sans"/>
              </a:rPr>
              <a:t>6 initiatives and 20</a:t>
            </a:r>
            <a:r>
              <a:rPr lang="en" sz="1000" b="0" i="0" u="none" strike="noStrike" cap="none">
                <a:solidFill>
                  <a:schemeClr val="dk2"/>
                </a:solidFill>
                <a:latin typeface="Open Sans"/>
                <a:ea typeface="Open Sans"/>
                <a:cs typeface="Open Sans"/>
                <a:sym typeface="Open Sans"/>
              </a:rPr>
              <a:t> </a:t>
            </a:r>
            <a:r>
              <a:rPr lang="en" sz="1000" b="1" i="0" u="none" strike="noStrike" cap="none">
                <a:solidFill>
                  <a:schemeClr val="dk2"/>
                </a:solidFill>
                <a:latin typeface="Open Sans"/>
                <a:ea typeface="Open Sans"/>
                <a:cs typeface="Open Sans"/>
                <a:sym typeface="Open Sans"/>
              </a:rPr>
              <a:t>key solutions</a:t>
            </a:r>
            <a:r>
              <a:rPr lang="en" sz="1000" b="0" i="0" u="none" strike="noStrike" cap="none">
                <a:solidFill>
                  <a:schemeClr val="dk2"/>
                </a:solidFill>
                <a:latin typeface="Open Sans"/>
                <a:ea typeface="Open Sans"/>
                <a:cs typeface="Open Sans"/>
                <a:sym typeface="Open Sans"/>
              </a:rPr>
              <a:t> developed</a:t>
            </a:r>
            <a:endParaRPr sz="1000" b="0" i="0" u="none" strike="noStrike" cap="none">
              <a:solidFill>
                <a:schemeClr val="dk2"/>
              </a:solidFill>
              <a:latin typeface="Open Sans"/>
              <a:ea typeface="Open Sans"/>
              <a:cs typeface="Open Sans"/>
              <a:sym typeface="Open Sans"/>
            </a:endParaRPr>
          </a:p>
        </p:txBody>
      </p:sp>
      <p:sp>
        <p:nvSpPr>
          <p:cNvPr id="6479" name="Google Shape;6479;p289"/>
          <p:cNvSpPr txBox="1"/>
          <p:nvPr/>
        </p:nvSpPr>
        <p:spPr>
          <a:xfrm>
            <a:off x="6297951" y="3163250"/>
            <a:ext cx="26151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300"/>
              </a:spcAft>
              <a:buClr>
                <a:srgbClr val="000000"/>
              </a:buClr>
              <a:buSzPts val="1000"/>
              <a:buFont typeface="Arial"/>
              <a:buNone/>
            </a:pPr>
            <a:r>
              <a:rPr lang="en" sz="1000" b="0" i="0" u="none" strike="noStrike" cap="none">
                <a:solidFill>
                  <a:schemeClr val="dk2"/>
                </a:solidFill>
                <a:latin typeface="Open Sans"/>
                <a:ea typeface="Open Sans"/>
                <a:cs typeface="Open Sans"/>
                <a:sym typeface="Open Sans"/>
              </a:rPr>
              <a:t>Document </a:t>
            </a:r>
            <a:r>
              <a:rPr lang="en" sz="1000" b="1" i="0" u="none" strike="noStrike" cap="none">
                <a:solidFill>
                  <a:schemeClr val="dk2"/>
                </a:solidFill>
                <a:latin typeface="Open Sans"/>
                <a:ea typeface="Open Sans"/>
                <a:cs typeface="Open Sans"/>
                <a:sym typeface="Open Sans"/>
              </a:rPr>
              <a:t>Solutions </a:t>
            </a:r>
            <a:r>
              <a:rPr lang="en" sz="1000" b="0" i="0" u="none" strike="noStrike" cap="none">
                <a:solidFill>
                  <a:schemeClr val="dk2"/>
                </a:solidFill>
                <a:latin typeface="Open Sans"/>
                <a:ea typeface="Open Sans"/>
                <a:cs typeface="Open Sans"/>
                <a:sym typeface="Open Sans"/>
              </a:rPr>
              <a:t>and define implementation roadmap </a:t>
            </a:r>
            <a:endParaRPr sz="1000" b="0" i="0" u="none" strike="noStrike" cap="none">
              <a:solidFill>
                <a:schemeClr val="dk2"/>
              </a:solidFill>
              <a:latin typeface="Open Sans"/>
              <a:ea typeface="Open Sans"/>
              <a:cs typeface="Open Sans"/>
              <a:sym typeface="Open Sans"/>
            </a:endParaRPr>
          </a:p>
        </p:txBody>
      </p:sp>
      <p:sp>
        <p:nvSpPr>
          <p:cNvPr id="6480" name="Google Shape;6480;p289"/>
          <p:cNvSpPr/>
          <p:nvPr/>
        </p:nvSpPr>
        <p:spPr>
          <a:xfrm rot="10800000">
            <a:off x="6739850" y="3795687"/>
            <a:ext cx="1731300" cy="173700"/>
          </a:xfrm>
          <a:prstGeom prst="triangle">
            <a:avLst>
              <a:gd name="adj" fmla="val 50000"/>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6481" name="Google Shape;6481;p289"/>
          <p:cNvSpPr/>
          <p:nvPr/>
        </p:nvSpPr>
        <p:spPr>
          <a:xfrm>
            <a:off x="6297951" y="2855975"/>
            <a:ext cx="2615100" cy="269100"/>
          </a:xfrm>
          <a:prstGeom prst="roundRect">
            <a:avLst>
              <a:gd name="adj" fmla="val 16667"/>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1000" b="1" i="0" u="none" strike="noStrike" cap="none">
                <a:solidFill>
                  <a:srgbClr val="FFFFFF"/>
                </a:solidFill>
                <a:latin typeface="Open Sans"/>
                <a:ea typeface="Open Sans"/>
                <a:cs typeface="Open Sans"/>
                <a:sym typeface="Open Sans"/>
              </a:rPr>
              <a:t>Activities to be Performed</a:t>
            </a:r>
            <a:endParaRPr sz="1000" b="1" i="0" u="none" strike="noStrike" cap="none">
              <a:solidFill>
                <a:srgbClr val="FFFFFF"/>
              </a:solidFill>
              <a:latin typeface="Open Sans"/>
              <a:ea typeface="Open Sans"/>
              <a:cs typeface="Open Sans"/>
              <a:sym typeface="Open Sans"/>
            </a:endParaRPr>
          </a:p>
        </p:txBody>
      </p:sp>
      <p:sp>
        <p:nvSpPr>
          <p:cNvPr id="6482" name="Google Shape;6482;p289"/>
          <p:cNvSpPr txBox="1"/>
          <p:nvPr/>
        </p:nvSpPr>
        <p:spPr>
          <a:xfrm>
            <a:off x="6297951" y="4108698"/>
            <a:ext cx="26151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Open Sans"/>
                <a:ea typeface="Open Sans"/>
                <a:cs typeface="Open Sans"/>
                <a:sym typeface="Open Sans"/>
              </a:rPr>
              <a:t>Prioritized Initiatives, Roadmap and Interaction Model </a:t>
            </a:r>
            <a:endParaRPr sz="1000" b="0" i="0" u="none" strike="noStrike" cap="none">
              <a:solidFill>
                <a:schemeClr val="dk2"/>
              </a:solidFill>
              <a:latin typeface="Open Sans"/>
              <a:ea typeface="Open Sans"/>
              <a:cs typeface="Open Sans"/>
              <a:sym typeface="Open Sans"/>
            </a:endParaRPr>
          </a:p>
        </p:txBody>
      </p:sp>
      <p:sp>
        <p:nvSpPr>
          <p:cNvPr id="6483" name="Google Shape;6483;p289"/>
          <p:cNvSpPr/>
          <p:nvPr/>
        </p:nvSpPr>
        <p:spPr>
          <a:xfrm>
            <a:off x="275900" y="1097275"/>
            <a:ext cx="2615100" cy="402300"/>
          </a:xfrm>
          <a:prstGeom prst="roundRect">
            <a:avLst>
              <a:gd name="adj" fmla="val 16667"/>
            </a:avLst>
          </a:prstGeom>
          <a:solidFill>
            <a:schemeClr val="accent1"/>
          </a:solidFill>
          <a:ln>
            <a:noFill/>
          </a:ln>
        </p:spPr>
        <p:txBody>
          <a:bodyPr spcFirstLastPara="1" wrap="square" lIns="457200" tIns="45700" rIns="45700"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chemeClr val="lt1"/>
                </a:solidFill>
                <a:latin typeface="Open Sans"/>
                <a:ea typeface="Open Sans"/>
                <a:cs typeface="Open Sans"/>
                <a:sym typeface="Open Sans"/>
              </a:rPr>
              <a:t>Process Mapping and Pain Point Identification</a:t>
            </a:r>
            <a:endParaRPr sz="1000" b="1" i="0" u="none" strike="noStrike" cap="none">
              <a:solidFill>
                <a:schemeClr val="lt1"/>
              </a:solidFill>
              <a:latin typeface="Open Sans"/>
              <a:ea typeface="Open Sans"/>
              <a:cs typeface="Open Sans"/>
              <a:sym typeface="Open Sans"/>
            </a:endParaRPr>
          </a:p>
        </p:txBody>
      </p:sp>
      <p:grpSp>
        <p:nvGrpSpPr>
          <p:cNvPr id="6484" name="Google Shape;6484;p289"/>
          <p:cNvGrpSpPr/>
          <p:nvPr/>
        </p:nvGrpSpPr>
        <p:grpSpPr>
          <a:xfrm>
            <a:off x="350536" y="1159825"/>
            <a:ext cx="260700" cy="277200"/>
            <a:chOff x="319966" y="1134562"/>
            <a:chExt cx="260700" cy="277200"/>
          </a:xfrm>
        </p:grpSpPr>
        <p:sp>
          <p:nvSpPr>
            <p:cNvPr id="6485" name="Google Shape;6485;p289"/>
            <p:cNvSpPr/>
            <p:nvPr/>
          </p:nvSpPr>
          <p:spPr>
            <a:xfrm>
              <a:off x="319966" y="1134562"/>
              <a:ext cx="260700" cy="277200"/>
            </a:xfrm>
            <a:prstGeom prst="ellipse">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b="0" i="0" u="none" strike="noStrike" cap="none">
                <a:solidFill>
                  <a:schemeClr val="dk1"/>
                </a:solidFill>
                <a:latin typeface="Open Sans"/>
                <a:ea typeface="Open Sans"/>
                <a:cs typeface="Open Sans"/>
                <a:sym typeface="Open Sans"/>
              </a:endParaRPr>
            </a:p>
          </p:txBody>
        </p:sp>
        <p:sp>
          <p:nvSpPr>
            <p:cNvPr id="6486" name="Google Shape;6486;p289"/>
            <p:cNvSpPr txBox="1"/>
            <p:nvPr/>
          </p:nvSpPr>
          <p:spPr>
            <a:xfrm>
              <a:off x="372951" y="1186012"/>
              <a:ext cx="154800" cy="1743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000" b="1" i="0" u="none" strike="noStrike" cap="none">
                  <a:solidFill>
                    <a:schemeClr val="dk1"/>
                  </a:solidFill>
                  <a:latin typeface="Open Sans"/>
                  <a:ea typeface="Open Sans"/>
                  <a:cs typeface="Open Sans"/>
                  <a:sym typeface="Open Sans"/>
                </a:rPr>
                <a:t>1</a:t>
              </a:r>
              <a:endParaRPr sz="1000" b="1" i="0" u="none" strike="noStrike" cap="none">
                <a:solidFill>
                  <a:schemeClr val="dk1"/>
                </a:solidFill>
                <a:latin typeface="Open Sans"/>
                <a:ea typeface="Open Sans"/>
                <a:cs typeface="Open Sans"/>
                <a:sym typeface="Open Sans"/>
              </a:endParaRPr>
            </a:p>
          </p:txBody>
        </p:sp>
      </p:grpSp>
      <p:sp>
        <p:nvSpPr>
          <p:cNvPr id="6487" name="Google Shape;6487;p289"/>
          <p:cNvSpPr txBox="1"/>
          <p:nvPr/>
        </p:nvSpPr>
        <p:spPr>
          <a:xfrm>
            <a:off x="274326" y="1621825"/>
            <a:ext cx="2431500" cy="1116000"/>
          </a:xfrm>
          <a:prstGeom prst="rect">
            <a:avLst/>
          </a:prstGeom>
          <a:noFill/>
          <a:ln>
            <a:noFill/>
          </a:ln>
        </p:spPr>
        <p:txBody>
          <a:bodyPr spcFirstLastPara="1" wrap="square" lIns="0" tIns="0" rIns="0" bIns="0" anchor="t" anchorCtr="0">
            <a:spAutoFit/>
          </a:bodyPr>
          <a:lstStyle/>
          <a:p>
            <a:pPr marL="91440" marR="0" lvl="0" indent="-91440" algn="l" rtl="0">
              <a:lnSpc>
                <a:spcPct val="100000"/>
              </a:lnSpc>
              <a:spcBef>
                <a:spcPts val="0"/>
              </a:spcBef>
              <a:spcAft>
                <a:spcPts val="0"/>
              </a:spcAft>
              <a:buClr>
                <a:schemeClr val="accent1"/>
              </a:buClr>
              <a:buSzPts val="1000"/>
              <a:buFont typeface="Open Sans"/>
              <a:buChar char="•"/>
            </a:pPr>
            <a:r>
              <a:rPr lang="en" sz="1000" b="0" i="0" u="none" strike="noStrike" cap="none">
                <a:solidFill>
                  <a:schemeClr val="dk1"/>
                </a:solidFill>
                <a:latin typeface="Open Sans"/>
                <a:ea typeface="Open Sans"/>
                <a:cs typeface="Open Sans"/>
                <a:sym typeface="Open Sans"/>
              </a:rPr>
              <a:t>Document current state process maps</a:t>
            </a:r>
            <a:endParaRPr sz="1000" b="0" i="0" u="none" strike="noStrike" cap="none">
              <a:solidFill>
                <a:schemeClr val="dk1"/>
              </a:solidFill>
              <a:latin typeface="Open Sans"/>
              <a:ea typeface="Open Sans"/>
              <a:cs typeface="Open Sans"/>
              <a:sym typeface="Open Sans"/>
            </a:endParaRPr>
          </a:p>
          <a:p>
            <a:pPr marL="91440" marR="0" lvl="0" indent="-91440" algn="l" rtl="0">
              <a:lnSpc>
                <a:spcPct val="100000"/>
              </a:lnSpc>
              <a:spcBef>
                <a:spcPts val="300"/>
              </a:spcBef>
              <a:spcAft>
                <a:spcPts val="0"/>
              </a:spcAft>
              <a:buClr>
                <a:schemeClr val="accent1"/>
              </a:buClr>
              <a:buSzPts val="1000"/>
              <a:buFont typeface="Open Sans"/>
              <a:buChar char="•"/>
            </a:pPr>
            <a:r>
              <a:rPr lang="en" sz="1000" b="0" i="0" u="none" strike="noStrike" cap="none">
                <a:solidFill>
                  <a:schemeClr val="dk1"/>
                </a:solidFill>
                <a:latin typeface="Open Sans"/>
                <a:ea typeface="Open Sans"/>
                <a:cs typeface="Open Sans"/>
                <a:sym typeface="Open Sans"/>
              </a:rPr>
              <a:t>Source pain points via interviews, questionnaires and workshops with emphasis on:</a:t>
            </a:r>
            <a:endParaRPr sz="1000" b="0" i="0" u="none" strike="noStrike" cap="none">
              <a:solidFill>
                <a:schemeClr val="dk1"/>
              </a:solidFill>
              <a:latin typeface="Open Sans"/>
              <a:ea typeface="Open Sans"/>
              <a:cs typeface="Open Sans"/>
              <a:sym typeface="Open Sans"/>
            </a:endParaRPr>
          </a:p>
          <a:p>
            <a:pPr marL="210312" marR="0" lvl="0" indent="-109217" algn="l" rtl="0">
              <a:lnSpc>
                <a:spcPct val="100000"/>
              </a:lnSpc>
              <a:spcBef>
                <a:spcPts val="0"/>
              </a:spcBef>
              <a:spcAft>
                <a:spcPts val="0"/>
              </a:spcAft>
              <a:buClr>
                <a:schemeClr val="accent1"/>
              </a:buClr>
              <a:buSzPts val="1000"/>
              <a:buFont typeface="Open Sans"/>
              <a:buChar char="–"/>
            </a:pPr>
            <a:r>
              <a:rPr lang="en" sz="1000" b="0" i="0" u="none" strike="noStrike" cap="none">
                <a:solidFill>
                  <a:schemeClr val="dk1"/>
                </a:solidFill>
                <a:latin typeface="Open Sans"/>
                <a:ea typeface="Open Sans"/>
                <a:cs typeface="Open Sans"/>
                <a:sym typeface="Open Sans"/>
              </a:rPr>
              <a:t>Delay caused</a:t>
            </a:r>
            <a:endParaRPr sz="1000" b="0" i="0" u="none" strike="noStrike" cap="none">
              <a:solidFill>
                <a:schemeClr val="dk1"/>
              </a:solidFill>
              <a:latin typeface="Open Sans"/>
              <a:ea typeface="Open Sans"/>
              <a:cs typeface="Open Sans"/>
              <a:sym typeface="Open Sans"/>
            </a:endParaRPr>
          </a:p>
          <a:p>
            <a:pPr marL="210312" marR="0" lvl="0" indent="-109217" algn="l" rtl="0">
              <a:lnSpc>
                <a:spcPct val="100000"/>
              </a:lnSpc>
              <a:spcBef>
                <a:spcPts val="0"/>
              </a:spcBef>
              <a:spcAft>
                <a:spcPts val="0"/>
              </a:spcAft>
              <a:buClr>
                <a:schemeClr val="accent1"/>
              </a:buClr>
              <a:buSzPts val="1000"/>
              <a:buFont typeface="Open Sans"/>
              <a:buChar char="–"/>
            </a:pPr>
            <a:r>
              <a:rPr lang="en" sz="1000" b="0" i="0" u="none" strike="noStrike" cap="none">
                <a:solidFill>
                  <a:schemeClr val="dk1"/>
                </a:solidFill>
                <a:latin typeface="Open Sans"/>
                <a:ea typeface="Open Sans"/>
                <a:cs typeface="Open Sans"/>
                <a:sym typeface="Open Sans"/>
              </a:rPr>
              <a:t>Frequency of Problem</a:t>
            </a:r>
            <a:endParaRPr sz="1000" b="0" i="0" u="none" strike="noStrike" cap="none">
              <a:solidFill>
                <a:schemeClr val="dk1"/>
              </a:solidFill>
              <a:latin typeface="Open Sans"/>
              <a:ea typeface="Open Sans"/>
              <a:cs typeface="Open Sans"/>
              <a:sym typeface="Open Sans"/>
            </a:endParaRPr>
          </a:p>
          <a:p>
            <a:pPr marL="210312" marR="0" lvl="0" indent="-109217" algn="l" rtl="0">
              <a:lnSpc>
                <a:spcPct val="100000"/>
              </a:lnSpc>
              <a:spcBef>
                <a:spcPts val="0"/>
              </a:spcBef>
              <a:spcAft>
                <a:spcPts val="0"/>
              </a:spcAft>
              <a:buClr>
                <a:schemeClr val="accent1"/>
              </a:buClr>
              <a:buSzPts val="1000"/>
              <a:buFont typeface="Open Sans"/>
              <a:buChar char="–"/>
            </a:pPr>
            <a:r>
              <a:rPr lang="en" sz="1000" b="0" i="0" u="none" strike="noStrike" cap="none">
                <a:solidFill>
                  <a:schemeClr val="dk1"/>
                </a:solidFill>
                <a:latin typeface="Open Sans"/>
                <a:ea typeface="Open Sans"/>
                <a:cs typeface="Open Sans"/>
                <a:sym typeface="Open Sans"/>
              </a:rPr>
              <a:t>End User Impact</a:t>
            </a:r>
            <a:endParaRPr sz="1000" b="0" i="0" u="none" strike="noStrike" cap="none">
              <a:solidFill>
                <a:schemeClr val="dk1"/>
              </a:solidFill>
              <a:latin typeface="Open Sans"/>
              <a:ea typeface="Open Sans"/>
              <a:cs typeface="Open Sans"/>
              <a:sym typeface="Open Sans"/>
            </a:endParaRPr>
          </a:p>
        </p:txBody>
      </p:sp>
      <p:sp>
        <p:nvSpPr>
          <p:cNvPr id="6488" name="Google Shape;6488;p289"/>
          <p:cNvSpPr/>
          <p:nvPr/>
        </p:nvSpPr>
        <p:spPr>
          <a:xfrm>
            <a:off x="6305450" y="1097275"/>
            <a:ext cx="2607600" cy="402300"/>
          </a:xfrm>
          <a:prstGeom prst="roundRect">
            <a:avLst>
              <a:gd name="adj" fmla="val 16667"/>
            </a:avLst>
          </a:prstGeom>
          <a:solidFill>
            <a:schemeClr val="accent1"/>
          </a:solidFill>
          <a:ln>
            <a:noFill/>
          </a:ln>
        </p:spPr>
        <p:txBody>
          <a:bodyPr spcFirstLastPara="1" wrap="square" lIns="457200" tIns="45700" rIns="45700"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1"/>
                </a:solidFill>
                <a:latin typeface="Open Sans"/>
                <a:ea typeface="Open Sans"/>
                <a:cs typeface="Open Sans"/>
                <a:sym typeface="Open Sans"/>
              </a:rPr>
              <a:t>Solutions and Roadmap</a:t>
            </a:r>
            <a:endParaRPr sz="1000" b="1" i="0" u="none" strike="noStrike" cap="none">
              <a:solidFill>
                <a:schemeClr val="lt1"/>
              </a:solidFill>
              <a:latin typeface="Open Sans"/>
              <a:ea typeface="Open Sans"/>
              <a:cs typeface="Open Sans"/>
              <a:sym typeface="Open Sans"/>
            </a:endParaRPr>
          </a:p>
        </p:txBody>
      </p:sp>
      <p:grpSp>
        <p:nvGrpSpPr>
          <p:cNvPr id="6489" name="Google Shape;6489;p289"/>
          <p:cNvGrpSpPr/>
          <p:nvPr/>
        </p:nvGrpSpPr>
        <p:grpSpPr>
          <a:xfrm>
            <a:off x="6381657" y="1159825"/>
            <a:ext cx="259800" cy="277200"/>
            <a:chOff x="6229257" y="1134582"/>
            <a:chExt cx="259800" cy="277200"/>
          </a:xfrm>
        </p:grpSpPr>
        <p:sp>
          <p:nvSpPr>
            <p:cNvPr id="6490" name="Google Shape;6490;p289"/>
            <p:cNvSpPr/>
            <p:nvPr/>
          </p:nvSpPr>
          <p:spPr>
            <a:xfrm>
              <a:off x="6229257" y="1134582"/>
              <a:ext cx="259800" cy="277200"/>
            </a:xfrm>
            <a:prstGeom prst="ellipse">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b="0" i="0" u="none" strike="noStrike" cap="none">
                <a:solidFill>
                  <a:schemeClr val="dk1"/>
                </a:solidFill>
                <a:latin typeface="Open Sans"/>
                <a:ea typeface="Open Sans"/>
                <a:cs typeface="Open Sans"/>
                <a:sym typeface="Open Sans"/>
              </a:endParaRPr>
            </a:p>
          </p:txBody>
        </p:sp>
        <p:sp>
          <p:nvSpPr>
            <p:cNvPr id="6491" name="Google Shape;6491;p289"/>
            <p:cNvSpPr txBox="1"/>
            <p:nvPr/>
          </p:nvSpPr>
          <p:spPr>
            <a:xfrm>
              <a:off x="6282057" y="1186032"/>
              <a:ext cx="154200" cy="1743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000" b="1" i="0" u="none" strike="noStrike" cap="none">
                  <a:solidFill>
                    <a:schemeClr val="dk1"/>
                  </a:solidFill>
                  <a:latin typeface="Open Sans"/>
                  <a:ea typeface="Open Sans"/>
                  <a:cs typeface="Open Sans"/>
                  <a:sym typeface="Open Sans"/>
                </a:rPr>
                <a:t>3</a:t>
              </a:r>
              <a:endParaRPr sz="1000" b="1" i="0" u="none" strike="noStrike" cap="none">
                <a:solidFill>
                  <a:schemeClr val="dk1"/>
                </a:solidFill>
                <a:latin typeface="Open Sans"/>
                <a:ea typeface="Open Sans"/>
                <a:cs typeface="Open Sans"/>
                <a:sym typeface="Open Sans"/>
              </a:endParaRPr>
            </a:p>
          </p:txBody>
        </p:sp>
      </p:grpSp>
      <p:sp>
        <p:nvSpPr>
          <p:cNvPr id="6492" name="Google Shape;6492;p289"/>
          <p:cNvSpPr txBox="1"/>
          <p:nvPr/>
        </p:nvSpPr>
        <p:spPr>
          <a:xfrm>
            <a:off x="6305450" y="1621839"/>
            <a:ext cx="2607600" cy="692700"/>
          </a:xfrm>
          <a:prstGeom prst="rect">
            <a:avLst/>
          </a:prstGeom>
          <a:noFill/>
          <a:ln>
            <a:noFill/>
          </a:ln>
        </p:spPr>
        <p:txBody>
          <a:bodyPr spcFirstLastPara="1" wrap="square" lIns="0" tIns="0" rIns="0" bIns="0" anchor="t" anchorCtr="0">
            <a:spAutoFit/>
          </a:bodyPr>
          <a:lstStyle/>
          <a:p>
            <a:pPr marL="91440" marR="0" lvl="0" indent="-91440" algn="l" rtl="0">
              <a:lnSpc>
                <a:spcPct val="100000"/>
              </a:lnSpc>
              <a:spcBef>
                <a:spcPts val="0"/>
              </a:spcBef>
              <a:spcAft>
                <a:spcPts val="0"/>
              </a:spcAft>
              <a:buClr>
                <a:schemeClr val="accent1"/>
              </a:buClr>
              <a:buSzPts val="1000"/>
              <a:buFont typeface="Open Sans"/>
              <a:buChar char="•"/>
            </a:pPr>
            <a:r>
              <a:rPr lang="en" sz="1000" b="0" i="0" u="none" strike="noStrike" cap="none">
                <a:solidFill>
                  <a:schemeClr val="dk2"/>
                </a:solidFill>
                <a:latin typeface="Open Sans"/>
                <a:ea typeface="Open Sans"/>
                <a:cs typeface="Open Sans"/>
                <a:sym typeface="Open Sans"/>
              </a:rPr>
              <a:t>Finalize solutions</a:t>
            </a:r>
            <a:endParaRPr sz="1000" b="0" i="0" u="none" strike="noStrike" cap="none">
              <a:solidFill>
                <a:schemeClr val="dk2"/>
              </a:solidFill>
              <a:latin typeface="Open Sans"/>
              <a:ea typeface="Open Sans"/>
              <a:cs typeface="Open Sans"/>
              <a:sym typeface="Open Sans"/>
            </a:endParaRPr>
          </a:p>
          <a:p>
            <a:pPr marL="91440" marR="0" lvl="0" indent="-91440" algn="l" rtl="0">
              <a:lnSpc>
                <a:spcPct val="100000"/>
              </a:lnSpc>
              <a:spcBef>
                <a:spcPts val="300"/>
              </a:spcBef>
              <a:spcAft>
                <a:spcPts val="0"/>
              </a:spcAft>
              <a:buClr>
                <a:schemeClr val="accent1"/>
              </a:buClr>
              <a:buSzPts val="1000"/>
              <a:buFont typeface="Open Sans"/>
              <a:buChar char="•"/>
            </a:pPr>
            <a:r>
              <a:rPr lang="en" sz="1000" b="0" i="0" u="none" strike="noStrike" cap="none">
                <a:solidFill>
                  <a:schemeClr val="dk2"/>
                </a:solidFill>
                <a:latin typeface="Open Sans"/>
                <a:ea typeface="Open Sans"/>
                <a:cs typeface="Open Sans"/>
                <a:sym typeface="Open Sans"/>
              </a:rPr>
              <a:t>Re-prioritize solutions based on “Benefit-Effort” matrix</a:t>
            </a:r>
            <a:endParaRPr sz="1000" b="0" i="0" u="none" strike="noStrike" cap="none">
              <a:solidFill>
                <a:schemeClr val="dk2"/>
              </a:solidFill>
              <a:latin typeface="Open Sans"/>
              <a:ea typeface="Open Sans"/>
              <a:cs typeface="Open Sans"/>
              <a:sym typeface="Open Sans"/>
            </a:endParaRPr>
          </a:p>
          <a:p>
            <a:pPr marL="91440" marR="0" lvl="0" indent="-91440" algn="l" rtl="0">
              <a:lnSpc>
                <a:spcPct val="100000"/>
              </a:lnSpc>
              <a:spcBef>
                <a:spcPts val="300"/>
              </a:spcBef>
              <a:spcAft>
                <a:spcPts val="300"/>
              </a:spcAft>
              <a:buClr>
                <a:schemeClr val="accent1"/>
              </a:buClr>
              <a:buSzPts val="1000"/>
              <a:buFont typeface="Open Sans"/>
              <a:buChar char="•"/>
            </a:pPr>
            <a:r>
              <a:rPr lang="en" sz="1000" b="0" i="0" u="none" strike="noStrike" cap="none">
                <a:solidFill>
                  <a:schemeClr val="dk2"/>
                </a:solidFill>
                <a:latin typeface="Open Sans"/>
                <a:ea typeface="Open Sans"/>
                <a:cs typeface="Open Sans"/>
                <a:sym typeface="Open Sans"/>
              </a:rPr>
              <a:t>Define implementation roadmap </a:t>
            </a:r>
            <a:endParaRPr sz="1000" b="0" i="0" u="none" strike="noStrike" cap="none">
              <a:solidFill>
                <a:schemeClr val="dk2"/>
              </a:solidFill>
              <a:latin typeface="Open Sans"/>
              <a:ea typeface="Open Sans"/>
              <a:cs typeface="Open Sans"/>
              <a:sym typeface="Open Sans"/>
            </a:endParaRPr>
          </a:p>
        </p:txBody>
      </p:sp>
      <p:sp>
        <p:nvSpPr>
          <p:cNvPr id="6493" name="Google Shape;6493;p289"/>
          <p:cNvSpPr/>
          <p:nvPr/>
        </p:nvSpPr>
        <p:spPr>
          <a:xfrm>
            <a:off x="3264650" y="1097275"/>
            <a:ext cx="2615100" cy="402300"/>
          </a:xfrm>
          <a:prstGeom prst="roundRect">
            <a:avLst>
              <a:gd name="adj" fmla="val 16667"/>
            </a:avLst>
          </a:prstGeom>
          <a:solidFill>
            <a:schemeClr val="accent1"/>
          </a:solidFill>
          <a:ln>
            <a:noFill/>
          </a:ln>
        </p:spPr>
        <p:txBody>
          <a:bodyPr spcFirstLastPara="1" wrap="square" lIns="457200" tIns="45700" rIns="45700"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chemeClr val="lt1"/>
                </a:solidFill>
                <a:latin typeface="Open Sans"/>
                <a:ea typeface="Open Sans"/>
                <a:cs typeface="Open Sans"/>
                <a:sym typeface="Open Sans"/>
              </a:rPr>
              <a:t>Root Cause Analysis and Potential Solutions</a:t>
            </a:r>
            <a:endParaRPr sz="1000" b="1" i="0" u="none" strike="noStrike" cap="none">
              <a:solidFill>
                <a:schemeClr val="lt1"/>
              </a:solidFill>
              <a:latin typeface="Open Sans"/>
              <a:ea typeface="Open Sans"/>
              <a:cs typeface="Open Sans"/>
              <a:sym typeface="Open Sans"/>
            </a:endParaRPr>
          </a:p>
        </p:txBody>
      </p:sp>
      <p:grpSp>
        <p:nvGrpSpPr>
          <p:cNvPr id="6494" name="Google Shape;6494;p289"/>
          <p:cNvGrpSpPr/>
          <p:nvPr/>
        </p:nvGrpSpPr>
        <p:grpSpPr>
          <a:xfrm>
            <a:off x="3353206" y="1159825"/>
            <a:ext cx="259800" cy="277200"/>
            <a:chOff x="3277006" y="1134582"/>
            <a:chExt cx="259800" cy="277200"/>
          </a:xfrm>
        </p:grpSpPr>
        <p:sp>
          <p:nvSpPr>
            <p:cNvPr id="6495" name="Google Shape;6495;p289"/>
            <p:cNvSpPr/>
            <p:nvPr/>
          </p:nvSpPr>
          <p:spPr>
            <a:xfrm>
              <a:off x="3277006" y="1134582"/>
              <a:ext cx="259800" cy="277200"/>
            </a:xfrm>
            <a:prstGeom prst="ellipse">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b="0" i="0" u="none" strike="noStrike" cap="none">
                <a:solidFill>
                  <a:schemeClr val="dk1"/>
                </a:solidFill>
                <a:latin typeface="Open Sans"/>
                <a:ea typeface="Open Sans"/>
                <a:cs typeface="Open Sans"/>
                <a:sym typeface="Open Sans"/>
              </a:endParaRPr>
            </a:p>
          </p:txBody>
        </p:sp>
        <p:sp>
          <p:nvSpPr>
            <p:cNvPr id="6496" name="Google Shape;6496;p289"/>
            <p:cNvSpPr txBox="1"/>
            <p:nvPr/>
          </p:nvSpPr>
          <p:spPr>
            <a:xfrm>
              <a:off x="3329806" y="1186032"/>
              <a:ext cx="154200" cy="1743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000" b="1" i="0" u="none" strike="noStrike" cap="none">
                  <a:solidFill>
                    <a:schemeClr val="dk1"/>
                  </a:solidFill>
                  <a:latin typeface="Open Sans"/>
                  <a:ea typeface="Open Sans"/>
                  <a:cs typeface="Open Sans"/>
                  <a:sym typeface="Open Sans"/>
                </a:rPr>
                <a:t>2</a:t>
              </a:r>
              <a:endParaRPr sz="1000" b="1" i="0" u="none" strike="noStrike" cap="none">
                <a:solidFill>
                  <a:schemeClr val="dk1"/>
                </a:solidFill>
                <a:latin typeface="Open Sans"/>
                <a:ea typeface="Open Sans"/>
                <a:cs typeface="Open Sans"/>
                <a:sym typeface="Open Sans"/>
              </a:endParaRPr>
            </a:p>
          </p:txBody>
        </p:sp>
      </p:grpSp>
      <p:sp>
        <p:nvSpPr>
          <p:cNvPr id="6497" name="Google Shape;6497;p289"/>
          <p:cNvSpPr txBox="1"/>
          <p:nvPr/>
        </p:nvSpPr>
        <p:spPr>
          <a:xfrm>
            <a:off x="3276999" y="1621839"/>
            <a:ext cx="2514300" cy="692700"/>
          </a:xfrm>
          <a:prstGeom prst="rect">
            <a:avLst/>
          </a:prstGeom>
          <a:noFill/>
          <a:ln>
            <a:noFill/>
          </a:ln>
        </p:spPr>
        <p:txBody>
          <a:bodyPr spcFirstLastPara="1" wrap="square" lIns="0" tIns="0" rIns="0" bIns="0" anchor="t" anchorCtr="0">
            <a:spAutoFit/>
          </a:bodyPr>
          <a:lstStyle/>
          <a:p>
            <a:pPr marL="91440" marR="0" lvl="0" indent="-91440" algn="l" rtl="0">
              <a:lnSpc>
                <a:spcPct val="100000"/>
              </a:lnSpc>
              <a:spcBef>
                <a:spcPts val="0"/>
              </a:spcBef>
              <a:spcAft>
                <a:spcPts val="0"/>
              </a:spcAft>
              <a:buClr>
                <a:schemeClr val="accent1"/>
              </a:buClr>
              <a:buSzPts val="1000"/>
              <a:buFont typeface="Open Sans"/>
              <a:buChar char="•"/>
            </a:pPr>
            <a:r>
              <a:rPr lang="en" sz="1000" b="0" i="0" u="none" strike="noStrike" cap="none">
                <a:solidFill>
                  <a:schemeClr val="dk2"/>
                </a:solidFill>
                <a:latin typeface="Open Sans"/>
                <a:ea typeface="Open Sans"/>
                <a:cs typeface="Open Sans"/>
                <a:sym typeface="Open Sans"/>
              </a:rPr>
              <a:t>Classify pain points into key themes, and focus areas</a:t>
            </a:r>
            <a:endParaRPr sz="1000" b="0" i="0" u="none" strike="noStrike" cap="none">
              <a:solidFill>
                <a:schemeClr val="dk2"/>
              </a:solidFill>
              <a:latin typeface="Open Sans"/>
              <a:ea typeface="Open Sans"/>
              <a:cs typeface="Open Sans"/>
              <a:sym typeface="Open Sans"/>
            </a:endParaRPr>
          </a:p>
          <a:p>
            <a:pPr marL="91440" marR="0" lvl="0" indent="-91440" algn="l" rtl="0">
              <a:lnSpc>
                <a:spcPct val="100000"/>
              </a:lnSpc>
              <a:spcBef>
                <a:spcPts val="300"/>
              </a:spcBef>
              <a:spcAft>
                <a:spcPts val="0"/>
              </a:spcAft>
              <a:buClr>
                <a:schemeClr val="accent1"/>
              </a:buClr>
              <a:buSzPts val="1000"/>
              <a:buFont typeface="Open Sans"/>
              <a:buChar char="•"/>
            </a:pPr>
            <a:r>
              <a:rPr lang="en" sz="1000" b="0" i="0" u="none" strike="noStrike" cap="none">
                <a:solidFill>
                  <a:schemeClr val="dk2"/>
                </a:solidFill>
                <a:latin typeface="Open Sans"/>
                <a:ea typeface="Open Sans"/>
                <a:cs typeface="Open Sans"/>
                <a:sym typeface="Open Sans"/>
              </a:rPr>
              <a:t>Brainstorm potential solutions</a:t>
            </a:r>
            <a:endParaRPr sz="1000" b="0" i="0" u="none" strike="noStrike" cap="none">
              <a:solidFill>
                <a:schemeClr val="dk2"/>
              </a:solidFill>
              <a:latin typeface="Open Sans"/>
              <a:ea typeface="Open Sans"/>
              <a:cs typeface="Open Sans"/>
              <a:sym typeface="Open Sans"/>
            </a:endParaRPr>
          </a:p>
          <a:p>
            <a:pPr marL="91440" marR="0" lvl="0" indent="-91440" algn="l" rtl="0">
              <a:lnSpc>
                <a:spcPct val="100000"/>
              </a:lnSpc>
              <a:spcBef>
                <a:spcPts val="300"/>
              </a:spcBef>
              <a:spcAft>
                <a:spcPts val="300"/>
              </a:spcAft>
              <a:buClr>
                <a:schemeClr val="accent1"/>
              </a:buClr>
              <a:buSzPts val="1000"/>
              <a:buFont typeface="Open Sans"/>
              <a:buChar char="•"/>
            </a:pPr>
            <a:r>
              <a:rPr lang="en" sz="1000" b="0" i="0" u="none" strike="noStrike" cap="none">
                <a:solidFill>
                  <a:schemeClr val="dk2"/>
                </a:solidFill>
                <a:latin typeface="Open Sans"/>
                <a:ea typeface="Open Sans"/>
                <a:cs typeface="Open Sans"/>
                <a:sym typeface="Open Sans"/>
              </a:rPr>
              <a:t>Prioritize based on Benefit-Effort Matrix </a:t>
            </a:r>
            <a:endParaRPr sz="1000" b="0" i="0" u="none" strike="noStrike" cap="none">
              <a:solidFill>
                <a:schemeClr val="dk2"/>
              </a:solidFill>
              <a:latin typeface="Open Sans"/>
              <a:ea typeface="Open Sans"/>
              <a:cs typeface="Open Sans"/>
              <a:sym typeface="Open Sans"/>
            </a:endParaRPr>
          </a:p>
        </p:txBody>
      </p:sp>
      <p:sp>
        <p:nvSpPr>
          <p:cNvPr id="6498" name="Google Shape;6498;p289"/>
          <p:cNvSpPr txBox="1">
            <a:spLocks noGrp="1"/>
          </p:cNvSpPr>
          <p:nvPr>
            <p:ph type="title"/>
          </p:nvPr>
        </p:nvSpPr>
        <p:spPr>
          <a:xfrm>
            <a:off x="121925" y="-30475"/>
            <a:ext cx="66669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100"/>
              <a:buNone/>
            </a:pPr>
            <a:r>
              <a:rPr lang="en" sz="1800"/>
              <a:t>Assessment Approach</a:t>
            </a:r>
            <a:endParaRPr sz="1800"/>
          </a:p>
          <a:p>
            <a:pPr marL="0" lvl="0" indent="0" algn="l" rtl="0">
              <a:lnSpc>
                <a:spcPct val="100000"/>
              </a:lnSpc>
              <a:spcBef>
                <a:spcPts val="0"/>
              </a:spcBef>
              <a:spcAft>
                <a:spcPts val="0"/>
              </a:spcAft>
              <a:buSzPts val="1100"/>
              <a:buNone/>
            </a:pPr>
            <a:r>
              <a:rPr lang="en" sz="1400" i="1"/>
              <a:t>(TWN, I9 and UC for Direct &amp; Alliance)</a:t>
            </a:r>
            <a:endParaRPr sz="1400" i="1"/>
          </a:p>
        </p:txBody>
      </p:sp>
      <p:sp>
        <p:nvSpPr>
          <p:cNvPr id="6499" name="Google Shape;6499;p289"/>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503"/>
        <p:cNvGrpSpPr/>
        <p:nvPr/>
      </p:nvGrpSpPr>
      <p:grpSpPr>
        <a:xfrm>
          <a:off x="0" y="0"/>
          <a:ext cx="0" cy="0"/>
          <a:chOff x="0" y="0"/>
          <a:chExt cx="0" cy="0"/>
        </a:xfrm>
      </p:grpSpPr>
      <p:sp>
        <p:nvSpPr>
          <p:cNvPr id="6504" name="Google Shape;6504;p290"/>
          <p:cNvSpPr txBox="1">
            <a:spLocks noGrp="1"/>
          </p:cNvSpPr>
          <p:nvPr>
            <p:ph type="title"/>
          </p:nvPr>
        </p:nvSpPr>
        <p:spPr>
          <a:xfrm>
            <a:off x="274325" y="274325"/>
            <a:ext cx="8595300" cy="38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600"/>
              <a:buFont typeface="Century Gothic"/>
              <a:buNone/>
            </a:pPr>
            <a:r>
              <a:rPr lang="en" sz="1800"/>
              <a:t>Focus Areas and Key Participants</a:t>
            </a:r>
            <a:endParaRPr sz="1800" b="1" i="0" u="none" strike="noStrike" cap="none">
              <a:solidFill>
                <a:schemeClr val="dk1"/>
              </a:solidFill>
            </a:endParaRPr>
          </a:p>
        </p:txBody>
      </p:sp>
      <p:sp>
        <p:nvSpPr>
          <p:cNvPr id="6505" name="Google Shape;6505;p290"/>
          <p:cNvSpPr/>
          <p:nvPr/>
        </p:nvSpPr>
        <p:spPr>
          <a:xfrm>
            <a:off x="270150" y="1261300"/>
            <a:ext cx="3531000" cy="3180900"/>
          </a:xfrm>
          <a:prstGeom prst="roundRect">
            <a:avLst>
              <a:gd name="adj" fmla="val 7049"/>
            </a:avLst>
          </a:prstGeom>
          <a:solidFill>
            <a:schemeClr val="lt1"/>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Open Sans"/>
              <a:ea typeface="Open Sans"/>
              <a:cs typeface="Open Sans"/>
              <a:sym typeface="Open Sans"/>
            </a:endParaRPr>
          </a:p>
        </p:txBody>
      </p:sp>
      <p:sp>
        <p:nvSpPr>
          <p:cNvPr id="6506" name="Google Shape;6506;p290"/>
          <p:cNvSpPr txBox="1"/>
          <p:nvPr/>
        </p:nvSpPr>
        <p:spPr>
          <a:xfrm>
            <a:off x="274200" y="635925"/>
            <a:ext cx="8595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B6771"/>
                </a:solidFill>
                <a:latin typeface="Open Sans"/>
                <a:ea typeface="Open Sans"/>
                <a:cs typeface="Open Sans"/>
                <a:sym typeface="Open Sans"/>
              </a:rPr>
              <a:t>We conducted interviews, had solutioning workshops and reviewed existing processes to help with our findings and recommendations</a:t>
            </a:r>
            <a:endParaRPr sz="1000" b="0" i="0" u="none" strike="noStrike" cap="none">
              <a:solidFill>
                <a:srgbClr val="5B6771"/>
              </a:solidFill>
              <a:latin typeface="Open Sans"/>
              <a:ea typeface="Open Sans"/>
              <a:cs typeface="Open Sans"/>
              <a:sym typeface="Open Sans"/>
            </a:endParaRPr>
          </a:p>
        </p:txBody>
      </p:sp>
      <p:cxnSp>
        <p:nvCxnSpPr>
          <p:cNvPr id="6507" name="Google Shape;6507;p290"/>
          <p:cNvCxnSpPr>
            <a:stCxn id="6508" idx="3"/>
            <a:endCxn id="6509" idx="1"/>
          </p:cNvCxnSpPr>
          <p:nvPr/>
        </p:nvCxnSpPr>
        <p:spPr>
          <a:xfrm rot="10800000" flipH="1">
            <a:off x="1211601" y="1838093"/>
            <a:ext cx="451800" cy="386100"/>
          </a:xfrm>
          <a:prstGeom prst="bentConnector3">
            <a:avLst>
              <a:gd name="adj1" fmla="val 50012"/>
            </a:avLst>
          </a:prstGeom>
          <a:noFill/>
          <a:ln w="9525" cap="flat" cmpd="sng">
            <a:solidFill>
              <a:srgbClr val="5B6771"/>
            </a:solidFill>
            <a:prstDash val="solid"/>
            <a:round/>
            <a:headEnd type="none" w="sm" len="sm"/>
            <a:tailEnd type="triangle" w="med" len="med"/>
          </a:ln>
        </p:spPr>
      </p:cxnSp>
      <p:cxnSp>
        <p:nvCxnSpPr>
          <p:cNvPr id="6510" name="Google Shape;6510;p290"/>
          <p:cNvCxnSpPr>
            <a:stCxn id="6511" idx="3"/>
            <a:endCxn id="6512" idx="1"/>
          </p:cNvCxnSpPr>
          <p:nvPr/>
        </p:nvCxnSpPr>
        <p:spPr>
          <a:xfrm rot="10800000" flipH="1">
            <a:off x="1211588" y="2972808"/>
            <a:ext cx="451800" cy="260700"/>
          </a:xfrm>
          <a:prstGeom prst="bentConnector3">
            <a:avLst>
              <a:gd name="adj1" fmla="val 50013"/>
            </a:avLst>
          </a:prstGeom>
          <a:noFill/>
          <a:ln w="9525" cap="flat" cmpd="sng">
            <a:solidFill>
              <a:srgbClr val="5B6771"/>
            </a:solidFill>
            <a:prstDash val="solid"/>
            <a:round/>
            <a:headEnd type="none" w="sm" len="sm"/>
            <a:tailEnd type="triangle" w="med" len="med"/>
          </a:ln>
        </p:spPr>
      </p:cxnSp>
      <p:sp>
        <p:nvSpPr>
          <p:cNvPr id="6513" name="Google Shape;6513;p290"/>
          <p:cNvSpPr/>
          <p:nvPr/>
        </p:nvSpPr>
        <p:spPr>
          <a:xfrm>
            <a:off x="2521639" y="1602882"/>
            <a:ext cx="1172400" cy="470700"/>
          </a:xfrm>
          <a:prstGeom prst="roundRect">
            <a:avLst>
              <a:gd name="adj" fmla="val 16667"/>
            </a:avLst>
          </a:prstGeom>
          <a:solidFill>
            <a:srgbClr val="9E1B32"/>
          </a:solidFill>
          <a:ln>
            <a:noFill/>
          </a:ln>
        </p:spPr>
        <p:txBody>
          <a:bodyPr spcFirstLastPara="1" wrap="square" lIns="27425" tIns="27425" rIns="27425" bIns="27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TWN</a:t>
            </a:r>
            <a:endParaRPr sz="7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UC</a:t>
            </a:r>
            <a:endParaRPr sz="7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I9 On-prem</a:t>
            </a:r>
            <a:endParaRPr sz="700" b="0" i="0" u="none" strike="noStrike" cap="none">
              <a:solidFill>
                <a:srgbClr val="FFFFFF"/>
              </a:solidFill>
              <a:latin typeface="Open Sans"/>
              <a:ea typeface="Open Sans"/>
              <a:cs typeface="Open Sans"/>
              <a:sym typeface="Open Sans"/>
            </a:endParaRPr>
          </a:p>
        </p:txBody>
      </p:sp>
      <p:sp>
        <p:nvSpPr>
          <p:cNvPr id="6514" name="Google Shape;6514;p290"/>
          <p:cNvSpPr/>
          <p:nvPr/>
        </p:nvSpPr>
        <p:spPr>
          <a:xfrm>
            <a:off x="1663349" y="1734981"/>
            <a:ext cx="660600" cy="206400"/>
          </a:xfrm>
          <a:prstGeom prst="roundRect">
            <a:avLst>
              <a:gd name="adj" fmla="val 16667"/>
            </a:avLst>
          </a:prstGeom>
          <a:solidFill>
            <a:srgbClr val="9E1B32"/>
          </a:solidFill>
          <a:ln>
            <a:noFill/>
          </a:ln>
        </p:spPr>
        <p:txBody>
          <a:bodyPr spcFirstLastPara="1" wrap="square" lIns="137150" tIns="27425" rIns="27425" bIns="27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Direct</a:t>
            </a:r>
            <a:endParaRPr sz="700" b="0" i="0" u="none" strike="noStrike" cap="none">
              <a:solidFill>
                <a:srgbClr val="FFFFFF"/>
              </a:solidFill>
              <a:latin typeface="Open Sans"/>
              <a:ea typeface="Open Sans"/>
              <a:cs typeface="Open Sans"/>
              <a:sym typeface="Open Sans"/>
            </a:endParaRPr>
          </a:p>
        </p:txBody>
      </p:sp>
      <p:sp>
        <p:nvSpPr>
          <p:cNvPr id="6509" name="Google Shape;6509;p290"/>
          <p:cNvSpPr/>
          <p:nvPr/>
        </p:nvSpPr>
        <p:spPr>
          <a:xfrm>
            <a:off x="1663346" y="1734981"/>
            <a:ext cx="82800" cy="206400"/>
          </a:xfrm>
          <a:prstGeom prst="roundRect">
            <a:avLst>
              <a:gd name="adj" fmla="val 16667"/>
            </a:avLst>
          </a:prstGeom>
          <a:solidFill>
            <a:srgbClr val="007298"/>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515" name="Google Shape;6515;p290"/>
          <p:cNvSpPr/>
          <p:nvPr/>
        </p:nvSpPr>
        <p:spPr>
          <a:xfrm>
            <a:off x="1663349" y="2294370"/>
            <a:ext cx="660600" cy="206400"/>
          </a:xfrm>
          <a:prstGeom prst="roundRect">
            <a:avLst>
              <a:gd name="adj" fmla="val 16667"/>
            </a:avLst>
          </a:prstGeom>
          <a:solidFill>
            <a:srgbClr val="9E1B32"/>
          </a:solidFill>
          <a:ln>
            <a:noFill/>
          </a:ln>
        </p:spPr>
        <p:txBody>
          <a:bodyPr spcFirstLastPara="1" wrap="square" lIns="137150" tIns="27425" rIns="27425" bIns="27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Alliance</a:t>
            </a:r>
            <a:endParaRPr sz="700" b="0" i="0" u="none" strike="noStrike" cap="none">
              <a:solidFill>
                <a:srgbClr val="FFFFFF"/>
              </a:solidFill>
              <a:latin typeface="Open Sans"/>
              <a:ea typeface="Open Sans"/>
              <a:cs typeface="Open Sans"/>
              <a:sym typeface="Open Sans"/>
            </a:endParaRPr>
          </a:p>
        </p:txBody>
      </p:sp>
      <p:sp>
        <p:nvSpPr>
          <p:cNvPr id="6516" name="Google Shape;6516;p290"/>
          <p:cNvSpPr/>
          <p:nvPr/>
        </p:nvSpPr>
        <p:spPr>
          <a:xfrm>
            <a:off x="1663346" y="2294370"/>
            <a:ext cx="82800" cy="206400"/>
          </a:xfrm>
          <a:prstGeom prst="roundRect">
            <a:avLst>
              <a:gd name="adj" fmla="val 16667"/>
            </a:avLst>
          </a:prstGeom>
          <a:solidFill>
            <a:srgbClr val="007298"/>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517" name="Google Shape;6517;p290"/>
          <p:cNvSpPr/>
          <p:nvPr/>
        </p:nvSpPr>
        <p:spPr>
          <a:xfrm>
            <a:off x="2521630" y="2126774"/>
            <a:ext cx="1172400" cy="541500"/>
          </a:xfrm>
          <a:prstGeom prst="roundRect">
            <a:avLst>
              <a:gd name="adj" fmla="val 16667"/>
            </a:avLst>
          </a:prstGeom>
          <a:solidFill>
            <a:srgbClr val="9E1B32"/>
          </a:solidFill>
          <a:ln>
            <a:noFill/>
          </a:ln>
        </p:spPr>
        <p:txBody>
          <a:bodyPr spcFirstLastPara="1" wrap="square" lIns="27425" tIns="27425" rIns="27425" bIns="27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TWN (API Driven, UKG/OSV, Other)</a:t>
            </a:r>
            <a:endParaRPr sz="7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UC (UKG/OSV)</a:t>
            </a:r>
            <a:endParaRPr sz="7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I9 Cloud *</a:t>
            </a:r>
            <a:endParaRPr sz="700" b="0" i="0" u="none" strike="noStrike" cap="none">
              <a:solidFill>
                <a:srgbClr val="FFFFFF"/>
              </a:solidFill>
              <a:latin typeface="Open Sans"/>
              <a:ea typeface="Open Sans"/>
              <a:cs typeface="Open Sans"/>
              <a:sym typeface="Open Sans"/>
            </a:endParaRPr>
          </a:p>
        </p:txBody>
      </p:sp>
      <p:sp>
        <p:nvSpPr>
          <p:cNvPr id="6508" name="Google Shape;6508;p290"/>
          <p:cNvSpPr/>
          <p:nvPr/>
        </p:nvSpPr>
        <p:spPr>
          <a:xfrm>
            <a:off x="357201" y="1875143"/>
            <a:ext cx="854400" cy="698100"/>
          </a:xfrm>
          <a:prstGeom prst="roundRect">
            <a:avLst>
              <a:gd name="adj" fmla="val 16667"/>
            </a:avLst>
          </a:prstGeom>
          <a:solidFill>
            <a:srgbClr val="9E1B32"/>
          </a:solidFill>
          <a:ln>
            <a:noFill/>
          </a:ln>
        </p:spPr>
        <p:txBody>
          <a:bodyPr spcFirstLastPara="1" wrap="square" lIns="27425" tIns="27425" rIns="27425" bIns="27425"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Employer Onboarding</a:t>
            </a:r>
            <a:endParaRPr sz="700" b="0" i="0" u="none" strike="noStrike" cap="none">
              <a:solidFill>
                <a:srgbClr val="FFFFFF"/>
              </a:solidFill>
              <a:latin typeface="Open Sans"/>
              <a:ea typeface="Open Sans"/>
              <a:cs typeface="Open Sans"/>
              <a:sym typeface="Open Sans"/>
            </a:endParaRPr>
          </a:p>
        </p:txBody>
      </p:sp>
      <p:sp>
        <p:nvSpPr>
          <p:cNvPr id="6511" name="Google Shape;6511;p290"/>
          <p:cNvSpPr/>
          <p:nvPr/>
        </p:nvSpPr>
        <p:spPr>
          <a:xfrm>
            <a:off x="357188" y="3130308"/>
            <a:ext cx="854400" cy="206400"/>
          </a:xfrm>
          <a:prstGeom prst="roundRect">
            <a:avLst>
              <a:gd name="adj" fmla="val 16667"/>
            </a:avLst>
          </a:prstGeom>
          <a:solidFill>
            <a:srgbClr val="9E1B32"/>
          </a:solidFill>
          <a:ln>
            <a:noFill/>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Cancellations</a:t>
            </a:r>
            <a:endParaRPr sz="700" b="0" i="0" u="none" strike="noStrike" cap="none">
              <a:solidFill>
                <a:srgbClr val="FFFFFF"/>
              </a:solidFill>
              <a:latin typeface="Open Sans"/>
              <a:ea typeface="Open Sans"/>
              <a:cs typeface="Open Sans"/>
              <a:sym typeface="Open Sans"/>
            </a:endParaRPr>
          </a:p>
        </p:txBody>
      </p:sp>
      <p:cxnSp>
        <p:nvCxnSpPr>
          <p:cNvPr id="6518" name="Google Shape;6518;p290"/>
          <p:cNvCxnSpPr>
            <a:stCxn id="6508" idx="3"/>
            <a:endCxn id="6516" idx="1"/>
          </p:cNvCxnSpPr>
          <p:nvPr/>
        </p:nvCxnSpPr>
        <p:spPr>
          <a:xfrm>
            <a:off x="1211601" y="2224193"/>
            <a:ext cx="451800" cy="173400"/>
          </a:xfrm>
          <a:prstGeom prst="bentConnector3">
            <a:avLst>
              <a:gd name="adj1" fmla="val 50012"/>
            </a:avLst>
          </a:prstGeom>
          <a:noFill/>
          <a:ln w="9525" cap="flat" cmpd="sng">
            <a:solidFill>
              <a:srgbClr val="5B6771"/>
            </a:solidFill>
            <a:prstDash val="solid"/>
            <a:round/>
            <a:headEnd type="none" w="sm" len="sm"/>
            <a:tailEnd type="triangle" w="med" len="med"/>
          </a:ln>
        </p:spPr>
      </p:cxnSp>
      <p:cxnSp>
        <p:nvCxnSpPr>
          <p:cNvPr id="6519" name="Google Shape;6519;p290"/>
          <p:cNvCxnSpPr>
            <a:stCxn id="6511" idx="3"/>
            <a:endCxn id="6520" idx="1"/>
          </p:cNvCxnSpPr>
          <p:nvPr/>
        </p:nvCxnSpPr>
        <p:spPr>
          <a:xfrm>
            <a:off x="1211588" y="3233508"/>
            <a:ext cx="451800" cy="305700"/>
          </a:xfrm>
          <a:prstGeom prst="bentConnector3">
            <a:avLst>
              <a:gd name="adj1" fmla="val 50013"/>
            </a:avLst>
          </a:prstGeom>
          <a:noFill/>
          <a:ln w="9525" cap="flat" cmpd="sng">
            <a:solidFill>
              <a:srgbClr val="5B6771"/>
            </a:solidFill>
            <a:prstDash val="solid"/>
            <a:round/>
            <a:headEnd type="none" w="sm" len="sm"/>
            <a:tailEnd type="triangle" w="med" len="med"/>
          </a:ln>
        </p:spPr>
      </p:cxnSp>
      <p:sp>
        <p:nvSpPr>
          <p:cNvPr id="6521" name="Google Shape;6521;p290"/>
          <p:cNvSpPr/>
          <p:nvPr/>
        </p:nvSpPr>
        <p:spPr>
          <a:xfrm>
            <a:off x="357190" y="1346250"/>
            <a:ext cx="1054500" cy="222900"/>
          </a:xfrm>
          <a:prstGeom prst="roundRect">
            <a:avLst>
              <a:gd name="adj" fmla="val 16667"/>
            </a:avLst>
          </a:prstGeom>
          <a:solidFill>
            <a:srgbClr val="007298"/>
          </a:solidFill>
          <a:ln>
            <a:noFill/>
          </a:ln>
        </p:spPr>
        <p:txBody>
          <a:bodyPr spcFirstLastPara="1" wrap="square" lIns="9125" tIns="36000" rIns="9125" bIns="36000" anchor="ctr" anchorCtr="1">
            <a:noAutofit/>
          </a:bodyPr>
          <a:lstStyle/>
          <a:p>
            <a:pPr marL="0" marR="0" lvl="0" indent="0" algn="ctr" rtl="0">
              <a:lnSpc>
                <a:spcPct val="100000"/>
              </a:lnSpc>
              <a:spcBef>
                <a:spcPts val="0"/>
              </a:spcBef>
              <a:spcAft>
                <a:spcPts val="0"/>
              </a:spcAft>
              <a:buClr>
                <a:srgbClr val="FFFFFF"/>
              </a:buClr>
              <a:buSzPts val="900"/>
              <a:buFont typeface="Arial"/>
              <a:buNone/>
            </a:pPr>
            <a:r>
              <a:rPr lang="en" sz="700" b="0" i="0" u="none" strike="noStrike" cap="none">
                <a:solidFill>
                  <a:srgbClr val="FFFFFF"/>
                </a:solidFill>
                <a:latin typeface="Open Sans"/>
                <a:ea typeface="Open Sans"/>
                <a:cs typeface="Open Sans"/>
                <a:sym typeface="Open Sans"/>
              </a:rPr>
              <a:t>Process</a:t>
            </a:r>
            <a:endParaRPr sz="700" b="0" i="0" u="none" strike="noStrike" cap="none">
              <a:solidFill>
                <a:srgbClr val="FFFFFF"/>
              </a:solidFill>
              <a:latin typeface="Open Sans"/>
              <a:ea typeface="Open Sans"/>
              <a:cs typeface="Open Sans"/>
              <a:sym typeface="Open Sans"/>
            </a:endParaRPr>
          </a:p>
        </p:txBody>
      </p:sp>
      <p:sp>
        <p:nvSpPr>
          <p:cNvPr id="6522" name="Google Shape;6522;p290"/>
          <p:cNvSpPr/>
          <p:nvPr/>
        </p:nvSpPr>
        <p:spPr>
          <a:xfrm>
            <a:off x="2521571" y="1346250"/>
            <a:ext cx="1172400" cy="222900"/>
          </a:xfrm>
          <a:prstGeom prst="roundRect">
            <a:avLst>
              <a:gd name="adj" fmla="val 16667"/>
            </a:avLst>
          </a:prstGeom>
          <a:solidFill>
            <a:srgbClr val="007298"/>
          </a:solidFill>
          <a:ln>
            <a:noFill/>
          </a:ln>
        </p:spPr>
        <p:txBody>
          <a:bodyPr spcFirstLastPara="1" wrap="square" lIns="9125" tIns="36000" rIns="9125" bIns="36000" anchor="ctr" anchorCtr="1">
            <a:noAutofit/>
          </a:bodyPr>
          <a:lstStyle/>
          <a:p>
            <a:pPr marL="0" marR="0" lvl="0" indent="0" algn="ctr" rtl="0">
              <a:lnSpc>
                <a:spcPct val="100000"/>
              </a:lnSpc>
              <a:spcBef>
                <a:spcPts val="0"/>
              </a:spcBef>
              <a:spcAft>
                <a:spcPts val="0"/>
              </a:spcAft>
              <a:buClr>
                <a:srgbClr val="FFFFFF"/>
              </a:buClr>
              <a:buSzPts val="900"/>
              <a:buFont typeface="Arial"/>
              <a:buNone/>
            </a:pPr>
            <a:r>
              <a:rPr lang="en" sz="700" b="0" i="0" u="none" strike="noStrike" cap="none">
                <a:solidFill>
                  <a:srgbClr val="FFFFFF"/>
                </a:solidFill>
                <a:latin typeface="Open Sans"/>
                <a:ea typeface="Open Sans"/>
                <a:cs typeface="Open Sans"/>
                <a:sym typeface="Open Sans"/>
              </a:rPr>
              <a:t>Products</a:t>
            </a:r>
            <a:endParaRPr sz="700" b="0" i="0" u="none" strike="noStrike" cap="none">
              <a:solidFill>
                <a:srgbClr val="FFFFFF"/>
              </a:solidFill>
              <a:latin typeface="Open Sans"/>
              <a:ea typeface="Open Sans"/>
              <a:cs typeface="Open Sans"/>
              <a:sym typeface="Open Sans"/>
            </a:endParaRPr>
          </a:p>
        </p:txBody>
      </p:sp>
      <p:sp>
        <p:nvSpPr>
          <p:cNvPr id="6523" name="Google Shape;6523;p290"/>
          <p:cNvSpPr/>
          <p:nvPr/>
        </p:nvSpPr>
        <p:spPr>
          <a:xfrm>
            <a:off x="1575593" y="1346250"/>
            <a:ext cx="854400" cy="222900"/>
          </a:xfrm>
          <a:prstGeom prst="roundRect">
            <a:avLst>
              <a:gd name="adj" fmla="val 16667"/>
            </a:avLst>
          </a:prstGeom>
          <a:solidFill>
            <a:srgbClr val="007298"/>
          </a:solidFill>
          <a:ln>
            <a:noFill/>
          </a:ln>
        </p:spPr>
        <p:txBody>
          <a:bodyPr spcFirstLastPara="1" wrap="square" lIns="9125" tIns="36000" rIns="9125" bIns="36000" anchor="ctr" anchorCtr="1">
            <a:noAutofit/>
          </a:bodyPr>
          <a:lstStyle/>
          <a:p>
            <a:pPr marL="0" marR="0" lvl="0" indent="0" algn="ctr" rtl="0">
              <a:lnSpc>
                <a:spcPct val="100000"/>
              </a:lnSpc>
              <a:spcBef>
                <a:spcPts val="0"/>
              </a:spcBef>
              <a:spcAft>
                <a:spcPts val="0"/>
              </a:spcAft>
              <a:buClr>
                <a:srgbClr val="FFFFFF"/>
              </a:buClr>
              <a:buSzPts val="900"/>
              <a:buFont typeface="Arial"/>
              <a:buNone/>
            </a:pPr>
            <a:r>
              <a:rPr lang="en" sz="700" b="0" i="0" u="none" strike="noStrike" cap="none">
                <a:solidFill>
                  <a:srgbClr val="FFFFFF"/>
                </a:solidFill>
                <a:latin typeface="Open Sans"/>
                <a:ea typeface="Open Sans"/>
                <a:cs typeface="Open Sans"/>
                <a:sym typeface="Open Sans"/>
              </a:rPr>
              <a:t>Channel</a:t>
            </a:r>
            <a:endParaRPr sz="700" b="0" i="0" u="none" strike="noStrike" cap="none">
              <a:solidFill>
                <a:srgbClr val="FFFFFF"/>
              </a:solidFill>
              <a:latin typeface="Open Sans"/>
              <a:ea typeface="Open Sans"/>
              <a:cs typeface="Open Sans"/>
              <a:sym typeface="Open Sans"/>
            </a:endParaRPr>
          </a:p>
        </p:txBody>
      </p:sp>
      <p:sp>
        <p:nvSpPr>
          <p:cNvPr id="6524" name="Google Shape;6524;p290"/>
          <p:cNvSpPr/>
          <p:nvPr/>
        </p:nvSpPr>
        <p:spPr>
          <a:xfrm>
            <a:off x="1663349" y="2869633"/>
            <a:ext cx="660600" cy="206400"/>
          </a:xfrm>
          <a:prstGeom prst="roundRect">
            <a:avLst>
              <a:gd name="adj" fmla="val 16667"/>
            </a:avLst>
          </a:prstGeom>
          <a:solidFill>
            <a:srgbClr val="9E1B32"/>
          </a:solidFill>
          <a:ln>
            <a:noFill/>
          </a:ln>
        </p:spPr>
        <p:txBody>
          <a:bodyPr spcFirstLastPara="1" wrap="square" lIns="137150" tIns="27425" rIns="27425" bIns="27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Direct</a:t>
            </a:r>
            <a:endParaRPr sz="700" b="0" i="0" u="none" strike="noStrike" cap="none">
              <a:solidFill>
                <a:srgbClr val="FFFFFF"/>
              </a:solidFill>
              <a:latin typeface="Open Sans"/>
              <a:ea typeface="Open Sans"/>
              <a:cs typeface="Open Sans"/>
              <a:sym typeface="Open Sans"/>
            </a:endParaRPr>
          </a:p>
        </p:txBody>
      </p:sp>
      <p:sp>
        <p:nvSpPr>
          <p:cNvPr id="6512" name="Google Shape;6512;p290"/>
          <p:cNvSpPr/>
          <p:nvPr/>
        </p:nvSpPr>
        <p:spPr>
          <a:xfrm>
            <a:off x="1663346" y="2869633"/>
            <a:ext cx="82800" cy="206400"/>
          </a:xfrm>
          <a:prstGeom prst="roundRect">
            <a:avLst>
              <a:gd name="adj" fmla="val 16667"/>
            </a:avLst>
          </a:prstGeom>
          <a:solidFill>
            <a:srgbClr val="007298"/>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525" name="Google Shape;6525;p290"/>
          <p:cNvSpPr/>
          <p:nvPr/>
        </p:nvSpPr>
        <p:spPr>
          <a:xfrm>
            <a:off x="1663349" y="3435874"/>
            <a:ext cx="662100" cy="206400"/>
          </a:xfrm>
          <a:prstGeom prst="roundRect">
            <a:avLst>
              <a:gd name="adj" fmla="val 16667"/>
            </a:avLst>
          </a:prstGeom>
          <a:solidFill>
            <a:srgbClr val="9E1B32"/>
          </a:solidFill>
          <a:ln>
            <a:noFill/>
          </a:ln>
        </p:spPr>
        <p:txBody>
          <a:bodyPr spcFirstLastPara="1" wrap="square" lIns="137150" tIns="27425" rIns="27425" bIns="27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Alliance</a:t>
            </a:r>
            <a:endParaRPr sz="700" b="0" i="0" u="none" strike="noStrike" cap="none">
              <a:solidFill>
                <a:srgbClr val="FFFFFF"/>
              </a:solidFill>
              <a:latin typeface="Open Sans"/>
              <a:ea typeface="Open Sans"/>
              <a:cs typeface="Open Sans"/>
              <a:sym typeface="Open Sans"/>
            </a:endParaRPr>
          </a:p>
        </p:txBody>
      </p:sp>
      <p:sp>
        <p:nvSpPr>
          <p:cNvPr id="6520" name="Google Shape;6520;p290"/>
          <p:cNvSpPr/>
          <p:nvPr/>
        </p:nvSpPr>
        <p:spPr>
          <a:xfrm>
            <a:off x="1663346" y="3435874"/>
            <a:ext cx="82800" cy="206400"/>
          </a:xfrm>
          <a:prstGeom prst="roundRect">
            <a:avLst>
              <a:gd name="adj" fmla="val 16667"/>
            </a:avLst>
          </a:prstGeom>
          <a:solidFill>
            <a:srgbClr val="007298"/>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526" name="Google Shape;6526;p290"/>
          <p:cNvSpPr/>
          <p:nvPr/>
        </p:nvSpPr>
        <p:spPr>
          <a:xfrm>
            <a:off x="2521639" y="2737534"/>
            <a:ext cx="1172400" cy="470700"/>
          </a:xfrm>
          <a:prstGeom prst="roundRect">
            <a:avLst>
              <a:gd name="adj" fmla="val 16667"/>
            </a:avLst>
          </a:prstGeom>
          <a:solidFill>
            <a:srgbClr val="9E1B32"/>
          </a:solidFill>
          <a:ln>
            <a:noFill/>
          </a:ln>
        </p:spPr>
        <p:txBody>
          <a:bodyPr spcFirstLastPara="1" wrap="square" lIns="27425" tIns="27425" rIns="27425" bIns="27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TWN</a:t>
            </a:r>
            <a:endParaRPr sz="7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I9 On-prem</a:t>
            </a:r>
            <a:endParaRPr sz="700" b="0" i="0" u="none" strike="noStrike" cap="none">
              <a:solidFill>
                <a:srgbClr val="FFFFFF"/>
              </a:solidFill>
              <a:latin typeface="Open Sans"/>
              <a:ea typeface="Open Sans"/>
              <a:cs typeface="Open Sans"/>
              <a:sym typeface="Open Sans"/>
            </a:endParaRPr>
          </a:p>
        </p:txBody>
      </p:sp>
      <p:sp>
        <p:nvSpPr>
          <p:cNvPr id="6527" name="Google Shape;6527;p290"/>
          <p:cNvSpPr/>
          <p:nvPr/>
        </p:nvSpPr>
        <p:spPr>
          <a:xfrm>
            <a:off x="2521639" y="3303776"/>
            <a:ext cx="1172400" cy="470700"/>
          </a:xfrm>
          <a:prstGeom prst="roundRect">
            <a:avLst>
              <a:gd name="adj" fmla="val 16667"/>
            </a:avLst>
          </a:prstGeom>
          <a:solidFill>
            <a:srgbClr val="9E1B32"/>
          </a:solidFill>
          <a:ln>
            <a:noFill/>
          </a:ln>
        </p:spPr>
        <p:txBody>
          <a:bodyPr spcFirstLastPara="1" wrap="square" lIns="27425" tIns="27425" rIns="27425" bIns="27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TWN (API Driven, UKG/OSV, Other)</a:t>
            </a:r>
            <a:endParaRPr sz="7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5B6771"/>
              </a:buClr>
              <a:buSzPts val="700"/>
              <a:buFont typeface="Arial"/>
              <a:buNone/>
            </a:pPr>
            <a:r>
              <a:rPr lang="en" sz="700" b="0" i="0" u="none" strike="noStrike" cap="none">
                <a:solidFill>
                  <a:srgbClr val="FFFFFF"/>
                </a:solidFill>
                <a:latin typeface="Open Sans"/>
                <a:ea typeface="Open Sans"/>
                <a:cs typeface="Open Sans"/>
                <a:sym typeface="Open Sans"/>
              </a:rPr>
              <a:t>I9 Cloud *</a:t>
            </a:r>
            <a:endParaRPr sz="700" b="0" i="0" u="none" strike="noStrike" cap="none">
              <a:solidFill>
                <a:srgbClr val="FFFFFF"/>
              </a:solidFill>
              <a:latin typeface="Open Sans"/>
              <a:ea typeface="Open Sans"/>
              <a:cs typeface="Open Sans"/>
              <a:sym typeface="Open Sans"/>
            </a:endParaRPr>
          </a:p>
        </p:txBody>
      </p:sp>
      <p:sp>
        <p:nvSpPr>
          <p:cNvPr id="6528" name="Google Shape;6528;p290"/>
          <p:cNvSpPr/>
          <p:nvPr/>
        </p:nvSpPr>
        <p:spPr>
          <a:xfrm>
            <a:off x="423184" y="2224155"/>
            <a:ext cx="711600" cy="279600"/>
          </a:xfrm>
          <a:prstGeom prst="roundRect">
            <a:avLst>
              <a:gd name="adj" fmla="val 16667"/>
            </a:avLst>
          </a:prstGeom>
          <a:solidFill>
            <a:srgbClr val="E7E7E7"/>
          </a:solidFill>
          <a:ln w="9525" cap="flat" cmpd="sng">
            <a:solidFill>
              <a:srgbClr val="FFFFFF"/>
            </a:solidFill>
            <a:prstDash val="dash"/>
            <a:round/>
            <a:headEnd type="none" w="sm" len="sm"/>
            <a:tailEnd type="none" w="sm" len="sm"/>
          </a:ln>
        </p:spPr>
        <p:txBody>
          <a:bodyPr spcFirstLastPara="1" wrap="square" lIns="27425" tIns="27425" rIns="27425" bIns="27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5B6771"/>
                </a:solidFill>
                <a:latin typeface="Open Sans"/>
                <a:ea typeface="Open Sans"/>
                <a:cs typeface="Open Sans"/>
                <a:sym typeface="Open Sans"/>
              </a:rPr>
              <a:t>SIPI Process </a:t>
            </a:r>
            <a:endParaRPr sz="700" b="0" i="1" u="none" strike="noStrike" cap="none">
              <a:solidFill>
                <a:srgbClr val="5B677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5B6771"/>
                </a:solidFill>
                <a:latin typeface="Open Sans"/>
                <a:ea typeface="Open Sans"/>
                <a:cs typeface="Open Sans"/>
                <a:sym typeface="Open Sans"/>
              </a:rPr>
              <a:t>M &amp; A</a:t>
            </a:r>
            <a:r>
              <a:rPr lang="en" sz="700" b="0" i="0" u="none" strike="noStrike" cap="none">
                <a:solidFill>
                  <a:srgbClr val="5B6771"/>
                </a:solidFill>
                <a:latin typeface="Open Sans"/>
                <a:ea typeface="Open Sans"/>
                <a:cs typeface="Open Sans"/>
                <a:sym typeface="Open Sans"/>
              </a:rPr>
              <a:t> *</a:t>
            </a:r>
            <a:endParaRPr sz="700" b="0" i="0" u="none" strike="noStrike" cap="none">
              <a:solidFill>
                <a:srgbClr val="5B6771"/>
              </a:solidFill>
              <a:latin typeface="Open Sans"/>
              <a:ea typeface="Open Sans"/>
              <a:cs typeface="Open Sans"/>
              <a:sym typeface="Open Sans"/>
            </a:endParaRPr>
          </a:p>
        </p:txBody>
      </p:sp>
      <p:sp>
        <p:nvSpPr>
          <p:cNvPr id="6529" name="Google Shape;6529;p290"/>
          <p:cNvSpPr/>
          <p:nvPr/>
        </p:nvSpPr>
        <p:spPr>
          <a:xfrm>
            <a:off x="2521571" y="3844455"/>
            <a:ext cx="1172400" cy="541500"/>
          </a:xfrm>
          <a:prstGeom prst="roundRect">
            <a:avLst>
              <a:gd name="adj" fmla="val 16667"/>
            </a:avLst>
          </a:prstGeom>
          <a:solidFill>
            <a:srgbClr val="9E1B32"/>
          </a:solidFill>
          <a:ln>
            <a:noFill/>
          </a:ln>
        </p:spPr>
        <p:txBody>
          <a:bodyPr spcFirstLastPara="1" wrap="square" lIns="27425" tIns="27425" rIns="27425" bIns="27425" anchor="ctr" anchorCtr="0">
            <a:noAutofit/>
          </a:bodyPr>
          <a:lstStyle/>
          <a:p>
            <a:pPr marL="0" marR="0" lvl="0" indent="0" algn="l" rtl="0">
              <a:lnSpc>
                <a:spcPct val="100000"/>
              </a:lnSpc>
              <a:spcBef>
                <a:spcPts val="0"/>
              </a:spcBef>
              <a:spcAft>
                <a:spcPts val="0"/>
              </a:spcAft>
              <a:buClr>
                <a:srgbClr val="000000"/>
              </a:buClr>
              <a:buSzPts val="500"/>
              <a:buFont typeface="Arial"/>
              <a:buNone/>
            </a:pPr>
            <a:r>
              <a:rPr lang="en" sz="500" b="1" i="1" u="none" strike="noStrike" cap="none">
                <a:solidFill>
                  <a:schemeClr val="lt1"/>
                </a:solidFill>
                <a:latin typeface="Open Sans"/>
                <a:ea typeface="Open Sans"/>
                <a:cs typeface="Open Sans"/>
                <a:sym typeface="Open Sans"/>
              </a:rPr>
              <a:t>WOTC </a:t>
            </a:r>
            <a:r>
              <a:rPr lang="en" sz="500" b="0" i="1" u="none" strike="noStrike" cap="none">
                <a:solidFill>
                  <a:schemeClr val="lt1"/>
                </a:solidFill>
                <a:latin typeface="Open Sans"/>
                <a:ea typeface="Open Sans"/>
                <a:cs typeface="Open Sans"/>
                <a:sym typeface="Open Sans"/>
              </a:rPr>
              <a:t>- Moved out scope. </a:t>
            </a:r>
            <a:endParaRPr sz="500" b="0" i="1"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 sz="500" b="0" i="1" u="none" strike="noStrike" cap="none">
                <a:solidFill>
                  <a:schemeClr val="lt1"/>
                </a:solidFill>
                <a:latin typeface="Open Sans"/>
                <a:ea typeface="Open Sans"/>
                <a:cs typeface="Open Sans"/>
                <a:sym typeface="Open Sans"/>
              </a:rPr>
              <a:t>WOTC is in the midst of integrating HireTech with Equifax platform. The integration is targeted for Sept. 2022. The current state should be based on the Sept version of WOTC platform.</a:t>
            </a:r>
            <a:endParaRPr sz="500" b="1" i="1" u="none" strike="noStrike" cap="none">
              <a:solidFill>
                <a:srgbClr val="FFFFFF"/>
              </a:solidFill>
              <a:latin typeface="Open Sans"/>
              <a:ea typeface="Open Sans"/>
              <a:cs typeface="Open Sans"/>
              <a:sym typeface="Open Sans"/>
            </a:endParaRPr>
          </a:p>
        </p:txBody>
      </p:sp>
      <p:sp>
        <p:nvSpPr>
          <p:cNvPr id="6530" name="Google Shape;6530;p290"/>
          <p:cNvSpPr/>
          <p:nvPr/>
        </p:nvSpPr>
        <p:spPr>
          <a:xfrm>
            <a:off x="4189475" y="1193850"/>
            <a:ext cx="2298600" cy="3039600"/>
          </a:xfrm>
          <a:prstGeom prst="roundRect">
            <a:avLst>
              <a:gd name="adj" fmla="val 5661"/>
            </a:avLst>
          </a:prstGeom>
          <a:solidFill>
            <a:schemeClr val="l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chemeClr val="accent1"/>
                </a:solidFill>
                <a:latin typeface="Open Sans"/>
                <a:ea typeface="Open Sans"/>
                <a:cs typeface="Open Sans"/>
                <a:sym typeface="Open Sans"/>
              </a:rPr>
              <a:t>Technology:</a:t>
            </a:r>
            <a:endParaRPr sz="800" b="1" i="0" u="none" strike="noStrike" cap="none">
              <a:solidFill>
                <a:schemeClr val="accent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Stephanie Warren, Data Principal (C&amp;D Enablement)</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Srini Sayana (Employer Boarding)</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Sreekanth Sreeperunbuduru (Employer Boarding)</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Sarah Iberg (Employer Boarding)</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Patricio Seguel (Employer Boarding)</a:t>
            </a:r>
            <a:endParaRPr sz="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600"/>
              </a:spcBef>
              <a:spcAft>
                <a:spcPts val="0"/>
              </a:spcAft>
              <a:buClr>
                <a:srgbClr val="000000"/>
              </a:buClr>
              <a:buSzPts val="800"/>
              <a:buFont typeface="Arial"/>
              <a:buNone/>
            </a:pPr>
            <a:r>
              <a:rPr lang="en" sz="800" b="1" i="0" u="none" strike="noStrike" cap="none">
                <a:solidFill>
                  <a:schemeClr val="accent1"/>
                </a:solidFill>
                <a:latin typeface="Open Sans"/>
                <a:ea typeface="Open Sans"/>
                <a:cs typeface="Open Sans"/>
                <a:sym typeface="Open Sans"/>
              </a:rPr>
              <a:t>Operations:</a:t>
            </a:r>
            <a:endParaRPr sz="800" b="0" i="0" u="none" strike="noStrike" cap="none">
              <a:solidFill>
                <a:schemeClr val="accent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Karen Eaton, Implementation Leader</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Kristen Silas, Operations Workflow Specialist)</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Meghan Waeckerle, Operations Workflow Specialist)</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Scott Wozniak, Implementations Direct (TWN)</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Chris Drachnik, Implementations, Employer Services</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Lisa Roberts - Implementation Lead, TWN Partners</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Jake Schnare, Implementation Lead</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30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Dave Worseck - UC Workflow Specialist</a:t>
            </a:r>
            <a:endParaRPr sz="800" b="1" i="0" u="none" strike="noStrike" cap="none">
              <a:solidFill>
                <a:srgbClr val="9E1B32"/>
              </a:solidFill>
              <a:latin typeface="Open Sans"/>
              <a:ea typeface="Open Sans"/>
              <a:cs typeface="Open Sans"/>
              <a:sym typeface="Open Sans"/>
            </a:endParaRPr>
          </a:p>
        </p:txBody>
      </p:sp>
      <p:sp>
        <p:nvSpPr>
          <p:cNvPr id="6531" name="Google Shape;6531;p290"/>
          <p:cNvSpPr/>
          <p:nvPr/>
        </p:nvSpPr>
        <p:spPr>
          <a:xfrm rot="5400000">
            <a:off x="2746650" y="2693025"/>
            <a:ext cx="2570700" cy="197100"/>
          </a:xfrm>
          <a:prstGeom prst="triangle">
            <a:avLst>
              <a:gd name="adj" fmla="val 49821"/>
            </a:avLst>
          </a:prstGeom>
          <a:solidFill>
            <a:srgbClr val="00729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cxnSp>
        <p:nvCxnSpPr>
          <p:cNvPr id="6532" name="Google Shape;6532;p290"/>
          <p:cNvCxnSpPr>
            <a:stCxn id="6514" idx="3"/>
            <a:endCxn id="6513" idx="1"/>
          </p:cNvCxnSpPr>
          <p:nvPr/>
        </p:nvCxnSpPr>
        <p:spPr>
          <a:xfrm>
            <a:off x="2323949" y="1838181"/>
            <a:ext cx="197700" cy="0"/>
          </a:xfrm>
          <a:prstGeom prst="straightConnector1">
            <a:avLst/>
          </a:prstGeom>
          <a:noFill/>
          <a:ln w="9525" cap="flat" cmpd="sng">
            <a:solidFill>
              <a:srgbClr val="5B6771"/>
            </a:solidFill>
            <a:prstDash val="solid"/>
            <a:round/>
            <a:headEnd type="none" w="sm" len="sm"/>
            <a:tailEnd type="triangle" w="med" len="med"/>
          </a:ln>
        </p:spPr>
      </p:cxnSp>
      <p:cxnSp>
        <p:nvCxnSpPr>
          <p:cNvPr id="6533" name="Google Shape;6533;p290"/>
          <p:cNvCxnSpPr>
            <a:stCxn id="6515" idx="3"/>
            <a:endCxn id="6517" idx="1"/>
          </p:cNvCxnSpPr>
          <p:nvPr/>
        </p:nvCxnSpPr>
        <p:spPr>
          <a:xfrm>
            <a:off x="2323949" y="2397570"/>
            <a:ext cx="197700" cy="0"/>
          </a:xfrm>
          <a:prstGeom prst="straightConnector1">
            <a:avLst/>
          </a:prstGeom>
          <a:noFill/>
          <a:ln w="9525" cap="flat" cmpd="sng">
            <a:solidFill>
              <a:srgbClr val="5B6771"/>
            </a:solidFill>
            <a:prstDash val="solid"/>
            <a:round/>
            <a:headEnd type="none" w="sm" len="sm"/>
            <a:tailEnd type="triangle" w="med" len="med"/>
          </a:ln>
        </p:spPr>
      </p:cxnSp>
      <p:cxnSp>
        <p:nvCxnSpPr>
          <p:cNvPr id="6534" name="Google Shape;6534;p290"/>
          <p:cNvCxnSpPr>
            <a:stCxn id="6524" idx="3"/>
            <a:endCxn id="6526" idx="1"/>
          </p:cNvCxnSpPr>
          <p:nvPr/>
        </p:nvCxnSpPr>
        <p:spPr>
          <a:xfrm>
            <a:off x="2323949" y="2972833"/>
            <a:ext cx="197700" cy="0"/>
          </a:xfrm>
          <a:prstGeom prst="straightConnector1">
            <a:avLst/>
          </a:prstGeom>
          <a:noFill/>
          <a:ln w="9525" cap="flat" cmpd="sng">
            <a:solidFill>
              <a:srgbClr val="5B6771"/>
            </a:solidFill>
            <a:prstDash val="solid"/>
            <a:round/>
            <a:headEnd type="none" w="sm" len="sm"/>
            <a:tailEnd type="triangle" w="med" len="med"/>
          </a:ln>
        </p:spPr>
      </p:cxnSp>
      <p:cxnSp>
        <p:nvCxnSpPr>
          <p:cNvPr id="6535" name="Google Shape;6535;p290"/>
          <p:cNvCxnSpPr>
            <a:stCxn id="6525" idx="3"/>
            <a:endCxn id="6527" idx="1"/>
          </p:cNvCxnSpPr>
          <p:nvPr/>
        </p:nvCxnSpPr>
        <p:spPr>
          <a:xfrm>
            <a:off x="2325449" y="3539074"/>
            <a:ext cx="196200" cy="0"/>
          </a:xfrm>
          <a:prstGeom prst="straightConnector1">
            <a:avLst/>
          </a:prstGeom>
          <a:noFill/>
          <a:ln w="9525" cap="flat" cmpd="sng">
            <a:solidFill>
              <a:srgbClr val="5B6771"/>
            </a:solidFill>
            <a:prstDash val="solid"/>
            <a:round/>
            <a:headEnd type="none" w="sm" len="sm"/>
            <a:tailEnd type="triangle" w="med" len="med"/>
          </a:ln>
        </p:spPr>
      </p:cxnSp>
      <p:sp>
        <p:nvSpPr>
          <p:cNvPr id="6536" name="Google Shape;6536;p290"/>
          <p:cNvSpPr/>
          <p:nvPr/>
        </p:nvSpPr>
        <p:spPr>
          <a:xfrm>
            <a:off x="270150" y="944875"/>
            <a:ext cx="3734100" cy="24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1"/>
                </a:solidFill>
                <a:latin typeface="Open Sans"/>
                <a:ea typeface="Open Sans"/>
                <a:cs typeface="Open Sans"/>
                <a:sym typeface="Open Sans"/>
              </a:rPr>
              <a:t>Focus Areas</a:t>
            </a:r>
            <a:endParaRPr sz="1000" b="0" i="0" u="none" strike="noStrike" cap="none">
              <a:solidFill>
                <a:schemeClr val="lt1"/>
              </a:solidFill>
              <a:latin typeface="Open Sans"/>
              <a:ea typeface="Open Sans"/>
              <a:cs typeface="Open Sans"/>
              <a:sym typeface="Open Sans"/>
            </a:endParaRPr>
          </a:p>
        </p:txBody>
      </p:sp>
      <p:sp>
        <p:nvSpPr>
          <p:cNvPr id="6537" name="Google Shape;6537;p290"/>
          <p:cNvSpPr/>
          <p:nvPr/>
        </p:nvSpPr>
        <p:spPr>
          <a:xfrm>
            <a:off x="4189476" y="944888"/>
            <a:ext cx="4681800" cy="2463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lt1"/>
                </a:solidFill>
                <a:latin typeface="Open Sans"/>
                <a:ea typeface="Open Sans"/>
                <a:cs typeface="Open Sans"/>
                <a:sym typeface="Open Sans"/>
              </a:rPr>
              <a:t>Participants</a:t>
            </a:r>
            <a:endParaRPr sz="1000" b="1" i="0" u="none" strike="noStrike" cap="none">
              <a:solidFill>
                <a:schemeClr val="lt1"/>
              </a:solidFill>
              <a:latin typeface="Open Sans"/>
              <a:ea typeface="Open Sans"/>
              <a:cs typeface="Open Sans"/>
              <a:sym typeface="Open Sans"/>
            </a:endParaRPr>
          </a:p>
        </p:txBody>
      </p:sp>
      <p:sp>
        <p:nvSpPr>
          <p:cNvPr id="6538" name="Google Shape;6538;p290"/>
          <p:cNvSpPr/>
          <p:nvPr/>
        </p:nvSpPr>
        <p:spPr>
          <a:xfrm>
            <a:off x="6571025" y="1193850"/>
            <a:ext cx="2298600" cy="2791200"/>
          </a:xfrm>
          <a:prstGeom prst="roundRect">
            <a:avLst>
              <a:gd name="adj" fmla="val 5998"/>
            </a:avLst>
          </a:prstGeom>
          <a:solidFill>
            <a:schemeClr val="l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chemeClr val="accent1"/>
                </a:solidFill>
                <a:latin typeface="Open Sans"/>
                <a:ea typeface="Open Sans"/>
                <a:cs typeface="Open Sans"/>
                <a:sym typeface="Open Sans"/>
              </a:rPr>
              <a:t>I9 Technology:</a:t>
            </a:r>
            <a:endParaRPr sz="800" b="0" i="0" u="none" strike="noStrike" cap="none">
              <a:solidFill>
                <a:schemeClr val="accent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Todd Campbell, SME Simplify I9, Paychex</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Pablo Monge- Masis, Data Exchange Services</a:t>
            </a:r>
            <a:endParaRPr sz="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600"/>
              </a:spcBef>
              <a:spcAft>
                <a:spcPts val="0"/>
              </a:spcAft>
              <a:buClr>
                <a:srgbClr val="000000"/>
              </a:buClr>
              <a:buSzPts val="800"/>
              <a:buFont typeface="Arial"/>
              <a:buNone/>
            </a:pPr>
            <a:r>
              <a:rPr lang="en" sz="800" b="1" i="0" u="none" strike="noStrike" cap="none">
                <a:solidFill>
                  <a:schemeClr val="accent1"/>
                </a:solidFill>
                <a:latin typeface="Open Sans"/>
                <a:ea typeface="Open Sans"/>
                <a:cs typeface="Open Sans"/>
                <a:sym typeface="Open Sans"/>
              </a:rPr>
              <a:t>WOTC Technology:</a:t>
            </a:r>
            <a:endParaRPr sz="800" b="0" i="0" u="none" strike="noStrike" cap="none">
              <a:solidFill>
                <a:srgbClr val="000000"/>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Arvind Bansal, PEL </a:t>
            </a:r>
            <a:endParaRPr sz="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600"/>
              </a:spcBef>
              <a:spcAft>
                <a:spcPts val="0"/>
              </a:spcAft>
              <a:buClr>
                <a:srgbClr val="000000"/>
              </a:buClr>
              <a:buSzPts val="800"/>
              <a:buFont typeface="Arial"/>
              <a:buNone/>
            </a:pPr>
            <a:r>
              <a:rPr lang="en" sz="800" b="1" i="0" u="none" strike="noStrike" cap="none">
                <a:solidFill>
                  <a:schemeClr val="accent1"/>
                </a:solidFill>
                <a:latin typeface="Open Sans"/>
                <a:ea typeface="Open Sans"/>
                <a:cs typeface="Open Sans"/>
                <a:sym typeface="Open Sans"/>
              </a:rPr>
              <a:t>Salesforce</a:t>
            </a:r>
            <a:endParaRPr sz="800" b="0" i="0" u="none" strike="noStrike" cap="none">
              <a:solidFill>
                <a:schemeClr val="accent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Lohn Yoder, Execution Leader</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Simon Fonseka, Technical lead</a:t>
            </a:r>
            <a:endParaRPr sz="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600"/>
              </a:spcBef>
              <a:spcAft>
                <a:spcPts val="0"/>
              </a:spcAft>
              <a:buClr>
                <a:srgbClr val="000000"/>
              </a:buClr>
              <a:buSzPts val="800"/>
              <a:buFont typeface="Arial"/>
              <a:buNone/>
            </a:pPr>
            <a:r>
              <a:rPr lang="en" sz="800" b="1" i="0" u="none" strike="noStrike" cap="none">
                <a:solidFill>
                  <a:schemeClr val="accent1"/>
                </a:solidFill>
                <a:latin typeface="Open Sans"/>
                <a:ea typeface="Open Sans"/>
                <a:cs typeface="Open Sans"/>
                <a:sym typeface="Open Sans"/>
              </a:rPr>
              <a:t>Corporate</a:t>
            </a:r>
            <a:endParaRPr sz="800" b="1" i="0" u="none" strike="noStrike" cap="none">
              <a:solidFill>
                <a:schemeClr val="accent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Sunil Reddy (MDM)</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Cornelia Herman(ECP)</a:t>
            </a:r>
            <a:endParaRPr sz="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600"/>
              </a:spcBef>
              <a:spcAft>
                <a:spcPts val="0"/>
              </a:spcAft>
              <a:buClr>
                <a:srgbClr val="000000"/>
              </a:buClr>
              <a:buSzPts val="800"/>
              <a:buFont typeface="Arial"/>
              <a:buNone/>
            </a:pPr>
            <a:r>
              <a:rPr lang="en" sz="800" b="1" i="0" u="none" strike="noStrike" cap="none">
                <a:solidFill>
                  <a:schemeClr val="accent1"/>
                </a:solidFill>
                <a:latin typeface="Open Sans"/>
                <a:ea typeface="Open Sans"/>
                <a:cs typeface="Open Sans"/>
                <a:sym typeface="Open Sans"/>
              </a:rPr>
              <a:t>Finance</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Terri Hunt, VS</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Elena Bennett, ES</a:t>
            </a:r>
            <a:endParaRPr sz="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600"/>
              </a:spcBef>
              <a:spcAft>
                <a:spcPts val="0"/>
              </a:spcAft>
              <a:buClr>
                <a:srgbClr val="000000"/>
              </a:buClr>
              <a:buSzPts val="800"/>
              <a:buFont typeface="Arial"/>
              <a:buNone/>
            </a:pPr>
            <a:r>
              <a:rPr lang="en" sz="800" b="1" i="0" u="none" strike="noStrike" cap="none">
                <a:solidFill>
                  <a:schemeClr val="accent1"/>
                </a:solidFill>
                <a:latin typeface="Open Sans"/>
                <a:ea typeface="Open Sans"/>
                <a:cs typeface="Open Sans"/>
                <a:sym typeface="Open Sans"/>
              </a:rPr>
              <a:t>Alliances</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Nathan Lavin - CRM and CR Team</a:t>
            </a:r>
            <a:endParaRPr sz="800" b="0" i="0" u="none" strike="noStrike" cap="none">
              <a:solidFill>
                <a:schemeClr val="dk1"/>
              </a:solidFill>
              <a:latin typeface="Open Sans"/>
              <a:ea typeface="Open Sans"/>
              <a:cs typeface="Open Sans"/>
              <a:sym typeface="Open Sans"/>
            </a:endParaRPr>
          </a:p>
          <a:p>
            <a:pPr marL="91440" marR="0" lvl="1" indent="-91440" algn="l" rtl="0">
              <a:lnSpc>
                <a:spcPct val="100000"/>
              </a:lnSpc>
              <a:spcBef>
                <a:spcPts val="300"/>
              </a:spcBef>
              <a:spcAft>
                <a:spcPts val="300"/>
              </a:spcAft>
              <a:buClr>
                <a:schemeClr val="accent1"/>
              </a:buClr>
              <a:buSzPts val="800"/>
              <a:buFont typeface="Open Sans"/>
              <a:buChar char="•"/>
            </a:pPr>
            <a:r>
              <a:rPr lang="en" sz="800" b="0" i="0" u="none" strike="noStrike" cap="none">
                <a:solidFill>
                  <a:schemeClr val="dk1"/>
                </a:solidFill>
                <a:latin typeface="Open Sans"/>
                <a:ea typeface="Open Sans"/>
                <a:cs typeface="Open Sans"/>
                <a:sym typeface="Open Sans"/>
              </a:rPr>
              <a:t>Tony Gaebler, onboarding products</a:t>
            </a:r>
            <a:endParaRPr sz="800" b="1" i="0" u="none" strike="noStrike" cap="none">
              <a:solidFill>
                <a:schemeClr val="accent1"/>
              </a:solidFill>
              <a:latin typeface="Open Sans"/>
              <a:ea typeface="Open Sans"/>
              <a:cs typeface="Open Sans"/>
              <a:sym typeface="Open Sans"/>
            </a:endParaRPr>
          </a:p>
        </p:txBody>
      </p:sp>
      <p:sp>
        <p:nvSpPr>
          <p:cNvPr id="6539" name="Google Shape;6539;p290"/>
          <p:cNvSpPr/>
          <p:nvPr/>
        </p:nvSpPr>
        <p:spPr>
          <a:xfrm>
            <a:off x="6494825" y="4670900"/>
            <a:ext cx="1347600" cy="2064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800"/>
              <a:buFont typeface="Century Gothic"/>
              <a:buNone/>
            </a:pPr>
            <a:r>
              <a:rPr lang="en" sz="700" b="0" i="1" u="none" strike="noStrike" cap="none">
                <a:solidFill>
                  <a:srgbClr val="5B6771"/>
                </a:solidFill>
                <a:latin typeface="Open Sans"/>
                <a:ea typeface="Open Sans"/>
                <a:cs typeface="Open Sans"/>
                <a:sym typeface="Open Sans"/>
              </a:rPr>
              <a:t>*Additional Interviewees are referenced in the appendix</a:t>
            </a:r>
            <a:endParaRPr sz="700" b="0" i="1" u="none" strike="noStrike" cap="none">
              <a:solidFill>
                <a:srgbClr val="5B6771"/>
              </a:solidFill>
              <a:latin typeface="Open Sans"/>
              <a:ea typeface="Open Sans"/>
              <a:cs typeface="Open Sans"/>
              <a:sym typeface="Open Sans"/>
            </a:endParaRPr>
          </a:p>
        </p:txBody>
      </p:sp>
      <p:sp>
        <p:nvSpPr>
          <p:cNvPr id="6540" name="Google Shape;6540;p290"/>
          <p:cNvSpPr txBox="1"/>
          <p:nvPr/>
        </p:nvSpPr>
        <p:spPr>
          <a:xfrm rot="1128">
            <a:off x="7955250" y="4563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6544"/>
        <p:cNvGrpSpPr/>
        <p:nvPr/>
      </p:nvGrpSpPr>
      <p:grpSpPr>
        <a:xfrm>
          <a:off x="0" y="0"/>
          <a:ext cx="0" cy="0"/>
          <a:chOff x="0" y="0"/>
          <a:chExt cx="0" cy="0"/>
        </a:xfrm>
      </p:grpSpPr>
      <p:sp>
        <p:nvSpPr>
          <p:cNvPr id="6545" name="Google Shape;6545;p291"/>
          <p:cNvSpPr txBox="1">
            <a:spLocks noGrp="1"/>
          </p:cNvSpPr>
          <p:nvPr>
            <p:ph type="title"/>
          </p:nvPr>
        </p:nvSpPr>
        <p:spPr>
          <a:xfrm>
            <a:off x="274326" y="274325"/>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800"/>
              <a:buNone/>
            </a:pPr>
            <a:r>
              <a:rPr lang="en"/>
              <a:t>Risks and Mitigation</a:t>
            </a:r>
            <a:endParaRPr sz="1400" i="1">
              <a:solidFill>
                <a:schemeClr val="dk1"/>
              </a:solidFill>
            </a:endParaRPr>
          </a:p>
        </p:txBody>
      </p:sp>
      <p:graphicFrame>
        <p:nvGraphicFramePr>
          <p:cNvPr id="6546" name="Google Shape;6546;p291"/>
          <p:cNvGraphicFramePr/>
          <p:nvPr/>
        </p:nvGraphicFramePr>
        <p:xfrm>
          <a:off x="274340" y="1800992"/>
          <a:ext cx="3000000" cy="3000000"/>
        </p:xfrm>
        <a:graphic>
          <a:graphicData uri="http://schemas.openxmlformats.org/drawingml/2006/table">
            <a:tbl>
              <a:tblPr>
                <a:noFill/>
                <a:tableStyleId>{E1563240-B361-4195-BF28-AF90D3DC1420}</a:tableStyleId>
              </a:tblPr>
              <a:tblGrid>
                <a:gridCol w="3017200">
                  <a:extLst>
                    <a:ext uri="{9D8B030D-6E8A-4147-A177-3AD203B41FA5}">
                      <a16:colId xmlns:a16="http://schemas.microsoft.com/office/drawing/2014/main" val="20000"/>
                    </a:ext>
                  </a:extLst>
                </a:gridCol>
                <a:gridCol w="1527050">
                  <a:extLst>
                    <a:ext uri="{9D8B030D-6E8A-4147-A177-3AD203B41FA5}">
                      <a16:colId xmlns:a16="http://schemas.microsoft.com/office/drawing/2014/main" val="20001"/>
                    </a:ext>
                  </a:extLst>
                </a:gridCol>
                <a:gridCol w="4051050">
                  <a:extLst>
                    <a:ext uri="{9D8B030D-6E8A-4147-A177-3AD203B41FA5}">
                      <a16:colId xmlns:a16="http://schemas.microsoft.com/office/drawing/2014/main" val="20002"/>
                    </a:ext>
                  </a:extLst>
                </a:gridCol>
              </a:tblGrid>
              <a:tr h="104250">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chemeClr val="lt1"/>
                          </a:solidFill>
                          <a:latin typeface="Open Sans"/>
                          <a:ea typeface="Open Sans"/>
                          <a:cs typeface="Open Sans"/>
                          <a:sym typeface="Open Sans"/>
                        </a:rPr>
                        <a:t>Risks</a:t>
                      </a:r>
                      <a:endParaRPr sz="900" b="1" u="none" strike="noStrike" cap="none">
                        <a:solidFill>
                          <a:schemeClr val="lt1"/>
                        </a:solidFill>
                        <a:latin typeface="Open Sans"/>
                        <a:ea typeface="Open Sans"/>
                        <a:cs typeface="Open Sans"/>
                        <a:sym typeface="Open Sans"/>
                      </a:endParaRPr>
                    </a:p>
                  </a:txBody>
                  <a:tcPr marL="45700" marR="45700" marT="18275" marB="18275">
                    <a:lnL w="11325" cap="flat" cmpd="sng">
                      <a:solidFill>
                        <a:srgbClr val="A61C00">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11325" cap="flat" cmpd="sng">
                      <a:solidFill>
                        <a:srgbClr val="A61C00">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chemeClr val="lt1"/>
                          </a:solidFill>
                          <a:latin typeface="Open Sans"/>
                          <a:ea typeface="Open Sans"/>
                          <a:cs typeface="Open Sans"/>
                          <a:sym typeface="Open Sans"/>
                        </a:rPr>
                        <a:t>Execution Impact</a:t>
                      </a:r>
                      <a:endParaRPr sz="900" b="1" u="none" strike="noStrike" cap="none">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11325" cap="flat" cmpd="sng">
                      <a:solidFill>
                        <a:srgbClr val="A61C00">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chemeClr val="lt1"/>
                          </a:solidFill>
                          <a:latin typeface="Open Sans"/>
                          <a:ea typeface="Open Sans"/>
                          <a:cs typeface="Open Sans"/>
                          <a:sym typeface="Open Sans"/>
                        </a:rPr>
                        <a:t>Proposed Mitigation steps</a:t>
                      </a:r>
                      <a:endParaRPr sz="900" b="1" u="none" strike="noStrike" cap="none">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11325" cap="flat" cmpd="sng">
                      <a:solidFill>
                        <a:srgbClr val="A61C00">
                          <a:alpha val="0"/>
                        </a:srgbClr>
                      </a:solidFill>
                      <a:prstDash val="solid"/>
                      <a:round/>
                      <a:headEnd type="none" w="sm" len="sm"/>
                      <a:tailEnd type="none" w="sm" len="sm"/>
                    </a:lnR>
                    <a:lnT w="11325" cap="flat" cmpd="sng">
                      <a:solidFill>
                        <a:srgbClr val="A61C00">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67925">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Open Sans"/>
                          <a:ea typeface="Open Sans"/>
                          <a:cs typeface="Open Sans"/>
                          <a:sym typeface="Open Sans"/>
                        </a:rPr>
                        <a:t>Potential latency in decision-making to execute target state due to lack of funding for a comprehensive business case</a:t>
                      </a:r>
                      <a:endParaRPr sz="900" u="none" strike="noStrike" cap="none">
                        <a:solidFill>
                          <a:schemeClr val="dk1"/>
                        </a:solidFill>
                        <a:latin typeface="Open Sans"/>
                        <a:ea typeface="Open Sans"/>
                        <a:cs typeface="Open Sans"/>
                        <a:sym typeface="Open Sans"/>
                      </a:endParaRPr>
                    </a:p>
                  </a:txBody>
                  <a:tcPr marL="45700" marR="45700" marT="18275" marB="18275">
                    <a:lnL w="12700" cap="flat" cmpd="sng">
                      <a:solidFill>
                        <a:schemeClr val="lt1">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900" u="none" strike="noStrike" cap="none">
                          <a:solidFill>
                            <a:schemeClr val="lt1"/>
                          </a:solidFill>
                          <a:latin typeface="Open Sans"/>
                          <a:ea typeface="Open Sans"/>
                          <a:cs typeface="Open Sans"/>
                          <a:sym typeface="Open Sans"/>
                        </a:rPr>
                        <a:t>High</a:t>
                      </a:r>
                      <a:endParaRPr sz="900" u="none" strike="noStrike" cap="none">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Open Sans"/>
                          <a:ea typeface="Open Sans"/>
                          <a:cs typeface="Open Sans"/>
                          <a:sym typeface="Open Sans"/>
                        </a:rPr>
                        <a:t>Determine the technical scope for the business case to justify the incremental costs and evaluate implementation risk</a:t>
                      </a:r>
                      <a:endParaRPr sz="900" i="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12700" cap="flat" cmpd="sng">
                      <a:solidFill>
                        <a:schemeClr val="lt1">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49750">
                <a:tc>
                  <a:txBody>
                    <a:bodyPr/>
                    <a:lstStyle/>
                    <a:p>
                      <a:pPr marL="0" marR="0" lvl="0" indent="0" algn="l" rtl="0">
                        <a:lnSpc>
                          <a:spcPct val="100000"/>
                        </a:lnSpc>
                        <a:spcBef>
                          <a:spcPts val="0"/>
                        </a:spcBef>
                        <a:spcAft>
                          <a:spcPts val="0"/>
                        </a:spcAft>
                        <a:buClr>
                          <a:schemeClr val="dk1"/>
                        </a:buClr>
                        <a:buSzPts val="800"/>
                        <a:buFont typeface="Arial"/>
                        <a:buNone/>
                      </a:pPr>
                      <a:r>
                        <a:rPr lang="en" sz="900" u="none" strike="noStrike" cap="none">
                          <a:solidFill>
                            <a:schemeClr val="dk1"/>
                          </a:solidFill>
                          <a:latin typeface="Open Sans"/>
                          <a:ea typeface="Open Sans"/>
                          <a:cs typeface="Open Sans"/>
                          <a:sym typeface="Open Sans"/>
                        </a:rPr>
                        <a:t>Delayed target state evaluation and implementation timelines due to lack of resources and other significant staff bandwidth issues of current system resources</a:t>
                      </a:r>
                      <a:endParaRPr sz="900" u="none" strike="noStrike" cap="none">
                        <a:solidFill>
                          <a:schemeClr val="dk1"/>
                        </a:solidFill>
                        <a:latin typeface="Open Sans"/>
                        <a:ea typeface="Open Sans"/>
                        <a:cs typeface="Open Sans"/>
                        <a:sym typeface="Open Sans"/>
                      </a:endParaRPr>
                    </a:p>
                  </a:txBody>
                  <a:tcPr marL="45700" marR="45700" marT="18275" marB="18275">
                    <a:lnL w="12700" cap="flat" cmpd="sng">
                      <a:solidFill>
                        <a:schemeClr val="lt1">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900" u="none" strike="noStrike" cap="none">
                          <a:solidFill>
                            <a:schemeClr val="lt1"/>
                          </a:solidFill>
                          <a:latin typeface="Open Sans"/>
                          <a:ea typeface="Open Sans"/>
                          <a:cs typeface="Open Sans"/>
                          <a:sym typeface="Open Sans"/>
                        </a:rPr>
                        <a:t>High</a:t>
                      </a:r>
                      <a:endParaRPr sz="900" u="none" strike="noStrike" cap="none">
                        <a:solidFill>
                          <a:schemeClr val="lt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chemeClr val="dk1"/>
                        </a:buClr>
                        <a:buSzPts val="800"/>
                        <a:buFont typeface="Century Gothic"/>
                        <a:buNone/>
                      </a:pPr>
                      <a:r>
                        <a:rPr lang="en" sz="900" i="0" u="none" strike="noStrike" cap="none">
                          <a:solidFill>
                            <a:schemeClr val="dk1"/>
                          </a:solidFill>
                          <a:latin typeface="Open Sans"/>
                          <a:ea typeface="Open Sans"/>
                          <a:cs typeface="Open Sans"/>
                          <a:sym typeface="Open Sans"/>
                        </a:rPr>
                        <a:t>Hire, contract or realign staff to fulfill additional </a:t>
                      </a:r>
                      <a:r>
                        <a:rPr lang="en" sz="900" u="none" strike="noStrike" cap="none">
                          <a:solidFill>
                            <a:schemeClr val="dk1"/>
                          </a:solidFill>
                          <a:latin typeface="Open Sans"/>
                          <a:ea typeface="Open Sans"/>
                          <a:cs typeface="Open Sans"/>
                          <a:sym typeface="Open Sans"/>
                        </a:rPr>
                        <a:t>technology team</a:t>
                      </a:r>
                      <a:r>
                        <a:rPr lang="en" sz="900" i="0" u="none" strike="noStrike" cap="none">
                          <a:solidFill>
                            <a:schemeClr val="dk1"/>
                          </a:solidFill>
                          <a:latin typeface="Open Sans"/>
                          <a:ea typeface="Open Sans"/>
                          <a:cs typeface="Open Sans"/>
                          <a:sym typeface="Open Sans"/>
                        </a:rPr>
                        <a:t> and supporting interaction model</a:t>
                      </a:r>
                      <a:r>
                        <a:rPr lang="en" sz="900" u="none" strike="noStrike" cap="none">
                          <a:solidFill>
                            <a:schemeClr val="dk1"/>
                          </a:solidFill>
                          <a:latin typeface="Open Sans"/>
                          <a:ea typeface="Open Sans"/>
                          <a:cs typeface="Open Sans"/>
                          <a:sym typeface="Open Sans"/>
                        </a:rPr>
                        <a:t>. Define governance strategy and operating model to increase coordination between stakeholders; create common goals and success criteria.</a:t>
                      </a:r>
                      <a:endParaRPr sz="900" i="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12700" cap="flat" cmpd="sng">
                      <a:solidFill>
                        <a:schemeClr val="lt1">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186100">
                <a:tc>
                  <a:txBody>
                    <a:bodyPr/>
                    <a:lstStyle/>
                    <a:p>
                      <a:pPr marL="0" marR="0" lvl="0" indent="0" algn="l" rtl="0">
                        <a:lnSpc>
                          <a:spcPct val="100000"/>
                        </a:lnSpc>
                        <a:spcBef>
                          <a:spcPts val="0"/>
                        </a:spcBef>
                        <a:spcAft>
                          <a:spcPts val="0"/>
                        </a:spcAft>
                        <a:buClr>
                          <a:schemeClr val="dk1"/>
                        </a:buClr>
                        <a:buSzPts val="800"/>
                        <a:buFont typeface="Arial"/>
                        <a:buNone/>
                      </a:pPr>
                      <a:r>
                        <a:rPr lang="en" sz="900" i="0" u="none" strike="noStrike" cap="none">
                          <a:solidFill>
                            <a:schemeClr val="dk1"/>
                          </a:solidFill>
                          <a:latin typeface="Open Sans"/>
                          <a:ea typeface="Open Sans"/>
                          <a:cs typeface="Open Sans"/>
                          <a:sym typeface="Open Sans"/>
                        </a:rPr>
                        <a:t>Currently planned </a:t>
                      </a:r>
                      <a:r>
                        <a:rPr lang="en" sz="900" u="none" strike="noStrike" cap="none">
                          <a:solidFill>
                            <a:schemeClr val="dk1"/>
                          </a:solidFill>
                          <a:latin typeface="Open Sans"/>
                          <a:ea typeface="Open Sans"/>
                          <a:cs typeface="Open Sans"/>
                          <a:sym typeface="Open Sans"/>
                        </a:rPr>
                        <a:t>Initiative</a:t>
                      </a:r>
                      <a:r>
                        <a:rPr lang="en" sz="900" i="0" u="none" strike="noStrike" cap="none">
                          <a:solidFill>
                            <a:schemeClr val="dk1"/>
                          </a:solidFill>
                          <a:latin typeface="Open Sans"/>
                          <a:ea typeface="Open Sans"/>
                          <a:cs typeface="Open Sans"/>
                          <a:sym typeface="Open Sans"/>
                        </a:rPr>
                        <a:t> timelines may be impacted due to target state </a:t>
                      </a:r>
                      <a:r>
                        <a:rPr lang="en" sz="900" u="none" strike="noStrike" cap="none">
                          <a:solidFill>
                            <a:schemeClr val="dk1"/>
                          </a:solidFill>
                          <a:latin typeface="Open Sans"/>
                          <a:ea typeface="Open Sans"/>
                          <a:cs typeface="Open Sans"/>
                          <a:sym typeface="Open Sans"/>
                        </a:rPr>
                        <a:t>enhancement</a:t>
                      </a:r>
                      <a:r>
                        <a:rPr lang="en" sz="900" i="0" u="none" strike="noStrike" cap="none">
                          <a:solidFill>
                            <a:schemeClr val="dk1"/>
                          </a:solidFill>
                          <a:latin typeface="Open Sans"/>
                          <a:ea typeface="Open Sans"/>
                          <a:cs typeface="Open Sans"/>
                          <a:sym typeface="Open Sans"/>
                        </a:rPr>
                        <a:t> changes</a:t>
                      </a:r>
                      <a:endParaRPr sz="900" i="0" u="none" strike="noStrike" cap="none">
                        <a:solidFill>
                          <a:schemeClr val="dk1"/>
                        </a:solidFill>
                        <a:latin typeface="Open Sans"/>
                        <a:ea typeface="Open Sans"/>
                        <a:cs typeface="Open Sans"/>
                        <a:sym typeface="Open Sans"/>
                      </a:endParaRPr>
                    </a:p>
                  </a:txBody>
                  <a:tcPr marL="45700" marR="45700" marT="18275" marB="18275">
                    <a:lnL w="12700" cap="flat" cmpd="sng">
                      <a:solidFill>
                        <a:schemeClr val="lt1">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900" i="0" u="none" strike="noStrike" cap="none">
                          <a:solidFill>
                            <a:schemeClr val="dk1"/>
                          </a:solidFill>
                          <a:latin typeface="Open Sans"/>
                          <a:ea typeface="Open Sans"/>
                          <a:cs typeface="Open Sans"/>
                          <a:sym typeface="Open Sans"/>
                        </a:rPr>
                        <a:t>Medium</a:t>
                      </a:r>
                      <a:endParaRPr sz="900" i="0"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chemeClr val="dk1"/>
                        </a:buClr>
                        <a:buSzPts val="800"/>
                        <a:buFont typeface="Arial"/>
                        <a:buNone/>
                      </a:pPr>
                      <a:r>
                        <a:rPr lang="en" sz="900" u="none" strike="noStrike" cap="none">
                          <a:solidFill>
                            <a:schemeClr val="dk1"/>
                          </a:solidFill>
                          <a:latin typeface="Open Sans"/>
                          <a:ea typeface="Open Sans"/>
                          <a:cs typeface="Open Sans"/>
                          <a:sym typeface="Open Sans"/>
                        </a:rPr>
                        <a:t>Conduct a quick dependency mapping and feasibility assessment exercise to implement recommendations based on risk/benefit ratio</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12700" cap="flat" cmpd="sng">
                      <a:solidFill>
                        <a:schemeClr val="lt1">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7925">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Open Sans"/>
                          <a:ea typeface="Open Sans"/>
                          <a:cs typeface="Open Sans"/>
                          <a:sym typeface="Open Sans"/>
                        </a:rPr>
                        <a:t>Insufficient or delayed funding for other major projects like CLM and CPQ etc. could adversely impact delivery of proposed solutions &amp; their timeline</a:t>
                      </a:r>
                      <a:endParaRPr sz="900" u="none" strike="noStrike" cap="none">
                        <a:solidFill>
                          <a:schemeClr val="dk1"/>
                        </a:solidFill>
                        <a:latin typeface="Open Sans"/>
                        <a:ea typeface="Open Sans"/>
                        <a:cs typeface="Open Sans"/>
                        <a:sym typeface="Open Sans"/>
                      </a:endParaRPr>
                    </a:p>
                  </a:txBody>
                  <a:tcPr marL="45700" marR="45700" marT="18275" marB="18275">
                    <a:lnL w="12700" cap="flat" cmpd="sng">
                      <a:solidFill>
                        <a:schemeClr val="lt1">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Open Sans"/>
                          <a:ea typeface="Open Sans"/>
                          <a:cs typeface="Open Sans"/>
                          <a:sym typeface="Open Sans"/>
                        </a:rPr>
                        <a:t>Medium</a:t>
                      </a:r>
                      <a:endParaRPr sz="900" i="0"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Open Sans"/>
                          <a:ea typeface="Open Sans"/>
                          <a:cs typeface="Open Sans"/>
                          <a:sym typeface="Open Sans"/>
                        </a:rPr>
                        <a:t>Conduct an executive roadshow to showcase intersection of major projects with this initiative and work collaboratively to enhance their business case as needed</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12700" cap="flat" cmpd="sng">
                      <a:solidFill>
                        <a:schemeClr val="lt1">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67925">
                <a:tc>
                  <a:txBody>
                    <a:bodyPr/>
                    <a:lstStyle/>
                    <a:p>
                      <a:pPr marL="0" marR="0" lvl="0" indent="0" algn="l" rtl="0">
                        <a:lnSpc>
                          <a:spcPct val="100000"/>
                        </a:lnSpc>
                        <a:spcBef>
                          <a:spcPts val="0"/>
                        </a:spcBef>
                        <a:spcAft>
                          <a:spcPts val="0"/>
                        </a:spcAft>
                        <a:buClr>
                          <a:schemeClr val="dk1"/>
                        </a:buClr>
                        <a:buSzPts val="800"/>
                        <a:buFont typeface="Arial"/>
                        <a:buNone/>
                      </a:pPr>
                      <a:r>
                        <a:rPr lang="en" sz="900" u="none" strike="noStrike" cap="none">
                          <a:solidFill>
                            <a:schemeClr val="dk1"/>
                          </a:solidFill>
                          <a:latin typeface="Open Sans"/>
                          <a:ea typeface="Open Sans"/>
                          <a:cs typeface="Open Sans"/>
                          <a:sym typeface="Open Sans"/>
                        </a:rPr>
                        <a:t>Delay implementing in proof-of-concept as part of enhancements for the existing Automation infrastructure capabilities</a:t>
                      </a:r>
                      <a:endParaRPr sz="900" u="none" strike="noStrike" cap="none">
                        <a:solidFill>
                          <a:schemeClr val="dk1"/>
                        </a:solidFill>
                        <a:latin typeface="Open Sans"/>
                        <a:ea typeface="Open Sans"/>
                        <a:cs typeface="Open Sans"/>
                        <a:sym typeface="Open Sans"/>
                      </a:endParaRPr>
                    </a:p>
                  </a:txBody>
                  <a:tcPr marL="45700" marR="45700" marT="18275" marB="18275">
                    <a:lnL w="12700" cap="flat" cmpd="sng">
                      <a:solidFill>
                        <a:schemeClr val="lt1">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12700" cap="flat" cmpd="sng">
                      <a:solidFill>
                        <a:srgbClr val="FFFFFF">
                          <a:alpha val="0"/>
                        </a:srgb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chemeClr val="dk1"/>
                        </a:buClr>
                        <a:buSzPts val="800"/>
                        <a:buFont typeface="Arial"/>
                        <a:buNone/>
                      </a:pPr>
                      <a:r>
                        <a:rPr lang="en" sz="900" u="none" strike="noStrike" cap="none">
                          <a:solidFill>
                            <a:schemeClr val="dk1"/>
                          </a:solidFill>
                          <a:latin typeface="Open Sans"/>
                          <a:ea typeface="Open Sans"/>
                          <a:cs typeface="Open Sans"/>
                          <a:sym typeface="Open Sans"/>
                        </a:rPr>
                        <a:t>Medium</a:t>
                      </a:r>
                      <a:endParaRPr sz="900"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12700" cap="flat" cmpd="sng">
                      <a:solidFill>
                        <a:srgbClr val="FFFFFF">
                          <a:alpha val="0"/>
                        </a:srgbClr>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chemeClr val="dk1"/>
                        </a:buClr>
                        <a:buSzPts val="800"/>
                        <a:buFont typeface="Arial"/>
                        <a:buNone/>
                      </a:pPr>
                      <a:r>
                        <a:rPr lang="en" sz="900" i="0" u="none" strike="noStrike" cap="none">
                          <a:solidFill>
                            <a:schemeClr val="dk1"/>
                          </a:solidFill>
                          <a:latin typeface="Open Sans"/>
                          <a:ea typeface="Open Sans"/>
                          <a:cs typeface="Open Sans"/>
                          <a:sym typeface="Open Sans"/>
                        </a:rPr>
                        <a:t>Implement a </a:t>
                      </a:r>
                      <a:r>
                        <a:rPr lang="en" sz="900" u="none" strike="noStrike" cap="none">
                          <a:solidFill>
                            <a:schemeClr val="dk1"/>
                          </a:solidFill>
                          <a:latin typeface="Open Sans"/>
                          <a:ea typeface="Open Sans"/>
                          <a:cs typeface="Open Sans"/>
                          <a:sym typeface="Open Sans"/>
                        </a:rPr>
                        <a:t>streamlined interaction model (as depicted earlier)</a:t>
                      </a:r>
                      <a:r>
                        <a:rPr lang="en" sz="900" i="0" u="none" strike="noStrike" cap="none">
                          <a:solidFill>
                            <a:schemeClr val="dk1"/>
                          </a:solidFill>
                          <a:latin typeface="Open Sans"/>
                          <a:ea typeface="Open Sans"/>
                          <a:cs typeface="Open Sans"/>
                          <a:sym typeface="Open Sans"/>
                        </a:rPr>
                        <a:t>to identify, assess and expedite Employer </a:t>
                      </a:r>
                      <a:r>
                        <a:rPr lang="en" sz="900" u="none" strike="noStrike" cap="none">
                          <a:solidFill>
                            <a:schemeClr val="dk1"/>
                          </a:solidFill>
                          <a:latin typeface="Open Sans"/>
                          <a:ea typeface="Open Sans"/>
                          <a:cs typeface="Open Sans"/>
                          <a:sym typeface="Open Sans"/>
                        </a:rPr>
                        <a:t>Onboarding</a:t>
                      </a:r>
                      <a:r>
                        <a:rPr lang="en" sz="900" i="0" u="none" strike="noStrike" cap="none">
                          <a:solidFill>
                            <a:schemeClr val="dk1"/>
                          </a:solidFill>
                          <a:latin typeface="Open Sans"/>
                          <a:ea typeface="Open Sans"/>
                          <a:cs typeface="Open Sans"/>
                          <a:sym typeface="Open Sans"/>
                        </a:rPr>
                        <a:t> </a:t>
                      </a:r>
                      <a:r>
                        <a:rPr lang="en" sz="900" u="none" strike="noStrike" cap="none">
                          <a:solidFill>
                            <a:schemeClr val="dk1"/>
                          </a:solidFill>
                          <a:latin typeface="Open Sans"/>
                          <a:ea typeface="Open Sans"/>
                          <a:cs typeface="Open Sans"/>
                          <a:sym typeface="Open Sans"/>
                        </a:rPr>
                        <a:t>process</a:t>
                      </a:r>
                      <a:r>
                        <a:rPr lang="en" sz="900" i="0" u="none" strike="noStrike" cap="none">
                          <a:solidFill>
                            <a:schemeClr val="dk1"/>
                          </a:solidFill>
                          <a:latin typeface="Open Sans"/>
                          <a:ea typeface="Open Sans"/>
                          <a:cs typeface="Open Sans"/>
                          <a:sym typeface="Open Sans"/>
                        </a:rPr>
                        <a:t> enha</a:t>
                      </a:r>
                      <a:r>
                        <a:rPr lang="en" sz="900" u="none" strike="noStrike" cap="none">
                          <a:solidFill>
                            <a:schemeClr val="dk1"/>
                          </a:solidFill>
                          <a:latin typeface="Open Sans"/>
                          <a:ea typeface="Open Sans"/>
                          <a:cs typeface="Open Sans"/>
                          <a:sym typeface="Open Sans"/>
                        </a:rPr>
                        <a:t>ncements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12700" cap="flat" cmpd="sng">
                      <a:solidFill>
                        <a:schemeClr val="lt1">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12700" cap="flat" cmpd="sng">
                      <a:solidFill>
                        <a:srgbClr val="FFFFFF">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6547" name="Google Shape;6547;p291"/>
          <p:cNvSpPr txBox="1"/>
          <p:nvPr/>
        </p:nvSpPr>
        <p:spPr>
          <a:xfrm>
            <a:off x="274350" y="1097275"/>
            <a:ext cx="85953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1" u="none" strike="noStrike" cap="none">
                <a:solidFill>
                  <a:schemeClr val="dk1"/>
                </a:solidFill>
                <a:latin typeface="Open Sans"/>
                <a:ea typeface="Open Sans"/>
                <a:cs typeface="Open Sans"/>
                <a:sym typeface="Open Sans"/>
              </a:rPr>
              <a:t>Risks have been outlined as part of potential transition from current state to target state i.e. technical and operational risks, unpredictable costs, scheduling concerns, skills and change management issues. High level mitigation steps have been proposed to alleviate outlined risks; further investigation will be required to assess risks and measure enterprise impact</a:t>
            </a:r>
            <a:endParaRPr sz="1000" b="0" i="0" u="none" strike="noStrike" cap="none">
              <a:solidFill>
                <a:srgbClr val="000000"/>
              </a:solidFill>
              <a:latin typeface="Open Sans"/>
              <a:ea typeface="Open Sans"/>
              <a:cs typeface="Open Sans"/>
              <a:sym typeface="Open Sans"/>
            </a:endParaRPr>
          </a:p>
        </p:txBody>
      </p:sp>
      <p:sp>
        <p:nvSpPr>
          <p:cNvPr id="6548" name="Google Shape;6548;p291"/>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6552"/>
        <p:cNvGrpSpPr/>
        <p:nvPr/>
      </p:nvGrpSpPr>
      <p:grpSpPr>
        <a:xfrm>
          <a:off x="0" y="0"/>
          <a:ext cx="0" cy="0"/>
          <a:chOff x="0" y="0"/>
          <a:chExt cx="0" cy="0"/>
        </a:xfrm>
      </p:grpSpPr>
      <p:sp>
        <p:nvSpPr>
          <p:cNvPr id="6553" name="Google Shape;6553;p292"/>
          <p:cNvSpPr/>
          <p:nvPr/>
        </p:nvSpPr>
        <p:spPr>
          <a:xfrm>
            <a:off x="12824325" y="2039338"/>
            <a:ext cx="317406" cy="320040"/>
          </a:xfrm>
          <a:custGeom>
            <a:avLst/>
            <a:gdLst/>
            <a:ahLst/>
            <a:cxnLst/>
            <a:rect l="l" t="t" r="r" b="b"/>
            <a:pathLst>
              <a:path w="347" h="347" extrusionOk="0">
                <a:moveTo>
                  <a:pt x="0" y="0"/>
                </a:moveTo>
                <a:cubicBezTo>
                  <a:pt x="0" y="347"/>
                  <a:pt x="0" y="347"/>
                  <a:pt x="0" y="347"/>
                </a:cubicBezTo>
                <a:cubicBezTo>
                  <a:pt x="347" y="347"/>
                  <a:pt x="347" y="347"/>
                  <a:pt x="347" y="347"/>
                </a:cubicBezTo>
                <a:cubicBezTo>
                  <a:pt x="347" y="0"/>
                  <a:pt x="347" y="0"/>
                  <a:pt x="347" y="0"/>
                </a:cubicBezTo>
                <a:lnTo>
                  <a:pt x="0" y="0"/>
                </a:lnTo>
                <a:close/>
                <a:moveTo>
                  <a:pt x="332" y="332"/>
                </a:moveTo>
                <a:cubicBezTo>
                  <a:pt x="15" y="332"/>
                  <a:pt x="15" y="332"/>
                  <a:pt x="15" y="332"/>
                </a:cubicBezTo>
                <a:cubicBezTo>
                  <a:pt x="15" y="15"/>
                  <a:pt x="15" y="15"/>
                  <a:pt x="15" y="15"/>
                </a:cubicBezTo>
                <a:cubicBezTo>
                  <a:pt x="332" y="15"/>
                  <a:pt x="332" y="15"/>
                  <a:pt x="332" y="15"/>
                </a:cubicBezTo>
                <a:lnTo>
                  <a:pt x="332" y="332"/>
                </a:lnTo>
                <a:close/>
                <a:moveTo>
                  <a:pt x="173" y="300"/>
                </a:moveTo>
                <a:cubicBezTo>
                  <a:pt x="243" y="300"/>
                  <a:pt x="300" y="243"/>
                  <a:pt x="300" y="173"/>
                </a:cubicBezTo>
                <a:cubicBezTo>
                  <a:pt x="300" y="104"/>
                  <a:pt x="243" y="47"/>
                  <a:pt x="173" y="47"/>
                </a:cubicBezTo>
                <a:cubicBezTo>
                  <a:pt x="104" y="47"/>
                  <a:pt x="47" y="104"/>
                  <a:pt x="47" y="173"/>
                </a:cubicBezTo>
                <a:cubicBezTo>
                  <a:pt x="47" y="243"/>
                  <a:pt x="104" y="300"/>
                  <a:pt x="173" y="300"/>
                </a:cubicBezTo>
                <a:close/>
                <a:moveTo>
                  <a:pt x="84" y="240"/>
                </a:moveTo>
                <a:cubicBezTo>
                  <a:pt x="109" y="240"/>
                  <a:pt x="109" y="240"/>
                  <a:pt x="109" y="240"/>
                </a:cubicBezTo>
                <a:cubicBezTo>
                  <a:pt x="114" y="254"/>
                  <a:pt x="121" y="266"/>
                  <a:pt x="129" y="276"/>
                </a:cubicBezTo>
                <a:cubicBezTo>
                  <a:pt x="111" y="268"/>
                  <a:pt x="96" y="256"/>
                  <a:pt x="84" y="240"/>
                </a:cubicBezTo>
                <a:close/>
                <a:moveTo>
                  <a:pt x="91" y="121"/>
                </a:moveTo>
                <a:cubicBezTo>
                  <a:pt x="92" y="128"/>
                  <a:pt x="96" y="134"/>
                  <a:pt x="101" y="137"/>
                </a:cubicBezTo>
                <a:cubicBezTo>
                  <a:pt x="100" y="147"/>
                  <a:pt x="99" y="156"/>
                  <a:pt x="99" y="166"/>
                </a:cubicBezTo>
                <a:cubicBezTo>
                  <a:pt x="62" y="166"/>
                  <a:pt x="62" y="166"/>
                  <a:pt x="62" y="166"/>
                </a:cubicBezTo>
                <a:cubicBezTo>
                  <a:pt x="63" y="150"/>
                  <a:pt x="67" y="135"/>
                  <a:pt x="75" y="121"/>
                </a:cubicBezTo>
                <a:lnTo>
                  <a:pt x="91" y="121"/>
                </a:lnTo>
                <a:close/>
                <a:moveTo>
                  <a:pt x="285" y="166"/>
                </a:moveTo>
                <a:cubicBezTo>
                  <a:pt x="267" y="166"/>
                  <a:pt x="267" y="166"/>
                  <a:pt x="267" y="166"/>
                </a:cubicBezTo>
                <a:cubicBezTo>
                  <a:pt x="264" y="157"/>
                  <a:pt x="257" y="151"/>
                  <a:pt x="247" y="149"/>
                </a:cubicBezTo>
                <a:cubicBezTo>
                  <a:pt x="246" y="139"/>
                  <a:pt x="244" y="130"/>
                  <a:pt x="242" y="121"/>
                </a:cubicBezTo>
                <a:cubicBezTo>
                  <a:pt x="272" y="121"/>
                  <a:pt x="272" y="121"/>
                  <a:pt x="272" y="121"/>
                </a:cubicBezTo>
                <a:cubicBezTo>
                  <a:pt x="279" y="135"/>
                  <a:pt x="284" y="150"/>
                  <a:pt x="285" y="166"/>
                </a:cubicBezTo>
                <a:close/>
                <a:moveTo>
                  <a:pt x="145" y="121"/>
                </a:moveTo>
                <a:cubicBezTo>
                  <a:pt x="166" y="121"/>
                  <a:pt x="166" y="121"/>
                  <a:pt x="166" y="121"/>
                </a:cubicBezTo>
                <a:cubicBezTo>
                  <a:pt x="166" y="166"/>
                  <a:pt x="166" y="166"/>
                  <a:pt x="166" y="166"/>
                </a:cubicBezTo>
                <a:cubicBezTo>
                  <a:pt x="113" y="166"/>
                  <a:pt x="113" y="166"/>
                  <a:pt x="113" y="166"/>
                </a:cubicBezTo>
                <a:cubicBezTo>
                  <a:pt x="114" y="158"/>
                  <a:pt x="114" y="150"/>
                  <a:pt x="115" y="143"/>
                </a:cubicBezTo>
                <a:cubicBezTo>
                  <a:pt x="116" y="143"/>
                  <a:pt x="117" y="143"/>
                  <a:pt x="118" y="143"/>
                </a:cubicBezTo>
                <a:cubicBezTo>
                  <a:pt x="131" y="143"/>
                  <a:pt x="142" y="134"/>
                  <a:pt x="145" y="121"/>
                </a:cubicBezTo>
                <a:close/>
                <a:moveTo>
                  <a:pt x="166" y="181"/>
                </a:moveTo>
                <a:cubicBezTo>
                  <a:pt x="166" y="205"/>
                  <a:pt x="166" y="205"/>
                  <a:pt x="166" y="205"/>
                </a:cubicBezTo>
                <a:cubicBezTo>
                  <a:pt x="157" y="208"/>
                  <a:pt x="149" y="216"/>
                  <a:pt x="147" y="226"/>
                </a:cubicBezTo>
                <a:cubicBezTo>
                  <a:pt x="120" y="226"/>
                  <a:pt x="120" y="226"/>
                  <a:pt x="120" y="226"/>
                </a:cubicBezTo>
                <a:cubicBezTo>
                  <a:pt x="116" y="212"/>
                  <a:pt x="114" y="197"/>
                  <a:pt x="113" y="181"/>
                </a:cubicBezTo>
                <a:lnTo>
                  <a:pt x="166" y="181"/>
                </a:lnTo>
                <a:close/>
                <a:moveTo>
                  <a:pt x="174" y="244"/>
                </a:moveTo>
                <a:cubicBezTo>
                  <a:pt x="167" y="244"/>
                  <a:pt x="161" y="238"/>
                  <a:pt x="161" y="232"/>
                </a:cubicBezTo>
                <a:cubicBezTo>
                  <a:pt x="161" y="225"/>
                  <a:pt x="167" y="219"/>
                  <a:pt x="174" y="219"/>
                </a:cubicBezTo>
                <a:cubicBezTo>
                  <a:pt x="181" y="219"/>
                  <a:pt x="186" y="225"/>
                  <a:pt x="186" y="232"/>
                </a:cubicBezTo>
                <a:cubicBezTo>
                  <a:pt x="186" y="238"/>
                  <a:pt x="181" y="244"/>
                  <a:pt x="174" y="244"/>
                </a:cubicBezTo>
                <a:close/>
                <a:moveTo>
                  <a:pt x="148" y="240"/>
                </a:moveTo>
                <a:cubicBezTo>
                  <a:pt x="151" y="249"/>
                  <a:pt x="158" y="255"/>
                  <a:pt x="166" y="258"/>
                </a:cubicBezTo>
                <a:cubicBezTo>
                  <a:pt x="166" y="284"/>
                  <a:pt x="166" y="284"/>
                  <a:pt x="166" y="284"/>
                </a:cubicBezTo>
                <a:cubicBezTo>
                  <a:pt x="150" y="280"/>
                  <a:pt x="135" y="264"/>
                  <a:pt x="126" y="240"/>
                </a:cubicBezTo>
                <a:lnTo>
                  <a:pt x="148" y="240"/>
                </a:lnTo>
                <a:close/>
                <a:moveTo>
                  <a:pt x="181" y="284"/>
                </a:moveTo>
                <a:cubicBezTo>
                  <a:pt x="181" y="258"/>
                  <a:pt x="181" y="258"/>
                  <a:pt x="181" y="258"/>
                </a:cubicBezTo>
                <a:cubicBezTo>
                  <a:pt x="190" y="256"/>
                  <a:pt x="197" y="249"/>
                  <a:pt x="200" y="240"/>
                </a:cubicBezTo>
                <a:cubicBezTo>
                  <a:pt x="221" y="240"/>
                  <a:pt x="221" y="240"/>
                  <a:pt x="221" y="240"/>
                </a:cubicBezTo>
                <a:cubicBezTo>
                  <a:pt x="212" y="264"/>
                  <a:pt x="197" y="280"/>
                  <a:pt x="181" y="284"/>
                </a:cubicBezTo>
                <a:close/>
                <a:moveTo>
                  <a:pt x="201" y="226"/>
                </a:moveTo>
                <a:cubicBezTo>
                  <a:pt x="198" y="216"/>
                  <a:pt x="191" y="208"/>
                  <a:pt x="181" y="205"/>
                </a:cubicBezTo>
                <a:cubicBezTo>
                  <a:pt x="181" y="181"/>
                  <a:pt x="181" y="181"/>
                  <a:pt x="181" y="181"/>
                </a:cubicBezTo>
                <a:cubicBezTo>
                  <a:pt x="215" y="181"/>
                  <a:pt x="215" y="181"/>
                  <a:pt x="215" y="181"/>
                </a:cubicBezTo>
                <a:cubicBezTo>
                  <a:pt x="217" y="190"/>
                  <a:pt x="223" y="198"/>
                  <a:pt x="232" y="201"/>
                </a:cubicBezTo>
                <a:cubicBezTo>
                  <a:pt x="231" y="210"/>
                  <a:pt x="229" y="218"/>
                  <a:pt x="227" y="226"/>
                </a:cubicBezTo>
                <a:lnTo>
                  <a:pt x="201" y="226"/>
                </a:lnTo>
                <a:close/>
                <a:moveTo>
                  <a:pt x="242" y="163"/>
                </a:moveTo>
                <a:cubicBezTo>
                  <a:pt x="249" y="163"/>
                  <a:pt x="254" y="169"/>
                  <a:pt x="254" y="176"/>
                </a:cubicBezTo>
                <a:cubicBezTo>
                  <a:pt x="254" y="182"/>
                  <a:pt x="249" y="188"/>
                  <a:pt x="242" y="188"/>
                </a:cubicBezTo>
                <a:cubicBezTo>
                  <a:pt x="235" y="188"/>
                  <a:pt x="229" y="182"/>
                  <a:pt x="229" y="176"/>
                </a:cubicBezTo>
                <a:cubicBezTo>
                  <a:pt x="229" y="169"/>
                  <a:pt x="235" y="163"/>
                  <a:pt x="242" y="163"/>
                </a:cubicBezTo>
                <a:close/>
                <a:moveTo>
                  <a:pt x="247" y="202"/>
                </a:moveTo>
                <a:cubicBezTo>
                  <a:pt x="258" y="201"/>
                  <a:pt x="266" y="192"/>
                  <a:pt x="269" y="181"/>
                </a:cubicBezTo>
                <a:cubicBezTo>
                  <a:pt x="285" y="181"/>
                  <a:pt x="285" y="181"/>
                  <a:pt x="285" y="181"/>
                </a:cubicBezTo>
                <a:cubicBezTo>
                  <a:pt x="284" y="197"/>
                  <a:pt x="279" y="212"/>
                  <a:pt x="272" y="226"/>
                </a:cubicBezTo>
                <a:cubicBezTo>
                  <a:pt x="242" y="226"/>
                  <a:pt x="242" y="226"/>
                  <a:pt x="242" y="226"/>
                </a:cubicBezTo>
                <a:cubicBezTo>
                  <a:pt x="244" y="218"/>
                  <a:pt x="245" y="211"/>
                  <a:pt x="247" y="202"/>
                </a:cubicBezTo>
                <a:close/>
                <a:moveTo>
                  <a:pt x="232" y="150"/>
                </a:moveTo>
                <a:cubicBezTo>
                  <a:pt x="225" y="153"/>
                  <a:pt x="219" y="159"/>
                  <a:pt x="216" y="166"/>
                </a:cubicBezTo>
                <a:cubicBezTo>
                  <a:pt x="181" y="166"/>
                  <a:pt x="181" y="166"/>
                  <a:pt x="181" y="166"/>
                </a:cubicBezTo>
                <a:cubicBezTo>
                  <a:pt x="181" y="121"/>
                  <a:pt x="181" y="121"/>
                  <a:pt x="181" y="121"/>
                </a:cubicBezTo>
                <a:cubicBezTo>
                  <a:pt x="227" y="121"/>
                  <a:pt x="227" y="121"/>
                  <a:pt x="227" y="121"/>
                </a:cubicBezTo>
                <a:cubicBezTo>
                  <a:pt x="229" y="130"/>
                  <a:pt x="231" y="140"/>
                  <a:pt x="232" y="150"/>
                </a:cubicBezTo>
                <a:close/>
                <a:moveTo>
                  <a:pt x="181" y="106"/>
                </a:moveTo>
                <a:cubicBezTo>
                  <a:pt x="181" y="63"/>
                  <a:pt x="181" y="63"/>
                  <a:pt x="181" y="63"/>
                </a:cubicBezTo>
                <a:cubicBezTo>
                  <a:pt x="197" y="66"/>
                  <a:pt x="212" y="83"/>
                  <a:pt x="222" y="106"/>
                </a:cubicBezTo>
                <a:lnTo>
                  <a:pt x="181" y="106"/>
                </a:lnTo>
                <a:close/>
                <a:moveTo>
                  <a:pt x="166" y="63"/>
                </a:moveTo>
                <a:cubicBezTo>
                  <a:pt x="166" y="106"/>
                  <a:pt x="166" y="106"/>
                  <a:pt x="166" y="106"/>
                </a:cubicBezTo>
                <a:cubicBezTo>
                  <a:pt x="144" y="106"/>
                  <a:pt x="144" y="106"/>
                  <a:pt x="144" y="106"/>
                </a:cubicBezTo>
                <a:cubicBezTo>
                  <a:pt x="142" y="101"/>
                  <a:pt x="138" y="96"/>
                  <a:pt x="132" y="92"/>
                </a:cubicBezTo>
                <a:cubicBezTo>
                  <a:pt x="142" y="76"/>
                  <a:pt x="154" y="66"/>
                  <a:pt x="166" y="63"/>
                </a:cubicBezTo>
                <a:close/>
                <a:moveTo>
                  <a:pt x="118" y="103"/>
                </a:moveTo>
                <a:cubicBezTo>
                  <a:pt x="125" y="103"/>
                  <a:pt x="130" y="109"/>
                  <a:pt x="130" y="116"/>
                </a:cubicBezTo>
                <a:cubicBezTo>
                  <a:pt x="130" y="122"/>
                  <a:pt x="125" y="128"/>
                  <a:pt x="118" y="128"/>
                </a:cubicBezTo>
                <a:cubicBezTo>
                  <a:pt x="111" y="128"/>
                  <a:pt x="105" y="122"/>
                  <a:pt x="105" y="116"/>
                </a:cubicBezTo>
                <a:cubicBezTo>
                  <a:pt x="105" y="109"/>
                  <a:pt x="111" y="103"/>
                  <a:pt x="118" y="103"/>
                </a:cubicBezTo>
                <a:close/>
                <a:moveTo>
                  <a:pt x="98" y="181"/>
                </a:moveTo>
                <a:cubicBezTo>
                  <a:pt x="99" y="197"/>
                  <a:pt x="101" y="212"/>
                  <a:pt x="105" y="226"/>
                </a:cubicBezTo>
                <a:cubicBezTo>
                  <a:pt x="75" y="226"/>
                  <a:pt x="75" y="226"/>
                  <a:pt x="75" y="226"/>
                </a:cubicBezTo>
                <a:cubicBezTo>
                  <a:pt x="67" y="212"/>
                  <a:pt x="63" y="197"/>
                  <a:pt x="62" y="181"/>
                </a:cubicBezTo>
                <a:lnTo>
                  <a:pt x="98" y="181"/>
                </a:lnTo>
                <a:close/>
                <a:moveTo>
                  <a:pt x="217" y="276"/>
                </a:moveTo>
                <a:cubicBezTo>
                  <a:pt x="225" y="267"/>
                  <a:pt x="232" y="255"/>
                  <a:pt x="237" y="240"/>
                </a:cubicBezTo>
                <a:cubicBezTo>
                  <a:pt x="263" y="240"/>
                  <a:pt x="263" y="240"/>
                  <a:pt x="263" y="240"/>
                </a:cubicBezTo>
                <a:cubicBezTo>
                  <a:pt x="251" y="256"/>
                  <a:pt x="235" y="268"/>
                  <a:pt x="217" y="276"/>
                </a:cubicBezTo>
                <a:close/>
                <a:moveTo>
                  <a:pt x="263" y="106"/>
                </a:moveTo>
                <a:cubicBezTo>
                  <a:pt x="237" y="106"/>
                  <a:pt x="237" y="106"/>
                  <a:pt x="237" y="106"/>
                </a:cubicBezTo>
                <a:cubicBezTo>
                  <a:pt x="232" y="92"/>
                  <a:pt x="226" y="80"/>
                  <a:pt x="218" y="71"/>
                </a:cubicBezTo>
                <a:cubicBezTo>
                  <a:pt x="236" y="79"/>
                  <a:pt x="251" y="91"/>
                  <a:pt x="263" y="106"/>
                </a:cubicBezTo>
                <a:close/>
                <a:moveTo>
                  <a:pt x="129" y="71"/>
                </a:moveTo>
                <a:cubicBezTo>
                  <a:pt x="125" y="76"/>
                  <a:pt x="121" y="82"/>
                  <a:pt x="118" y="88"/>
                </a:cubicBezTo>
                <a:cubicBezTo>
                  <a:pt x="106" y="88"/>
                  <a:pt x="96" y="96"/>
                  <a:pt x="92" y="106"/>
                </a:cubicBezTo>
                <a:cubicBezTo>
                  <a:pt x="84" y="106"/>
                  <a:pt x="84" y="106"/>
                  <a:pt x="84" y="106"/>
                </a:cubicBezTo>
                <a:cubicBezTo>
                  <a:pt x="96" y="91"/>
                  <a:pt x="111" y="79"/>
                  <a:pt x="129" y="71"/>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6554" name="Google Shape;6554;p292"/>
          <p:cNvSpPr txBox="1"/>
          <p:nvPr/>
        </p:nvSpPr>
        <p:spPr>
          <a:xfrm>
            <a:off x="330627" y="1192601"/>
            <a:ext cx="3113100" cy="627300"/>
          </a:xfrm>
          <a:prstGeom prst="rect">
            <a:avLst/>
          </a:prstGeom>
          <a:noFill/>
          <a:ln>
            <a:noFill/>
          </a:ln>
        </p:spPr>
        <p:txBody>
          <a:bodyPr spcFirstLastPara="1" wrap="square" lIns="0" tIns="0" rIns="0" bIns="0" anchor="t" anchorCtr="0">
            <a:noAutofit/>
          </a:bodyPr>
          <a:lstStyle/>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Systems: 8</a:t>
            </a:r>
            <a:endParaRPr sz="900" b="0" i="0" u="none" strike="noStrike" cap="none">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Workflows / Guided Procedures: 2</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Reports: 2</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APIs: 8</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Enhancements: 11</a:t>
            </a:r>
            <a:endParaRPr sz="900">
              <a:solidFill>
                <a:srgbClr val="5B6771"/>
              </a:solidFill>
              <a:latin typeface="Open Sans"/>
              <a:ea typeface="Open Sans"/>
              <a:cs typeface="Open Sans"/>
              <a:sym typeface="Open Sans"/>
            </a:endParaRPr>
          </a:p>
        </p:txBody>
      </p:sp>
      <p:sp>
        <p:nvSpPr>
          <p:cNvPr id="6555" name="Google Shape;6555;p292"/>
          <p:cNvSpPr txBox="1">
            <a:spLocks noGrp="1"/>
          </p:cNvSpPr>
          <p:nvPr>
            <p:ph type="title" idx="4294967295"/>
          </p:nvPr>
        </p:nvSpPr>
        <p:spPr>
          <a:xfrm>
            <a:off x="270284" y="271297"/>
            <a:ext cx="8520600" cy="572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800"/>
              <a:buFont typeface="Arial"/>
              <a:buNone/>
            </a:pPr>
            <a:r>
              <a:rPr lang="en" sz="1800">
                <a:solidFill>
                  <a:schemeClr val="dk1"/>
                </a:solidFill>
              </a:rPr>
              <a:t>Employer Onboarding Cost Estimation Breakdown</a:t>
            </a:r>
            <a:endParaRPr sz="1800">
              <a:solidFill>
                <a:schemeClr val="dk1"/>
              </a:solidFill>
            </a:endParaRPr>
          </a:p>
        </p:txBody>
      </p:sp>
      <p:sp>
        <p:nvSpPr>
          <p:cNvPr id="6556" name="Google Shape;6556;p292"/>
          <p:cNvSpPr txBox="1"/>
          <p:nvPr/>
        </p:nvSpPr>
        <p:spPr>
          <a:xfrm>
            <a:off x="261100" y="830275"/>
            <a:ext cx="6774300" cy="29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Initiative: Enhance Employer Onboarding Process - Multi-product/Multi-channel</a:t>
            </a:r>
            <a:endParaRPr sz="1000">
              <a:solidFill>
                <a:schemeClr val="dk1"/>
              </a:solidFill>
              <a:latin typeface="Open Sans"/>
              <a:ea typeface="Open Sans"/>
              <a:cs typeface="Open Sans"/>
              <a:sym typeface="Open Sans"/>
            </a:endParaRPr>
          </a:p>
        </p:txBody>
      </p:sp>
      <p:sp>
        <p:nvSpPr>
          <p:cNvPr id="6557" name="Google Shape;6557;p292"/>
          <p:cNvSpPr txBox="1"/>
          <p:nvPr/>
        </p:nvSpPr>
        <p:spPr>
          <a:xfrm>
            <a:off x="265176" y="1975900"/>
            <a:ext cx="72780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Initiative: Automate Employer Duplication Check Procedures</a:t>
            </a:r>
            <a:endParaRPr sz="1000">
              <a:solidFill>
                <a:schemeClr val="dk1"/>
              </a:solidFill>
              <a:latin typeface="Open Sans"/>
              <a:ea typeface="Open Sans"/>
              <a:cs typeface="Open Sans"/>
              <a:sym typeface="Open Sans"/>
            </a:endParaRPr>
          </a:p>
        </p:txBody>
      </p:sp>
      <p:cxnSp>
        <p:nvCxnSpPr>
          <p:cNvPr id="6558" name="Google Shape;6558;p292"/>
          <p:cNvCxnSpPr/>
          <p:nvPr/>
        </p:nvCxnSpPr>
        <p:spPr>
          <a:xfrm rot="10800000" flipH="1">
            <a:off x="330617" y="1080522"/>
            <a:ext cx="8413200" cy="40800"/>
          </a:xfrm>
          <a:prstGeom prst="straightConnector1">
            <a:avLst/>
          </a:prstGeom>
          <a:noFill/>
          <a:ln w="9525" cap="flat" cmpd="sng">
            <a:solidFill>
              <a:schemeClr val="dk2"/>
            </a:solidFill>
            <a:prstDash val="solid"/>
            <a:round/>
            <a:headEnd type="none" w="sm" len="sm"/>
            <a:tailEnd type="none" w="sm" len="sm"/>
          </a:ln>
        </p:spPr>
      </p:cxnSp>
      <p:cxnSp>
        <p:nvCxnSpPr>
          <p:cNvPr id="6559" name="Google Shape;6559;p292"/>
          <p:cNvCxnSpPr/>
          <p:nvPr/>
        </p:nvCxnSpPr>
        <p:spPr>
          <a:xfrm rot="10800000" flipH="1">
            <a:off x="330615" y="2312100"/>
            <a:ext cx="8413200" cy="55200"/>
          </a:xfrm>
          <a:prstGeom prst="straightConnector1">
            <a:avLst/>
          </a:prstGeom>
          <a:noFill/>
          <a:ln w="9525" cap="flat" cmpd="sng">
            <a:solidFill>
              <a:schemeClr val="dk2"/>
            </a:solidFill>
            <a:prstDash val="solid"/>
            <a:round/>
            <a:headEnd type="none" w="sm" len="sm"/>
            <a:tailEnd type="none" w="sm" len="sm"/>
          </a:ln>
        </p:spPr>
      </p:cxnSp>
      <p:cxnSp>
        <p:nvCxnSpPr>
          <p:cNvPr id="6560" name="Google Shape;6560;p292"/>
          <p:cNvCxnSpPr/>
          <p:nvPr/>
        </p:nvCxnSpPr>
        <p:spPr>
          <a:xfrm rot="10800000" flipH="1">
            <a:off x="330615" y="3607500"/>
            <a:ext cx="8413200" cy="55200"/>
          </a:xfrm>
          <a:prstGeom prst="straightConnector1">
            <a:avLst/>
          </a:prstGeom>
          <a:noFill/>
          <a:ln w="9525" cap="flat" cmpd="sng">
            <a:solidFill>
              <a:schemeClr val="dk2"/>
            </a:solidFill>
            <a:prstDash val="solid"/>
            <a:round/>
            <a:headEnd type="none" w="sm" len="sm"/>
            <a:tailEnd type="none" w="sm" len="sm"/>
          </a:ln>
        </p:spPr>
      </p:cxnSp>
      <p:sp>
        <p:nvSpPr>
          <p:cNvPr id="6561" name="Google Shape;6561;p292"/>
          <p:cNvSpPr txBox="1"/>
          <p:nvPr/>
        </p:nvSpPr>
        <p:spPr>
          <a:xfrm>
            <a:off x="265176" y="3282950"/>
            <a:ext cx="48495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Initiative: Improve quality of “Sales Opportunity Data”</a:t>
            </a:r>
            <a:endParaRPr sz="1000">
              <a:solidFill>
                <a:schemeClr val="dk1"/>
              </a:solidFill>
              <a:latin typeface="Open Sans"/>
              <a:ea typeface="Open Sans"/>
              <a:cs typeface="Open Sans"/>
              <a:sym typeface="Open Sans"/>
            </a:endParaRPr>
          </a:p>
        </p:txBody>
      </p:sp>
      <p:pic>
        <p:nvPicPr>
          <p:cNvPr id="6562" name="Google Shape;6562;p292"/>
          <p:cNvPicPr preferRelativeResize="0"/>
          <p:nvPr/>
        </p:nvPicPr>
        <p:blipFill rotWithShape="1">
          <a:blip r:embed="rId3">
            <a:alphaModFix/>
          </a:blip>
          <a:srcRect t="337" b="337"/>
          <a:stretch/>
        </p:blipFill>
        <p:spPr>
          <a:xfrm>
            <a:off x="7679624" y="51862"/>
            <a:ext cx="1189993" cy="144242"/>
          </a:xfrm>
          <a:prstGeom prst="rect">
            <a:avLst/>
          </a:prstGeom>
          <a:noFill/>
          <a:ln>
            <a:noFill/>
          </a:ln>
        </p:spPr>
      </p:pic>
      <p:sp>
        <p:nvSpPr>
          <p:cNvPr id="6563" name="Google Shape;6563;p292"/>
          <p:cNvSpPr txBox="1"/>
          <p:nvPr/>
        </p:nvSpPr>
        <p:spPr>
          <a:xfrm>
            <a:off x="4529931" y="1188720"/>
            <a:ext cx="3113100" cy="627300"/>
          </a:xfrm>
          <a:prstGeom prst="rect">
            <a:avLst/>
          </a:prstGeom>
          <a:noFill/>
          <a:ln>
            <a:noFill/>
          </a:ln>
        </p:spPr>
        <p:txBody>
          <a:bodyPr spcFirstLastPara="1" wrap="square" lIns="0" tIns="0" rIns="0" bIns="0" anchor="t" anchorCtr="0">
            <a:noAutofit/>
          </a:bodyPr>
          <a:lstStyle/>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Design: $527,340</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Construct: $1,178,525</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Testing: $869,265</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Implement: $1,063,140</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Total Hours: 15,482</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Total Amount: $3,638,270</a:t>
            </a:r>
            <a:endParaRPr sz="900">
              <a:solidFill>
                <a:srgbClr val="5B6771"/>
              </a:solidFill>
              <a:latin typeface="Open Sans"/>
              <a:ea typeface="Open Sans"/>
              <a:cs typeface="Open Sans"/>
              <a:sym typeface="Open Sans"/>
            </a:endParaRPr>
          </a:p>
        </p:txBody>
      </p:sp>
      <p:sp>
        <p:nvSpPr>
          <p:cNvPr id="6564" name="Google Shape;6564;p292"/>
          <p:cNvSpPr txBox="1"/>
          <p:nvPr/>
        </p:nvSpPr>
        <p:spPr>
          <a:xfrm>
            <a:off x="329184" y="2486700"/>
            <a:ext cx="3113100" cy="849300"/>
          </a:xfrm>
          <a:prstGeom prst="rect">
            <a:avLst/>
          </a:prstGeom>
          <a:noFill/>
          <a:ln>
            <a:noFill/>
          </a:ln>
        </p:spPr>
        <p:txBody>
          <a:bodyPr spcFirstLastPara="1" wrap="square" lIns="0" tIns="0" rIns="0" bIns="0" anchor="t" anchorCtr="0">
            <a:noAutofit/>
          </a:bodyPr>
          <a:lstStyle/>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Workflows / Guided Procedures: 1</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Reports: 1</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APIs: 1</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Enhancements: 1</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chemeClr val="dk1"/>
                </a:solidFill>
                <a:latin typeface="Open Sans"/>
                <a:ea typeface="Open Sans"/>
                <a:cs typeface="Open Sans"/>
                <a:sym typeface="Open Sans"/>
              </a:rPr>
              <a:t>Web Portal: 1</a:t>
            </a:r>
            <a:endParaRPr sz="900">
              <a:solidFill>
                <a:srgbClr val="5B6771"/>
              </a:solidFill>
              <a:latin typeface="Open Sans"/>
              <a:ea typeface="Open Sans"/>
              <a:cs typeface="Open Sans"/>
              <a:sym typeface="Open Sans"/>
            </a:endParaRPr>
          </a:p>
        </p:txBody>
      </p:sp>
      <p:sp>
        <p:nvSpPr>
          <p:cNvPr id="6565" name="Google Shape;6565;p292"/>
          <p:cNvSpPr txBox="1"/>
          <p:nvPr/>
        </p:nvSpPr>
        <p:spPr>
          <a:xfrm>
            <a:off x="4638750" y="2490216"/>
            <a:ext cx="3113100" cy="849300"/>
          </a:xfrm>
          <a:prstGeom prst="rect">
            <a:avLst/>
          </a:prstGeom>
          <a:noFill/>
          <a:ln>
            <a:noFill/>
          </a:ln>
        </p:spPr>
        <p:txBody>
          <a:bodyPr spcFirstLastPara="1" wrap="square" lIns="0" tIns="0" rIns="0" bIns="0" anchor="t" anchorCtr="0">
            <a:noAutofit/>
          </a:bodyPr>
          <a:lstStyle/>
          <a:p>
            <a:pPr marL="457200" lvl="0" indent="-285750" algn="l" rtl="0">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Design: $146,640</a:t>
            </a:r>
            <a:endParaRPr sz="900">
              <a:solidFill>
                <a:schemeClr val="dk1"/>
              </a:solidFill>
              <a:latin typeface="Open Sans"/>
              <a:ea typeface="Open Sans"/>
              <a:cs typeface="Open Sans"/>
              <a:sym typeface="Open Sans"/>
            </a:endParaRPr>
          </a:p>
          <a:p>
            <a:pPr marL="457200" lvl="0" indent="-285750" algn="l" rtl="0">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Construct: $407,020</a:t>
            </a:r>
            <a:endParaRPr sz="900">
              <a:solidFill>
                <a:schemeClr val="dk1"/>
              </a:solidFill>
              <a:latin typeface="Open Sans"/>
              <a:ea typeface="Open Sans"/>
              <a:cs typeface="Open Sans"/>
              <a:sym typeface="Open Sans"/>
            </a:endParaRPr>
          </a:p>
          <a:p>
            <a:pPr marL="457200" lvl="0" indent="-285750" algn="l" rtl="0">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Testing: $188,000</a:t>
            </a:r>
            <a:endParaRPr sz="900">
              <a:solidFill>
                <a:schemeClr val="dk1"/>
              </a:solidFill>
              <a:latin typeface="Open Sans"/>
              <a:ea typeface="Open Sans"/>
              <a:cs typeface="Open Sans"/>
              <a:sym typeface="Open Sans"/>
            </a:endParaRPr>
          </a:p>
          <a:p>
            <a:pPr marL="457200" lvl="0" indent="-285750" algn="l" rtl="0">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Implement: $433,340</a:t>
            </a:r>
            <a:endParaRPr sz="900">
              <a:solidFill>
                <a:schemeClr val="dk1"/>
              </a:solidFill>
              <a:latin typeface="Open Sans"/>
              <a:ea typeface="Open Sans"/>
              <a:cs typeface="Open Sans"/>
              <a:sym typeface="Open Sans"/>
            </a:endParaRPr>
          </a:p>
          <a:p>
            <a:pPr marL="457200" lvl="0" indent="-285750" algn="l" rtl="0">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Total Hours: 5,000</a:t>
            </a:r>
            <a:endParaRPr sz="900">
              <a:solidFill>
                <a:schemeClr val="dk1"/>
              </a:solidFill>
              <a:latin typeface="Open Sans"/>
              <a:ea typeface="Open Sans"/>
              <a:cs typeface="Open Sans"/>
              <a:sym typeface="Open Sans"/>
            </a:endParaRPr>
          </a:p>
          <a:p>
            <a:pPr marL="457200" lvl="0" indent="-285750" algn="l" rtl="0">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Total Amount: $1,175,000</a:t>
            </a:r>
            <a:endParaRPr sz="900">
              <a:solidFill>
                <a:srgbClr val="5B6771"/>
              </a:solidFill>
              <a:latin typeface="Open Sans"/>
              <a:ea typeface="Open Sans"/>
              <a:cs typeface="Open Sans"/>
              <a:sym typeface="Open Sans"/>
            </a:endParaRPr>
          </a:p>
        </p:txBody>
      </p:sp>
      <p:sp>
        <p:nvSpPr>
          <p:cNvPr id="6566" name="Google Shape;6566;p292"/>
          <p:cNvSpPr txBox="1"/>
          <p:nvPr/>
        </p:nvSpPr>
        <p:spPr>
          <a:xfrm>
            <a:off x="4895775" y="3785616"/>
            <a:ext cx="3113100" cy="849300"/>
          </a:xfrm>
          <a:prstGeom prst="rect">
            <a:avLst/>
          </a:prstGeom>
          <a:noFill/>
          <a:ln>
            <a:noFill/>
          </a:ln>
        </p:spPr>
        <p:txBody>
          <a:bodyPr spcFirstLastPara="1" wrap="square" lIns="0" tIns="0" rIns="0" bIns="0" anchor="t" anchorCtr="0">
            <a:noAutofit/>
          </a:bodyPr>
          <a:lstStyle/>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Design: $138,180</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Construct: $294,220</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Testing: $259,205</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Implement: $712,990</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Total Hours: </a:t>
            </a:r>
            <a:r>
              <a:rPr lang="en" sz="900">
                <a:solidFill>
                  <a:schemeClr val="dk1"/>
                </a:solidFill>
                <a:latin typeface="Open Sans"/>
                <a:ea typeface="Open Sans"/>
                <a:cs typeface="Open Sans"/>
                <a:sym typeface="Open Sans"/>
              </a:rPr>
              <a:t>5,977</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Total Amount: $1,404,595</a:t>
            </a:r>
            <a:endParaRPr sz="900">
              <a:solidFill>
                <a:srgbClr val="5B6771"/>
              </a:solidFill>
              <a:latin typeface="Open Sans"/>
              <a:ea typeface="Open Sans"/>
              <a:cs typeface="Open Sans"/>
              <a:sym typeface="Open Sans"/>
            </a:endParaRPr>
          </a:p>
        </p:txBody>
      </p:sp>
      <p:sp>
        <p:nvSpPr>
          <p:cNvPr id="6567" name="Google Shape;6567;p292"/>
          <p:cNvSpPr txBox="1"/>
          <p:nvPr/>
        </p:nvSpPr>
        <p:spPr>
          <a:xfrm>
            <a:off x="329184" y="3782100"/>
            <a:ext cx="3113100" cy="849300"/>
          </a:xfrm>
          <a:prstGeom prst="rect">
            <a:avLst/>
          </a:prstGeom>
          <a:noFill/>
          <a:ln>
            <a:noFill/>
          </a:ln>
        </p:spPr>
        <p:txBody>
          <a:bodyPr spcFirstLastPara="1" wrap="square" lIns="0" tIns="0" rIns="0" bIns="0" anchor="t" anchorCtr="0">
            <a:noAutofit/>
          </a:bodyPr>
          <a:lstStyle/>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Systems: 2</a:t>
            </a:r>
            <a:endParaRPr sz="900" b="0" i="0" u="none" strike="noStrike" cap="none">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Workflows / Guided Procedures: 1</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Reports: 0</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APIs: 1</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Enhancements: 2</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chemeClr val="dk1"/>
                </a:solidFill>
                <a:latin typeface="Open Sans"/>
                <a:ea typeface="Open Sans"/>
                <a:cs typeface="Open Sans"/>
                <a:sym typeface="Open Sans"/>
              </a:rPr>
              <a:t>Web Portal: 1</a:t>
            </a:r>
            <a:endParaRPr sz="900">
              <a:solidFill>
                <a:srgbClr val="5B6771"/>
              </a:solidFill>
              <a:latin typeface="Open Sans"/>
              <a:ea typeface="Open Sans"/>
              <a:cs typeface="Open Sans"/>
              <a:sym typeface="Open Sans"/>
            </a:endParaRPr>
          </a:p>
        </p:txBody>
      </p:sp>
      <p:sp>
        <p:nvSpPr>
          <p:cNvPr id="6568" name="Google Shape;6568;p292"/>
          <p:cNvSpPr txBox="1"/>
          <p:nvPr/>
        </p:nvSpPr>
        <p:spPr>
          <a:xfrm>
            <a:off x="330625" y="4736592"/>
            <a:ext cx="8460300" cy="400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700"/>
              <a:buFont typeface="Georgia"/>
              <a:buNone/>
            </a:pPr>
            <a:r>
              <a:rPr lang="en" sz="600" i="0" u="none" strike="noStrike" cap="none">
                <a:solidFill>
                  <a:srgbClr val="5B6771"/>
                </a:solidFill>
                <a:latin typeface="Open Sans"/>
                <a:ea typeface="Open Sans"/>
                <a:cs typeface="Open Sans"/>
                <a:sym typeface="Open Sans"/>
              </a:rPr>
              <a:t>* Cost estimates do not include run rate and are based on the info</a:t>
            </a:r>
            <a:r>
              <a:rPr lang="en" sz="600">
                <a:solidFill>
                  <a:srgbClr val="5B6771"/>
                </a:solidFill>
                <a:latin typeface="Open Sans"/>
                <a:ea typeface="Open Sans"/>
                <a:cs typeface="Open Sans"/>
                <a:sym typeface="Open Sans"/>
              </a:rPr>
              <a:t>rmation during workshops </a:t>
            </a:r>
            <a:r>
              <a:rPr lang="en" sz="600" i="0" u="none" strike="noStrike" cap="none">
                <a:solidFill>
                  <a:srgbClr val="5B6771"/>
                </a:solidFill>
                <a:latin typeface="Open Sans"/>
                <a:ea typeface="Open Sans"/>
                <a:cs typeface="Open Sans"/>
                <a:sym typeface="Open Sans"/>
              </a:rPr>
              <a:t>provided by each Employer </a:t>
            </a:r>
            <a:r>
              <a:rPr lang="en" sz="600">
                <a:solidFill>
                  <a:srgbClr val="5B6771"/>
                </a:solidFill>
                <a:latin typeface="Open Sans"/>
                <a:ea typeface="Open Sans"/>
                <a:cs typeface="Open Sans"/>
                <a:sym typeface="Open Sans"/>
              </a:rPr>
              <a:t>O</a:t>
            </a:r>
            <a:r>
              <a:rPr lang="en" sz="600" i="0" u="none" strike="noStrike" cap="none">
                <a:solidFill>
                  <a:srgbClr val="5B6771"/>
                </a:solidFill>
                <a:latin typeface="Open Sans"/>
                <a:ea typeface="Open Sans"/>
                <a:cs typeface="Open Sans"/>
                <a:sym typeface="Open Sans"/>
              </a:rPr>
              <a:t>nboarding </a:t>
            </a:r>
            <a:r>
              <a:rPr lang="en" sz="600">
                <a:solidFill>
                  <a:srgbClr val="5B6771"/>
                </a:solidFill>
                <a:latin typeface="Open Sans"/>
                <a:ea typeface="Open Sans"/>
                <a:cs typeface="Open Sans"/>
                <a:sym typeface="Open Sans"/>
              </a:rPr>
              <a:t>product</a:t>
            </a:r>
            <a:r>
              <a:rPr lang="en" sz="600" i="0" u="none" strike="noStrike" cap="none">
                <a:solidFill>
                  <a:srgbClr val="5B6771"/>
                </a:solidFill>
                <a:latin typeface="Open Sans"/>
                <a:ea typeface="Open Sans"/>
                <a:cs typeface="Open Sans"/>
                <a:sym typeface="Open Sans"/>
              </a:rPr>
              <a:t> team, a</a:t>
            </a:r>
            <a:r>
              <a:rPr lang="en" sz="600">
                <a:solidFill>
                  <a:srgbClr val="5B6771"/>
                </a:solidFill>
                <a:latin typeface="Open Sans"/>
                <a:ea typeface="Open Sans"/>
                <a:cs typeface="Open Sans"/>
                <a:sym typeface="Open Sans"/>
              </a:rPr>
              <a:t>nd the assumptions from PwC from relevant experience</a:t>
            </a:r>
            <a:r>
              <a:rPr lang="en" sz="600" i="0" u="none" strike="noStrike" cap="none">
                <a:solidFill>
                  <a:srgbClr val="5B6771"/>
                </a:solidFill>
                <a:latin typeface="Open Sans"/>
                <a:ea typeface="Open Sans"/>
                <a:cs typeface="Open Sans"/>
                <a:sym typeface="Open Sans"/>
              </a:rPr>
              <a:t>. A change in assumptions or scope will directly impact the estimates.</a:t>
            </a:r>
            <a:endParaRPr sz="600" i="0" u="none" strike="noStrike" cap="none">
              <a:solidFill>
                <a:srgbClr val="5B6771"/>
              </a:solidFill>
              <a:latin typeface="Open Sans"/>
              <a:ea typeface="Open Sans"/>
              <a:cs typeface="Open Sans"/>
              <a:sym typeface="Open Sans"/>
            </a:endParaRPr>
          </a:p>
          <a:p>
            <a:pPr marL="0" marR="0" lvl="0" indent="0" algn="l" rtl="0">
              <a:lnSpc>
                <a:spcPct val="100000"/>
              </a:lnSpc>
              <a:spcBef>
                <a:spcPts val="0"/>
              </a:spcBef>
              <a:spcAft>
                <a:spcPts val="0"/>
              </a:spcAft>
              <a:buClr>
                <a:srgbClr val="7F7F7F"/>
              </a:buClr>
              <a:buSzPts val="700"/>
              <a:buFont typeface="Georgia"/>
              <a:buNone/>
            </a:pPr>
            <a:r>
              <a:rPr lang="en" sz="600">
                <a:solidFill>
                  <a:srgbClr val="5B6771"/>
                </a:solidFill>
                <a:latin typeface="Open Sans"/>
                <a:ea typeface="Open Sans"/>
                <a:cs typeface="Open Sans"/>
                <a:sym typeface="Open Sans"/>
              </a:rPr>
              <a:t>* While no two large-scale programs are same because of scope and complexity factors, based on the information during workshops provided by each Employer Onboarding product team, and the assumptions from PwC from relevant experience, the estimation results from the estimation model indicates a build cost of ~$8.5 M* (+/- 50%), assuming a blended rate of $235/hr. The model cost includes design, build, testing and infrastructure (taken as-is).</a:t>
            </a:r>
            <a:endParaRPr sz="600">
              <a:solidFill>
                <a:srgbClr val="5B6771"/>
              </a:solidFill>
              <a:latin typeface="Open Sans"/>
              <a:ea typeface="Open Sans"/>
              <a:cs typeface="Open Sans"/>
              <a:sym typeface="Open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572"/>
        <p:cNvGrpSpPr/>
        <p:nvPr/>
      </p:nvGrpSpPr>
      <p:grpSpPr>
        <a:xfrm>
          <a:off x="0" y="0"/>
          <a:ext cx="0" cy="0"/>
          <a:chOff x="0" y="0"/>
          <a:chExt cx="0" cy="0"/>
        </a:xfrm>
      </p:grpSpPr>
      <p:sp>
        <p:nvSpPr>
          <p:cNvPr id="6573" name="Google Shape;6573;p293"/>
          <p:cNvSpPr/>
          <p:nvPr/>
        </p:nvSpPr>
        <p:spPr>
          <a:xfrm>
            <a:off x="12824325" y="2039338"/>
            <a:ext cx="317406" cy="320040"/>
          </a:xfrm>
          <a:custGeom>
            <a:avLst/>
            <a:gdLst/>
            <a:ahLst/>
            <a:cxnLst/>
            <a:rect l="l" t="t" r="r" b="b"/>
            <a:pathLst>
              <a:path w="347" h="347" extrusionOk="0">
                <a:moveTo>
                  <a:pt x="0" y="0"/>
                </a:moveTo>
                <a:cubicBezTo>
                  <a:pt x="0" y="347"/>
                  <a:pt x="0" y="347"/>
                  <a:pt x="0" y="347"/>
                </a:cubicBezTo>
                <a:cubicBezTo>
                  <a:pt x="347" y="347"/>
                  <a:pt x="347" y="347"/>
                  <a:pt x="347" y="347"/>
                </a:cubicBezTo>
                <a:cubicBezTo>
                  <a:pt x="347" y="0"/>
                  <a:pt x="347" y="0"/>
                  <a:pt x="347" y="0"/>
                </a:cubicBezTo>
                <a:lnTo>
                  <a:pt x="0" y="0"/>
                </a:lnTo>
                <a:close/>
                <a:moveTo>
                  <a:pt x="332" y="332"/>
                </a:moveTo>
                <a:cubicBezTo>
                  <a:pt x="15" y="332"/>
                  <a:pt x="15" y="332"/>
                  <a:pt x="15" y="332"/>
                </a:cubicBezTo>
                <a:cubicBezTo>
                  <a:pt x="15" y="15"/>
                  <a:pt x="15" y="15"/>
                  <a:pt x="15" y="15"/>
                </a:cubicBezTo>
                <a:cubicBezTo>
                  <a:pt x="332" y="15"/>
                  <a:pt x="332" y="15"/>
                  <a:pt x="332" y="15"/>
                </a:cubicBezTo>
                <a:lnTo>
                  <a:pt x="332" y="332"/>
                </a:lnTo>
                <a:close/>
                <a:moveTo>
                  <a:pt x="173" y="300"/>
                </a:moveTo>
                <a:cubicBezTo>
                  <a:pt x="243" y="300"/>
                  <a:pt x="300" y="243"/>
                  <a:pt x="300" y="173"/>
                </a:cubicBezTo>
                <a:cubicBezTo>
                  <a:pt x="300" y="104"/>
                  <a:pt x="243" y="47"/>
                  <a:pt x="173" y="47"/>
                </a:cubicBezTo>
                <a:cubicBezTo>
                  <a:pt x="104" y="47"/>
                  <a:pt x="47" y="104"/>
                  <a:pt x="47" y="173"/>
                </a:cubicBezTo>
                <a:cubicBezTo>
                  <a:pt x="47" y="243"/>
                  <a:pt x="104" y="300"/>
                  <a:pt x="173" y="300"/>
                </a:cubicBezTo>
                <a:close/>
                <a:moveTo>
                  <a:pt x="84" y="240"/>
                </a:moveTo>
                <a:cubicBezTo>
                  <a:pt x="109" y="240"/>
                  <a:pt x="109" y="240"/>
                  <a:pt x="109" y="240"/>
                </a:cubicBezTo>
                <a:cubicBezTo>
                  <a:pt x="114" y="254"/>
                  <a:pt x="121" y="266"/>
                  <a:pt x="129" y="276"/>
                </a:cubicBezTo>
                <a:cubicBezTo>
                  <a:pt x="111" y="268"/>
                  <a:pt x="96" y="256"/>
                  <a:pt x="84" y="240"/>
                </a:cubicBezTo>
                <a:close/>
                <a:moveTo>
                  <a:pt x="91" y="121"/>
                </a:moveTo>
                <a:cubicBezTo>
                  <a:pt x="92" y="128"/>
                  <a:pt x="96" y="134"/>
                  <a:pt x="101" y="137"/>
                </a:cubicBezTo>
                <a:cubicBezTo>
                  <a:pt x="100" y="147"/>
                  <a:pt x="99" y="156"/>
                  <a:pt x="99" y="166"/>
                </a:cubicBezTo>
                <a:cubicBezTo>
                  <a:pt x="62" y="166"/>
                  <a:pt x="62" y="166"/>
                  <a:pt x="62" y="166"/>
                </a:cubicBezTo>
                <a:cubicBezTo>
                  <a:pt x="63" y="150"/>
                  <a:pt x="67" y="135"/>
                  <a:pt x="75" y="121"/>
                </a:cubicBezTo>
                <a:lnTo>
                  <a:pt x="91" y="121"/>
                </a:lnTo>
                <a:close/>
                <a:moveTo>
                  <a:pt x="285" y="166"/>
                </a:moveTo>
                <a:cubicBezTo>
                  <a:pt x="267" y="166"/>
                  <a:pt x="267" y="166"/>
                  <a:pt x="267" y="166"/>
                </a:cubicBezTo>
                <a:cubicBezTo>
                  <a:pt x="264" y="157"/>
                  <a:pt x="257" y="151"/>
                  <a:pt x="247" y="149"/>
                </a:cubicBezTo>
                <a:cubicBezTo>
                  <a:pt x="246" y="139"/>
                  <a:pt x="244" y="130"/>
                  <a:pt x="242" y="121"/>
                </a:cubicBezTo>
                <a:cubicBezTo>
                  <a:pt x="272" y="121"/>
                  <a:pt x="272" y="121"/>
                  <a:pt x="272" y="121"/>
                </a:cubicBezTo>
                <a:cubicBezTo>
                  <a:pt x="279" y="135"/>
                  <a:pt x="284" y="150"/>
                  <a:pt x="285" y="166"/>
                </a:cubicBezTo>
                <a:close/>
                <a:moveTo>
                  <a:pt x="145" y="121"/>
                </a:moveTo>
                <a:cubicBezTo>
                  <a:pt x="166" y="121"/>
                  <a:pt x="166" y="121"/>
                  <a:pt x="166" y="121"/>
                </a:cubicBezTo>
                <a:cubicBezTo>
                  <a:pt x="166" y="166"/>
                  <a:pt x="166" y="166"/>
                  <a:pt x="166" y="166"/>
                </a:cubicBezTo>
                <a:cubicBezTo>
                  <a:pt x="113" y="166"/>
                  <a:pt x="113" y="166"/>
                  <a:pt x="113" y="166"/>
                </a:cubicBezTo>
                <a:cubicBezTo>
                  <a:pt x="114" y="158"/>
                  <a:pt x="114" y="150"/>
                  <a:pt x="115" y="143"/>
                </a:cubicBezTo>
                <a:cubicBezTo>
                  <a:pt x="116" y="143"/>
                  <a:pt x="117" y="143"/>
                  <a:pt x="118" y="143"/>
                </a:cubicBezTo>
                <a:cubicBezTo>
                  <a:pt x="131" y="143"/>
                  <a:pt x="142" y="134"/>
                  <a:pt x="145" y="121"/>
                </a:cubicBezTo>
                <a:close/>
                <a:moveTo>
                  <a:pt x="166" y="181"/>
                </a:moveTo>
                <a:cubicBezTo>
                  <a:pt x="166" y="205"/>
                  <a:pt x="166" y="205"/>
                  <a:pt x="166" y="205"/>
                </a:cubicBezTo>
                <a:cubicBezTo>
                  <a:pt x="157" y="208"/>
                  <a:pt x="149" y="216"/>
                  <a:pt x="147" y="226"/>
                </a:cubicBezTo>
                <a:cubicBezTo>
                  <a:pt x="120" y="226"/>
                  <a:pt x="120" y="226"/>
                  <a:pt x="120" y="226"/>
                </a:cubicBezTo>
                <a:cubicBezTo>
                  <a:pt x="116" y="212"/>
                  <a:pt x="114" y="197"/>
                  <a:pt x="113" y="181"/>
                </a:cubicBezTo>
                <a:lnTo>
                  <a:pt x="166" y="181"/>
                </a:lnTo>
                <a:close/>
                <a:moveTo>
                  <a:pt x="174" y="244"/>
                </a:moveTo>
                <a:cubicBezTo>
                  <a:pt x="167" y="244"/>
                  <a:pt x="161" y="238"/>
                  <a:pt x="161" y="232"/>
                </a:cubicBezTo>
                <a:cubicBezTo>
                  <a:pt x="161" y="225"/>
                  <a:pt x="167" y="219"/>
                  <a:pt x="174" y="219"/>
                </a:cubicBezTo>
                <a:cubicBezTo>
                  <a:pt x="181" y="219"/>
                  <a:pt x="186" y="225"/>
                  <a:pt x="186" y="232"/>
                </a:cubicBezTo>
                <a:cubicBezTo>
                  <a:pt x="186" y="238"/>
                  <a:pt x="181" y="244"/>
                  <a:pt x="174" y="244"/>
                </a:cubicBezTo>
                <a:close/>
                <a:moveTo>
                  <a:pt x="148" y="240"/>
                </a:moveTo>
                <a:cubicBezTo>
                  <a:pt x="151" y="249"/>
                  <a:pt x="158" y="255"/>
                  <a:pt x="166" y="258"/>
                </a:cubicBezTo>
                <a:cubicBezTo>
                  <a:pt x="166" y="284"/>
                  <a:pt x="166" y="284"/>
                  <a:pt x="166" y="284"/>
                </a:cubicBezTo>
                <a:cubicBezTo>
                  <a:pt x="150" y="280"/>
                  <a:pt x="135" y="264"/>
                  <a:pt x="126" y="240"/>
                </a:cubicBezTo>
                <a:lnTo>
                  <a:pt x="148" y="240"/>
                </a:lnTo>
                <a:close/>
                <a:moveTo>
                  <a:pt x="181" y="284"/>
                </a:moveTo>
                <a:cubicBezTo>
                  <a:pt x="181" y="258"/>
                  <a:pt x="181" y="258"/>
                  <a:pt x="181" y="258"/>
                </a:cubicBezTo>
                <a:cubicBezTo>
                  <a:pt x="190" y="256"/>
                  <a:pt x="197" y="249"/>
                  <a:pt x="200" y="240"/>
                </a:cubicBezTo>
                <a:cubicBezTo>
                  <a:pt x="221" y="240"/>
                  <a:pt x="221" y="240"/>
                  <a:pt x="221" y="240"/>
                </a:cubicBezTo>
                <a:cubicBezTo>
                  <a:pt x="212" y="264"/>
                  <a:pt x="197" y="280"/>
                  <a:pt x="181" y="284"/>
                </a:cubicBezTo>
                <a:close/>
                <a:moveTo>
                  <a:pt x="201" y="226"/>
                </a:moveTo>
                <a:cubicBezTo>
                  <a:pt x="198" y="216"/>
                  <a:pt x="191" y="208"/>
                  <a:pt x="181" y="205"/>
                </a:cubicBezTo>
                <a:cubicBezTo>
                  <a:pt x="181" y="181"/>
                  <a:pt x="181" y="181"/>
                  <a:pt x="181" y="181"/>
                </a:cubicBezTo>
                <a:cubicBezTo>
                  <a:pt x="215" y="181"/>
                  <a:pt x="215" y="181"/>
                  <a:pt x="215" y="181"/>
                </a:cubicBezTo>
                <a:cubicBezTo>
                  <a:pt x="217" y="190"/>
                  <a:pt x="223" y="198"/>
                  <a:pt x="232" y="201"/>
                </a:cubicBezTo>
                <a:cubicBezTo>
                  <a:pt x="231" y="210"/>
                  <a:pt x="229" y="218"/>
                  <a:pt x="227" y="226"/>
                </a:cubicBezTo>
                <a:lnTo>
                  <a:pt x="201" y="226"/>
                </a:lnTo>
                <a:close/>
                <a:moveTo>
                  <a:pt x="242" y="163"/>
                </a:moveTo>
                <a:cubicBezTo>
                  <a:pt x="249" y="163"/>
                  <a:pt x="254" y="169"/>
                  <a:pt x="254" y="176"/>
                </a:cubicBezTo>
                <a:cubicBezTo>
                  <a:pt x="254" y="182"/>
                  <a:pt x="249" y="188"/>
                  <a:pt x="242" y="188"/>
                </a:cubicBezTo>
                <a:cubicBezTo>
                  <a:pt x="235" y="188"/>
                  <a:pt x="229" y="182"/>
                  <a:pt x="229" y="176"/>
                </a:cubicBezTo>
                <a:cubicBezTo>
                  <a:pt x="229" y="169"/>
                  <a:pt x="235" y="163"/>
                  <a:pt x="242" y="163"/>
                </a:cubicBezTo>
                <a:close/>
                <a:moveTo>
                  <a:pt x="247" y="202"/>
                </a:moveTo>
                <a:cubicBezTo>
                  <a:pt x="258" y="201"/>
                  <a:pt x="266" y="192"/>
                  <a:pt x="269" y="181"/>
                </a:cubicBezTo>
                <a:cubicBezTo>
                  <a:pt x="285" y="181"/>
                  <a:pt x="285" y="181"/>
                  <a:pt x="285" y="181"/>
                </a:cubicBezTo>
                <a:cubicBezTo>
                  <a:pt x="284" y="197"/>
                  <a:pt x="279" y="212"/>
                  <a:pt x="272" y="226"/>
                </a:cubicBezTo>
                <a:cubicBezTo>
                  <a:pt x="242" y="226"/>
                  <a:pt x="242" y="226"/>
                  <a:pt x="242" y="226"/>
                </a:cubicBezTo>
                <a:cubicBezTo>
                  <a:pt x="244" y="218"/>
                  <a:pt x="245" y="211"/>
                  <a:pt x="247" y="202"/>
                </a:cubicBezTo>
                <a:close/>
                <a:moveTo>
                  <a:pt x="232" y="150"/>
                </a:moveTo>
                <a:cubicBezTo>
                  <a:pt x="225" y="153"/>
                  <a:pt x="219" y="159"/>
                  <a:pt x="216" y="166"/>
                </a:cubicBezTo>
                <a:cubicBezTo>
                  <a:pt x="181" y="166"/>
                  <a:pt x="181" y="166"/>
                  <a:pt x="181" y="166"/>
                </a:cubicBezTo>
                <a:cubicBezTo>
                  <a:pt x="181" y="121"/>
                  <a:pt x="181" y="121"/>
                  <a:pt x="181" y="121"/>
                </a:cubicBezTo>
                <a:cubicBezTo>
                  <a:pt x="227" y="121"/>
                  <a:pt x="227" y="121"/>
                  <a:pt x="227" y="121"/>
                </a:cubicBezTo>
                <a:cubicBezTo>
                  <a:pt x="229" y="130"/>
                  <a:pt x="231" y="140"/>
                  <a:pt x="232" y="150"/>
                </a:cubicBezTo>
                <a:close/>
                <a:moveTo>
                  <a:pt x="181" y="106"/>
                </a:moveTo>
                <a:cubicBezTo>
                  <a:pt x="181" y="63"/>
                  <a:pt x="181" y="63"/>
                  <a:pt x="181" y="63"/>
                </a:cubicBezTo>
                <a:cubicBezTo>
                  <a:pt x="197" y="66"/>
                  <a:pt x="212" y="83"/>
                  <a:pt x="222" y="106"/>
                </a:cubicBezTo>
                <a:lnTo>
                  <a:pt x="181" y="106"/>
                </a:lnTo>
                <a:close/>
                <a:moveTo>
                  <a:pt x="166" y="63"/>
                </a:moveTo>
                <a:cubicBezTo>
                  <a:pt x="166" y="106"/>
                  <a:pt x="166" y="106"/>
                  <a:pt x="166" y="106"/>
                </a:cubicBezTo>
                <a:cubicBezTo>
                  <a:pt x="144" y="106"/>
                  <a:pt x="144" y="106"/>
                  <a:pt x="144" y="106"/>
                </a:cubicBezTo>
                <a:cubicBezTo>
                  <a:pt x="142" y="101"/>
                  <a:pt x="138" y="96"/>
                  <a:pt x="132" y="92"/>
                </a:cubicBezTo>
                <a:cubicBezTo>
                  <a:pt x="142" y="76"/>
                  <a:pt x="154" y="66"/>
                  <a:pt x="166" y="63"/>
                </a:cubicBezTo>
                <a:close/>
                <a:moveTo>
                  <a:pt x="118" y="103"/>
                </a:moveTo>
                <a:cubicBezTo>
                  <a:pt x="125" y="103"/>
                  <a:pt x="130" y="109"/>
                  <a:pt x="130" y="116"/>
                </a:cubicBezTo>
                <a:cubicBezTo>
                  <a:pt x="130" y="122"/>
                  <a:pt x="125" y="128"/>
                  <a:pt x="118" y="128"/>
                </a:cubicBezTo>
                <a:cubicBezTo>
                  <a:pt x="111" y="128"/>
                  <a:pt x="105" y="122"/>
                  <a:pt x="105" y="116"/>
                </a:cubicBezTo>
                <a:cubicBezTo>
                  <a:pt x="105" y="109"/>
                  <a:pt x="111" y="103"/>
                  <a:pt x="118" y="103"/>
                </a:cubicBezTo>
                <a:close/>
                <a:moveTo>
                  <a:pt x="98" y="181"/>
                </a:moveTo>
                <a:cubicBezTo>
                  <a:pt x="99" y="197"/>
                  <a:pt x="101" y="212"/>
                  <a:pt x="105" y="226"/>
                </a:cubicBezTo>
                <a:cubicBezTo>
                  <a:pt x="75" y="226"/>
                  <a:pt x="75" y="226"/>
                  <a:pt x="75" y="226"/>
                </a:cubicBezTo>
                <a:cubicBezTo>
                  <a:pt x="67" y="212"/>
                  <a:pt x="63" y="197"/>
                  <a:pt x="62" y="181"/>
                </a:cubicBezTo>
                <a:lnTo>
                  <a:pt x="98" y="181"/>
                </a:lnTo>
                <a:close/>
                <a:moveTo>
                  <a:pt x="217" y="276"/>
                </a:moveTo>
                <a:cubicBezTo>
                  <a:pt x="225" y="267"/>
                  <a:pt x="232" y="255"/>
                  <a:pt x="237" y="240"/>
                </a:cubicBezTo>
                <a:cubicBezTo>
                  <a:pt x="263" y="240"/>
                  <a:pt x="263" y="240"/>
                  <a:pt x="263" y="240"/>
                </a:cubicBezTo>
                <a:cubicBezTo>
                  <a:pt x="251" y="256"/>
                  <a:pt x="235" y="268"/>
                  <a:pt x="217" y="276"/>
                </a:cubicBezTo>
                <a:close/>
                <a:moveTo>
                  <a:pt x="263" y="106"/>
                </a:moveTo>
                <a:cubicBezTo>
                  <a:pt x="237" y="106"/>
                  <a:pt x="237" y="106"/>
                  <a:pt x="237" y="106"/>
                </a:cubicBezTo>
                <a:cubicBezTo>
                  <a:pt x="232" y="92"/>
                  <a:pt x="226" y="80"/>
                  <a:pt x="218" y="71"/>
                </a:cubicBezTo>
                <a:cubicBezTo>
                  <a:pt x="236" y="79"/>
                  <a:pt x="251" y="91"/>
                  <a:pt x="263" y="106"/>
                </a:cubicBezTo>
                <a:close/>
                <a:moveTo>
                  <a:pt x="129" y="71"/>
                </a:moveTo>
                <a:cubicBezTo>
                  <a:pt x="125" y="76"/>
                  <a:pt x="121" y="82"/>
                  <a:pt x="118" y="88"/>
                </a:cubicBezTo>
                <a:cubicBezTo>
                  <a:pt x="106" y="88"/>
                  <a:pt x="96" y="96"/>
                  <a:pt x="92" y="106"/>
                </a:cubicBezTo>
                <a:cubicBezTo>
                  <a:pt x="84" y="106"/>
                  <a:pt x="84" y="106"/>
                  <a:pt x="84" y="106"/>
                </a:cubicBezTo>
                <a:cubicBezTo>
                  <a:pt x="96" y="91"/>
                  <a:pt x="111" y="79"/>
                  <a:pt x="129" y="71"/>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6574" name="Google Shape;6574;p293"/>
          <p:cNvSpPr txBox="1"/>
          <p:nvPr/>
        </p:nvSpPr>
        <p:spPr>
          <a:xfrm>
            <a:off x="330627" y="1192601"/>
            <a:ext cx="3113100" cy="627300"/>
          </a:xfrm>
          <a:prstGeom prst="rect">
            <a:avLst/>
          </a:prstGeom>
          <a:noFill/>
          <a:ln>
            <a:noFill/>
          </a:ln>
        </p:spPr>
        <p:txBody>
          <a:bodyPr spcFirstLastPara="1" wrap="square" lIns="0" tIns="0" rIns="0" bIns="0" anchor="t" anchorCtr="0">
            <a:noAutofit/>
          </a:bodyPr>
          <a:lstStyle/>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Systems: TBD</a:t>
            </a:r>
            <a:endParaRPr sz="900" b="0" i="0" u="none" strike="noStrike" cap="none">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Workflows / Guided Procedures: TBD</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Reports: TBD</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APIs: TBD</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Enhancements: TBD</a:t>
            </a:r>
            <a:endParaRPr sz="900">
              <a:solidFill>
                <a:srgbClr val="5B6771"/>
              </a:solidFill>
              <a:latin typeface="Open Sans"/>
              <a:ea typeface="Open Sans"/>
              <a:cs typeface="Open Sans"/>
              <a:sym typeface="Open Sans"/>
            </a:endParaRPr>
          </a:p>
        </p:txBody>
      </p:sp>
      <p:sp>
        <p:nvSpPr>
          <p:cNvPr id="6575" name="Google Shape;6575;p293"/>
          <p:cNvSpPr txBox="1">
            <a:spLocks noGrp="1"/>
          </p:cNvSpPr>
          <p:nvPr>
            <p:ph type="title" idx="4294967295"/>
          </p:nvPr>
        </p:nvSpPr>
        <p:spPr>
          <a:xfrm>
            <a:off x="270284" y="271297"/>
            <a:ext cx="8520600" cy="572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800"/>
              <a:buFont typeface="Arial"/>
              <a:buNone/>
            </a:pPr>
            <a:r>
              <a:rPr lang="en" sz="1800">
                <a:solidFill>
                  <a:schemeClr val="dk1"/>
                </a:solidFill>
              </a:rPr>
              <a:t>Employer Onboarding Cost Estimation Breakdown</a:t>
            </a:r>
            <a:endParaRPr sz="1800">
              <a:solidFill>
                <a:schemeClr val="dk1"/>
              </a:solidFill>
            </a:endParaRPr>
          </a:p>
        </p:txBody>
      </p:sp>
      <p:sp>
        <p:nvSpPr>
          <p:cNvPr id="6576" name="Google Shape;6576;p293"/>
          <p:cNvSpPr txBox="1"/>
          <p:nvPr/>
        </p:nvSpPr>
        <p:spPr>
          <a:xfrm>
            <a:off x="261100" y="830275"/>
            <a:ext cx="6774300" cy="29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Initiative: Extend Rev Share Model for Alliances Cross Product</a:t>
            </a:r>
            <a:endParaRPr sz="1000">
              <a:solidFill>
                <a:schemeClr val="dk1"/>
              </a:solidFill>
              <a:latin typeface="Open Sans"/>
              <a:ea typeface="Open Sans"/>
              <a:cs typeface="Open Sans"/>
              <a:sym typeface="Open Sans"/>
            </a:endParaRPr>
          </a:p>
        </p:txBody>
      </p:sp>
      <p:sp>
        <p:nvSpPr>
          <p:cNvPr id="6577" name="Google Shape;6577;p293"/>
          <p:cNvSpPr txBox="1"/>
          <p:nvPr/>
        </p:nvSpPr>
        <p:spPr>
          <a:xfrm>
            <a:off x="265176" y="1975900"/>
            <a:ext cx="72780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Initiative: Establish Common Interaction Model For Employer Onboarding </a:t>
            </a:r>
            <a:endParaRPr sz="1000">
              <a:solidFill>
                <a:schemeClr val="dk1"/>
              </a:solidFill>
              <a:latin typeface="Open Sans"/>
              <a:ea typeface="Open Sans"/>
              <a:cs typeface="Open Sans"/>
              <a:sym typeface="Open Sans"/>
            </a:endParaRPr>
          </a:p>
        </p:txBody>
      </p:sp>
      <p:cxnSp>
        <p:nvCxnSpPr>
          <p:cNvPr id="6578" name="Google Shape;6578;p293"/>
          <p:cNvCxnSpPr/>
          <p:nvPr/>
        </p:nvCxnSpPr>
        <p:spPr>
          <a:xfrm rot="10800000" flipH="1">
            <a:off x="330617" y="1080522"/>
            <a:ext cx="8413200" cy="40800"/>
          </a:xfrm>
          <a:prstGeom prst="straightConnector1">
            <a:avLst/>
          </a:prstGeom>
          <a:noFill/>
          <a:ln w="9525" cap="flat" cmpd="sng">
            <a:solidFill>
              <a:schemeClr val="dk2"/>
            </a:solidFill>
            <a:prstDash val="solid"/>
            <a:round/>
            <a:headEnd type="none" w="sm" len="sm"/>
            <a:tailEnd type="none" w="sm" len="sm"/>
          </a:ln>
        </p:spPr>
      </p:cxnSp>
      <p:cxnSp>
        <p:nvCxnSpPr>
          <p:cNvPr id="6579" name="Google Shape;6579;p293"/>
          <p:cNvCxnSpPr/>
          <p:nvPr/>
        </p:nvCxnSpPr>
        <p:spPr>
          <a:xfrm rot="10800000" flipH="1">
            <a:off x="330615" y="2312100"/>
            <a:ext cx="8413200" cy="55200"/>
          </a:xfrm>
          <a:prstGeom prst="straightConnector1">
            <a:avLst/>
          </a:prstGeom>
          <a:noFill/>
          <a:ln w="9525" cap="flat" cmpd="sng">
            <a:solidFill>
              <a:schemeClr val="dk2"/>
            </a:solidFill>
            <a:prstDash val="solid"/>
            <a:round/>
            <a:headEnd type="none" w="sm" len="sm"/>
            <a:tailEnd type="none" w="sm" len="sm"/>
          </a:ln>
        </p:spPr>
      </p:cxnSp>
      <p:cxnSp>
        <p:nvCxnSpPr>
          <p:cNvPr id="6580" name="Google Shape;6580;p293"/>
          <p:cNvCxnSpPr/>
          <p:nvPr/>
        </p:nvCxnSpPr>
        <p:spPr>
          <a:xfrm rot="10800000" flipH="1">
            <a:off x="330615" y="3759900"/>
            <a:ext cx="8413200" cy="55200"/>
          </a:xfrm>
          <a:prstGeom prst="straightConnector1">
            <a:avLst/>
          </a:prstGeom>
          <a:noFill/>
          <a:ln w="9525" cap="flat" cmpd="sng">
            <a:solidFill>
              <a:schemeClr val="dk2"/>
            </a:solidFill>
            <a:prstDash val="solid"/>
            <a:round/>
            <a:headEnd type="none" w="sm" len="sm"/>
            <a:tailEnd type="none" w="sm" len="sm"/>
          </a:ln>
        </p:spPr>
      </p:cxnSp>
      <p:sp>
        <p:nvSpPr>
          <p:cNvPr id="6581" name="Google Shape;6581;p293"/>
          <p:cNvSpPr txBox="1"/>
          <p:nvPr/>
        </p:nvSpPr>
        <p:spPr>
          <a:xfrm>
            <a:off x="265175" y="3435350"/>
            <a:ext cx="68139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Initiative: Define Common Employer Offboarding Process - Multi-product/Multi-channel </a:t>
            </a:r>
            <a:endParaRPr sz="1000">
              <a:solidFill>
                <a:schemeClr val="dk1"/>
              </a:solidFill>
              <a:latin typeface="Open Sans"/>
              <a:ea typeface="Open Sans"/>
              <a:cs typeface="Open Sans"/>
              <a:sym typeface="Open Sans"/>
            </a:endParaRPr>
          </a:p>
        </p:txBody>
      </p:sp>
      <p:pic>
        <p:nvPicPr>
          <p:cNvPr id="6582" name="Google Shape;6582;p293"/>
          <p:cNvPicPr preferRelativeResize="0"/>
          <p:nvPr/>
        </p:nvPicPr>
        <p:blipFill rotWithShape="1">
          <a:blip r:embed="rId3">
            <a:alphaModFix/>
          </a:blip>
          <a:srcRect t="337" b="337"/>
          <a:stretch/>
        </p:blipFill>
        <p:spPr>
          <a:xfrm>
            <a:off x="7679624" y="51862"/>
            <a:ext cx="1189993" cy="144242"/>
          </a:xfrm>
          <a:prstGeom prst="rect">
            <a:avLst/>
          </a:prstGeom>
          <a:noFill/>
          <a:ln>
            <a:noFill/>
          </a:ln>
        </p:spPr>
      </p:pic>
      <p:sp>
        <p:nvSpPr>
          <p:cNvPr id="6583" name="Google Shape;6583;p293"/>
          <p:cNvSpPr txBox="1"/>
          <p:nvPr/>
        </p:nvSpPr>
        <p:spPr>
          <a:xfrm>
            <a:off x="4529931" y="1188720"/>
            <a:ext cx="3113100" cy="627300"/>
          </a:xfrm>
          <a:prstGeom prst="rect">
            <a:avLst/>
          </a:prstGeom>
          <a:noFill/>
          <a:ln>
            <a:noFill/>
          </a:ln>
        </p:spPr>
        <p:txBody>
          <a:bodyPr spcFirstLastPara="1" wrap="square" lIns="0" tIns="0" rIns="0" bIns="0" anchor="t" anchorCtr="0">
            <a:noAutofit/>
          </a:bodyPr>
          <a:lstStyle/>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Design: TBD</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Construct: TBD</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Testing: TBD</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Implement: TBD</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Total Hours: TBD</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Total Amount: $ TBD</a:t>
            </a:r>
            <a:endParaRPr sz="900">
              <a:solidFill>
                <a:srgbClr val="5B6771"/>
              </a:solidFill>
              <a:latin typeface="Open Sans"/>
              <a:ea typeface="Open Sans"/>
              <a:cs typeface="Open Sans"/>
              <a:sym typeface="Open Sans"/>
            </a:endParaRPr>
          </a:p>
        </p:txBody>
      </p:sp>
      <p:sp>
        <p:nvSpPr>
          <p:cNvPr id="6584" name="Google Shape;6584;p293"/>
          <p:cNvSpPr txBox="1"/>
          <p:nvPr/>
        </p:nvSpPr>
        <p:spPr>
          <a:xfrm>
            <a:off x="329184" y="2486700"/>
            <a:ext cx="3113100" cy="84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rgbClr val="5B6771"/>
                </a:solidFill>
                <a:latin typeface="Open Sans"/>
                <a:ea typeface="Open Sans"/>
                <a:cs typeface="Open Sans"/>
                <a:sym typeface="Open Sans"/>
              </a:rPr>
              <a:t>N/A</a:t>
            </a:r>
            <a:endParaRPr sz="900">
              <a:solidFill>
                <a:srgbClr val="5B6771"/>
              </a:solidFill>
              <a:latin typeface="Open Sans"/>
              <a:ea typeface="Open Sans"/>
              <a:cs typeface="Open Sans"/>
              <a:sym typeface="Open Sans"/>
            </a:endParaRPr>
          </a:p>
        </p:txBody>
      </p:sp>
      <p:sp>
        <p:nvSpPr>
          <p:cNvPr id="6585" name="Google Shape;6585;p293"/>
          <p:cNvSpPr txBox="1"/>
          <p:nvPr/>
        </p:nvSpPr>
        <p:spPr>
          <a:xfrm>
            <a:off x="4638750" y="2490216"/>
            <a:ext cx="3113100" cy="849300"/>
          </a:xfrm>
          <a:prstGeom prst="rect">
            <a:avLst/>
          </a:prstGeom>
          <a:noFill/>
          <a:ln>
            <a:noFill/>
          </a:ln>
        </p:spPr>
        <p:txBody>
          <a:bodyPr spcFirstLastPara="1" wrap="square" lIns="0" tIns="0" rIns="0" bIns="0" anchor="t" anchorCtr="0">
            <a:noAutofit/>
          </a:bodyPr>
          <a:lstStyle/>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Design: $156,480</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Implement/Execute: $407,020</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chemeClr val="dk1"/>
                </a:solidFill>
                <a:latin typeface="Open Sans"/>
                <a:ea typeface="Open Sans"/>
                <a:cs typeface="Open Sans"/>
                <a:sym typeface="Open Sans"/>
              </a:rPr>
              <a:t>Total Duration: 16 weeks</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Total Amount: $563,500</a:t>
            </a:r>
            <a:endParaRPr sz="900">
              <a:solidFill>
                <a:srgbClr val="5B6771"/>
              </a:solidFill>
              <a:latin typeface="Open Sans"/>
              <a:ea typeface="Open Sans"/>
              <a:cs typeface="Open Sans"/>
              <a:sym typeface="Open Sans"/>
            </a:endParaRPr>
          </a:p>
        </p:txBody>
      </p:sp>
      <p:sp>
        <p:nvSpPr>
          <p:cNvPr id="6586" name="Google Shape;6586;p293"/>
          <p:cNvSpPr txBox="1"/>
          <p:nvPr/>
        </p:nvSpPr>
        <p:spPr>
          <a:xfrm>
            <a:off x="4895775" y="3938016"/>
            <a:ext cx="3113100" cy="849300"/>
          </a:xfrm>
          <a:prstGeom prst="rect">
            <a:avLst/>
          </a:prstGeom>
          <a:noFill/>
          <a:ln>
            <a:noFill/>
          </a:ln>
        </p:spPr>
        <p:txBody>
          <a:bodyPr spcFirstLastPara="1" wrap="square" lIns="0" tIns="0" rIns="0" bIns="0" anchor="t" anchorCtr="0">
            <a:noAutofit/>
          </a:bodyPr>
          <a:lstStyle/>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Design: $246,985</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Construct: $469,530</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Testing: $389,395</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Implement: $646,720</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Total Hours: 7,458</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Total Amount: $1,752,630</a:t>
            </a:r>
            <a:endParaRPr sz="900">
              <a:solidFill>
                <a:srgbClr val="5B6771"/>
              </a:solidFill>
              <a:latin typeface="Open Sans"/>
              <a:ea typeface="Open Sans"/>
              <a:cs typeface="Open Sans"/>
              <a:sym typeface="Open Sans"/>
            </a:endParaRPr>
          </a:p>
        </p:txBody>
      </p:sp>
      <p:sp>
        <p:nvSpPr>
          <p:cNvPr id="6587" name="Google Shape;6587;p293"/>
          <p:cNvSpPr txBox="1"/>
          <p:nvPr/>
        </p:nvSpPr>
        <p:spPr>
          <a:xfrm>
            <a:off x="329184" y="3934500"/>
            <a:ext cx="3113100" cy="849300"/>
          </a:xfrm>
          <a:prstGeom prst="rect">
            <a:avLst/>
          </a:prstGeom>
          <a:noFill/>
          <a:ln>
            <a:noFill/>
          </a:ln>
        </p:spPr>
        <p:txBody>
          <a:bodyPr spcFirstLastPara="1" wrap="square" lIns="0" tIns="0" rIns="0" bIns="0" anchor="t" anchorCtr="0">
            <a:noAutofit/>
          </a:bodyPr>
          <a:lstStyle/>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APIs: 7</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Enhancements: 1</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Workflows / Guided Procedures: 2</a:t>
            </a:r>
            <a:endParaRPr sz="900">
              <a:solidFill>
                <a:srgbClr val="5B6771"/>
              </a:solidFill>
              <a:latin typeface="Open Sans"/>
              <a:ea typeface="Open Sans"/>
              <a:cs typeface="Open Sans"/>
              <a:sym typeface="Open Sans"/>
            </a:endParaRPr>
          </a:p>
          <a:p>
            <a:pPr marL="342900" marR="0" lvl="0" indent="-171450" algn="l" rtl="0">
              <a:lnSpc>
                <a:spcPct val="100000"/>
              </a:lnSpc>
              <a:spcBef>
                <a:spcPts val="0"/>
              </a:spcBef>
              <a:spcAft>
                <a:spcPts val="0"/>
              </a:spcAft>
              <a:buClr>
                <a:srgbClr val="5B6771"/>
              </a:buClr>
              <a:buSzPts val="900"/>
              <a:buFont typeface="Open Sans"/>
              <a:buChar char="●"/>
            </a:pPr>
            <a:r>
              <a:rPr lang="en" sz="900">
                <a:solidFill>
                  <a:srgbClr val="5B6771"/>
                </a:solidFill>
                <a:latin typeface="Open Sans"/>
                <a:ea typeface="Open Sans"/>
                <a:cs typeface="Open Sans"/>
                <a:sym typeface="Open Sans"/>
              </a:rPr>
              <a:t>Web Portal: 1</a:t>
            </a:r>
            <a:endParaRPr sz="900">
              <a:solidFill>
                <a:srgbClr val="5B6771"/>
              </a:solidFill>
              <a:latin typeface="Open Sans"/>
              <a:ea typeface="Open Sans"/>
              <a:cs typeface="Open Sans"/>
              <a:sym typeface="Open Sans"/>
            </a:endParaRPr>
          </a:p>
        </p:txBody>
      </p:sp>
      <p:sp>
        <p:nvSpPr>
          <p:cNvPr id="6588" name="Google Shape;6588;p293"/>
          <p:cNvSpPr txBox="1"/>
          <p:nvPr/>
        </p:nvSpPr>
        <p:spPr>
          <a:xfrm>
            <a:off x="330625" y="4736592"/>
            <a:ext cx="8460300" cy="400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700"/>
              <a:buFont typeface="Georgia"/>
              <a:buNone/>
            </a:pPr>
            <a:r>
              <a:rPr lang="en" sz="600" i="0" u="none" strike="noStrike" cap="none">
                <a:solidFill>
                  <a:srgbClr val="5B6771"/>
                </a:solidFill>
                <a:latin typeface="Open Sans"/>
                <a:ea typeface="Open Sans"/>
                <a:cs typeface="Open Sans"/>
                <a:sym typeface="Open Sans"/>
              </a:rPr>
              <a:t>* Cost estimates do not include run rate and are based on the info</a:t>
            </a:r>
            <a:r>
              <a:rPr lang="en" sz="600">
                <a:solidFill>
                  <a:srgbClr val="5B6771"/>
                </a:solidFill>
                <a:latin typeface="Open Sans"/>
                <a:ea typeface="Open Sans"/>
                <a:cs typeface="Open Sans"/>
                <a:sym typeface="Open Sans"/>
              </a:rPr>
              <a:t>rmation during workshops </a:t>
            </a:r>
            <a:r>
              <a:rPr lang="en" sz="600" i="0" u="none" strike="noStrike" cap="none">
                <a:solidFill>
                  <a:srgbClr val="5B6771"/>
                </a:solidFill>
                <a:latin typeface="Open Sans"/>
                <a:ea typeface="Open Sans"/>
                <a:cs typeface="Open Sans"/>
                <a:sym typeface="Open Sans"/>
              </a:rPr>
              <a:t>provided by each Employer </a:t>
            </a:r>
            <a:r>
              <a:rPr lang="en" sz="600">
                <a:solidFill>
                  <a:srgbClr val="5B6771"/>
                </a:solidFill>
                <a:latin typeface="Open Sans"/>
                <a:ea typeface="Open Sans"/>
                <a:cs typeface="Open Sans"/>
                <a:sym typeface="Open Sans"/>
              </a:rPr>
              <a:t>O</a:t>
            </a:r>
            <a:r>
              <a:rPr lang="en" sz="600" i="0" u="none" strike="noStrike" cap="none">
                <a:solidFill>
                  <a:srgbClr val="5B6771"/>
                </a:solidFill>
                <a:latin typeface="Open Sans"/>
                <a:ea typeface="Open Sans"/>
                <a:cs typeface="Open Sans"/>
                <a:sym typeface="Open Sans"/>
              </a:rPr>
              <a:t>nboarding </a:t>
            </a:r>
            <a:r>
              <a:rPr lang="en" sz="600">
                <a:solidFill>
                  <a:srgbClr val="5B6771"/>
                </a:solidFill>
                <a:latin typeface="Open Sans"/>
                <a:ea typeface="Open Sans"/>
                <a:cs typeface="Open Sans"/>
                <a:sym typeface="Open Sans"/>
              </a:rPr>
              <a:t>product</a:t>
            </a:r>
            <a:r>
              <a:rPr lang="en" sz="600" i="0" u="none" strike="noStrike" cap="none">
                <a:solidFill>
                  <a:srgbClr val="5B6771"/>
                </a:solidFill>
                <a:latin typeface="Open Sans"/>
                <a:ea typeface="Open Sans"/>
                <a:cs typeface="Open Sans"/>
                <a:sym typeface="Open Sans"/>
              </a:rPr>
              <a:t> team, a</a:t>
            </a:r>
            <a:r>
              <a:rPr lang="en" sz="600">
                <a:solidFill>
                  <a:srgbClr val="5B6771"/>
                </a:solidFill>
                <a:latin typeface="Open Sans"/>
                <a:ea typeface="Open Sans"/>
                <a:cs typeface="Open Sans"/>
                <a:sym typeface="Open Sans"/>
              </a:rPr>
              <a:t>nd the assumptions from PwC from relevant experience</a:t>
            </a:r>
            <a:r>
              <a:rPr lang="en" sz="600" i="0" u="none" strike="noStrike" cap="none">
                <a:solidFill>
                  <a:srgbClr val="5B6771"/>
                </a:solidFill>
                <a:latin typeface="Open Sans"/>
                <a:ea typeface="Open Sans"/>
                <a:cs typeface="Open Sans"/>
                <a:sym typeface="Open Sans"/>
              </a:rPr>
              <a:t>. A change in assumptions or scope will directly impact the estimates.</a:t>
            </a:r>
            <a:endParaRPr sz="600" i="0" u="none" strike="noStrike" cap="none">
              <a:solidFill>
                <a:srgbClr val="5B6771"/>
              </a:solidFill>
              <a:latin typeface="Open Sans"/>
              <a:ea typeface="Open Sans"/>
              <a:cs typeface="Open Sans"/>
              <a:sym typeface="Open Sans"/>
            </a:endParaRPr>
          </a:p>
          <a:p>
            <a:pPr marL="0" marR="0" lvl="0" indent="0" algn="l" rtl="0">
              <a:lnSpc>
                <a:spcPct val="100000"/>
              </a:lnSpc>
              <a:spcBef>
                <a:spcPts val="0"/>
              </a:spcBef>
              <a:spcAft>
                <a:spcPts val="0"/>
              </a:spcAft>
              <a:buClr>
                <a:srgbClr val="7F7F7F"/>
              </a:buClr>
              <a:buSzPts val="700"/>
              <a:buFont typeface="Georgia"/>
              <a:buNone/>
            </a:pPr>
            <a:r>
              <a:rPr lang="en" sz="600">
                <a:solidFill>
                  <a:srgbClr val="5B6771"/>
                </a:solidFill>
                <a:latin typeface="Open Sans"/>
                <a:ea typeface="Open Sans"/>
                <a:cs typeface="Open Sans"/>
                <a:sym typeface="Open Sans"/>
              </a:rPr>
              <a:t>* While no two large-scale programs are same because of scope and complexity factors, based on the information during workshops provided by each Employer Onboarding product team, and the assumptions from PwC from relevant experience, the estimation results from the estimation model indicates a build cost of ~$8.5 M* (+/- 50%), assuming a blended rate of $235/hr. The model cost includes design, build, testing and infrastructure (taken as-is).</a:t>
            </a:r>
            <a:endParaRPr sz="600">
              <a:solidFill>
                <a:srgbClr val="5B6771"/>
              </a:solidFill>
              <a:latin typeface="Open Sans"/>
              <a:ea typeface="Open Sans"/>
              <a:cs typeface="Open Sans"/>
              <a:sym typeface="Open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592"/>
        <p:cNvGrpSpPr/>
        <p:nvPr/>
      </p:nvGrpSpPr>
      <p:grpSpPr>
        <a:xfrm>
          <a:off x="0" y="0"/>
          <a:ext cx="0" cy="0"/>
          <a:chOff x="0" y="0"/>
          <a:chExt cx="0" cy="0"/>
        </a:xfrm>
      </p:grpSpPr>
      <p:sp>
        <p:nvSpPr>
          <p:cNvPr id="6593" name="Google Shape;6593;p294"/>
          <p:cNvSpPr txBox="1">
            <a:spLocks noGrp="1"/>
          </p:cNvSpPr>
          <p:nvPr>
            <p:ph type="title"/>
          </p:nvPr>
        </p:nvSpPr>
        <p:spPr>
          <a:xfrm>
            <a:off x="274325" y="274325"/>
            <a:ext cx="8595300" cy="38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a:t>Employer Onboarding Components Complexity details</a:t>
            </a:r>
            <a:endParaRPr/>
          </a:p>
        </p:txBody>
      </p:sp>
      <p:sp>
        <p:nvSpPr>
          <p:cNvPr id="6594" name="Google Shape;6594;p294"/>
          <p:cNvSpPr txBox="1"/>
          <p:nvPr/>
        </p:nvSpPr>
        <p:spPr>
          <a:xfrm>
            <a:off x="198000" y="635925"/>
            <a:ext cx="8595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00">
              <a:solidFill>
                <a:srgbClr val="5B6771"/>
              </a:solidFill>
              <a:latin typeface="Open Sans"/>
              <a:ea typeface="Open Sans"/>
              <a:cs typeface="Open Sans"/>
              <a:sym typeface="Open Sans"/>
            </a:endParaRPr>
          </a:p>
        </p:txBody>
      </p:sp>
      <p:graphicFrame>
        <p:nvGraphicFramePr>
          <p:cNvPr id="6595" name="Google Shape;6595;p294"/>
          <p:cNvGraphicFramePr/>
          <p:nvPr/>
        </p:nvGraphicFramePr>
        <p:xfrm>
          <a:off x="274320" y="880872"/>
          <a:ext cx="3000000" cy="3000000"/>
        </p:xfrm>
        <a:graphic>
          <a:graphicData uri="http://schemas.openxmlformats.org/drawingml/2006/table">
            <a:tbl>
              <a:tblPr>
                <a:noFill/>
                <a:tableStyleId>{8A735C0E-AA7C-4758-AA04-D96A957C941B}</a:tableStyleId>
              </a:tblPr>
              <a:tblGrid>
                <a:gridCol w="1760625">
                  <a:extLst>
                    <a:ext uri="{9D8B030D-6E8A-4147-A177-3AD203B41FA5}">
                      <a16:colId xmlns:a16="http://schemas.microsoft.com/office/drawing/2014/main" val="20000"/>
                    </a:ext>
                  </a:extLst>
                </a:gridCol>
                <a:gridCol w="830050">
                  <a:extLst>
                    <a:ext uri="{9D8B030D-6E8A-4147-A177-3AD203B41FA5}">
                      <a16:colId xmlns:a16="http://schemas.microsoft.com/office/drawing/2014/main" val="20001"/>
                    </a:ext>
                  </a:extLst>
                </a:gridCol>
                <a:gridCol w="448125">
                  <a:extLst>
                    <a:ext uri="{9D8B030D-6E8A-4147-A177-3AD203B41FA5}">
                      <a16:colId xmlns:a16="http://schemas.microsoft.com/office/drawing/2014/main" val="20002"/>
                    </a:ext>
                  </a:extLst>
                </a:gridCol>
                <a:gridCol w="1370050">
                  <a:extLst>
                    <a:ext uri="{9D8B030D-6E8A-4147-A177-3AD203B41FA5}">
                      <a16:colId xmlns:a16="http://schemas.microsoft.com/office/drawing/2014/main" val="20003"/>
                    </a:ext>
                  </a:extLst>
                </a:gridCol>
                <a:gridCol w="1370050">
                  <a:extLst>
                    <a:ext uri="{9D8B030D-6E8A-4147-A177-3AD203B41FA5}">
                      <a16:colId xmlns:a16="http://schemas.microsoft.com/office/drawing/2014/main" val="20004"/>
                    </a:ext>
                  </a:extLst>
                </a:gridCol>
                <a:gridCol w="956375">
                  <a:extLst>
                    <a:ext uri="{9D8B030D-6E8A-4147-A177-3AD203B41FA5}">
                      <a16:colId xmlns:a16="http://schemas.microsoft.com/office/drawing/2014/main" val="20005"/>
                    </a:ext>
                  </a:extLst>
                </a:gridCol>
                <a:gridCol w="1783725">
                  <a:extLst>
                    <a:ext uri="{9D8B030D-6E8A-4147-A177-3AD203B41FA5}">
                      <a16:colId xmlns:a16="http://schemas.microsoft.com/office/drawing/2014/main" val="20006"/>
                    </a:ext>
                  </a:extLst>
                </a:gridCol>
              </a:tblGrid>
              <a:tr h="330325">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Object Type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Complexity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Design </a:t>
                      </a:r>
                      <a:endParaRPr sz="700" b="1">
                        <a:solidFill>
                          <a:schemeClr val="lt1"/>
                        </a:solidFill>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Construct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Testing</a:t>
                      </a:r>
                      <a:endParaRPr sz="700" b="1">
                        <a:solidFill>
                          <a:schemeClr val="lt1"/>
                        </a:solidFill>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Implement, Deploy, Hypercare and Change Management </a:t>
                      </a:r>
                      <a:endParaRPr sz="700" b="1" i="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Reports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7">
                  <a:txBody>
                    <a:bodyPr/>
                    <a:lstStyle/>
                    <a:p>
                      <a:pPr marL="0" lvl="0" indent="0" algn="ctr" rtl="0">
                        <a:spcBef>
                          <a:spcPts val="0"/>
                        </a:spcBef>
                        <a:spcAft>
                          <a:spcPts val="0"/>
                        </a:spcAft>
                        <a:buNone/>
                      </a:pPr>
                      <a:r>
                        <a:rPr lang="en" sz="700">
                          <a:latin typeface="Open Sans"/>
                          <a:ea typeface="Open Sans"/>
                          <a:cs typeface="Open Sans"/>
                          <a:sym typeface="Open Sans"/>
                        </a:rPr>
                        <a:t>2244</a:t>
                      </a:r>
                      <a:endParaRPr sz="700">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7">
                  <a:txBody>
                    <a:bodyPr/>
                    <a:lstStyle/>
                    <a:p>
                      <a:pPr marL="0" lvl="0" indent="0" algn="ctr" rtl="0">
                        <a:spcBef>
                          <a:spcPts val="0"/>
                        </a:spcBef>
                        <a:spcAft>
                          <a:spcPts val="0"/>
                        </a:spcAft>
                        <a:buNone/>
                      </a:pPr>
                      <a:r>
                        <a:rPr lang="en" sz="700">
                          <a:latin typeface="Open Sans"/>
                          <a:ea typeface="Open Sans"/>
                          <a:cs typeface="Open Sans"/>
                          <a:sym typeface="Open Sans"/>
                        </a:rPr>
                        <a:t>5015</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7">
                  <a:txBody>
                    <a:bodyPr/>
                    <a:lstStyle/>
                    <a:p>
                      <a:pPr marL="0" lvl="0" indent="0" algn="ctr" rtl="0">
                        <a:spcBef>
                          <a:spcPts val="0"/>
                        </a:spcBef>
                        <a:spcAft>
                          <a:spcPts val="0"/>
                        </a:spcAft>
                        <a:buNone/>
                      </a:pPr>
                      <a:r>
                        <a:rPr lang="en" sz="700">
                          <a:latin typeface="Open Sans"/>
                          <a:ea typeface="Open Sans"/>
                          <a:cs typeface="Open Sans"/>
                          <a:sym typeface="Open Sans"/>
                        </a:rPr>
                        <a:t>3699</a:t>
                      </a:r>
                      <a:endParaRPr sz="700">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7">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 4524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extLst>
                  <a:ext uri="{0D108BD9-81ED-4DB2-BD59-A6C34878D82A}">
                    <a16:rowId xmlns:a16="http://schemas.microsoft.com/office/drawing/2014/main" val="10001"/>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Reports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Reports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Very 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2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2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4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8"/>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2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5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Very 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2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2"/>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3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3"/>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6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4"/>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5"/>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6"/>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7"/>
                  </a:ext>
                </a:extLst>
              </a:tr>
            </a:tbl>
          </a:graphicData>
        </a:graphic>
      </p:graphicFrame>
      <p:sp>
        <p:nvSpPr>
          <p:cNvPr id="6596" name="Google Shape;6596;p294"/>
          <p:cNvSpPr txBox="1"/>
          <p:nvPr/>
        </p:nvSpPr>
        <p:spPr>
          <a:xfrm>
            <a:off x="274200" y="635925"/>
            <a:ext cx="8595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a:solidFill>
                  <a:srgbClr val="5B6771"/>
                </a:solidFill>
                <a:latin typeface="Open Sans"/>
                <a:ea typeface="Open Sans"/>
                <a:cs typeface="Open Sans"/>
                <a:sym typeface="Open Sans"/>
              </a:rPr>
              <a:t>Initiative: Enhance Employer Onboarding Process - Multi-product/Multi-channel</a:t>
            </a:r>
            <a:endParaRPr sz="1000">
              <a:solidFill>
                <a:srgbClr val="5B6771"/>
              </a:solidFill>
              <a:latin typeface="Open Sans"/>
              <a:ea typeface="Open Sans"/>
              <a:cs typeface="Open Sans"/>
              <a:sym typeface="Open Sans"/>
            </a:endParaRPr>
          </a:p>
        </p:txBody>
      </p:sp>
      <p:sp>
        <p:nvSpPr>
          <p:cNvPr id="6597" name="Google Shape;6597;p294"/>
          <p:cNvSpPr txBox="1"/>
          <p:nvPr/>
        </p:nvSpPr>
        <p:spPr>
          <a:xfrm>
            <a:off x="6378056"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598" name="Google Shape;6598;p294"/>
          <p:cNvSpPr txBox="1"/>
          <p:nvPr/>
        </p:nvSpPr>
        <p:spPr>
          <a:xfrm>
            <a:off x="3800583"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599" name="Google Shape;6599;p294"/>
          <p:cNvSpPr txBox="1"/>
          <p:nvPr/>
        </p:nvSpPr>
        <p:spPr>
          <a:xfrm>
            <a:off x="5159994"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600" name="Google Shape;6600;p294"/>
          <p:cNvSpPr txBox="1"/>
          <p:nvPr/>
        </p:nvSpPr>
        <p:spPr>
          <a:xfrm>
            <a:off x="7556889"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604"/>
        <p:cNvGrpSpPr/>
        <p:nvPr/>
      </p:nvGrpSpPr>
      <p:grpSpPr>
        <a:xfrm>
          <a:off x="0" y="0"/>
          <a:ext cx="0" cy="0"/>
          <a:chOff x="0" y="0"/>
          <a:chExt cx="0" cy="0"/>
        </a:xfrm>
      </p:grpSpPr>
      <p:sp>
        <p:nvSpPr>
          <p:cNvPr id="6605" name="Google Shape;6605;p295"/>
          <p:cNvSpPr txBox="1">
            <a:spLocks noGrp="1"/>
          </p:cNvSpPr>
          <p:nvPr>
            <p:ph type="title"/>
          </p:nvPr>
        </p:nvSpPr>
        <p:spPr>
          <a:xfrm>
            <a:off x="274325" y="274325"/>
            <a:ext cx="8595300" cy="38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a:t>Employer Onboarding Components Complexity details</a:t>
            </a:r>
            <a:endParaRPr/>
          </a:p>
        </p:txBody>
      </p:sp>
      <p:sp>
        <p:nvSpPr>
          <p:cNvPr id="6606" name="Google Shape;6606;p295"/>
          <p:cNvSpPr txBox="1"/>
          <p:nvPr/>
        </p:nvSpPr>
        <p:spPr>
          <a:xfrm>
            <a:off x="198000" y="635925"/>
            <a:ext cx="8595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00">
              <a:solidFill>
                <a:srgbClr val="5B6771"/>
              </a:solidFill>
              <a:latin typeface="Open Sans"/>
              <a:ea typeface="Open Sans"/>
              <a:cs typeface="Open Sans"/>
              <a:sym typeface="Open Sans"/>
            </a:endParaRPr>
          </a:p>
        </p:txBody>
      </p:sp>
      <p:sp>
        <p:nvSpPr>
          <p:cNvPr id="6607" name="Google Shape;6607;p295"/>
          <p:cNvSpPr txBox="1"/>
          <p:nvPr/>
        </p:nvSpPr>
        <p:spPr>
          <a:xfrm>
            <a:off x="274200" y="635925"/>
            <a:ext cx="8595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a:solidFill>
                  <a:srgbClr val="5B6771"/>
                </a:solidFill>
                <a:latin typeface="Open Sans"/>
                <a:ea typeface="Open Sans"/>
                <a:cs typeface="Open Sans"/>
                <a:sym typeface="Open Sans"/>
              </a:rPr>
              <a:t>Initiative: Automate Employer Duplication Check Procedures</a:t>
            </a:r>
            <a:endParaRPr sz="1000">
              <a:solidFill>
                <a:srgbClr val="5B6771"/>
              </a:solidFill>
              <a:latin typeface="Open Sans"/>
              <a:ea typeface="Open Sans"/>
              <a:cs typeface="Open Sans"/>
              <a:sym typeface="Open Sans"/>
            </a:endParaRPr>
          </a:p>
        </p:txBody>
      </p:sp>
      <p:graphicFrame>
        <p:nvGraphicFramePr>
          <p:cNvPr id="6608" name="Google Shape;6608;p295"/>
          <p:cNvGraphicFramePr/>
          <p:nvPr/>
        </p:nvGraphicFramePr>
        <p:xfrm>
          <a:off x="274320" y="880872"/>
          <a:ext cx="3000000" cy="3000000"/>
        </p:xfrm>
        <a:graphic>
          <a:graphicData uri="http://schemas.openxmlformats.org/drawingml/2006/table">
            <a:tbl>
              <a:tblPr>
                <a:noFill/>
                <a:tableStyleId>{8A735C0E-AA7C-4758-AA04-D96A957C941B}</a:tableStyleId>
              </a:tblPr>
              <a:tblGrid>
                <a:gridCol w="1760625">
                  <a:extLst>
                    <a:ext uri="{9D8B030D-6E8A-4147-A177-3AD203B41FA5}">
                      <a16:colId xmlns:a16="http://schemas.microsoft.com/office/drawing/2014/main" val="20000"/>
                    </a:ext>
                  </a:extLst>
                </a:gridCol>
                <a:gridCol w="830050">
                  <a:extLst>
                    <a:ext uri="{9D8B030D-6E8A-4147-A177-3AD203B41FA5}">
                      <a16:colId xmlns:a16="http://schemas.microsoft.com/office/drawing/2014/main" val="20001"/>
                    </a:ext>
                  </a:extLst>
                </a:gridCol>
                <a:gridCol w="448125">
                  <a:extLst>
                    <a:ext uri="{9D8B030D-6E8A-4147-A177-3AD203B41FA5}">
                      <a16:colId xmlns:a16="http://schemas.microsoft.com/office/drawing/2014/main" val="20002"/>
                    </a:ext>
                  </a:extLst>
                </a:gridCol>
                <a:gridCol w="1370050">
                  <a:extLst>
                    <a:ext uri="{9D8B030D-6E8A-4147-A177-3AD203B41FA5}">
                      <a16:colId xmlns:a16="http://schemas.microsoft.com/office/drawing/2014/main" val="20003"/>
                    </a:ext>
                  </a:extLst>
                </a:gridCol>
                <a:gridCol w="1370050">
                  <a:extLst>
                    <a:ext uri="{9D8B030D-6E8A-4147-A177-3AD203B41FA5}">
                      <a16:colId xmlns:a16="http://schemas.microsoft.com/office/drawing/2014/main" val="20004"/>
                    </a:ext>
                  </a:extLst>
                </a:gridCol>
                <a:gridCol w="959150">
                  <a:extLst>
                    <a:ext uri="{9D8B030D-6E8A-4147-A177-3AD203B41FA5}">
                      <a16:colId xmlns:a16="http://schemas.microsoft.com/office/drawing/2014/main" val="20005"/>
                    </a:ext>
                  </a:extLst>
                </a:gridCol>
                <a:gridCol w="1780950">
                  <a:extLst>
                    <a:ext uri="{9D8B030D-6E8A-4147-A177-3AD203B41FA5}">
                      <a16:colId xmlns:a16="http://schemas.microsoft.com/office/drawing/2014/main" val="20006"/>
                    </a:ext>
                  </a:extLst>
                </a:gridCol>
              </a:tblGrid>
              <a:tr h="333625">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Object Type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Complexity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Design </a:t>
                      </a:r>
                      <a:endParaRPr sz="700" b="1">
                        <a:solidFill>
                          <a:schemeClr val="lt1"/>
                        </a:solidFill>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Construct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Testing</a:t>
                      </a:r>
                      <a:endParaRPr sz="700" b="1">
                        <a:solidFill>
                          <a:schemeClr val="lt1"/>
                        </a:solidFill>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Implement, Deploy, Hypercare and Change Management</a:t>
                      </a:r>
                      <a:endParaRPr sz="700" b="1" i="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Reports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8">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624</a:t>
                      </a:r>
                      <a:endParaRPr sz="700">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8">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1732</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8">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800</a:t>
                      </a:r>
                      <a:endParaRPr sz="700">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8">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1844</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extLst>
                  <a:ext uri="{0D108BD9-81ED-4DB2-BD59-A6C34878D82A}">
                    <a16:rowId xmlns:a16="http://schemas.microsoft.com/office/drawing/2014/main" val="10001"/>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Reports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Reports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Very 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8"/>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Very 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2"/>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3"/>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4"/>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5"/>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6"/>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7"/>
                  </a:ext>
                </a:extLst>
              </a:tr>
              <a:tr h="192425">
                <a:tc>
                  <a:txBody>
                    <a:bodyPr/>
                    <a:lstStyle/>
                    <a:p>
                      <a:pPr marL="0" lvl="0" indent="0" algn="ctr" rtl="0">
                        <a:spcBef>
                          <a:spcPts val="0"/>
                        </a:spcBef>
                        <a:spcAft>
                          <a:spcPts val="0"/>
                        </a:spcAft>
                        <a:buNone/>
                      </a:pPr>
                      <a:r>
                        <a:rPr lang="en" sz="700">
                          <a:latin typeface="Open Sans"/>
                          <a:ea typeface="Open Sans"/>
                          <a:cs typeface="Open Sans"/>
                          <a:sym typeface="Open Sans"/>
                        </a:rPr>
                        <a:t>Web Portal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Very High </a:t>
                      </a:r>
                      <a:endParaRPr sz="700">
                        <a:solidFill>
                          <a:schemeClr val="lt1"/>
                        </a:solidFill>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8"/>
                  </a:ext>
                </a:extLst>
              </a:tr>
            </a:tbl>
          </a:graphicData>
        </a:graphic>
      </p:graphicFrame>
      <p:sp>
        <p:nvSpPr>
          <p:cNvPr id="6609" name="Google Shape;6609;p295"/>
          <p:cNvSpPr txBox="1"/>
          <p:nvPr/>
        </p:nvSpPr>
        <p:spPr>
          <a:xfrm>
            <a:off x="6378056"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610" name="Google Shape;6610;p295"/>
          <p:cNvSpPr txBox="1"/>
          <p:nvPr/>
        </p:nvSpPr>
        <p:spPr>
          <a:xfrm>
            <a:off x="3800583"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611" name="Google Shape;6611;p295"/>
          <p:cNvSpPr txBox="1"/>
          <p:nvPr/>
        </p:nvSpPr>
        <p:spPr>
          <a:xfrm>
            <a:off x="5159994"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612" name="Google Shape;6612;p295"/>
          <p:cNvSpPr txBox="1"/>
          <p:nvPr/>
        </p:nvSpPr>
        <p:spPr>
          <a:xfrm>
            <a:off x="7556889"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616"/>
        <p:cNvGrpSpPr/>
        <p:nvPr/>
      </p:nvGrpSpPr>
      <p:grpSpPr>
        <a:xfrm>
          <a:off x="0" y="0"/>
          <a:ext cx="0" cy="0"/>
          <a:chOff x="0" y="0"/>
          <a:chExt cx="0" cy="0"/>
        </a:xfrm>
      </p:grpSpPr>
      <p:sp>
        <p:nvSpPr>
          <p:cNvPr id="6617" name="Google Shape;6617;p296"/>
          <p:cNvSpPr txBox="1">
            <a:spLocks noGrp="1"/>
          </p:cNvSpPr>
          <p:nvPr>
            <p:ph type="title"/>
          </p:nvPr>
        </p:nvSpPr>
        <p:spPr>
          <a:xfrm>
            <a:off x="274325" y="274325"/>
            <a:ext cx="8595300" cy="38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a:t>Employer Onboarding Components Complexity details</a:t>
            </a:r>
            <a:endParaRPr/>
          </a:p>
        </p:txBody>
      </p:sp>
      <p:sp>
        <p:nvSpPr>
          <p:cNvPr id="6618" name="Google Shape;6618;p296"/>
          <p:cNvSpPr txBox="1"/>
          <p:nvPr/>
        </p:nvSpPr>
        <p:spPr>
          <a:xfrm>
            <a:off x="198000" y="635925"/>
            <a:ext cx="8595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00">
              <a:solidFill>
                <a:srgbClr val="5B6771"/>
              </a:solidFill>
              <a:latin typeface="Open Sans"/>
              <a:ea typeface="Open Sans"/>
              <a:cs typeface="Open Sans"/>
              <a:sym typeface="Open Sans"/>
            </a:endParaRPr>
          </a:p>
        </p:txBody>
      </p:sp>
      <p:sp>
        <p:nvSpPr>
          <p:cNvPr id="6619" name="Google Shape;6619;p296"/>
          <p:cNvSpPr txBox="1"/>
          <p:nvPr/>
        </p:nvSpPr>
        <p:spPr>
          <a:xfrm>
            <a:off x="274200" y="635925"/>
            <a:ext cx="8595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a:solidFill>
                  <a:srgbClr val="5B6771"/>
                </a:solidFill>
                <a:latin typeface="Open Sans"/>
                <a:ea typeface="Open Sans"/>
                <a:cs typeface="Open Sans"/>
                <a:sym typeface="Open Sans"/>
              </a:rPr>
              <a:t>Initiative: Improve quality of “Sales Opportunity Data”</a:t>
            </a:r>
            <a:endParaRPr sz="1000">
              <a:solidFill>
                <a:srgbClr val="5B6771"/>
              </a:solidFill>
              <a:latin typeface="Open Sans"/>
              <a:ea typeface="Open Sans"/>
              <a:cs typeface="Open Sans"/>
              <a:sym typeface="Open Sans"/>
            </a:endParaRPr>
          </a:p>
        </p:txBody>
      </p:sp>
      <p:graphicFrame>
        <p:nvGraphicFramePr>
          <p:cNvPr id="6620" name="Google Shape;6620;p296"/>
          <p:cNvGraphicFramePr/>
          <p:nvPr/>
        </p:nvGraphicFramePr>
        <p:xfrm>
          <a:off x="274320" y="880872"/>
          <a:ext cx="3000000" cy="3000000"/>
        </p:xfrm>
        <a:graphic>
          <a:graphicData uri="http://schemas.openxmlformats.org/drawingml/2006/table">
            <a:tbl>
              <a:tblPr>
                <a:noFill/>
                <a:tableStyleId>{8A735C0E-AA7C-4758-AA04-D96A957C941B}</a:tableStyleId>
              </a:tblPr>
              <a:tblGrid>
                <a:gridCol w="1760625">
                  <a:extLst>
                    <a:ext uri="{9D8B030D-6E8A-4147-A177-3AD203B41FA5}">
                      <a16:colId xmlns:a16="http://schemas.microsoft.com/office/drawing/2014/main" val="20000"/>
                    </a:ext>
                  </a:extLst>
                </a:gridCol>
                <a:gridCol w="830050">
                  <a:extLst>
                    <a:ext uri="{9D8B030D-6E8A-4147-A177-3AD203B41FA5}">
                      <a16:colId xmlns:a16="http://schemas.microsoft.com/office/drawing/2014/main" val="20001"/>
                    </a:ext>
                  </a:extLst>
                </a:gridCol>
                <a:gridCol w="448100">
                  <a:extLst>
                    <a:ext uri="{9D8B030D-6E8A-4147-A177-3AD203B41FA5}">
                      <a16:colId xmlns:a16="http://schemas.microsoft.com/office/drawing/2014/main" val="20002"/>
                    </a:ext>
                  </a:extLst>
                </a:gridCol>
                <a:gridCol w="1370050">
                  <a:extLst>
                    <a:ext uri="{9D8B030D-6E8A-4147-A177-3AD203B41FA5}">
                      <a16:colId xmlns:a16="http://schemas.microsoft.com/office/drawing/2014/main" val="20003"/>
                    </a:ext>
                  </a:extLst>
                </a:gridCol>
                <a:gridCol w="1370050">
                  <a:extLst>
                    <a:ext uri="{9D8B030D-6E8A-4147-A177-3AD203B41FA5}">
                      <a16:colId xmlns:a16="http://schemas.microsoft.com/office/drawing/2014/main" val="20004"/>
                    </a:ext>
                  </a:extLst>
                </a:gridCol>
                <a:gridCol w="961700">
                  <a:extLst>
                    <a:ext uri="{9D8B030D-6E8A-4147-A177-3AD203B41FA5}">
                      <a16:colId xmlns:a16="http://schemas.microsoft.com/office/drawing/2014/main" val="20005"/>
                    </a:ext>
                  </a:extLst>
                </a:gridCol>
                <a:gridCol w="1778400">
                  <a:extLst>
                    <a:ext uri="{9D8B030D-6E8A-4147-A177-3AD203B41FA5}">
                      <a16:colId xmlns:a16="http://schemas.microsoft.com/office/drawing/2014/main" val="20006"/>
                    </a:ext>
                  </a:extLst>
                </a:gridCol>
              </a:tblGrid>
              <a:tr h="330300">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Object Type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Complexity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Design </a:t>
                      </a:r>
                      <a:endParaRPr sz="700" b="1">
                        <a:solidFill>
                          <a:schemeClr val="lt1"/>
                        </a:solidFill>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Construct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Testing</a:t>
                      </a:r>
                      <a:endParaRPr sz="700" b="1">
                        <a:solidFill>
                          <a:schemeClr val="lt1"/>
                        </a:solidFill>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Implement, Deploy, Hypercare and Change Management </a:t>
                      </a:r>
                      <a:endParaRPr sz="700" b="1" i="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Very 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8">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588</a:t>
                      </a:r>
                      <a:endParaRPr sz="700">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8">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1252</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8">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1103</a:t>
                      </a:r>
                      <a:endParaRPr sz="700">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8">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3034</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extLst>
                  <a:ext uri="{0D108BD9-81ED-4DB2-BD59-A6C34878D82A}">
                    <a16:rowId xmlns:a16="http://schemas.microsoft.com/office/drawing/2014/main" val="10001"/>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Systems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Very 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8"/>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2"/>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3"/>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4"/>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Web Portal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Very 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5"/>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Web Portal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6"/>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Web Portal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7"/>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Web Portal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8"/>
                  </a:ext>
                </a:extLst>
              </a:tr>
            </a:tbl>
          </a:graphicData>
        </a:graphic>
      </p:graphicFrame>
      <p:sp>
        <p:nvSpPr>
          <p:cNvPr id="6621" name="Google Shape;6621;p296"/>
          <p:cNvSpPr txBox="1"/>
          <p:nvPr/>
        </p:nvSpPr>
        <p:spPr>
          <a:xfrm>
            <a:off x="6378056"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622" name="Google Shape;6622;p296"/>
          <p:cNvSpPr txBox="1"/>
          <p:nvPr/>
        </p:nvSpPr>
        <p:spPr>
          <a:xfrm>
            <a:off x="3800583"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623" name="Google Shape;6623;p296"/>
          <p:cNvSpPr txBox="1"/>
          <p:nvPr/>
        </p:nvSpPr>
        <p:spPr>
          <a:xfrm>
            <a:off x="5159994"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624" name="Google Shape;6624;p296"/>
          <p:cNvSpPr txBox="1"/>
          <p:nvPr/>
        </p:nvSpPr>
        <p:spPr>
          <a:xfrm>
            <a:off x="7556889"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628"/>
        <p:cNvGrpSpPr/>
        <p:nvPr/>
      </p:nvGrpSpPr>
      <p:grpSpPr>
        <a:xfrm>
          <a:off x="0" y="0"/>
          <a:ext cx="0" cy="0"/>
          <a:chOff x="0" y="0"/>
          <a:chExt cx="0" cy="0"/>
        </a:xfrm>
      </p:grpSpPr>
      <p:sp>
        <p:nvSpPr>
          <p:cNvPr id="6629" name="Google Shape;6629;p297"/>
          <p:cNvSpPr txBox="1">
            <a:spLocks noGrp="1"/>
          </p:cNvSpPr>
          <p:nvPr>
            <p:ph type="title"/>
          </p:nvPr>
        </p:nvSpPr>
        <p:spPr>
          <a:xfrm>
            <a:off x="274325" y="274325"/>
            <a:ext cx="8595300" cy="38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a:t>Employer Onboarding Execution details</a:t>
            </a:r>
            <a:endParaRPr/>
          </a:p>
        </p:txBody>
      </p:sp>
      <p:sp>
        <p:nvSpPr>
          <p:cNvPr id="6630" name="Google Shape;6630;p297"/>
          <p:cNvSpPr txBox="1"/>
          <p:nvPr/>
        </p:nvSpPr>
        <p:spPr>
          <a:xfrm>
            <a:off x="198000" y="635925"/>
            <a:ext cx="8595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00">
              <a:solidFill>
                <a:srgbClr val="5B6771"/>
              </a:solidFill>
              <a:latin typeface="Open Sans"/>
              <a:ea typeface="Open Sans"/>
              <a:cs typeface="Open Sans"/>
              <a:sym typeface="Open Sans"/>
            </a:endParaRPr>
          </a:p>
        </p:txBody>
      </p:sp>
      <p:sp>
        <p:nvSpPr>
          <p:cNvPr id="6631" name="Google Shape;6631;p297"/>
          <p:cNvSpPr txBox="1"/>
          <p:nvPr/>
        </p:nvSpPr>
        <p:spPr>
          <a:xfrm>
            <a:off x="274200" y="635925"/>
            <a:ext cx="8595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a:solidFill>
                  <a:srgbClr val="5B6771"/>
                </a:solidFill>
                <a:latin typeface="Open Sans"/>
                <a:ea typeface="Open Sans"/>
                <a:cs typeface="Open Sans"/>
                <a:sym typeface="Open Sans"/>
              </a:rPr>
              <a:t>Initiative: Establish Common Interaction Model For Employer Onboarding </a:t>
            </a:r>
            <a:endParaRPr sz="1000">
              <a:solidFill>
                <a:srgbClr val="5B6771"/>
              </a:solidFill>
              <a:latin typeface="Open Sans"/>
              <a:ea typeface="Open Sans"/>
              <a:cs typeface="Open Sans"/>
              <a:sym typeface="Open Sans"/>
            </a:endParaRPr>
          </a:p>
        </p:txBody>
      </p:sp>
      <p:graphicFrame>
        <p:nvGraphicFramePr>
          <p:cNvPr id="6632" name="Google Shape;6632;p297"/>
          <p:cNvGraphicFramePr/>
          <p:nvPr/>
        </p:nvGraphicFramePr>
        <p:xfrm>
          <a:off x="274320" y="1261872"/>
          <a:ext cx="3000000" cy="3000000"/>
        </p:xfrm>
        <a:graphic>
          <a:graphicData uri="http://schemas.openxmlformats.org/drawingml/2006/table">
            <a:tbl>
              <a:tblPr>
                <a:noFill/>
                <a:tableStyleId>{8A735C0E-AA7C-4758-AA04-D96A957C941B}</a:tableStyleId>
              </a:tblPr>
              <a:tblGrid>
                <a:gridCol w="1222025">
                  <a:extLst>
                    <a:ext uri="{9D8B030D-6E8A-4147-A177-3AD203B41FA5}">
                      <a16:colId xmlns:a16="http://schemas.microsoft.com/office/drawing/2014/main" val="20000"/>
                    </a:ext>
                  </a:extLst>
                </a:gridCol>
                <a:gridCol w="900150">
                  <a:extLst>
                    <a:ext uri="{9D8B030D-6E8A-4147-A177-3AD203B41FA5}">
                      <a16:colId xmlns:a16="http://schemas.microsoft.com/office/drawing/2014/main" val="20001"/>
                    </a:ext>
                  </a:extLst>
                </a:gridCol>
                <a:gridCol w="855950">
                  <a:extLst>
                    <a:ext uri="{9D8B030D-6E8A-4147-A177-3AD203B41FA5}">
                      <a16:colId xmlns:a16="http://schemas.microsoft.com/office/drawing/2014/main" val="20002"/>
                    </a:ext>
                  </a:extLst>
                </a:gridCol>
                <a:gridCol w="1032650">
                  <a:extLst>
                    <a:ext uri="{9D8B030D-6E8A-4147-A177-3AD203B41FA5}">
                      <a16:colId xmlns:a16="http://schemas.microsoft.com/office/drawing/2014/main" val="20003"/>
                    </a:ext>
                  </a:extLst>
                </a:gridCol>
                <a:gridCol w="1014950">
                  <a:extLst>
                    <a:ext uri="{9D8B030D-6E8A-4147-A177-3AD203B41FA5}">
                      <a16:colId xmlns:a16="http://schemas.microsoft.com/office/drawing/2014/main" val="20004"/>
                    </a:ext>
                  </a:extLst>
                </a:gridCol>
                <a:gridCol w="755850">
                  <a:extLst>
                    <a:ext uri="{9D8B030D-6E8A-4147-A177-3AD203B41FA5}">
                      <a16:colId xmlns:a16="http://schemas.microsoft.com/office/drawing/2014/main" val="20005"/>
                    </a:ext>
                  </a:extLst>
                </a:gridCol>
                <a:gridCol w="810725">
                  <a:extLst>
                    <a:ext uri="{9D8B030D-6E8A-4147-A177-3AD203B41FA5}">
                      <a16:colId xmlns:a16="http://schemas.microsoft.com/office/drawing/2014/main" val="20006"/>
                    </a:ext>
                  </a:extLst>
                </a:gridCol>
                <a:gridCol w="810725">
                  <a:extLst>
                    <a:ext uri="{9D8B030D-6E8A-4147-A177-3AD203B41FA5}">
                      <a16:colId xmlns:a16="http://schemas.microsoft.com/office/drawing/2014/main" val="20007"/>
                    </a:ext>
                  </a:extLst>
                </a:gridCol>
                <a:gridCol w="810725">
                  <a:extLst>
                    <a:ext uri="{9D8B030D-6E8A-4147-A177-3AD203B41FA5}">
                      <a16:colId xmlns:a16="http://schemas.microsoft.com/office/drawing/2014/main" val="20008"/>
                    </a:ext>
                  </a:extLst>
                </a:gridCol>
              </a:tblGrid>
              <a:tr h="212925">
                <a:tc>
                  <a:txBody>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Phase</a:t>
                      </a:r>
                      <a:endParaRPr sz="9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b="1">
                          <a:solidFill>
                            <a:schemeClr val="lt1"/>
                          </a:solidFill>
                          <a:latin typeface="Open Sans"/>
                          <a:ea typeface="Open Sans"/>
                          <a:cs typeface="Open Sans"/>
                          <a:sym typeface="Open Sans"/>
                        </a:rPr>
                        <a:t>Week 1 - 2</a:t>
                      </a:r>
                      <a:endParaRPr sz="9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b="1">
                          <a:solidFill>
                            <a:schemeClr val="lt1"/>
                          </a:solidFill>
                          <a:latin typeface="Open Sans"/>
                          <a:ea typeface="Open Sans"/>
                          <a:cs typeface="Open Sans"/>
                          <a:sym typeface="Open Sans"/>
                        </a:rPr>
                        <a:t>Week 3-4</a:t>
                      </a:r>
                      <a:endParaRPr sz="9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b="1">
                          <a:solidFill>
                            <a:schemeClr val="lt1"/>
                          </a:solidFill>
                          <a:latin typeface="Open Sans"/>
                          <a:ea typeface="Open Sans"/>
                          <a:cs typeface="Open Sans"/>
                          <a:sym typeface="Open Sans"/>
                        </a:rPr>
                        <a:t>Week 5-6</a:t>
                      </a:r>
                      <a:endParaRPr sz="900" b="1">
                        <a:solidFill>
                          <a:schemeClr val="lt1"/>
                        </a:solidFill>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b="1">
                          <a:solidFill>
                            <a:schemeClr val="lt1"/>
                          </a:solidFill>
                          <a:latin typeface="Open Sans"/>
                          <a:ea typeface="Open Sans"/>
                          <a:cs typeface="Open Sans"/>
                          <a:sym typeface="Open Sans"/>
                        </a:rPr>
                        <a:t>Week 7-8</a:t>
                      </a:r>
                      <a:endParaRPr sz="9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b="1">
                          <a:solidFill>
                            <a:schemeClr val="lt1"/>
                          </a:solidFill>
                          <a:latin typeface="Open Sans"/>
                          <a:ea typeface="Open Sans"/>
                          <a:cs typeface="Open Sans"/>
                          <a:sym typeface="Open Sans"/>
                        </a:rPr>
                        <a:t>Week 9-10</a:t>
                      </a:r>
                      <a:endParaRPr sz="9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b="1">
                          <a:solidFill>
                            <a:schemeClr val="lt1"/>
                          </a:solidFill>
                          <a:latin typeface="Open Sans"/>
                          <a:ea typeface="Open Sans"/>
                          <a:cs typeface="Open Sans"/>
                          <a:sym typeface="Open Sans"/>
                        </a:rPr>
                        <a:t>Week 11-12</a:t>
                      </a:r>
                      <a:endParaRPr sz="9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b="1">
                          <a:solidFill>
                            <a:schemeClr val="lt1"/>
                          </a:solidFill>
                          <a:latin typeface="Open Sans"/>
                          <a:ea typeface="Open Sans"/>
                          <a:cs typeface="Open Sans"/>
                          <a:sym typeface="Open Sans"/>
                        </a:rPr>
                        <a:t>Week 13-14</a:t>
                      </a:r>
                      <a:endParaRPr sz="9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b="1">
                          <a:solidFill>
                            <a:schemeClr val="lt1"/>
                          </a:solidFill>
                          <a:latin typeface="Open Sans"/>
                          <a:ea typeface="Open Sans"/>
                          <a:cs typeface="Open Sans"/>
                          <a:sym typeface="Open Sans"/>
                        </a:rPr>
                        <a:t>Week 15-16</a:t>
                      </a:r>
                      <a:endParaRPr sz="9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12650" cap="flat" cmpd="sng">
                      <a:solidFill>
                        <a:srgbClr val="080808"/>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07625">
                <a:tc>
                  <a:txBody>
                    <a:bodyPr/>
                    <a:lstStyle/>
                    <a:p>
                      <a:pPr marL="0" lvl="0" indent="0" algn="ctr" rtl="0">
                        <a:spcBef>
                          <a:spcPts val="0"/>
                        </a:spcBef>
                        <a:spcAft>
                          <a:spcPts val="0"/>
                        </a:spcAft>
                        <a:buNone/>
                      </a:pPr>
                      <a:r>
                        <a:rPr lang="en" sz="1000"/>
                        <a:t>Design</a:t>
                      </a:r>
                      <a:endParaRPr sz="1000"/>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gridSpan="3">
                  <a:txBody>
                    <a:bodyPr/>
                    <a:lstStyle/>
                    <a:p>
                      <a:pPr marL="0" lvl="0" indent="0" algn="ctr" rtl="0">
                        <a:spcBef>
                          <a:spcPts val="0"/>
                        </a:spcBef>
                        <a:spcAft>
                          <a:spcPts val="0"/>
                        </a:spcAft>
                        <a:buNone/>
                      </a:pPr>
                      <a:r>
                        <a:rPr lang="en" sz="1000"/>
                        <a:t>666</a:t>
                      </a:r>
                      <a:endParaRPr sz="1000"/>
                    </a:p>
                  </a:txBody>
                  <a:tcPr marL="9525" marR="9525" marT="9525" marB="91425" anchor="ctr">
                    <a:lnL w="9525" cap="flat" cmpd="sng">
                      <a:solidFill>
                        <a:srgbClr val="000000">
                          <a:alpha val="0"/>
                        </a:srgbClr>
                      </a:solidFill>
                      <a:prstDash val="solid"/>
                      <a:round/>
                      <a:headEnd type="none" w="sm" len="sm"/>
                      <a:tailEnd type="none" w="sm" len="sm"/>
                    </a:lnL>
                    <a:lnR w="12650"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gridSpan="5">
                  <a:txBody>
                    <a:bodyPr/>
                    <a:lstStyle/>
                    <a:p>
                      <a:pPr marL="0" lvl="0" indent="0" algn="l" rtl="0">
                        <a:spcBef>
                          <a:spcPts val="0"/>
                        </a:spcBef>
                        <a:spcAft>
                          <a:spcPts val="0"/>
                        </a:spcAft>
                        <a:buNone/>
                      </a:pPr>
                      <a:endParaRPr/>
                    </a:p>
                  </a:txBody>
                  <a:tcPr marL="9525" marR="9525" marT="9525" marB="91425" anchor="ctr">
                    <a:lnL w="12650" cap="flat" cmpd="sng">
                      <a:solidFill>
                        <a:srgbClr val="080808"/>
                      </a:solidFill>
                      <a:prstDash val="solid"/>
                      <a:round/>
                      <a:headEnd type="none" w="sm" len="sm"/>
                      <a:tailEnd type="none" w="sm" len="sm"/>
                    </a:lnL>
                    <a:lnR w="12650" cap="flat" cmpd="sng">
                      <a:solidFill>
                        <a:srgbClr val="080808"/>
                      </a:solidFill>
                      <a:prstDash val="solid"/>
                      <a:round/>
                      <a:headEnd type="none" w="sm" len="sm"/>
                      <a:tailEnd type="none" w="sm" len="sm"/>
                    </a:lnR>
                    <a:lnT w="12650"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07625">
                <a:tc>
                  <a:txBody>
                    <a:bodyPr/>
                    <a:lstStyle/>
                    <a:p>
                      <a:pPr marL="0" lvl="0" indent="0" algn="ctr" rtl="0">
                        <a:spcBef>
                          <a:spcPts val="0"/>
                        </a:spcBef>
                        <a:spcAft>
                          <a:spcPts val="0"/>
                        </a:spcAft>
                        <a:buNone/>
                      </a:pPr>
                      <a:r>
                        <a:rPr lang="en" sz="1000"/>
                        <a:t>Implement/Execute </a:t>
                      </a:r>
                      <a:endParaRPr sz="1000"/>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None/>
                      </a:pPr>
                      <a:endParaRPr sz="1000"/>
                    </a:p>
                  </a:txBody>
                  <a:tcPr marL="9525" marR="9525" marT="9525" marB="91425" anchor="ctr">
                    <a:lnL w="9525" cap="flat" cmpd="sng">
                      <a:solidFill>
                        <a:srgbClr val="000000">
                          <a:alpha val="0"/>
                        </a:srgbClr>
                      </a:solidFill>
                      <a:prstDash val="solid"/>
                      <a:round/>
                      <a:headEnd type="none" w="sm" len="sm"/>
                      <a:tailEnd type="none" w="sm" len="sm"/>
                    </a:lnL>
                    <a:lnR w="1265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404040"/>
                    </a:solidFill>
                  </a:tcPr>
                </a:tc>
                <a:tc hMerge="1">
                  <a:txBody>
                    <a:bodyPr/>
                    <a:lstStyle/>
                    <a:p>
                      <a:endParaRPr lang="en-US"/>
                    </a:p>
                  </a:txBody>
                  <a:tcPr/>
                </a:tc>
                <a:tc hMerge="1">
                  <a:txBody>
                    <a:bodyPr/>
                    <a:lstStyle/>
                    <a:p>
                      <a:endParaRPr lang="en-US"/>
                    </a:p>
                  </a:txBody>
                  <a:tcPr/>
                </a:tc>
                <a:tc gridSpan="5">
                  <a:txBody>
                    <a:bodyPr/>
                    <a:lstStyle/>
                    <a:p>
                      <a:pPr marL="0" lvl="0" indent="0" algn="ctr" rtl="0">
                        <a:spcBef>
                          <a:spcPts val="0"/>
                        </a:spcBef>
                        <a:spcAft>
                          <a:spcPts val="0"/>
                        </a:spcAft>
                        <a:buNone/>
                      </a:pPr>
                      <a:r>
                        <a:rPr lang="en" sz="1000"/>
                        <a:t>1732</a:t>
                      </a:r>
                      <a:endParaRPr/>
                    </a:p>
                  </a:txBody>
                  <a:tcPr marL="9525" marR="9525" marT="9525" marB="91425" anchor="ctr">
                    <a:lnL w="12650" cap="flat" cmpd="sng">
                      <a:solidFill>
                        <a:srgbClr val="080808"/>
                      </a:solidFill>
                      <a:prstDash val="solid"/>
                      <a:round/>
                      <a:headEnd type="none" w="sm" len="sm"/>
                      <a:tailEnd type="none" w="sm" len="sm"/>
                    </a:lnL>
                    <a:lnR w="1265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54"/>
          <p:cNvSpPr/>
          <p:nvPr/>
        </p:nvSpPr>
        <p:spPr>
          <a:xfrm>
            <a:off x="12824325" y="2039338"/>
            <a:ext cx="317406" cy="320040"/>
          </a:xfrm>
          <a:custGeom>
            <a:avLst/>
            <a:gdLst/>
            <a:ahLst/>
            <a:cxnLst/>
            <a:rect l="l" t="t" r="r" b="b"/>
            <a:pathLst>
              <a:path w="347" h="347" extrusionOk="0">
                <a:moveTo>
                  <a:pt x="0" y="0"/>
                </a:moveTo>
                <a:cubicBezTo>
                  <a:pt x="0" y="347"/>
                  <a:pt x="0" y="347"/>
                  <a:pt x="0" y="347"/>
                </a:cubicBezTo>
                <a:cubicBezTo>
                  <a:pt x="347" y="347"/>
                  <a:pt x="347" y="347"/>
                  <a:pt x="347" y="347"/>
                </a:cubicBezTo>
                <a:cubicBezTo>
                  <a:pt x="347" y="0"/>
                  <a:pt x="347" y="0"/>
                  <a:pt x="347" y="0"/>
                </a:cubicBezTo>
                <a:lnTo>
                  <a:pt x="0" y="0"/>
                </a:lnTo>
                <a:close/>
                <a:moveTo>
                  <a:pt x="332" y="332"/>
                </a:moveTo>
                <a:cubicBezTo>
                  <a:pt x="15" y="332"/>
                  <a:pt x="15" y="332"/>
                  <a:pt x="15" y="332"/>
                </a:cubicBezTo>
                <a:cubicBezTo>
                  <a:pt x="15" y="15"/>
                  <a:pt x="15" y="15"/>
                  <a:pt x="15" y="15"/>
                </a:cubicBezTo>
                <a:cubicBezTo>
                  <a:pt x="332" y="15"/>
                  <a:pt x="332" y="15"/>
                  <a:pt x="332" y="15"/>
                </a:cubicBezTo>
                <a:lnTo>
                  <a:pt x="332" y="332"/>
                </a:lnTo>
                <a:close/>
                <a:moveTo>
                  <a:pt x="173" y="300"/>
                </a:moveTo>
                <a:cubicBezTo>
                  <a:pt x="243" y="300"/>
                  <a:pt x="300" y="243"/>
                  <a:pt x="300" y="173"/>
                </a:cubicBezTo>
                <a:cubicBezTo>
                  <a:pt x="300" y="104"/>
                  <a:pt x="243" y="47"/>
                  <a:pt x="173" y="47"/>
                </a:cubicBezTo>
                <a:cubicBezTo>
                  <a:pt x="104" y="47"/>
                  <a:pt x="47" y="104"/>
                  <a:pt x="47" y="173"/>
                </a:cubicBezTo>
                <a:cubicBezTo>
                  <a:pt x="47" y="243"/>
                  <a:pt x="104" y="300"/>
                  <a:pt x="173" y="300"/>
                </a:cubicBezTo>
                <a:close/>
                <a:moveTo>
                  <a:pt x="84" y="240"/>
                </a:moveTo>
                <a:cubicBezTo>
                  <a:pt x="109" y="240"/>
                  <a:pt x="109" y="240"/>
                  <a:pt x="109" y="240"/>
                </a:cubicBezTo>
                <a:cubicBezTo>
                  <a:pt x="114" y="254"/>
                  <a:pt x="121" y="266"/>
                  <a:pt x="129" y="276"/>
                </a:cubicBezTo>
                <a:cubicBezTo>
                  <a:pt x="111" y="268"/>
                  <a:pt x="96" y="256"/>
                  <a:pt x="84" y="240"/>
                </a:cubicBezTo>
                <a:close/>
                <a:moveTo>
                  <a:pt x="91" y="121"/>
                </a:moveTo>
                <a:cubicBezTo>
                  <a:pt x="92" y="128"/>
                  <a:pt x="96" y="134"/>
                  <a:pt x="101" y="137"/>
                </a:cubicBezTo>
                <a:cubicBezTo>
                  <a:pt x="100" y="147"/>
                  <a:pt x="99" y="156"/>
                  <a:pt x="99" y="166"/>
                </a:cubicBezTo>
                <a:cubicBezTo>
                  <a:pt x="62" y="166"/>
                  <a:pt x="62" y="166"/>
                  <a:pt x="62" y="166"/>
                </a:cubicBezTo>
                <a:cubicBezTo>
                  <a:pt x="63" y="150"/>
                  <a:pt x="67" y="135"/>
                  <a:pt x="75" y="121"/>
                </a:cubicBezTo>
                <a:lnTo>
                  <a:pt x="91" y="121"/>
                </a:lnTo>
                <a:close/>
                <a:moveTo>
                  <a:pt x="285" y="166"/>
                </a:moveTo>
                <a:cubicBezTo>
                  <a:pt x="267" y="166"/>
                  <a:pt x="267" y="166"/>
                  <a:pt x="267" y="166"/>
                </a:cubicBezTo>
                <a:cubicBezTo>
                  <a:pt x="264" y="157"/>
                  <a:pt x="257" y="151"/>
                  <a:pt x="247" y="149"/>
                </a:cubicBezTo>
                <a:cubicBezTo>
                  <a:pt x="246" y="139"/>
                  <a:pt x="244" y="130"/>
                  <a:pt x="242" y="121"/>
                </a:cubicBezTo>
                <a:cubicBezTo>
                  <a:pt x="272" y="121"/>
                  <a:pt x="272" y="121"/>
                  <a:pt x="272" y="121"/>
                </a:cubicBezTo>
                <a:cubicBezTo>
                  <a:pt x="279" y="135"/>
                  <a:pt x="284" y="150"/>
                  <a:pt x="285" y="166"/>
                </a:cubicBezTo>
                <a:close/>
                <a:moveTo>
                  <a:pt x="145" y="121"/>
                </a:moveTo>
                <a:cubicBezTo>
                  <a:pt x="166" y="121"/>
                  <a:pt x="166" y="121"/>
                  <a:pt x="166" y="121"/>
                </a:cubicBezTo>
                <a:cubicBezTo>
                  <a:pt x="166" y="166"/>
                  <a:pt x="166" y="166"/>
                  <a:pt x="166" y="166"/>
                </a:cubicBezTo>
                <a:cubicBezTo>
                  <a:pt x="113" y="166"/>
                  <a:pt x="113" y="166"/>
                  <a:pt x="113" y="166"/>
                </a:cubicBezTo>
                <a:cubicBezTo>
                  <a:pt x="114" y="158"/>
                  <a:pt x="114" y="150"/>
                  <a:pt x="115" y="143"/>
                </a:cubicBezTo>
                <a:cubicBezTo>
                  <a:pt x="116" y="143"/>
                  <a:pt x="117" y="143"/>
                  <a:pt x="118" y="143"/>
                </a:cubicBezTo>
                <a:cubicBezTo>
                  <a:pt x="131" y="143"/>
                  <a:pt x="142" y="134"/>
                  <a:pt x="145" y="121"/>
                </a:cubicBezTo>
                <a:close/>
                <a:moveTo>
                  <a:pt x="166" y="181"/>
                </a:moveTo>
                <a:cubicBezTo>
                  <a:pt x="166" y="205"/>
                  <a:pt x="166" y="205"/>
                  <a:pt x="166" y="205"/>
                </a:cubicBezTo>
                <a:cubicBezTo>
                  <a:pt x="157" y="208"/>
                  <a:pt x="149" y="216"/>
                  <a:pt x="147" y="226"/>
                </a:cubicBezTo>
                <a:cubicBezTo>
                  <a:pt x="120" y="226"/>
                  <a:pt x="120" y="226"/>
                  <a:pt x="120" y="226"/>
                </a:cubicBezTo>
                <a:cubicBezTo>
                  <a:pt x="116" y="212"/>
                  <a:pt x="114" y="197"/>
                  <a:pt x="113" y="181"/>
                </a:cubicBezTo>
                <a:lnTo>
                  <a:pt x="166" y="181"/>
                </a:lnTo>
                <a:close/>
                <a:moveTo>
                  <a:pt x="174" y="244"/>
                </a:moveTo>
                <a:cubicBezTo>
                  <a:pt x="167" y="244"/>
                  <a:pt x="161" y="238"/>
                  <a:pt x="161" y="232"/>
                </a:cubicBezTo>
                <a:cubicBezTo>
                  <a:pt x="161" y="225"/>
                  <a:pt x="167" y="219"/>
                  <a:pt x="174" y="219"/>
                </a:cubicBezTo>
                <a:cubicBezTo>
                  <a:pt x="181" y="219"/>
                  <a:pt x="186" y="225"/>
                  <a:pt x="186" y="232"/>
                </a:cubicBezTo>
                <a:cubicBezTo>
                  <a:pt x="186" y="238"/>
                  <a:pt x="181" y="244"/>
                  <a:pt x="174" y="244"/>
                </a:cubicBezTo>
                <a:close/>
                <a:moveTo>
                  <a:pt x="148" y="240"/>
                </a:moveTo>
                <a:cubicBezTo>
                  <a:pt x="151" y="249"/>
                  <a:pt x="158" y="255"/>
                  <a:pt x="166" y="258"/>
                </a:cubicBezTo>
                <a:cubicBezTo>
                  <a:pt x="166" y="284"/>
                  <a:pt x="166" y="284"/>
                  <a:pt x="166" y="284"/>
                </a:cubicBezTo>
                <a:cubicBezTo>
                  <a:pt x="150" y="280"/>
                  <a:pt x="135" y="264"/>
                  <a:pt x="126" y="240"/>
                </a:cubicBezTo>
                <a:lnTo>
                  <a:pt x="148" y="240"/>
                </a:lnTo>
                <a:close/>
                <a:moveTo>
                  <a:pt x="181" y="284"/>
                </a:moveTo>
                <a:cubicBezTo>
                  <a:pt x="181" y="258"/>
                  <a:pt x="181" y="258"/>
                  <a:pt x="181" y="258"/>
                </a:cubicBezTo>
                <a:cubicBezTo>
                  <a:pt x="190" y="256"/>
                  <a:pt x="197" y="249"/>
                  <a:pt x="200" y="240"/>
                </a:cubicBezTo>
                <a:cubicBezTo>
                  <a:pt x="221" y="240"/>
                  <a:pt x="221" y="240"/>
                  <a:pt x="221" y="240"/>
                </a:cubicBezTo>
                <a:cubicBezTo>
                  <a:pt x="212" y="264"/>
                  <a:pt x="197" y="280"/>
                  <a:pt x="181" y="284"/>
                </a:cubicBezTo>
                <a:close/>
                <a:moveTo>
                  <a:pt x="201" y="226"/>
                </a:moveTo>
                <a:cubicBezTo>
                  <a:pt x="198" y="216"/>
                  <a:pt x="191" y="208"/>
                  <a:pt x="181" y="205"/>
                </a:cubicBezTo>
                <a:cubicBezTo>
                  <a:pt x="181" y="181"/>
                  <a:pt x="181" y="181"/>
                  <a:pt x="181" y="181"/>
                </a:cubicBezTo>
                <a:cubicBezTo>
                  <a:pt x="215" y="181"/>
                  <a:pt x="215" y="181"/>
                  <a:pt x="215" y="181"/>
                </a:cubicBezTo>
                <a:cubicBezTo>
                  <a:pt x="217" y="190"/>
                  <a:pt x="223" y="198"/>
                  <a:pt x="232" y="201"/>
                </a:cubicBezTo>
                <a:cubicBezTo>
                  <a:pt x="231" y="210"/>
                  <a:pt x="229" y="218"/>
                  <a:pt x="227" y="226"/>
                </a:cubicBezTo>
                <a:lnTo>
                  <a:pt x="201" y="226"/>
                </a:lnTo>
                <a:close/>
                <a:moveTo>
                  <a:pt x="242" y="163"/>
                </a:moveTo>
                <a:cubicBezTo>
                  <a:pt x="249" y="163"/>
                  <a:pt x="254" y="169"/>
                  <a:pt x="254" y="176"/>
                </a:cubicBezTo>
                <a:cubicBezTo>
                  <a:pt x="254" y="182"/>
                  <a:pt x="249" y="188"/>
                  <a:pt x="242" y="188"/>
                </a:cubicBezTo>
                <a:cubicBezTo>
                  <a:pt x="235" y="188"/>
                  <a:pt x="229" y="182"/>
                  <a:pt x="229" y="176"/>
                </a:cubicBezTo>
                <a:cubicBezTo>
                  <a:pt x="229" y="169"/>
                  <a:pt x="235" y="163"/>
                  <a:pt x="242" y="163"/>
                </a:cubicBezTo>
                <a:close/>
                <a:moveTo>
                  <a:pt x="247" y="202"/>
                </a:moveTo>
                <a:cubicBezTo>
                  <a:pt x="258" y="201"/>
                  <a:pt x="266" y="192"/>
                  <a:pt x="269" y="181"/>
                </a:cubicBezTo>
                <a:cubicBezTo>
                  <a:pt x="285" y="181"/>
                  <a:pt x="285" y="181"/>
                  <a:pt x="285" y="181"/>
                </a:cubicBezTo>
                <a:cubicBezTo>
                  <a:pt x="284" y="197"/>
                  <a:pt x="279" y="212"/>
                  <a:pt x="272" y="226"/>
                </a:cubicBezTo>
                <a:cubicBezTo>
                  <a:pt x="242" y="226"/>
                  <a:pt x="242" y="226"/>
                  <a:pt x="242" y="226"/>
                </a:cubicBezTo>
                <a:cubicBezTo>
                  <a:pt x="244" y="218"/>
                  <a:pt x="245" y="211"/>
                  <a:pt x="247" y="202"/>
                </a:cubicBezTo>
                <a:close/>
                <a:moveTo>
                  <a:pt x="232" y="150"/>
                </a:moveTo>
                <a:cubicBezTo>
                  <a:pt x="225" y="153"/>
                  <a:pt x="219" y="159"/>
                  <a:pt x="216" y="166"/>
                </a:cubicBezTo>
                <a:cubicBezTo>
                  <a:pt x="181" y="166"/>
                  <a:pt x="181" y="166"/>
                  <a:pt x="181" y="166"/>
                </a:cubicBezTo>
                <a:cubicBezTo>
                  <a:pt x="181" y="121"/>
                  <a:pt x="181" y="121"/>
                  <a:pt x="181" y="121"/>
                </a:cubicBezTo>
                <a:cubicBezTo>
                  <a:pt x="227" y="121"/>
                  <a:pt x="227" y="121"/>
                  <a:pt x="227" y="121"/>
                </a:cubicBezTo>
                <a:cubicBezTo>
                  <a:pt x="229" y="130"/>
                  <a:pt x="231" y="140"/>
                  <a:pt x="232" y="150"/>
                </a:cubicBezTo>
                <a:close/>
                <a:moveTo>
                  <a:pt x="181" y="106"/>
                </a:moveTo>
                <a:cubicBezTo>
                  <a:pt x="181" y="63"/>
                  <a:pt x="181" y="63"/>
                  <a:pt x="181" y="63"/>
                </a:cubicBezTo>
                <a:cubicBezTo>
                  <a:pt x="197" y="66"/>
                  <a:pt x="212" y="83"/>
                  <a:pt x="222" y="106"/>
                </a:cubicBezTo>
                <a:lnTo>
                  <a:pt x="181" y="106"/>
                </a:lnTo>
                <a:close/>
                <a:moveTo>
                  <a:pt x="166" y="63"/>
                </a:moveTo>
                <a:cubicBezTo>
                  <a:pt x="166" y="106"/>
                  <a:pt x="166" y="106"/>
                  <a:pt x="166" y="106"/>
                </a:cubicBezTo>
                <a:cubicBezTo>
                  <a:pt x="144" y="106"/>
                  <a:pt x="144" y="106"/>
                  <a:pt x="144" y="106"/>
                </a:cubicBezTo>
                <a:cubicBezTo>
                  <a:pt x="142" y="101"/>
                  <a:pt x="138" y="96"/>
                  <a:pt x="132" y="92"/>
                </a:cubicBezTo>
                <a:cubicBezTo>
                  <a:pt x="142" y="76"/>
                  <a:pt x="154" y="66"/>
                  <a:pt x="166" y="63"/>
                </a:cubicBezTo>
                <a:close/>
                <a:moveTo>
                  <a:pt x="118" y="103"/>
                </a:moveTo>
                <a:cubicBezTo>
                  <a:pt x="125" y="103"/>
                  <a:pt x="130" y="109"/>
                  <a:pt x="130" y="116"/>
                </a:cubicBezTo>
                <a:cubicBezTo>
                  <a:pt x="130" y="122"/>
                  <a:pt x="125" y="128"/>
                  <a:pt x="118" y="128"/>
                </a:cubicBezTo>
                <a:cubicBezTo>
                  <a:pt x="111" y="128"/>
                  <a:pt x="105" y="122"/>
                  <a:pt x="105" y="116"/>
                </a:cubicBezTo>
                <a:cubicBezTo>
                  <a:pt x="105" y="109"/>
                  <a:pt x="111" y="103"/>
                  <a:pt x="118" y="103"/>
                </a:cubicBezTo>
                <a:close/>
                <a:moveTo>
                  <a:pt x="98" y="181"/>
                </a:moveTo>
                <a:cubicBezTo>
                  <a:pt x="99" y="197"/>
                  <a:pt x="101" y="212"/>
                  <a:pt x="105" y="226"/>
                </a:cubicBezTo>
                <a:cubicBezTo>
                  <a:pt x="75" y="226"/>
                  <a:pt x="75" y="226"/>
                  <a:pt x="75" y="226"/>
                </a:cubicBezTo>
                <a:cubicBezTo>
                  <a:pt x="67" y="212"/>
                  <a:pt x="63" y="197"/>
                  <a:pt x="62" y="181"/>
                </a:cubicBezTo>
                <a:lnTo>
                  <a:pt x="98" y="181"/>
                </a:lnTo>
                <a:close/>
                <a:moveTo>
                  <a:pt x="217" y="276"/>
                </a:moveTo>
                <a:cubicBezTo>
                  <a:pt x="225" y="267"/>
                  <a:pt x="232" y="255"/>
                  <a:pt x="237" y="240"/>
                </a:cubicBezTo>
                <a:cubicBezTo>
                  <a:pt x="263" y="240"/>
                  <a:pt x="263" y="240"/>
                  <a:pt x="263" y="240"/>
                </a:cubicBezTo>
                <a:cubicBezTo>
                  <a:pt x="251" y="256"/>
                  <a:pt x="235" y="268"/>
                  <a:pt x="217" y="276"/>
                </a:cubicBezTo>
                <a:close/>
                <a:moveTo>
                  <a:pt x="263" y="106"/>
                </a:moveTo>
                <a:cubicBezTo>
                  <a:pt x="237" y="106"/>
                  <a:pt x="237" y="106"/>
                  <a:pt x="237" y="106"/>
                </a:cubicBezTo>
                <a:cubicBezTo>
                  <a:pt x="232" y="92"/>
                  <a:pt x="226" y="80"/>
                  <a:pt x="218" y="71"/>
                </a:cubicBezTo>
                <a:cubicBezTo>
                  <a:pt x="236" y="79"/>
                  <a:pt x="251" y="91"/>
                  <a:pt x="263" y="106"/>
                </a:cubicBezTo>
                <a:close/>
                <a:moveTo>
                  <a:pt x="129" y="71"/>
                </a:moveTo>
                <a:cubicBezTo>
                  <a:pt x="125" y="76"/>
                  <a:pt x="121" y="82"/>
                  <a:pt x="118" y="88"/>
                </a:cubicBezTo>
                <a:cubicBezTo>
                  <a:pt x="106" y="88"/>
                  <a:pt x="96" y="96"/>
                  <a:pt x="92" y="106"/>
                </a:cubicBezTo>
                <a:cubicBezTo>
                  <a:pt x="84" y="106"/>
                  <a:pt x="84" y="106"/>
                  <a:pt x="84" y="106"/>
                </a:cubicBezTo>
                <a:cubicBezTo>
                  <a:pt x="96" y="91"/>
                  <a:pt x="111" y="79"/>
                  <a:pt x="129" y="71"/>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1332" name="Google Shape;1332;p154"/>
          <p:cNvSpPr txBox="1"/>
          <p:nvPr/>
        </p:nvSpPr>
        <p:spPr>
          <a:xfrm>
            <a:off x="374675" y="2645000"/>
            <a:ext cx="2682300" cy="692700"/>
          </a:xfrm>
          <a:prstGeom prst="rect">
            <a:avLst/>
          </a:prstGeom>
          <a:noFill/>
          <a:ln>
            <a:noFill/>
          </a:ln>
        </p:spPr>
        <p:txBody>
          <a:bodyPr spcFirstLastPara="1" wrap="square" lIns="0" tIns="0" rIns="0" bIns="0" anchor="ctr" anchorCtr="0">
            <a:noAutofit/>
          </a:bodyPr>
          <a:lstStyle/>
          <a:p>
            <a:pPr marL="342900" marR="0" lvl="0" indent="-184150" algn="l" rtl="0">
              <a:lnSpc>
                <a:spcPct val="150000"/>
              </a:lnSpc>
              <a:spcBef>
                <a:spcPts val="0"/>
              </a:spcBef>
              <a:spcAft>
                <a:spcPts val="0"/>
              </a:spcAft>
              <a:buClr>
                <a:srgbClr val="5B6771"/>
              </a:buClr>
              <a:buSzPts val="1100"/>
              <a:buFont typeface="Open Sans"/>
              <a:buChar char="●"/>
            </a:pPr>
            <a:r>
              <a:rPr lang="en" sz="1100" b="0" i="0" u="none" strike="noStrike" cap="none">
                <a:solidFill>
                  <a:srgbClr val="5B6771"/>
                </a:solidFill>
                <a:latin typeface="Open Sans"/>
                <a:ea typeface="Open Sans"/>
                <a:cs typeface="Open Sans"/>
                <a:sym typeface="Open Sans"/>
              </a:rPr>
              <a:t>Finish Solutioning of Initiatives</a:t>
            </a:r>
            <a:endParaRPr sz="1100" b="0" i="0" u="none" strike="noStrike" cap="none">
              <a:solidFill>
                <a:srgbClr val="5B6771"/>
              </a:solidFill>
              <a:latin typeface="Open Sans"/>
              <a:ea typeface="Open Sans"/>
              <a:cs typeface="Open Sans"/>
              <a:sym typeface="Open Sans"/>
            </a:endParaRPr>
          </a:p>
          <a:p>
            <a:pPr marL="342900" marR="0" lvl="0" indent="-184150" algn="l" rtl="0">
              <a:lnSpc>
                <a:spcPct val="150000"/>
              </a:lnSpc>
              <a:spcBef>
                <a:spcPts val="0"/>
              </a:spcBef>
              <a:spcAft>
                <a:spcPts val="0"/>
              </a:spcAft>
              <a:buClr>
                <a:srgbClr val="5B6771"/>
              </a:buClr>
              <a:buSzPts val="1100"/>
              <a:buFont typeface="Open Sans"/>
              <a:buChar char="●"/>
            </a:pPr>
            <a:r>
              <a:rPr lang="en" sz="1100" b="0" i="0" u="none" strike="noStrike" cap="none">
                <a:solidFill>
                  <a:srgbClr val="5B6771"/>
                </a:solidFill>
                <a:latin typeface="Open Sans"/>
                <a:ea typeface="Open Sans"/>
                <a:cs typeface="Open Sans"/>
                <a:sym typeface="Open Sans"/>
              </a:rPr>
              <a:t>Funding request and prioritization</a:t>
            </a:r>
            <a:endParaRPr sz="1100" b="0" i="0" u="none" strike="noStrike" cap="none">
              <a:solidFill>
                <a:srgbClr val="5B6771"/>
              </a:solidFill>
              <a:latin typeface="Open Sans"/>
              <a:ea typeface="Open Sans"/>
              <a:cs typeface="Open Sans"/>
              <a:sym typeface="Open Sans"/>
            </a:endParaRPr>
          </a:p>
          <a:p>
            <a:pPr marL="342900" marR="0" lvl="0" indent="-184150" algn="l" rtl="0">
              <a:lnSpc>
                <a:spcPct val="150000"/>
              </a:lnSpc>
              <a:spcBef>
                <a:spcPts val="0"/>
              </a:spcBef>
              <a:spcAft>
                <a:spcPts val="0"/>
              </a:spcAft>
              <a:buClr>
                <a:srgbClr val="5B6771"/>
              </a:buClr>
              <a:buSzPts val="1100"/>
              <a:buFont typeface="Open Sans"/>
              <a:buChar char="●"/>
            </a:pPr>
            <a:r>
              <a:rPr lang="en" sz="1100" b="0" i="0" u="none" strike="noStrike" cap="none">
                <a:solidFill>
                  <a:srgbClr val="5B6771"/>
                </a:solidFill>
                <a:latin typeface="Open Sans"/>
                <a:ea typeface="Open Sans"/>
                <a:cs typeface="Open Sans"/>
                <a:sym typeface="Open Sans"/>
              </a:rPr>
              <a:t>Activate Interaction Model</a:t>
            </a:r>
            <a:endParaRPr sz="900" b="0" i="0" u="none" strike="noStrike" cap="none">
              <a:solidFill>
                <a:srgbClr val="5B6771"/>
              </a:solidFill>
              <a:latin typeface="Open Sans"/>
              <a:ea typeface="Open Sans"/>
              <a:cs typeface="Open Sans"/>
              <a:sym typeface="Open Sans"/>
            </a:endParaRPr>
          </a:p>
        </p:txBody>
      </p:sp>
      <p:sp>
        <p:nvSpPr>
          <p:cNvPr id="1333" name="Google Shape;1333;p154"/>
          <p:cNvSpPr txBox="1"/>
          <p:nvPr/>
        </p:nvSpPr>
        <p:spPr>
          <a:xfrm>
            <a:off x="374675" y="1168400"/>
            <a:ext cx="3539100" cy="849300"/>
          </a:xfrm>
          <a:prstGeom prst="rect">
            <a:avLst/>
          </a:prstGeom>
          <a:noFill/>
          <a:ln>
            <a:noFill/>
          </a:ln>
        </p:spPr>
        <p:txBody>
          <a:bodyPr spcFirstLastPara="1" wrap="square" lIns="0" tIns="0" rIns="0" bIns="0" anchor="ctr" anchorCtr="0">
            <a:noAutofit/>
          </a:bodyPr>
          <a:lstStyle/>
          <a:p>
            <a:pPr marL="342900" marR="0" lvl="0" indent="-184150" algn="l" rtl="0">
              <a:lnSpc>
                <a:spcPct val="100000"/>
              </a:lnSpc>
              <a:spcBef>
                <a:spcPts val="0"/>
              </a:spcBef>
              <a:spcAft>
                <a:spcPts val="0"/>
              </a:spcAft>
              <a:buClr>
                <a:srgbClr val="5B6771"/>
              </a:buClr>
              <a:buSzPts val="1100"/>
              <a:buFont typeface="Open Sans"/>
              <a:buChar char="●"/>
            </a:pPr>
            <a:r>
              <a:rPr lang="en" sz="1100" b="0" i="0" u="none" strike="noStrike" cap="none">
                <a:solidFill>
                  <a:srgbClr val="5B6771"/>
                </a:solidFill>
                <a:latin typeface="Open Sans"/>
                <a:ea typeface="Open Sans"/>
                <a:cs typeface="Open Sans"/>
                <a:sym typeface="Open Sans"/>
              </a:rPr>
              <a:t>UKG</a:t>
            </a:r>
            <a:r>
              <a:rPr lang="en" sz="1100">
                <a:solidFill>
                  <a:srgbClr val="5B6771"/>
                </a:solidFill>
                <a:latin typeface="Open Sans"/>
                <a:ea typeface="Open Sans"/>
                <a:cs typeface="Open Sans"/>
                <a:sym typeface="Open Sans"/>
              </a:rPr>
              <a:t> </a:t>
            </a:r>
            <a:r>
              <a:rPr lang="en" sz="1100" b="0" i="0" u="none" strike="noStrike" cap="none">
                <a:solidFill>
                  <a:srgbClr val="5B6771"/>
                </a:solidFill>
                <a:latin typeface="Open Sans"/>
                <a:ea typeface="Open Sans"/>
                <a:cs typeface="Open Sans"/>
                <a:sym typeface="Open Sans"/>
              </a:rPr>
              <a:t>and One Source Virtual</a:t>
            </a:r>
            <a:endParaRPr sz="1100" b="0" i="0" u="none" strike="noStrike" cap="none">
              <a:solidFill>
                <a:srgbClr val="5B6771"/>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5B6771"/>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5B6771"/>
              </a:solidFill>
              <a:latin typeface="Open Sans"/>
              <a:ea typeface="Open Sans"/>
              <a:cs typeface="Open Sans"/>
              <a:sym typeface="Open Sans"/>
            </a:endParaRPr>
          </a:p>
          <a:p>
            <a:pPr marL="342900" marR="0" lvl="0" indent="-184150" algn="l" rtl="0">
              <a:lnSpc>
                <a:spcPct val="100000"/>
              </a:lnSpc>
              <a:spcBef>
                <a:spcPts val="0"/>
              </a:spcBef>
              <a:spcAft>
                <a:spcPts val="0"/>
              </a:spcAft>
              <a:buClr>
                <a:srgbClr val="5B6771"/>
              </a:buClr>
              <a:buSzPts val="1100"/>
              <a:buFont typeface="Open Sans"/>
              <a:buChar char="●"/>
            </a:pPr>
            <a:r>
              <a:rPr lang="en" sz="1100" b="0" i="0" u="none" strike="noStrike" cap="none">
                <a:solidFill>
                  <a:srgbClr val="5B6771"/>
                </a:solidFill>
                <a:latin typeface="Open Sans"/>
                <a:ea typeface="Open Sans"/>
                <a:cs typeface="Open Sans"/>
                <a:sym typeface="Open Sans"/>
              </a:rPr>
              <a:t>H</a:t>
            </a:r>
            <a:r>
              <a:rPr lang="en" sz="1100">
                <a:solidFill>
                  <a:srgbClr val="5B6771"/>
                </a:solidFill>
                <a:latin typeface="Open Sans"/>
                <a:ea typeface="Open Sans"/>
                <a:cs typeface="Open Sans"/>
                <a:sym typeface="Open Sans"/>
              </a:rPr>
              <a:t>IRE</a:t>
            </a:r>
            <a:r>
              <a:rPr lang="en" sz="1100" b="0" i="0" u="none" strike="noStrike" cap="none">
                <a:solidFill>
                  <a:srgbClr val="5B6771"/>
                </a:solidFill>
                <a:latin typeface="Open Sans"/>
                <a:ea typeface="Open Sans"/>
                <a:cs typeface="Open Sans"/>
                <a:sym typeface="Open Sans"/>
              </a:rPr>
              <a:t>Tech and hireCREDITS</a:t>
            </a:r>
            <a:endParaRPr sz="1100" b="0" i="0" u="none" strike="noStrike" cap="none">
              <a:solidFill>
                <a:srgbClr val="5B6771"/>
              </a:solidFill>
              <a:latin typeface="Open Sans"/>
              <a:ea typeface="Open Sans"/>
              <a:cs typeface="Open Sans"/>
              <a:sym typeface="Open Sans"/>
            </a:endParaRPr>
          </a:p>
        </p:txBody>
      </p:sp>
      <p:sp>
        <p:nvSpPr>
          <p:cNvPr id="1334" name="Google Shape;1334;p154"/>
          <p:cNvSpPr/>
          <p:nvPr/>
        </p:nvSpPr>
        <p:spPr>
          <a:xfrm>
            <a:off x="4907341" y="1196899"/>
            <a:ext cx="274320" cy="277003"/>
          </a:xfrm>
          <a:custGeom>
            <a:avLst/>
            <a:gdLst/>
            <a:ahLst/>
            <a:cxnLst/>
            <a:rect l="l" t="t" r="r" b="b"/>
            <a:pathLst>
              <a:path w="396" h="396" extrusionOk="0">
                <a:moveTo>
                  <a:pt x="0" y="0"/>
                </a:moveTo>
                <a:lnTo>
                  <a:pt x="0" y="396"/>
                </a:lnTo>
                <a:lnTo>
                  <a:pt x="396" y="396"/>
                </a:lnTo>
                <a:lnTo>
                  <a:pt x="396" y="0"/>
                </a:lnTo>
                <a:lnTo>
                  <a:pt x="0" y="0"/>
                </a:lnTo>
                <a:close/>
                <a:moveTo>
                  <a:pt x="105" y="16"/>
                </a:moveTo>
                <a:lnTo>
                  <a:pt x="105" y="169"/>
                </a:lnTo>
                <a:lnTo>
                  <a:pt x="16" y="169"/>
                </a:lnTo>
                <a:lnTo>
                  <a:pt x="16" y="16"/>
                </a:lnTo>
                <a:lnTo>
                  <a:pt x="105" y="16"/>
                </a:lnTo>
                <a:close/>
                <a:moveTo>
                  <a:pt x="16" y="296"/>
                </a:moveTo>
                <a:lnTo>
                  <a:pt x="29" y="296"/>
                </a:lnTo>
                <a:lnTo>
                  <a:pt x="29" y="278"/>
                </a:lnTo>
                <a:lnTo>
                  <a:pt x="16" y="278"/>
                </a:lnTo>
                <a:lnTo>
                  <a:pt x="16" y="186"/>
                </a:lnTo>
                <a:lnTo>
                  <a:pt x="121" y="186"/>
                </a:lnTo>
                <a:lnTo>
                  <a:pt x="121" y="16"/>
                </a:lnTo>
                <a:lnTo>
                  <a:pt x="379" y="16"/>
                </a:lnTo>
                <a:lnTo>
                  <a:pt x="379" y="210"/>
                </a:lnTo>
                <a:lnTo>
                  <a:pt x="279" y="210"/>
                </a:lnTo>
                <a:lnTo>
                  <a:pt x="279" y="379"/>
                </a:lnTo>
                <a:lnTo>
                  <a:pt x="16" y="379"/>
                </a:lnTo>
                <a:lnTo>
                  <a:pt x="16" y="296"/>
                </a:lnTo>
                <a:close/>
                <a:moveTo>
                  <a:pt x="296" y="379"/>
                </a:moveTo>
                <a:lnTo>
                  <a:pt x="296" y="227"/>
                </a:lnTo>
                <a:lnTo>
                  <a:pt x="379" y="227"/>
                </a:lnTo>
                <a:lnTo>
                  <a:pt x="379" y="379"/>
                </a:lnTo>
                <a:lnTo>
                  <a:pt x="296" y="379"/>
                </a:lnTo>
                <a:close/>
                <a:moveTo>
                  <a:pt x="79" y="278"/>
                </a:moveTo>
                <a:lnTo>
                  <a:pt x="96" y="278"/>
                </a:lnTo>
                <a:lnTo>
                  <a:pt x="96" y="296"/>
                </a:lnTo>
                <a:lnTo>
                  <a:pt x="79" y="296"/>
                </a:lnTo>
                <a:lnTo>
                  <a:pt x="79" y="278"/>
                </a:lnTo>
                <a:close/>
                <a:moveTo>
                  <a:pt x="113" y="278"/>
                </a:moveTo>
                <a:lnTo>
                  <a:pt x="129" y="278"/>
                </a:lnTo>
                <a:lnTo>
                  <a:pt x="129" y="296"/>
                </a:lnTo>
                <a:lnTo>
                  <a:pt x="113" y="296"/>
                </a:lnTo>
                <a:lnTo>
                  <a:pt x="113" y="278"/>
                </a:lnTo>
                <a:close/>
                <a:moveTo>
                  <a:pt x="146" y="278"/>
                </a:moveTo>
                <a:lnTo>
                  <a:pt x="164" y="278"/>
                </a:lnTo>
                <a:lnTo>
                  <a:pt x="164" y="296"/>
                </a:lnTo>
                <a:lnTo>
                  <a:pt x="146" y="296"/>
                </a:lnTo>
                <a:lnTo>
                  <a:pt x="146" y="278"/>
                </a:lnTo>
                <a:close/>
                <a:moveTo>
                  <a:pt x="46" y="278"/>
                </a:moveTo>
                <a:lnTo>
                  <a:pt x="62" y="278"/>
                </a:lnTo>
                <a:lnTo>
                  <a:pt x="62" y="296"/>
                </a:lnTo>
                <a:lnTo>
                  <a:pt x="46" y="296"/>
                </a:lnTo>
                <a:lnTo>
                  <a:pt x="46" y="278"/>
                </a:lnTo>
                <a:close/>
                <a:moveTo>
                  <a:pt x="289" y="117"/>
                </a:moveTo>
                <a:lnTo>
                  <a:pt x="272" y="117"/>
                </a:lnTo>
                <a:lnTo>
                  <a:pt x="272" y="100"/>
                </a:lnTo>
                <a:lnTo>
                  <a:pt x="289" y="100"/>
                </a:lnTo>
                <a:lnTo>
                  <a:pt x="289" y="117"/>
                </a:lnTo>
                <a:close/>
                <a:moveTo>
                  <a:pt x="191" y="155"/>
                </a:moveTo>
                <a:lnTo>
                  <a:pt x="208" y="155"/>
                </a:lnTo>
                <a:lnTo>
                  <a:pt x="208" y="171"/>
                </a:lnTo>
                <a:lnTo>
                  <a:pt x="191" y="171"/>
                </a:lnTo>
                <a:lnTo>
                  <a:pt x="191" y="155"/>
                </a:lnTo>
                <a:close/>
                <a:moveTo>
                  <a:pt x="191" y="120"/>
                </a:moveTo>
                <a:lnTo>
                  <a:pt x="208" y="120"/>
                </a:lnTo>
                <a:lnTo>
                  <a:pt x="208" y="138"/>
                </a:lnTo>
                <a:lnTo>
                  <a:pt x="191" y="138"/>
                </a:lnTo>
                <a:lnTo>
                  <a:pt x="191" y="120"/>
                </a:lnTo>
                <a:close/>
                <a:moveTo>
                  <a:pt x="205" y="100"/>
                </a:moveTo>
                <a:lnTo>
                  <a:pt x="222" y="100"/>
                </a:lnTo>
                <a:lnTo>
                  <a:pt x="222" y="117"/>
                </a:lnTo>
                <a:lnTo>
                  <a:pt x="205" y="117"/>
                </a:lnTo>
                <a:lnTo>
                  <a:pt x="205" y="100"/>
                </a:lnTo>
                <a:close/>
                <a:moveTo>
                  <a:pt x="181" y="278"/>
                </a:moveTo>
                <a:lnTo>
                  <a:pt x="197" y="278"/>
                </a:lnTo>
                <a:lnTo>
                  <a:pt x="197" y="296"/>
                </a:lnTo>
                <a:lnTo>
                  <a:pt x="181" y="296"/>
                </a:lnTo>
                <a:lnTo>
                  <a:pt x="181" y="278"/>
                </a:lnTo>
                <a:close/>
                <a:moveTo>
                  <a:pt x="238" y="100"/>
                </a:moveTo>
                <a:lnTo>
                  <a:pt x="255" y="100"/>
                </a:lnTo>
                <a:lnTo>
                  <a:pt x="255" y="117"/>
                </a:lnTo>
                <a:lnTo>
                  <a:pt x="238" y="117"/>
                </a:lnTo>
                <a:lnTo>
                  <a:pt x="238" y="100"/>
                </a:lnTo>
                <a:close/>
                <a:moveTo>
                  <a:pt x="191" y="222"/>
                </a:moveTo>
                <a:lnTo>
                  <a:pt x="208" y="222"/>
                </a:lnTo>
                <a:lnTo>
                  <a:pt x="208" y="238"/>
                </a:lnTo>
                <a:lnTo>
                  <a:pt x="191" y="238"/>
                </a:lnTo>
                <a:lnTo>
                  <a:pt x="191" y="222"/>
                </a:lnTo>
                <a:close/>
                <a:moveTo>
                  <a:pt x="191" y="188"/>
                </a:moveTo>
                <a:lnTo>
                  <a:pt x="208" y="188"/>
                </a:lnTo>
                <a:lnTo>
                  <a:pt x="208" y="205"/>
                </a:lnTo>
                <a:lnTo>
                  <a:pt x="191" y="205"/>
                </a:lnTo>
                <a:lnTo>
                  <a:pt x="191" y="188"/>
                </a:lnTo>
                <a:close/>
                <a:moveTo>
                  <a:pt x="191" y="255"/>
                </a:moveTo>
                <a:lnTo>
                  <a:pt x="208" y="255"/>
                </a:lnTo>
                <a:lnTo>
                  <a:pt x="208" y="273"/>
                </a:lnTo>
                <a:lnTo>
                  <a:pt x="191" y="273"/>
                </a:lnTo>
                <a:lnTo>
                  <a:pt x="191" y="255"/>
                </a:lnTo>
                <a:close/>
                <a:moveTo>
                  <a:pt x="307" y="152"/>
                </a:moveTo>
                <a:lnTo>
                  <a:pt x="348" y="110"/>
                </a:lnTo>
                <a:lnTo>
                  <a:pt x="307" y="69"/>
                </a:lnTo>
                <a:lnTo>
                  <a:pt x="295" y="82"/>
                </a:lnTo>
                <a:lnTo>
                  <a:pt x="315" y="100"/>
                </a:lnTo>
                <a:lnTo>
                  <a:pt x="305" y="100"/>
                </a:lnTo>
                <a:lnTo>
                  <a:pt x="305" y="117"/>
                </a:lnTo>
                <a:lnTo>
                  <a:pt x="317" y="117"/>
                </a:lnTo>
                <a:lnTo>
                  <a:pt x="294" y="140"/>
                </a:lnTo>
                <a:lnTo>
                  <a:pt x="307" y="152"/>
                </a:lnTo>
                <a:close/>
                <a:moveTo>
                  <a:pt x="323" y="109"/>
                </a:moveTo>
                <a:lnTo>
                  <a:pt x="325" y="110"/>
                </a:lnTo>
                <a:lnTo>
                  <a:pt x="323" y="111"/>
                </a:lnTo>
                <a:lnTo>
                  <a:pt x="323" y="1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
        <p:nvSpPr>
          <p:cNvPr id="1335" name="Google Shape;1335;p154"/>
          <p:cNvSpPr txBox="1">
            <a:spLocks noGrp="1"/>
          </p:cNvSpPr>
          <p:nvPr>
            <p:ph type="title" idx="4294967295"/>
          </p:nvPr>
        </p:nvSpPr>
        <p:spPr>
          <a:xfrm>
            <a:off x="270284" y="271297"/>
            <a:ext cx="8520600" cy="57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Next Steps</a:t>
            </a:r>
            <a:r>
              <a:rPr lang="en" sz="1800"/>
              <a:t> </a:t>
            </a:r>
            <a:endParaRPr sz="1800"/>
          </a:p>
        </p:txBody>
      </p:sp>
      <p:sp>
        <p:nvSpPr>
          <p:cNvPr id="1336" name="Google Shape;1336;p154"/>
          <p:cNvSpPr txBox="1"/>
          <p:nvPr/>
        </p:nvSpPr>
        <p:spPr>
          <a:xfrm>
            <a:off x="261090" y="677875"/>
            <a:ext cx="28893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accent1"/>
                </a:solidFill>
                <a:latin typeface="Arial"/>
                <a:ea typeface="Arial"/>
                <a:cs typeface="Arial"/>
                <a:sym typeface="Arial"/>
              </a:rPr>
              <a:t>Accelerate Inflight Initiatives </a:t>
            </a:r>
            <a:endParaRPr sz="1400" b="0" i="0" u="none" strike="noStrike" cap="none">
              <a:solidFill>
                <a:schemeClr val="accent1"/>
              </a:solidFill>
              <a:latin typeface="Arial"/>
              <a:ea typeface="Arial"/>
              <a:cs typeface="Arial"/>
              <a:sym typeface="Arial"/>
            </a:endParaRPr>
          </a:p>
        </p:txBody>
      </p:sp>
      <p:sp>
        <p:nvSpPr>
          <p:cNvPr id="1337" name="Google Shape;1337;p154"/>
          <p:cNvSpPr txBox="1"/>
          <p:nvPr/>
        </p:nvSpPr>
        <p:spPr>
          <a:xfrm>
            <a:off x="254425" y="2128300"/>
            <a:ext cx="41679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accent1"/>
                </a:solidFill>
                <a:latin typeface="Arial"/>
                <a:ea typeface="Arial"/>
                <a:cs typeface="Arial"/>
                <a:sym typeface="Arial"/>
              </a:rPr>
              <a:t>Embark on Immediate Initiatives </a:t>
            </a:r>
            <a:r>
              <a:rPr lang="en" sz="1100" b="0" i="0" u="none" strike="noStrike" cap="none">
                <a:solidFill>
                  <a:schemeClr val="accent1"/>
                </a:solidFill>
                <a:latin typeface="Arial"/>
                <a:ea typeface="Arial"/>
                <a:cs typeface="Arial"/>
                <a:sym typeface="Arial"/>
              </a:rPr>
              <a:t>(30 days)</a:t>
            </a:r>
            <a:r>
              <a:rPr lang="en" sz="1400" b="0" i="0" u="none" strike="noStrike" cap="none">
                <a:solidFill>
                  <a:schemeClr val="accent1"/>
                </a:solidFill>
                <a:latin typeface="Arial"/>
                <a:ea typeface="Arial"/>
                <a:cs typeface="Arial"/>
                <a:sym typeface="Arial"/>
              </a:rPr>
              <a:t> </a:t>
            </a:r>
            <a:endParaRPr sz="1400" b="0" i="0" u="none" strike="noStrike" cap="none">
              <a:solidFill>
                <a:schemeClr val="accent1"/>
              </a:solidFill>
              <a:latin typeface="Arial"/>
              <a:ea typeface="Arial"/>
              <a:cs typeface="Arial"/>
              <a:sym typeface="Arial"/>
            </a:endParaRPr>
          </a:p>
        </p:txBody>
      </p:sp>
      <p:sp>
        <p:nvSpPr>
          <p:cNvPr id="1338" name="Google Shape;1338;p154"/>
          <p:cNvSpPr txBox="1"/>
          <p:nvPr/>
        </p:nvSpPr>
        <p:spPr>
          <a:xfrm>
            <a:off x="374675" y="3435350"/>
            <a:ext cx="48495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accent1"/>
                </a:solidFill>
                <a:latin typeface="Arial"/>
                <a:ea typeface="Arial"/>
                <a:cs typeface="Arial"/>
                <a:sym typeface="Arial"/>
              </a:rPr>
              <a:t>Plan Short term Initiatives </a:t>
            </a:r>
            <a:r>
              <a:rPr lang="en" sz="1100" b="0" i="0" u="none" strike="noStrike" cap="none">
                <a:solidFill>
                  <a:schemeClr val="accent1"/>
                </a:solidFill>
                <a:latin typeface="Arial"/>
                <a:ea typeface="Arial"/>
                <a:cs typeface="Arial"/>
                <a:sym typeface="Arial"/>
              </a:rPr>
              <a:t>(31-90 days)</a:t>
            </a:r>
            <a:r>
              <a:rPr lang="en" sz="1100">
                <a:solidFill>
                  <a:schemeClr val="accent1"/>
                </a:solidFill>
              </a:rPr>
              <a:t> </a:t>
            </a:r>
            <a:endParaRPr sz="1400" b="0" i="0" u="none" strike="noStrike" cap="none">
              <a:solidFill>
                <a:schemeClr val="accent1"/>
              </a:solidFill>
              <a:latin typeface="Arial"/>
              <a:ea typeface="Arial"/>
              <a:cs typeface="Arial"/>
              <a:sym typeface="Arial"/>
            </a:endParaRPr>
          </a:p>
        </p:txBody>
      </p:sp>
      <p:sp>
        <p:nvSpPr>
          <p:cNvPr id="1339" name="Google Shape;1339;p154"/>
          <p:cNvSpPr/>
          <p:nvPr/>
        </p:nvSpPr>
        <p:spPr>
          <a:xfrm>
            <a:off x="4907341" y="1706249"/>
            <a:ext cx="274320" cy="277003"/>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460" y="398"/>
                </a:moveTo>
                <a:cubicBezTo>
                  <a:pt x="498" y="398"/>
                  <a:pt x="498" y="398"/>
                  <a:pt x="498" y="398"/>
                </a:cubicBezTo>
                <a:cubicBezTo>
                  <a:pt x="498" y="247"/>
                  <a:pt x="498" y="247"/>
                  <a:pt x="498" y="247"/>
                </a:cubicBezTo>
                <a:cubicBezTo>
                  <a:pt x="498" y="218"/>
                  <a:pt x="474" y="195"/>
                  <a:pt x="446" y="195"/>
                </a:cubicBezTo>
                <a:cubicBezTo>
                  <a:pt x="378" y="195"/>
                  <a:pt x="378" y="195"/>
                  <a:pt x="378" y="195"/>
                </a:cubicBezTo>
                <a:cubicBezTo>
                  <a:pt x="362" y="195"/>
                  <a:pt x="349" y="201"/>
                  <a:pt x="339" y="212"/>
                </a:cubicBezTo>
                <a:cubicBezTo>
                  <a:pt x="338" y="213"/>
                  <a:pt x="338" y="213"/>
                  <a:pt x="338" y="213"/>
                </a:cubicBezTo>
                <a:cubicBezTo>
                  <a:pt x="356" y="229"/>
                  <a:pt x="356" y="229"/>
                  <a:pt x="356" y="229"/>
                </a:cubicBezTo>
                <a:cubicBezTo>
                  <a:pt x="357" y="228"/>
                  <a:pt x="357" y="228"/>
                  <a:pt x="357" y="228"/>
                </a:cubicBezTo>
                <a:cubicBezTo>
                  <a:pt x="362" y="222"/>
                  <a:pt x="369" y="219"/>
                  <a:pt x="378" y="219"/>
                </a:cubicBezTo>
                <a:cubicBezTo>
                  <a:pt x="446" y="219"/>
                  <a:pt x="446" y="219"/>
                  <a:pt x="446" y="219"/>
                </a:cubicBezTo>
                <a:cubicBezTo>
                  <a:pt x="461" y="219"/>
                  <a:pt x="474" y="231"/>
                  <a:pt x="474" y="247"/>
                </a:cubicBezTo>
                <a:cubicBezTo>
                  <a:pt x="474" y="375"/>
                  <a:pt x="474" y="375"/>
                  <a:pt x="474" y="375"/>
                </a:cubicBezTo>
                <a:cubicBezTo>
                  <a:pt x="436" y="375"/>
                  <a:pt x="436" y="375"/>
                  <a:pt x="436" y="375"/>
                </a:cubicBezTo>
                <a:cubicBezTo>
                  <a:pt x="436" y="552"/>
                  <a:pt x="436" y="552"/>
                  <a:pt x="436" y="552"/>
                </a:cubicBezTo>
                <a:cubicBezTo>
                  <a:pt x="387" y="552"/>
                  <a:pt x="387" y="552"/>
                  <a:pt x="387" y="552"/>
                </a:cubicBezTo>
                <a:cubicBezTo>
                  <a:pt x="387" y="375"/>
                  <a:pt x="387" y="375"/>
                  <a:pt x="387" y="375"/>
                </a:cubicBezTo>
                <a:cubicBezTo>
                  <a:pt x="233" y="375"/>
                  <a:pt x="233" y="375"/>
                  <a:pt x="233" y="375"/>
                </a:cubicBezTo>
                <a:cubicBezTo>
                  <a:pt x="265" y="342"/>
                  <a:pt x="265" y="342"/>
                  <a:pt x="265" y="342"/>
                </a:cubicBezTo>
                <a:cubicBezTo>
                  <a:pt x="248" y="325"/>
                  <a:pt x="248" y="325"/>
                  <a:pt x="248" y="325"/>
                </a:cubicBezTo>
                <a:cubicBezTo>
                  <a:pt x="187" y="387"/>
                  <a:pt x="187" y="387"/>
                  <a:pt x="187" y="387"/>
                </a:cubicBezTo>
                <a:cubicBezTo>
                  <a:pt x="248" y="448"/>
                  <a:pt x="248" y="448"/>
                  <a:pt x="248" y="448"/>
                </a:cubicBezTo>
                <a:cubicBezTo>
                  <a:pt x="265" y="431"/>
                  <a:pt x="265" y="431"/>
                  <a:pt x="265" y="431"/>
                </a:cubicBezTo>
                <a:cubicBezTo>
                  <a:pt x="233" y="398"/>
                  <a:pt x="233" y="398"/>
                  <a:pt x="233" y="398"/>
                </a:cubicBezTo>
                <a:cubicBezTo>
                  <a:pt x="363" y="398"/>
                  <a:pt x="363" y="398"/>
                  <a:pt x="363" y="398"/>
                </a:cubicBezTo>
                <a:cubicBezTo>
                  <a:pt x="363" y="552"/>
                  <a:pt x="363" y="552"/>
                  <a:pt x="363" y="552"/>
                </a:cubicBezTo>
                <a:cubicBezTo>
                  <a:pt x="212" y="552"/>
                  <a:pt x="212" y="552"/>
                  <a:pt x="212" y="552"/>
                </a:cubicBezTo>
                <a:cubicBezTo>
                  <a:pt x="212" y="440"/>
                  <a:pt x="212" y="440"/>
                  <a:pt x="212" y="440"/>
                </a:cubicBezTo>
                <a:cubicBezTo>
                  <a:pt x="188" y="416"/>
                  <a:pt x="188" y="416"/>
                  <a:pt x="188" y="416"/>
                </a:cubicBezTo>
                <a:cubicBezTo>
                  <a:pt x="188" y="552"/>
                  <a:pt x="188" y="552"/>
                  <a:pt x="188" y="552"/>
                </a:cubicBezTo>
                <a:cubicBezTo>
                  <a:pt x="139" y="552"/>
                  <a:pt x="139" y="552"/>
                  <a:pt x="139" y="552"/>
                </a:cubicBezTo>
                <a:cubicBezTo>
                  <a:pt x="139" y="375"/>
                  <a:pt x="139" y="375"/>
                  <a:pt x="139" y="375"/>
                </a:cubicBezTo>
                <a:cubicBezTo>
                  <a:pt x="101" y="375"/>
                  <a:pt x="101" y="375"/>
                  <a:pt x="101" y="375"/>
                </a:cubicBezTo>
                <a:cubicBezTo>
                  <a:pt x="101" y="247"/>
                  <a:pt x="101" y="247"/>
                  <a:pt x="101" y="247"/>
                </a:cubicBezTo>
                <a:cubicBezTo>
                  <a:pt x="101" y="231"/>
                  <a:pt x="114" y="219"/>
                  <a:pt x="130" y="219"/>
                </a:cubicBezTo>
                <a:cubicBezTo>
                  <a:pt x="198" y="219"/>
                  <a:pt x="198" y="219"/>
                  <a:pt x="198" y="219"/>
                </a:cubicBezTo>
                <a:cubicBezTo>
                  <a:pt x="214" y="219"/>
                  <a:pt x="226" y="231"/>
                  <a:pt x="226" y="247"/>
                </a:cubicBezTo>
                <a:cubicBezTo>
                  <a:pt x="226" y="297"/>
                  <a:pt x="226" y="297"/>
                  <a:pt x="226" y="297"/>
                </a:cubicBezTo>
                <a:cubicBezTo>
                  <a:pt x="343" y="297"/>
                  <a:pt x="343" y="297"/>
                  <a:pt x="343" y="297"/>
                </a:cubicBezTo>
                <a:cubicBezTo>
                  <a:pt x="310" y="330"/>
                  <a:pt x="310" y="330"/>
                  <a:pt x="310" y="330"/>
                </a:cubicBezTo>
                <a:cubicBezTo>
                  <a:pt x="327" y="347"/>
                  <a:pt x="327" y="347"/>
                  <a:pt x="327" y="347"/>
                </a:cubicBezTo>
                <a:cubicBezTo>
                  <a:pt x="388" y="286"/>
                  <a:pt x="388" y="286"/>
                  <a:pt x="388" y="286"/>
                </a:cubicBezTo>
                <a:cubicBezTo>
                  <a:pt x="327" y="224"/>
                  <a:pt x="327" y="224"/>
                  <a:pt x="327" y="224"/>
                </a:cubicBezTo>
                <a:cubicBezTo>
                  <a:pt x="310" y="241"/>
                  <a:pt x="310" y="241"/>
                  <a:pt x="310" y="241"/>
                </a:cubicBezTo>
                <a:cubicBezTo>
                  <a:pt x="343" y="274"/>
                  <a:pt x="343" y="274"/>
                  <a:pt x="343" y="274"/>
                </a:cubicBezTo>
                <a:cubicBezTo>
                  <a:pt x="250" y="274"/>
                  <a:pt x="250" y="274"/>
                  <a:pt x="250" y="274"/>
                </a:cubicBezTo>
                <a:cubicBezTo>
                  <a:pt x="250" y="247"/>
                  <a:pt x="250" y="247"/>
                  <a:pt x="250" y="247"/>
                </a:cubicBezTo>
                <a:cubicBezTo>
                  <a:pt x="250" y="218"/>
                  <a:pt x="227" y="195"/>
                  <a:pt x="198" y="195"/>
                </a:cubicBezTo>
                <a:cubicBezTo>
                  <a:pt x="130" y="195"/>
                  <a:pt x="130" y="195"/>
                  <a:pt x="130" y="195"/>
                </a:cubicBezTo>
                <a:cubicBezTo>
                  <a:pt x="101" y="195"/>
                  <a:pt x="77" y="218"/>
                  <a:pt x="77" y="247"/>
                </a:cubicBezTo>
                <a:cubicBezTo>
                  <a:pt x="77" y="398"/>
                  <a:pt x="77" y="398"/>
                  <a:pt x="77" y="398"/>
                </a:cubicBezTo>
                <a:cubicBezTo>
                  <a:pt x="116" y="398"/>
                  <a:pt x="116" y="398"/>
                  <a:pt x="116" y="398"/>
                </a:cubicBezTo>
                <a:cubicBezTo>
                  <a:pt x="116" y="552"/>
                  <a:pt x="116" y="552"/>
                  <a:pt x="116" y="552"/>
                </a:cubicBezTo>
                <a:cubicBezTo>
                  <a:pt x="23" y="552"/>
                  <a:pt x="23" y="552"/>
                  <a:pt x="23" y="552"/>
                </a:cubicBezTo>
                <a:cubicBezTo>
                  <a:pt x="23" y="24"/>
                  <a:pt x="23" y="24"/>
                  <a:pt x="23" y="24"/>
                </a:cubicBezTo>
                <a:cubicBezTo>
                  <a:pt x="552" y="24"/>
                  <a:pt x="552" y="24"/>
                  <a:pt x="552" y="24"/>
                </a:cubicBezTo>
                <a:cubicBezTo>
                  <a:pt x="552" y="552"/>
                  <a:pt x="552" y="552"/>
                  <a:pt x="552" y="552"/>
                </a:cubicBezTo>
                <a:cubicBezTo>
                  <a:pt x="460" y="552"/>
                  <a:pt x="460" y="552"/>
                  <a:pt x="460" y="552"/>
                </a:cubicBezTo>
                <a:lnTo>
                  <a:pt x="460" y="398"/>
                </a:lnTo>
                <a:close/>
                <a:moveTo>
                  <a:pt x="164" y="75"/>
                </a:moveTo>
                <a:cubicBezTo>
                  <a:pt x="137" y="75"/>
                  <a:pt x="116" y="97"/>
                  <a:pt x="116" y="125"/>
                </a:cubicBezTo>
                <a:cubicBezTo>
                  <a:pt x="116" y="151"/>
                  <a:pt x="137" y="173"/>
                  <a:pt x="164" y="173"/>
                </a:cubicBezTo>
                <a:cubicBezTo>
                  <a:pt x="190" y="173"/>
                  <a:pt x="212" y="151"/>
                  <a:pt x="212" y="125"/>
                </a:cubicBezTo>
                <a:cubicBezTo>
                  <a:pt x="212" y="97"/>
                  <a:pt x="190" y="75"/>
                  <a:pt x="164" y="75"/>
                </a:cubicBezTo>
                <a:close/>
                <a:moveTo>
                  <a:pt x="164" y="149"/>
                </a:moveTo>
                <a:cubicBezTo>
                  <a:pt x="150" y="149"/>
                  <a:pt x="139" y="138"/>
                  <a:pt x="139" y="125"/>
                </a:cubicBezTo>
                <a:cubicBezTo>
                  <a:pt x="139" y="110"/>
                  <a:pt x="150" y="99"/>
                  <a:pt x="164" y="99"/>
                </a:cubicBezTo>
                <a:cubicBezTo>
                  <a:pt x="177" y="99"/>
                  <a:pt x="188" y="110"/>
                  <a:pt x="188" y="125"/>
                </a:cubicBezTo>
                <a:cubicBezTo>
                  <a:pt x="188" y="138"/>
                  <a:pt x="177" y="149"/>
                  <a:pt x="164" y="149"/>
                </a:cubicBezTo>
                <a:close/>
                <a:moveTo>
                  <a:pt x="412" y="75"/>
                </a:moveTo>
                <a:cubicBezTo>
                  <a:pt x="386" y="75"/>
                  <a:pt x="364" y="97"/>
                  <a:pt x="364" y="125"/>
                </a:cubicBezTo>
                <a:cubicBezTo>
                  <a:pt x="364" y="151"/>
                  <a:pt x="386" y="173"/>
                  <a:pt x="412" y="173"/>
                </a:cubicBezTo>
                <a:cubicBezTo>
                  <a:pt x="439" y="173"/>
                  <a:pt x="460" y="151"/>
                  <a:pt x="460" y="125"/>
                </a:cubicBezTo>
                <a:cubicBezTo>
                  <a:pt x="460" y="97"/>
                  <a:pt x="439" y="75"/>
                  <a:pt x="412" y="75"/>
                </a:cubicBezTo>
                <a:close/>
                <a:moveTo>
                  <a:pt x="436" y="125"/>
                </a:moveTo>
                <a:cubicBezTo>
                  <a:pt x="436" y="138"/>
                  <a:pt x="426" y="149"/>
                  <a:pt x="412" y="149"/>
                </a:cubicBezTo>
                <a:cubicBezTo>
                  <a:pt x="399" y="149"/>
                  <a:pt x="388" y="138"/>
                  <a:pt x="388" y="125"/>
                </a:cubicBezTo>
                <a:cubicBezTo>
                  <a:pt x="388" y="111"/>
                  <a:pt x="399" y="99"/>
                  <a:pt x="412" y="99"/>
                </a:cubicBezTo>
                <a:cubicBezTo>
                  <a:pt x="426" y="99"/>
                  <a:pt x="436" y="110"/>
                  <a:pt x="436" y="1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40" name="Google Shape;1340;p154"/>
          <p:cNvSpPr txBox="1"/>
          <p:nvPr/>
        </p:nvSpPr>
        <p:spPr>
          <a:xfrm>
            <a:off x="5224175" y="1092200"/>
            <a:ext cx="33918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chemeClr val="dk1"/>
                </a:solidFill>
                <a:latin typeface="Open Sans"/>
                <a:ea typeface="Open Sans"/>
                <a:cs typeface="Open Sans"/>
                <a:sym typeface="Open Sans"/>
              </a:rPr>
              <a:t>We need to continue with the phased approach to enhance employer onboarding" as there is an expected loss of opportunity between 300 to 500K a month</a:t>
            </a:r>
            <a:endParaRPr sz="900" b="0" i="1" u="none" strike="noStrike" cap="none">
              <a:solidFill>
                <a:srgbClr val="000000"/>
              </a:solidFill>
              <a:latin typeface="Arial"/>
              <a:ea typeface="Arial"/>
              <a:cs typeface="Arial"/>
              <a:sym typeface="Arial"/>
            </a:endParaRPr>
          </a:p>
        </p:txBody>
      </p:sp>
      <p:sp>
        <p:nvSpPr>
          <p:cNvPr id="1341" name="Google Shape;1341;p154"/>
          <p:cNvSpPr txBox="1"/>
          <p:nvPr/>
        </p:nvSpPr>
        <p:spPr>
          <a:xfrm>
            <a:off x="5224175" y="1613900"/>
            <a:ext cx="32529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chemeClr val="dk1"/>
                </a:solidFill>
                <a:latin typeface="Open Sans"/>
                <a:ea typeface="Open Sans"/>
                <a:cs typeface="Open Sans"/>
                <a:sym typeface="Open Sans"/>
              </a:rPr>
              <a:t>HIRETech and hireCREDITS</a:t>
            </a:r>
            <a:r>
              <a:rPr lang="en" sz="900" b="0" i="1" u="none" strike="noStrike" cap="none">
                <a:solidFill>
                  <a:schemeClr val="dk1"/>
                </a:solidFill>
                <a:latin typeface="Open Sans"/>
                <a:ea typeface="Open Sans"/>
                <a:cs typeface="Open Sans"/>
                <a:sym typeface="Open Sans"/>
              </a:rPr>
              <a:t> - leadership guidance to move forward to align to a common goal as appropriate</a:t>
            </a:r>
            <a:endParaRPr sz="900" b="0" i="1" u="none" strike="noStrike" cap="none">
              <a:solidFill>
                <a:srgbClr val="5B6771"/>
              </a:solidFill>
              <a:latin typeface="Open Sans"/>
              <a:ea typeface="Open Sans"/>
              <a:cs typeface="Open Sans"/>
              <a:sym typeface="Open Sans"/>
            </a:endParaRPr>
          </a:p>
        </p:txBody>
      </p:sp>
      <p:sp>
        <p:nvSpPr>
          <p:cNvPr id="1342" name="Google Shape;1342;p154"/>
          <p:cNvSpPr txBox="1"/>
          <p:nvPr/>
        </p:nvSpPr>
        <p:spPr>
          <a:xfrm>
            <a:off x="261100" y="3887100"/>
            <a:ext cx="5636400" cy="608100"/>
          </a:xfrm>
          <a:prstGeom prst="rect">
            <a:avLst/>
          </a:prstGeom>
          <a:noFill/>
          <a:ln>
            <a:noFill/>
          </a:ln>
        </p:spPr>
        <p:txBody>
          <a:bodyPr spcFirstLastPara="1" wrap="square" lIns="91425" tIns="91425" rIns="91425" bIns="91425" anchor="t" anchorCtr="0">
            <a:spAutoFit/>
          </a:bodyPr>
          <a:lstStyle/>
          <a:p>
            <a:pPr marL="342900" marR="0" lvl="0" indent="-184150" algn="l" rtl="0">
              <a:lnSpc>
                <a:spcPct val="150000"/>
              </a:lnSpc>
              <a:spcBef>
                <a:spcPts val="0"/>
              </a:spcBef>
              <a:spcAft>
                <a:spcPts val="0"/>
              </a:spcAft>
              <a:buClr>
                <a:srgbClr val="5B6771"/>
              </a:buClr>
              <a:buSzPts val="1100"/>
              <a:buFont typeface="Open Sans"/>
              <a:buChar char="●"/>
            </a:pPr>
            <a:r>
              <a:rPr lang="en" sz="1100" b="0" i="0" u="none" strike="noStrike" cap="none">
                <a:solidFill>
                  <a:srgbClr val="5B6771"/>
                </a:solidFill>
                <a:latin typeface="Open Sans"/>
                <a:ea typeface="Open Sans"/>
                <a:cs typeface="Open Sans"/>
                <a:sym typeface="Open Sans"/>
              </a:rPr>
              <a:t>I9 Partner adoption (Q4) for potential Q1 rollout of I9 Cloud</a:t>
            </a:r>
            <a:endParaRPr sz="1100" b="0" i="0" u="none" strike="noStrike" cap="none">
              <a:solidFill>
                <a:srgbClr val="5B6771"/>
              </a:solidFill>
              <a:latin typeface="Open Sans"/>
              <a:ea typeface="Open Sans"/>
              <a:cs typeface="Open Sans"/>
              <a:sym typeface="Open Sans"/>
            </a:endParaRPr>
          </a:p>
          <a:p>
            <a:pPr marL="342900" marR="0" lvl="0" indent="-184150" algn="l" rtl="0">
              <a:lnSpc>
                <a:spcPct val="150000"/>
              </a:lnSpc>
              <a:spcBef>
                <a:spcPts val="0"/>
              </a:spcBef>
              <a:spcAft>
                <a:spcPts val="0"/>
              </a:spcAft>
              <a:buClr>
                <a:srgbClr val="5B6771"/>
              </a:buClr>
              <a:buSzPts val="1100"/>
              <a:buFont typeface="Open Sans"/>
              <a:buChar char="●"/>
            </a:pPr>
            <a:r>
              <a:rPr lang="en" sz="1100" b="0" i="0" u="none" strike="noStrike" cap="none">
                <a:solidFill>
                  <a:srgbClr val="5B6771"/>
                </a:solidFill>
                <a:latin typeface="Open Sans"/>
                <a:ea typeface="Open Sans"/>
                <a:cs typeface="Open Sans"/>
                <a:sym typeface="Open Sans"/>
              </a:rPr>
              <a:t>Continue contribution to the support of CLM/CPQ roll out</a:t>
            </a:r>
            <a:endParaRPr sz="1400" b="0" i="0" u="none" strike="noStrike" cap="none">
              <a:solidFill>
                <a:srgbClr val="000000"/>
              </a:solidFill>
              <a:latin typeface="Arial"/>
              <a:ea typeface="Arial"/>
              <a:cs typeface="Arial"/>
              <a:sym typeface="Arial"/>
            </a:endParaRPr>
          </a:p>
        </p:txBody>
      </p:sp>
      <p:cxnSp>
        <p:nvCxnSpPr>
          <p:cNvPr id="1343" name="Google Shape;1343;p154"/>
          <p:cNvCxnSpPr/>
          <p:nvPr/>
        </p:nvCxnSpPr>
        <p:spPr>
          <a:xfrm rot="10800000" flipH="1">
            <a:off x="330615" y="1016700"/>
            <a:ext cx="8413200" cy="55200"/>
          </a:xfrm>
          <a:prstGeom prst="straightConnector1">
            <a:avLst/>
          </a:prstGeom>
          <a:noFill/>
          <a:ln w="9525" cap="flat" cmpd="sng">
            <a:solidFill>
              <a:schemeClr val="dk2"/>
            </a:solidFill>
            <a:prstDash val="solid"/>
            <a:round/>
            <a:headEnd type="none" w="sm" len="sm"/>
            <a:tailEnd type="none" w="sm" len="sm"/>
          </a:ln>
        </p:spPr>
      </p:cxnSp>
      <p:cxnSp>
        <p:nvCxnSpPr>
          <p:cNvPr id="1344" name="Google Shape;1344;p154"/>
          <p:cNvCxnSpPr/>
          <p:nvPr/>
        </p:nvCxnSpPr>
        <p:spPr>
          <a:xfrm rot="10800000" flipH="1">
            <a:off x="330615" y="2464500"/>
            <a:ext cx="8413200" cy="55200"/>
          </a:xfrm>
          <a:prstGeom prst="straightConnector1">
            <a:avLst/>
          </a:prstGeom>
          <a:noFill/>
          <a:ln w="9525" cap="flat" cmpd="sng">
            <a:solidFill>
              <a:schemeClr val="dk2"/>
            </a:solidFill>
            <a:prstDash val="solid"/>
            <a:round/>
            <a:headEnd type="none" w="sm" len="sm"/>
            <a:tailEnd type="none" w="sm" len="sm"/>
          </a:ln>
        </p:spPr>
      </p:cxnSp>
      <p:cxnSp>
        <p:nvCxnSpPr>
          <p:cNvPr id="1345" name="Google Shape;1345;p154"/>
          <p:cNvCxnSpPr/>
          <p:nvPr/>
        </p:nvCxnSpPr>
        <p:spPr>
          <a:xfrm rot="10800000" flipH="1">
            <a:off x="330615" y="3759900"/>
            <a:ext cx="8413200" cy="55200"/>
          </a:xfrm>
          <a:prstGeom prst="straightConnector1">
            <a:avLst/>
          </a:prstGeom>
          <a:noFill/>
          <a:ln w="9525" cap="flat" cmpd="sng">
            <a:solidFill>
              <a:schemeClr val="dk2"/>
            </a:solidFill>
            <a:prstDash val="solid"/>
            <a:round/>
            <a:headEnd type="none" w="sm" len="sm"/>
            <a:tailEnd type="none" w="sm" len="sm"/>
          </a:ln>
        </p:spPr>
      </p:cxnSp>
      <p:grpSp>
        <p:nvGrpSpPr>
          <p:cNvPr id="1346" name="Google Shape;1346;p154"/>
          <p:cNvGrpSpPr/>
          <p:nvPr/>
        </p:nvGrpSpPr>
        <p:grpSpPr>
          <a:xfrm>
            <a:off x="4885810" y="2671462"/>
            <a:ext cx="317382" cy="320017"/>
            <a:chOff x="4360863" y="776288"/>
            <a:chExt cx="422275" cy="420688"/>
          </a:xfrm>
        </p:grpSpPr>
        <p:sp>
          <p:nvSpPr>
            <p:cNvPr id="1347" name="Google Shape;1347;p154"/>
            <p:cNvSpPr/>
            <p:nvPr/>
          </p:nvSpPr>
          <p:spPr>
            <a:xfrm>
              <a:off x="4360863" y="776288"/>
              <a:ext cx="422275" cy="420688"/>
            </a:xfrm>
            <a:custGeom>
              <a:avLst/>
              <a:gdLst/>
              <a:ahLst/>
              <a:cxnLst/>
              <a:rect l="l" t="t" r="r" b="b"/>
              <a:pathLst>
                <a:path w="266" h="265" extrusionOk="0">
                  <a:moveTo>
                    <a:pt x="0" y="0"/>
                  </a:moveTo>
                  <a:lnTo>
                    <a:pt x="0" y="265"/>
                  </a:lnTo>
                  <a:lnTo>
                    <a:pt x="266" y="265"/>
                  </a:lnTo>
                  <a:lnTo>
                    <a:pt x="266" y="0"/>
                  </a:lnTo>
                  <a:lnTo>
                    <a:pt x="0" y="0"/>
                  </a:lnTo>
                  <a:close/>
                  <a:moveTo>
                    <a:pt x="253" y="254"/>
                  </a:moveTo>
                  <a:lnTo>
                    <a:pt x="11" y="254"/>
                  </a:lnTo>
                  <a:lnTo>
                    <a:pt x="11" y="12"/>
                  </a:lnTo>
                  <a:lnTo>
                    <a:pt x="253" y="12"/>
                  </a:lnTo>
                  <a:lnTo>
                    <a:pt x="253" y="25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54"/>
            <p:cNvSpPr/>
            <p:nvPr/>
          </p:nvSpPr>
          <p:spPr>
            <a:xfrm>
              <a:off x="4394200" y="857250"/>
              <a:ext cx="354013" cy="258763"/>
            </a:xfrm>
            <a:custGeom>
              <a:avLst/>
              <a:gdLst/>
              <a:ahLst/>
              <a:cxnLst/>
              <a:rect l="l" t="t" r="r" b="b"/>
              <a:pathLst>
                <a:path w="223" h="163" extrusionOk="0">
                  <a:moveTo>
                    <a:pt x="210" y="130"/>
                  </a:moveTo>
                  <a:lnTo>
                    <a:pt x="210" y="0"/>
                  </a:lnTo>
                  <a:lnTo>
                    <a:pt x="144" y="0"/>
                  </a:lnTo>
                  <a:lnTo>
                    <a:pt x="144" y="12"/>
                  </a:lnTo>
                  <a:lnTo>
                    <a:pt x="199" y="12"/>
                  </a:lnTo>
                  <a:lnTo>
                    <a:pt x="199" y="130"/>
                  </a:lnTo>
                  <a:lnTo>
                    <a:pt x="23" y="130"/>
                  </a:lnTo>
                  <a:lnTo>
                    <a:pt x="23" y="12"/>
                  </a:lnTo>
                  <a:lnTo>
                    <a:pt x="84" y="12"/>
                  </a:lnTo>
                  <a:lnTo>
                    <a:pt x="84" y="0"/>
                  </a:lnTo>
                  <a:lnTo>
                    <a:pt x="12" y="0"/>
                  </a:lnTo>
                  <a:lnTo>
                    <a:pt x="12" y="130"/>
                  </a:lnTo>
                  <a:lnTo>
                    <a:pt x="0" y="130"/>
                  </a:lnTo>
                  <a:lnTo>
                    <a:pt x="0" y="163"/>
                  </a:lnTo>
                  <a:lnTo>
                    <a:pt x="223" y="163"/>
                  </a:lnTo>
                  <a:lnTo>
                    <a:pt x="223" y="130"/>
                  </a:lnTo>
                  <a:lnTo>
                    <a:pt x="210" y="130"/>
                  </a:lnTo>
                  <a:close/>
                  <a:moveTo>
                    <a:pt x="211" y="152"/>
                  </a:moveTo>
                  <a:lnTo>
                    <a:pt x="11" y="152"/>
                  </a:lnTo>
                  <a:lnTo>
                    <a:pt x="11" y="142"/>
                  </a:lnTo>
                  <a:lnTo>
                    <a:pt x="211" y="142"/>
                  </a:lnTo>
                  <a:lnTo>
                    <a:pt x="211" y="15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154"/>
            <p:cNvSpPr/>
            <p:nvPr/>
          </p:nvSpPr>
          <p:spPr>
            <a:xfrm>
              <a:off x="4446588" y="890588"/>
              <a:ext cx="250825" cy="160338"/>
            </a:xfrm>
            <a:custGeom>
              <a:avLst/>
              <a:gdLst/>
              <a:ahLst/>
              <a:cxnLst/>
              <a:rect l="l" t="t" r="r" b="b"/>
              <a:pathLst>
                <a:path w="158" h="101" extrusionOk="0">
                  <a:moveTo>
                    <a:pt x="158" y="0"/>
                  </a:moveTo>
                  <a:lnTo>
                    <a:pt x="111" y="0"/>
                  </a:lnTo>
                  <a:lnTo>
                    <a:pt x="111" y="11"/>
                  </a:lnTo>
                  <a:lnTo>
                    <a:pt x="147" y="11"/>
                  </a:lnTo>
                  <a:lnTo>
                    <a:pt x="147" y="90"/>
                  </a:lnTo>
                  <a:lnTo>
                    <a:pt x="52" y="90"/>
                  </a:lnTo>
                  <a:lnTo>
                    <a:pt x="75" y="67"/>
                  </a:lnTo>
                  <a:lnTo>
                    <a:pt x="84" y="77"/>
                  </a:lnTo>
                  <a:lnTo>
                    <a:pt x="126" y="38"/>
                  </a:lnTo>
                  <a:lnTo>
                    <a:pt x="126" y="49"/>
                  </a:lnTo>
                  <a:lnTo>
                    <a:pt x="133" y="49"/>
                  </a:lnTo>
                  <a:lnTo>
                    <a:pt x="133" y="23"/>
                  </a:lnTo>
                  <a:lnTo>
                    <a:pt x="109" y="23"/>
                  </a:lnTo>
                  <a:lnTo>
                    <a:pt x="109" y="33"/>
                  </a:lnTo>
                  <a:lnTo>
                    <a:pt x="120" y="33"/>
                  </a:lnTo>
                  <a:lnTo>
                    <a:pt x="84" y="66"/>
                  </a:lnTo>
                  <a:lnTo>
                    <a:pt x="76" y="56"/>
                  </a:lnTo>
                  <a:lnTo>
                    <a:pt x="40" y="90"/>
                  </a:lnTo>
                  <a:lnTo>
                    <a:pt x="11" y="90"/>
                  </a:lnTo>
                  <a:lnTo>
                    <a:pt x="11" y="11"/>
                  </a:lnTo>
                  <a:lnTo>
                    <a:pt x="51" y="11"/>
                  </a:lnTo>
                  <a:lnTo>
                    <a:pt x="51" y="0"/>
                  </a:lnTo>
                  <a:lnTo>
                    <a:pt x="0" y="0"/>
                  </a:lnTo>
                  <a:lnTo>
                    <a:pt x="0" y="101"/>
                  </a:lnTo>
                  <a:lnTo>
                    <a:pt x="40" y="101"/>
                  </a:lnTo>
                  <a:lnTo>
                    <a:pt x="40" y="101"/>
                  </a:lnTo>
                  <a:lnTo>
                    <a:pt x="40" y="101"/>
                  </a:lnTo>
                  <a:lnTo>
                    <a:pt x="158" y="101"/>
                  </a:lnTo>
                  <a:lnTo>
                    <a:pt x="158"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154"/>
            <p:cNvSpPr/>
            <p:nvPr/>
          </p:nvSpPr>
          <p:spPr>
            <a:xfrm>
              <a:off x="4540250" y="833438"/>
              <a:ext cx="66675" cy="106363"/>
            </a:xfrm>
            <a:custGeom>
              <a:avLst/>
              <a:gdLst/>
              <a:ahLst/>
              <a:cxnLst/>
              <a:rect l="l" t="t" r="r" b="b"/>
              <a:pathLst>
                <a:path w="30" h="49" extrusionOk="0">
                  <a:moveTo>
                    <a:pt x="9" y="36"/>
                  </a:moveTo>
                  <a:cubicBezTo>
                    <a:pt x="11" y="37"/>
                    <a:pt x="12" y="38"/>
                    <a:pt x="14" y="38"/>
                  </a:cubicBezTo>
                  <a:cubicBezTo>
                    <a:pt x="14" y="27"/>
                    <a:pt x="14" y="27"/>
                    <a:pt x="14" y="27"/>
                  </a:cubicBezTo>
                  <a:cubicBezTo>
                    <a:pt x="13" y="27"/>
                    <a:pt x="13" y="26"/>
                    <a:pt x="13" y="26"/>
                  </a:cubicBezTo>
                  <a:cubicBezTo>
                    <a:pt x="13" y="26"/>
                    <a:pt x="12" y="26"/>
                    <a:pt x="12" y="26"/>
                  </a:cubicBezTo>
                  <a:cubicBezTo>
                    <a:pt x="11" y="26"/>
                    <a:pt x="9" y="25"/>
                    <a:pt x="8" y="25"/>
                  </a:cubicBezTo>
                  <a:cubicBezTo>
                    <a:pt x="7" y="24"/>
                    <a:pt x="5" y="24"/>
                    <a:pt x="4" y="23"/>
                  </a:cubicBezTo>
                  <a:cubicBezTo>
                    <a:pt x="3" y="22"/>
                    <a:pt x="3" y="21"/>
                    <a:pt x="2" y="20"/>
                  </a:cubicBezTo>
                  <a:cubicBezTo>
                    <a:pt x="1" y="19"/>
                    <a:pt x="1" y="17"/>
                    <a:pt x="1" y="15"/>
                  </a:cubicBezTo>
                  <a:cubicBezTo>
                    <a:pt x="1" y="14"/>
                    <a:pt x="1" y="12"/>
                    <a:pt x="2" y="11"/>
                  </a:cubicBezTo>
                  <a:cubicBezTo>
                    <a:pt x="3" y="9"/>
                    <a:pt x="4" y="8"/>
                    <a:pt x="5" y="7"/>
                  </a:cubicBezTo>
                  <a:cubicBezTo>
                    <a:pt x="6" y="6"/>
                    <a:pt x="7" y="5"/>
                    <a:pt x="9" y="5"/>
                  </a:cubicBezTo>
                  <a:cubicBezTo>
                    <a:pt x="10" y="4"/>
                    <a:pt x="12" y="4"/>
                    <a:pt x="14" y="4"/>
                  </a:cubicBezTo>
                  <a:cubicBezTo>
                    <a:pt x="14" y="0"/>
                    <a:pt x="14" y="0"/>
                    <a:pt x="14" y="0"/>
                  </a:cubicBezTo>
                  <a:cubicBezTo>
                    <a:pt x="17" y="0"/>
                    <a:pt x="17" y="0"/>
                    <a:pt x="17" y="0"/>
                  </a:cubicBezTo>
                  <a:cubicBezTo>
                    <a:pt x="17" y="4"/>
                    <a:pt x="17" y="4"/>
                    <a:pt x="17" y="4"/>
                  </a:cubicBezTo>
                  <a:cubicBezTo>
                    <a:pt x="18" y="4"/>
                    <a:pt x="20" y="5"/>
                    <a:pt x="21" y="5"/>
                  </a:cubicBezTo>
                  <a:cubicBezTo>
                    <a:pt x="23" y="6"/>
                    <a:pt x="24" y="6"/>
                    <a:pt x="25" y="7"/>
                  </a:cubicBezTo>
                  <a:cubicBezTo>
                    <a:pt x="26" y="8"/>
                    <a:pt x="27" y="9"/>
                    <a:pt x="28" y="11"/>
                  </a:cubicBezTo>
                  <a:cubicBezTo>
                    <a:pt x="28" y="12"/>
                    <a:pt x="29" y="14"/>
                    <a:pt x="29" y="15"/>
                  </a:cubicBezTo>
                  <a:cubicBezTo>
                    <a:pt x="21" y="15"/>
                    <a:pt x="21" y="15"/>
                    <a:pt x="21" y="15"/>
                  </a:cubicBezTo>
                  <a:cubicBezTo>
                    <a:pt x="21" y="14"/>
                    <a:pt x="21" y="13"/>
                    <a:pt x="20" y="12"/>
                  </a:cubicBezTo>
                  <a:cubicBezTo>
                    <a:pt x="19" y="11"/>
                    <a:pt x="18" y="10"/>
                    <a:pt x="17" y="10"/>
                  </a:cubicBezTo>
                  <a:cubicBezTo>
                    <a:pt x="17" y="20"/>
                    <a:pt x="17" y="20"/>
                    <a:pt x="17" y="20"/>
                  </a:cubicBezTo>
                  <a:cubicBezTo>
                    <a:pt x="17" y="20"/>
                    <a:pt x="18" y="20"/>
                    <a:pt x="18" y="20"/>
                  </a:cubicBezTo>
                  <a:cubicBezTo>
                    <a:pt x="18" y="20"/>
                    <a:pt x="19" y="20"/>
                    <a:pt x="19" y="20"/>
                  </a:cubicBezTo>
                  <a:cubicBezTo>
                    <a:pt x="22" y="21"/>
                    <a:pt x="24" y="22"/>
                    <a:pt x="26" y="23"/>
                  </a:cubicBezTo>
                  <a:cubicBezTo>
                    <a:pt x="27" y="24"/>
                    <a:pt x="28" y="25"/>
                    <a:pt x="29" y="26"/>
                  </a:cubicBezTo>
                  <a:cubicBezTo>
                    <a:pt x="29" y="28"/>
                    <a:pt x="30" y="29"/>
                    <a:pt x="30" y="30"/>
                  </a:cubicBezTo>
                  <a:cubicBezTo>
                    <a:pt x="30" y="31"/>
                    <a:pt x="30" y="32"/>
                    <a:pt x="30" y="33"/>
                  </a:cubicBezTo>
                  <a:cubicBezTo>
                    <a:pt x="30" y="34"/>
                    <a:pt x="30" y="35"/>
                    <a:pt x="30" y="36"/>
                  </a:cubicBezTo>
                  <a:cubicBezTo>
                    <a:pt x="29" y="37"/>
                    <a:pt x="28" y="38"/>
                    <a:pt x="27" y="39"/>
                  </a:cubicBezTo>
                  <a:cubicBezTo>
                    <a:pt x="26" y="41"/>
                    <a:pt x="25" y="42"/>
                    <a:pt x="23" y="42"/>
                  </a:cubicBezTo>
                  <a:cubicBezTo>
                    <a:pt x="22" y="43"/>
                    <a:pt x="19" y="44"/>
                    <a:pt x="17" y="44"/>
                  </a:cubicBezTo>
                  <a:cubicBezTo>
                    <a:pt x="17" y="49"/>
                    <a:pt x="17" y="49"/>
                    <a:pt x="17" y="49"/>
                  </a:cubicBezTo>
                  <a:cubicBezTo>
                    <a:pt x="14" y="49"/>
                    <a:pt x="14" y="49"/>
                    <a:pt x="14" y="49"/>
                  </a:cubicBezTo>
                  <a:cubicBezTo>
                    <a:pt x="14" y="44"/>
                    <a:pt x="14" y="44"/>
                    <a:pt x="14" y="44"/>
                  </a:cubicBezTo>
                  <a:cubicBezTo>
                    <a:pt x="10" y="44"/>
                    <a:pt x="6" y="43"/>
                    <a:pt x="4" y="40"/>
                  </a:cubicBezTo>
                  <a:cubicBezTo>
                    <a:pt x="2" y="38"/>
                    <a:pt x="1" y="35"/>
                    <a:pt x="0" y="31"/>
                  </a:cubicBezTo>
                  <a:cubicBezTo>
                    <a:pt x="8" y="31"/>
                    <a:pt x="8" y="31"/>
                    <a:pt x="8" y="31"/>
                  </a:cubicBezTo>
                  <a:cubicBezTo>
                    <a:pt x="8" y="33"/>
                    <a:pt x="8" y="34"/>
                    <a:pt x="9" y="36"/>
                  </a:cubicBezTo>
                  <a:close/>
                  <a:moveTo>
                    <a:pt x="12" y="11"/>
                  </a:moveTo>
                  <a:cubicBezTo>
                    <a:pt x="11" y="11"/>
                    <a:pt x="11" y="11"/>
                    <a:pt x="10" y="11"/>
                  </a:cubicBezTo>
                  <a:cubicBezTo>
                    <a:pt x="10" y="12"/>
                    <a:pt x="9" y="12"/>
                    <a:pt x="9" y="13"/>
                  </a:cubicBezTo>
                  <a:cubicBezTo>
                    <a:pt x="9" y="13"/>
                    <a:pt x="9" y="14"/>
                    <a:pt x="9" y="15"/>
                  </a:cubicBezTo>
                  <a:cubicBezTo>
                    <a:pt x="9" y="16"/>
                    <a:pt x="9" y="17"/>
                    <a:pt x="10" y="17"/>
                  </a:cubicBezTo>
                  <a:cubicBezTo>
                    <a:pt x="11" y="18"/>
                    <a:pt x="12" y="19"/>
                    <a:pt x="14" y="19"/>
                  </a:cubicBezTo>
                  <a:cubicBezTo>
                    <a:pt x="14" y="10"/>
                    <a:pt x="14" y="10"/>
                    <a:pt x="14" y="10"/>
                  </a:cubicBezTo>
                  <a:cubicBezTo>
                    <a:pt x="13" y="10"/>
                    <a:pt x="12" y="10"/>
                    <a:pt x="12" y="11"/>
                  </a:cubicBezTo>
                  <a:close/>
                  <a:moveTo>
                    <a:pt x="19" y="37"/>
                  </a:moveTo>
                  <a:cubicBezTo>
                    <a:pt x="19" y="37"/>
                    <a:pt x="20" y="37"/>
                    <a:pt x="21" y="36"/>
                  </a:cubicBezTo>
                  <a:cubicBezTo>
                    <a:pt x="21" y="36"/>
                    <a:pt x="22" y="35"/>
                    <a:pt x="22" y="35"/>
                  </a:cubicBezTo>
                  <a:cubicBezTo>
                    <a:pt x="22" y="34"/>
                    <a:pt x="23" y="33"/>
                    <a:pt x="23" y="33"/>
                  </a:cubicBezTo>
                  <a:cubicBezTo>
                    <a:pt x="23" y="31"/>
                    <a:pt x="22" y="30"/>
                    <a:pt x="21" y="29"/>
                  </a:cubicBezTo>
                  <a:cubicBezTo>
                    <a:pt x="20" y="29"/>
                    <a:pt x="19" y="28"/>
                    <a:pt x="17" y="28"/>
                  </a:cubicBezTo>
                  <a:cubicBezTo>
                    <a:pt x="17" y="38"/>
                    <a:pt x="17" y="38"/>
                    <a:pt x="17" y="38"/>
                  </a:cubicBezTo>
                  <a:cubicBezTo>
                    <a:pt x="17" y="38"/>
                    <a:pt x="18" y="38"/>
                    <a:pt x="19" y="3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1" name="Google Shape;1351;p154"/>
          <p:cNvSpPr txBox="1"/>
          <p:nvPr/>
        </p:nvSpPr>
        <p:spPr>
          <a:xfrm>
            <a:off x="5224175" y="2693800"/>
            <a:ext cx="3252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rgbClr val="5B6771"/>
                </a:solidFill>
                <a:latin typeface="Open Sans"/>
                <a:ea typeface="Open Sans"/>
                <a:cs typeface="Open Sans"/>
                <a:sym typeface="Open Sans"/>
              </a:rPr>
              <a:t>Allocate Funding </a:t>
            </a:r>
            <a:endParaRPr sz="900" b="0" i="1" u="none" strike="noStrike" cap="none">
              <a:solidFill>
                <a:srgbClr val="000000"/>
              </a:solidFill>
              <a:latin typeface="Arial"/>
              <a:ea typeface="Arial"/>
              <a:cs typeface="Arial"/>
              <a:sym typeface="Arial"/>
            </a:endParaRPr>
          </a:p>
        </p:txBody>
      </p:sp>
      <p:sp>
        <p:nvSpPr>
          <p:cNvPr id="1352" name="Google Shape;1352;p154"/>
          <p:cNvSpPr/>
          <p:nvPr/>
        </p:nvSpPr>
        <p:spPr>
          <a:xfrm>
            <a:off x="4885801" y="3106700"/>
            <a:ext cx="317400" cy="323099"/>
          </a:xfrm>
          <a:custGeom>
            <a:avLst/>
            <a:gdLst/>
            <a:ahLst/>
            <a:cxnLst/>
            <a:rect l="l" t="t" r="r" b="b"/>
            <a:pathLst>
              <a:path w="704" h="706" extrusionOk="0">
                <a:moveTo>
                  <a:pt x="704" y="706"/>
                </a:moveTo>
                <a:lnTo>
                  <a:pt x="0" y="706"/>
                </a:lnTo>
                <a:lnTo>
                  <a:pt x="0" y="0"/>
                </a:lnTo>
                <a:lnTo>
                  <a:pt x="704" y="0"/>
                </a:lnTo>
                <a:lnTo>
                  <a:pt x="704" y="706"/>
                </a:lnTo>
                <a:close/>
                <a:moveTo>
                  <a:pt x="29" y="675"/>
                </a:moveTo>
                <a:lnTo>
                  <a:pt x="673" y="675"/>
                </a:lnTo>
                <a:lnTo>
                  <a:pt x="673" y="29"/>
                </a:lnTo>
                <a:lnTo>
                  <a:pt x="29" y="29"/>
                </a:lnTo>
                <a:lnTo>
                  <a:pt x="29" y="675"/>
                </a:lnTo>
                <a:close/>
                <a:moveTo>
                  <a:pt x="483" y="371"/>
                </a:moveTo>
                <a:lnTo>
                  <a:pt x="465" y="402"/>
                </a:lnTo>
                <a:lnTo>
                  <a:pt x="434" y="384"/>
                </a:lnTo>
                <a:lnTo>
                  <a:pt x="451" y="353"/>
                </a:lnTo>
                <a:lnTo>
                  <a:pt x="434" y="322"/>
                </a:lnTo>
                <a:lnTo>
                  <a:pt x="465" y="304"/>
                </a:lnTo>
                <a:lnTo>
                  <a:pt x="483" y="335"/>
                </a:lnTo>
                <a:lnTo>
                  <a:pt x="584" y="335"/>
                </a:lnTo>
                <a:lnTo>
                  <a:pt x="634" y="247"/>
                </a:lnTo>
                <a:lnTo>
                  <a:pt x="584" y="159"/>
                </a:lnTo>
                <a:lnTo>
                  <a:pt x="483" y="159"/>
                </a:lnTo>
                <a:lnTo>
                  <a:pt x="432" y="247"/>
                </a:lnTo>
                <a:lnTo>
                  <a:pt x="450" y="278"/>
                </a:lnTo>
                <a:lnTo>
                  <a:pt x="418" y="295"/>
                </a:lnTo>
                <a:lnTo>
                  <a:pt x="401" y="265"/>
                </a:lnTo>
                <a:lnTo>
                  <a:pt x="365" y="265"/>
                </a:lnTo>
                <a:lnTo>
                  <a:pt x="365" y="229"/>
                </a:lnTo>
                <a:lnTo>
                  <a:pt x="401" y="229"/>
                </a:lnTo>
                <a:lnTo>
                  <a:pt x="451" y="141"/>
                </a:lnTo>
                <a:lnTo>
                  <a:pt x="401" y="54"/>
                </a:lnTo>
                <a:lnTo>
                  <a:pt x="299" y="54"/>
                </a:lnTo>
                <a:lnTo>
                  <a:pt x="249" y="141"/>
                </a:lnTo>
                <a:lnTo>
                  <a:pt x="299" y="229"/>
                </a:lnTo>
                <a:lnTo>
                  <a:pt x="335" y="229"/>
                </a:lnTo>
                <a:lnTo>
                  <a:pt x="335" y="265"/>
                </a:lnTo>
                <a:lnTo>
                  <a:pt x="299" y="265"/>
                </a:lnTo>
                <a:lnTo>
                  <a:pt x="282" y="295"/>
                </a:lnTo>
                <a:lnTo>
                  <a:pt x="253" y="279"/>
                </a:lnTo>
                <a:lnTo>
                  <a:pt x="271" y="247"/>
                </a:lnTo>
                <a:lnTo>
                  <a:pt x="220" y="159"/>
                </a:lnTo>
                <a:lnTo>
                  <a:pt x="120" y="159"/>
                </a:lnTo>
                <a:lnTo>
                  <a:pt x="68" y="247"/>
                </a:lnTo>
                <a:lnTo>
                  <a:pt x="120" y="335"/>
                </a:lnTo>
                <a:lnTo>
                  <a:pt x="220" y="335"/>
                </a:lnTo>
                <a:lnTo>
                  <a:pt x="237" y="305"/>
                </a:lnTo>
                <a:lnTo>
                  <a:pt x="266" y="322"/>
                </a:lnTo>
                <a:lnTo>
                  <a:pt x="249" y="353"/>
                </a:lnTo>
                <a:lnTo>
                  <a:pt x="266" y="384"/>
                </a:lnTo>
                <a:lnTo>
                  <a:pt x="237" y="401"/>
                </a:lnTo>
                <a:lnTo>
                  <a:pt x="220" y="371"/>
                </a:lnTo>
                <a:lnTo>
                  <a:pt x="120" y="371"/>
                </a:lnTo>
                <a:lnTo>
                  <a:pt x="68" y="458"/>
                </a:lnTo>
                <a:lnTo>
                  <a:pt x="120" y="547"/>
                </a:lnTo>
                <a:lnTo>
                  <a:pt x="220" y="547"/>
                </a:lnTo>
                <a:lnTo>
                  <a:pt x="271" y="458"/>
                </a:lnTo>
                <a:lnTo>
                  <a:pt x="253" y="426"/>
                </a:lnTo>
                <a:lnTo>
                  <a:pt x="282" y="409"/>
                </a:lnTo>
                <a:lnTo>
                  <a:pt x="299" y="440"/>
                </a:lnTo>
                <a:lnTo>
                  <a:pt x="335" y="440"/>
                </a:lnTo>
                <a:lnTo>
                  <a:pt x="335" y="477"/>
                </a:lnTo>
                <a:lnTo>
                  <a:pt x="299" y="477"/>
                </a:lnTo>
                <a:lnTo>
                  <a:pt x="249" y="564"/>
                </a:lnTo>
                <a:lnTo>
                  <a:pt x="299" y="652"/>
                </a:lnTo>
                <a:lnTo>
                  <a:pt x="401" y="652"/>
                </a:lnTo>
                <a:lnTo>
                  <a:pt x="451" y="564"/>
                </a:lnTo>
                <a:lnTo>
                  <a:pt x="401" y="477"/>
                </a:lnTo>
                <a:lnTo>
                  <a:pt x="365" y="477"/>
                </a:lnTo>
                <a:lnTo>
                  <a:pt x="365" y="440"/>
                </a:lnTo>
                <a:lnTo>
                  <a:pt x="401" y="440"/>
                </a:lnTo>
                <a:lnTo>
                  <a:pt x="418" y="409"/>
                </a:lnTo>
                <a:lnTo>
                  <a:pt x="450" y="428"/>
                </a:lnTo>
                <a:lnTo>
                  <a:pt x="432" y="458"/>
                </a:lnTo>
                <a:lnTo>
                  <a:pt x="483" y="547"/>
                </a:lnTo>
                <a:lnTo>
                  <a:pt x="584" y="547"/>
                </a:lnTo>
                <a:lnTo>
                  <a:pt x="634" y="458"/>
                </a:lnTo>
                <a:lnTo>
                  <a:pt x="584" y="371"/>
                </a:lnTo>
                <a:lnTo>
                  <a:pt x="483" y="371"/>
                </a:lnTo>
                <a:close/>
                <a:moveTo>
                  <a:pt x="500" y="190"/>
                </a:moveTo>
                <a:lnTo>
                  <a:pt x="567" y="190"/>
                </a:lnTo>
                <a:lnTo>
                  <a:pt x="600" y="247"/>
                </a:lnTo>
                <a:lnTo>
                  <a:pt x="567" y="305"/>
                </a:lnTo>
                <a:lnTo>
                  <a:pt x="500" y="305"/>
                </a:lnTo>
                <a:lnTo>
                  <a:pt x="467" y="247"/>
                </a:lnTo>
                <a:lnTo>
                  <a:pt x="500" y="190"/>
                </a:lnTo>
                <a:close/>
                <a:moveTo>
                  <a:pt x="316" y="198"/>
                </a:moveTo>
                <a:lnTo>
                  <a:pt x="283" y="141"/>
                </a:lnTo>
                <a:lnTo>
                  <a:pt x="316" y="83"/>
                </a:lnTo>
                <a:lnTo>
                  <a:pt x="384" y="83"/>
                </a:lnTo>
                <a:lnTo>
                  <a:pt x="417" y="141"/>
                </a:lnTo>
                <a:lnTo>
                  <a:pt x="384" y="198"/>
                </a:lnTo>
                <a:lnTo>
                  <a:pt x="316" y="198"/>
                </a:lnTo>
                <a:close/>
                <a:moveTo>
                  <a:pt x="203" y="305"/>
                </a:moveTo>
                <a:lnTo>
                  <a:pt x="137" y="305"/>
                </a:lnTo>
                <a:lnTo>
                  <a:pt x="104" y="247"/>
                </a:lnTo>
                <a:lnTo>
                  <a:pt x="137" y="190"/>
                </a:lnTo>
                <a:lnTo>
                  <a:pt x="203" y="190"/>
                </a:lnTo>
                <a:lnTo>
                  <a:pt x="236" y="247"/>
                </a:lnTo>
                <a:lnTo>
                  <a:pt x="203" y="305"/>
                </a:lnTo>
                <a:close/>
                <a:moveTo>
                  <a:pt x="203" y="516"/>
                </a:moveTo>
                <a:lnTo>
                  <a:pt x="137" y="516"/>
                </a:lnTo>
                <a:lnTo>
                  <a:pt x="104" y="458"/>
                </a:lnTo>
                <a:lnTo>
                  <a:pt x="137" y="401"/>
                </a:lnTo>
                <a:lnTo>
                  <a:pt x="203" y="401"/>
                </a:lnTo>
                <a:lnTo>
                  <a:pt x="236" y="458"/>
                </a:lnTo>
                <a:lnTo>
                  <a:pt x="203" y="516"/>
                </a:lnTo>
                <a:close/>
                <a:moveTo>
                  <a:pt x="384" y="506"/>
                </a:moveTo>
                <a:lnTo>
                  <a:pt x="417" y="564"/>
                </a:lnTo>
                <a:lnTo>
                  <a:pt x="384" y="621"/>
                </a:lnTo>
                <a:lnTo>
                  <a:pt x="316" y="621"/>
                </a:lnTo>
                <a:lnTo>
                  <a:pt x="283" y="564"/>
                </a:lnTo>
                <a:lnTo>
                  <a:pt x="316" y="506"/>
                </a:lnTo>
                <a:lnTo>
                  <a:pt x="384" y="506"/>
                </a:lnTo>
                <a:close/>
                <a:moveTo>
                  <a:pt x="384" y="411"/>
                </a:moveTo>
                <a:lnTo>
                  <a:pt x="316" y="411"/>
                </a:lnTo>
                <a:lnTo>
                  <a:pt x="283" y="353"/>
                </a:lnTo>
                <a:lnTo>
                  <a:pt x="316" y="295"/>
                </a:lnTo>
                <a:lnTo>
                  <a:pt x="384" y="295"/>
                </a:lnTo>
                <a:lnTo>
                  <a:pt x="417" y="353"/>
                </a:lnTo>
                <a:lnTo>
                  <a:pt x="384" y="411"/>
                </a:lnTo>
                <a:close/>
                <a:moveTo>
                  <a:pt x="567" y="516"/>
                </a:moveTo>
                <a:lnTo>
                  <a:pt x="500" y="516"/>
                </a:lnTo>
                <a:lnTo>
                  <a:pt x="467" y="458"/>
                </a:lnTo>
                <a:lnTo>
                  <a:pt x="500" y="401"/>
                </a:lnTo>
                <a:lnTo>
                  <a:pt x="567" y="401"/>
                </a:lnTo>
                <a:lnTo>
                  <a:pt x="600" y="458"/>
                </a:lnTo>
                <a:lnTo>
                  <a:pt x="567" y="51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3" name="Google Shape;1353;p154"/>
          <p:cNvSpPr txBox="1"/>
          <p:nvPr/>
        </p:nvSpPr>
        <p:spPr>
          <a:xfrm>
            <a:off x="5224175" y="3102675"/>
            <a:ext cx="3252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rgbClr val="5B6771"/>
                </a:solidFill>
                <a:latin typeface="Open Sans"/>
                <a:ea typeface="Open Sans"/>
                <a:cs typeface="Open Sans"/>
                <a:sym typeface="Open Sans"/>
              </a:rPr>
              <a:t>Agreement and sponsorship on the Interaction Model</a:t>
            </a:r>
            <a:r>
              <a:rPr lang="en" sz="900" i="1">
                <a:solidFill>
                  <a:srgbClr val="5B6771"/>
                </a:solidFill>
                <a:latin typeface="Open Sans"/>
                <a:ea typeface="Open Sans"/>
                <a:cs typeface="Open Sans"/>
                <a:sym typeface="Open Sans"/>
              </a:rPr>
              <a:t> </a:t>
            </a:r>
            <a:endParaRPr sz="900" b="0" i="1" u="none" strike="noStrike" cap="none">
              <a:solidFill>
                <a:srgbClr val="000000"/>
              </a:solidFill>
              <a:latin typeface="Arial"/>
              <a:ea typeface="Arial"/>
              <a:cs typeface="Arial"/>
              <a:sym typeface="Arial"/>
            </a:endParaRPr>
          </a:p>
        </p:txBody>
      </p:sp>
      <p:pic>
        <p:nvPicPr>
          <p:cNvPr id="1354" name="Google Shape;1354;p154"/>
          <p:cNvPicPr preferRelativeResize="0"/>
          <p:nvPr/>
        </p:nvPicPr>
        <p:blipFill rotWithShape="1">
          <a:blip r:embed="rId3">
            <a:alphaModFix/>
          </a:blip>
          <a:srcRect t="337" b="337"/>
          <a:stretch/>
        </p:blipFill>
        <p:spPr>
          <a:xfrm>
            <a:off x="7679624" y="51862"/>
            <a:ext cx="1189993" cy="144242"/>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636"/>
        <p:cNvGrpSpPr/>
        <p:nvPr/>
      </p:nvGrpSpPr>
      <p:grpSpPr>
        <a:xfrm>
          <a:off x="0" y="0"/>
          <a:ext cx="0" cy="0"/>
          <a:chOff x="0" y="0"/>
          <a:chExt cx="0" cy="0"/>
        </a:xfrm>
      </p:grpSpPr>
      <p:sp>
        <p:nvSpPr>
          <p:cNvPr id="6637" name="Google Shape;6637;p298"/>
          <p:cNvSpPr txBox="1">
            <a:spLocks noGrp="1"/>
          </p:cNvSpPr>
          <p:nvPr>
            <p:ph type="title"/>
          </p:nvPr>
        </p:nvSpPr>
        <p:spPr>
          <a:xfrm>
            <a:off x="274325" y="274325"/>
            <a:ext cx="8595300" cy="38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a:t>Employer Onboarding Components Complexity details</a:t>
            </a:r>
            <a:endParaRPr/>
          </a:p>
        </p:txBody>
      </p:sp>
      <p:sp>
        <p:nvSpPr>
          <p:cNvPr id="6638" name="Google Shape;6638;p298"/>
          <p:cNvSpPr txBox="1"/>
          <p:nvPr/>
        </p:nvSpPr>
        <p:spPr>
          <a:xfrm>
            <a:off x="198000" y="635925"/>
            <a:ext cx="8595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00">
              <a:solidFill>
                <a:srgbClr val="5B6771"/>
              </a:solidFill>
              <a:latin typeface="Open Sans"/>
              <a:ea typeface="Open Sans"/>
              <a:cs typeface="Open Sans"/>
              <a:sym typeface="Open Sans"/>
            </a:endParaRPr>
          </a:p>
        </p:txBody>
      </p:sp>
      <p:sp>
        <p:nvSpPr>
          <p:cNvPr id="6639" name="Google Shape;6639;p298"/>
          <p:cNvSpPr txBox="1"/>
          <p:nvPr/>
        </p:nvSpPr>
        <p:spPr>
          <a:xfrm>
            <a:off x="274200" y="635925"/>
            <a:ext cx="8595300" cy="15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a:solidFill>
                  <a:srgbClr val="5B6771"/>
                </a:solidFill>
                <a:latin typeface="Open Sans"/>
                <a:ea typeface="Open Sans"/>
                <a:cs typeface="Open Sans"/>
                <a:sym typeface="Open Sans"/>
              </a:rPr>
              <a:t>Initiative: Define Common Employer Offboarding Process - Multi-product/Multi-channel</a:t>
            </a:r>
            <a:endParaRPr sz="1000">
              <a:solidFill>
                <a:srgbClr val="5B6771"/>
              </a:solidFill>
              <a:latin typeface="Open Sans"/>
              <a:ea typeface="Open Sans"/>
              <a:cs typeface="Open Sans"/>
              <a:sym typeface="Open Sans"/>
            </a:endParaRPr>
          </a:p>
        </p:txBody>
      </p:sp>
      <p:graphicFrame>
        <p:nvGraphicFramePr>
          <p:cNvPr id="6640" name="Google Shape;6640;p298"/>
          <p:cNvGraphicFramePr/>
          <p:nvPr/>
        </p:nvGraphicFramePr>
        <p:xfrm>
          <a:off x="274320" y="880872"/>
          <a:ext cx="3000000" cy="3000000"/>
        </p:xfrm>
        <a:graphic>
          <a:graphicData uri="http://schemas.openxmlformats.org/drawingml/2006/table">
            <a:tbl>
              <a:tblPr>
                <a:noFill/>
                <a:tableStyleId>{8A735C0E-AA7C-4758-AA04-D96A957C941B}</a:tableStyleId>
              </a:tblPr>
              <a:tblGrid>
                <a:gridCol w="1760625">
                  <a:extLst>
                    <a:ext uri="{9D8B030D-6E8A-4147-A177-3AD203B41FA5}">
                      <a16:colId xmlns:a16="http://schemas.microsoft.com/office/drawing/2014/main" val="20000"/>
                    </a:ext>
                  </a:extLst>
                </a:gridCol>
                <a:gridCol w="830050">
                  <a:extLst>
                    <a:ext uri="{9D8B030D-6E8A-4147-A177-3AD203B41FA5}">
                      <a16:colId xmlns:a16="http://schemas.microsoft.com/office/drawing/2014/main" val="20001"/>
                    </a:ext>
                  </a:extLst>
                </a:gridCol>
                <a:gridCol w="448125">
                  <a:extLst>
                    <a:ext uri="{9D8B030D-6E8A-4147-A177-3AD203B41FA5}">
                      <a16:colId xmlns:a16="http://schemas.microsoft.com/office/drawing/2014/main" val="20002"/>
                    </a:ext>
                  </a:extLst>
                </a:gridCol>
                <a:gridCol w="1370050">
                  <a:extLst>
                    <a:ext uri="{9D8B030D-6E8A-4147-A177-3AD203B41FA5}">
                      <a16:colId xmlns:a16="http://schemas.microsoft.com/office/drawing/2014/main" val="20003"/>
                    </a:ext>
                  </a:extLst>
                </a:gridCol>
                <a:gridCol w="1370050">
                  <a:extLst>
                    <a:ext uri="{9D8B030D-6E8A-4147-A177-3AD203B41FA5}">
                      <a16:colId xmlns:a16="http://schemas.microsoft.com/office/drawing/2014/main" val="20004"/>
                    </a:ext>
                  </a:extLst>
                </a:gridCol>
                <a:gridCol w="967775">
                  <a:extLst>
                    <a:ext uri="{9D8B030D-6E8A-4147-A177-3AD203B41FA5}">
                      <a16:colId xmlns:a16="http://schemas.microsoft.com/office/drawing/2014/main" val="20005"/>
                    </a:ext>
                  </a:extLst>
                </a:gridCol>
                <a:gridCol w="1772325">
                  <a:extLst>
                    <a:ext uri="{9D8B030D-6E8A-4147-A177-3AD203B41FA5}">
                      <a16:colId xmlns:a16="http://schemas.microsoft.com/office/drawing/2014/main" val="20006"/>
                    </a:ext>
                  </a:extLst>
                </a:gridCol>
              </a:tblGrid>
              <a:tr h="332350">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Object Type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Complexity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Design</a:t>
                      </a:r>
                      <a:endParaRPr sz="700" b="1">
                        <a:solidFill>
                          <a:schemeClr val="lt1"/>
                        </a:solidFill>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Construct </a:t>
                      </a:r>
                      <a:endParaRPr sz="700" b="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Testing </a:t>
                      </a:r>
                      <a:endParaRPr sz="700" b="1">
                        <a:solidFill>
                          <a:schemeClr val="lt1"/>
                        </a:solidFill>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700" b="1">
                          <a:solidFill>
                            <a:schemeClr val="lt1"/>
                          </a:solidFill>
                          <a:latin typeface="Open Sans"/>
                          <a:ea typeface="Open Sans"/>
                          <a:cs typeface="Open Sans"/>
                          <a:sym typeface="Open Sans"/>
                        </a:rPr>
                        <a:t>Implement, Deploy, Hypercare and Change Management </a:t>
                      </a:r>
                      <a:endParaRPr sz="700" b="1" i="1">
                        <a:solidFill>
                          <a:schemeClr val="lt1"/>
                        </a:solidFill>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4">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1051</a:t>
                      </a:r>
                      <a:endParaRPr sz="700">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4">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1998</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4">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1657</a:t>
                      </a:r>
                      <a:endParaRPr sz="700">
                        <a:latin typeface="Open Sans"/>
                        <a:ea typeface="Open Sans"/>
                        <a:cs typeface="Open Sans"/>
                        <a:sym typeface="Open Sans"/>
                      </a:endParaRPr>
                    </a:p>
                  </a:txBody>
                  <a:tcPr marL="9525" marR="9525" marT="9525" marB="91425" anchor="ctr">
                    <a:lnL w="6300"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rowSpan="14">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2752</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extLst>
                  <a:ext uri="{0D108BD9-81ED-4DB2-BD59-A6C34878D82A}">
                    <a16:rowId xmlns:a16="http://schemas.microsoft.com/office/drawing/2014/main" val="10001"/>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2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APIs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5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Very 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Enhancements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8"/>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Workflow / Guided Procedures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2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Web Portal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Very 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Web Portal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High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2"/>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Web Portal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Medium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0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3"/>
                  </a:ext>
                </a:extLst>
              </a:tr>
              <a:tr h="207625">
                <a:tc>
                  <a:txBody>
                    <a:bodyPr/>
                    <a:lstStyle/>
                    <a:p>
                      <a:pPr marL="0" lvl="0" indent="0" algn="ctr" rtl="0">
                        <a:spcBef>
                          <a:spcPts val="0"/>
                        </a:spcBef>
                        <a:spcAft>
                          <a:spcPts val="0"/>
                        </a:spcAft>
                        <a:buNone/>
                      </a:pPr>
                      <a:r>
                        <a:rPr lang="en" sz="700">
                          <a:latin typeface="Open Sans"/>
                          <a:ea typeface="Open Sans"/>
                          <a:cs typeface="Open Sans"/>
                          <a:sym typeface="Open Sans"/>
                        </a:rPr>
                        <a:t>Web Portal </a:t>
                      </a:r>
                      <a:endParaRPr sz="700">
                        <a:latin typeface="Open Sans"/>
                        <a:ea typeface="Open Sans"/>
                        <a:cs typeface="Open Sans"/>
                        <a:sym typeface="Open Sans"/>
                      </a:endParaRPr>
                    </a:p>
                  </a:txBody>
                  <a:tcPr marL="9525" marR="9525" marT="9525" marB="91425" anchor="ctr">
                    <a:lnL w="9525" cap="flat" cmpd="sng">
                      <a:solidFill>
                        <a:srgbClr val="08080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Open Sans"/>
                          <a:ea typeface="Open Sans"/>
                          <a:cs typeface="Open Sans"/>
                          <a:sym typeface="Open Sans"/>
                        </a:rPr>
                        <a:t>Low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Open Sans"/>
                          <a:ea typeface="Open Sans"/>
                          <a:cs typeface="Open Sans"/>
                          <a:sym typeface="Open Sans"/>
                        </a:rPr>
                        <a:t>1      </a:t>
                      </a:r>
                      <a:endParaRPr sz="700">
                        <a:latin typeface="Open Sans"/>
                        <a:ea typeface="Open Sans"/>
                        <a:cs typeface="Open Sans"/>
                        <a:sym typeface="Open Sans"/>
                      </a:endParaRPr>
                    </a:p>
                  </a:txBody>
                  <a:tcPr marL="9525" marR="9525" marT="9525" marB="91425" anchor="ctr">
                    <a:lnL w="9525" cap="flat" cmpd="sng">
                      <a:solidFill>
                        <a:srgbClr val="000000">
                          <a:alpha val="0"/>
                        </a:srgbClr>
                      </a:solidFill>
                      <a:prstDash val="solid"/>
                      <a:round/>
                      <a:headEnd type="none" w="sm" len="sm"/>
                      <a:tailEnd type="none" w="sm" len="sm"/>
                    </a:lnL>
                    <a:lnR w="6300" cap="flat" cmpd="sng">
                      <a:solidFill>
                        <a:srgbClr val="080808"/>
                      </a:solidFill>
                      <a:prstDash val="solid"/>
                      <a:round/>
                      <a:headEnd type="none" w="sm" len="sm"/>
                      <a:tailEnd type="none" w="sm" len="sm"/>
                    </a:lnR>
                    <a:lnT w="9525" cap="flat" cmpd="sng">
                      <a:solidFill>
                        <a:srgbClr val="080808"/>
                      </a:solidFill>
                      <a:prstDash val="solid"/>
                      <a:round/>
                      <a:headEnd type="none" w="sm" len="sm"/>
                      <a:tailEnd type="none" w="sm" len="sm"/>
                    </a:lnT>
                    <a:lnB w="9525" cap="flat" cmpd="sng">
                      <a:solidFill>
                        <a:srgbClr val="080808"/>
                      </a:solidFill>
                      <a:prstDash val="solid"/>
                      <a:round/>
                      <a:headEnd type="none" w="sm" len="sm"/>
                      <a:tailEnd type="none" w="sm" len="sm"/>
                    </a:lnB>
                    <a:solidFill>
                      <a:srgbClr val="D8D8D8"/>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4"/>
                  </a:ext>
                </a:extLst>
              </a:tr>
            </a:tbl>
          </a:graphicData>
        </a:graphic>
      </p:graphicFrame>
      <p:sp>
        <p:nvSpPr>
          <p:cNvPr id="6641" name="Google Shape;6641;p298"/>
          <p:cNvSpPr txBox="1"/>
          <p:nvPr/>
        </p:nvSpPr>
        <p:spPr>
          <a:xfrm>
            <a:off x="6378056"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642" name="Google Shape;6642;p298"/>
          <p:cNvSpPr txBox="1"/>
          <p:nvPr/>
        </p:nvSpPr>
        <p:spPr>
          <a:xfrm>
            <a:off x="3800583"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643" name="Google Shape;6643;p298"/>
          <p:cNvSpPr txBox="1"/>
          <p:nvPr/>
        </p:nvSpPr>
        <p:spPr>
          <a:xfrm>
            <a:off x="5159994"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
        <p:nvSpPr>
          <p:cNvPr id="6644" name="Google Shape;6644;p298"/>
          <p:cNvSpPr txBox="1"/>
          <p:nvPr/>
        </p:nvSpPr>
        <p:spPr>
          <a:xfrm>
            <a:off x="7709289" y="1013603"/>
            <a:ext cx="77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lt1"/>
                </a:solidFill>
                <a:latin typeface="Open Sans"/>
                <a:ea typeface="Open Sans"/>
                <a:cs typeface="Open Sans"/>
                <a:sym typeface="Open Sans"/>
              </a:rPr>
              <a:t>(</a:t>
            </a:r>
            <a:r>
              <a:rPr lang="en" sz="500" b="1">
                <a:solidFill>
                  <a:schemeClr val="lt1"/>
                </a:solidFill>
                <a:latin typeface="Open Sans"/>
                <a:ea typeface="Open Sans"/>
                <a:cs typeface="Open Sans"/>
                <a:sym typeface="Open Sans"/>
              </a:rPr>
              <a:t>hours</a:t>
            </a:r>
            <a:r>
              <a:rPr lang="en" sz="600" b="1">
                <a:solidFill>
                  <a:schemeClr val="lt1"/>
                </a:solidFill>
                <a:latin typeface="Open Sans"/>
                <a:ea typeface="Open Sans"/>
                <a:cs typeface="Open Sans"/>
                <a:sym typeface="Open Sans"/>
              </a:rPr>
              <a:t>)</a:t>
            </a:r>
            <a:endParaRPr sz="600" b="1">
              <a:solidFill>
                <a:schemeClr val="lt1"/>
              </a:solidFill>
              <a:latin typeface="Open Sans"/>
              <a:ea typeface="Open Sans"/>
              <a:cs typeface="Open Sans"/>
              <a:sym typeface="Open San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648"/>
        <p:cNvGrpSpPr/>
        <p:nvPr/>
      </p:nvGrpSpPr>
      <p:grpSpPr>
        <a:xfrm>
          <a:off x="0" y="0"/>
          <a:ext cx="0" cy="0"/>
          <a:chOff x="0" y="0"/>
          <a:chExt cx="0" cy="0"/>
        </a:xfrm>
      </p:grpSpPr>
      <p:sp>
        <p:nvSpPr>
          <p:cNvPr id="6649" name="Google Shape;6649;p299"/>
          <p:cNvSpPr txBox="1">
            <a:spLocks noGrp="1"/>
          </p:cNvSpPr>
          <p:nvPr>
            <p:ph type="ctrTitle"/>
          </p:nvPr>
        </p:nvSpPr>
        <p:spPr>
          <a:xfrm>
            <a:off x="3355050" y="1093125"/>
            <a:ext cx="5514600" cy="181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b="1"/>
              <a:t>Appendix D: </a:t>
            </a:r>
            <a:endParaRPr sz="3200" b="1"/>
          </a:p>
          <a:p>
            <a:pPr marL="0" lvl="0" indent="0" algn="l" rtl="0">
              <a:spcBef>
                <a:spcPts val="0"/>
              </a:spcBef>
              <a:spcAft>
                <a:spcPts val="0"/>
              </a:spcAft>
              <a:buNone/>
            </a:pPr>
            <a:r>
              <a:rPr lang="en" sz="4200" b="1"/>
              <a:t>Glossary</a:t>
            </a:r>
            <a:endParaRPr/>
          </a:p>
        </p:txBody>
      </p:sp>
      <p:sp>
        <p:nvSpPr>
          <p:cNvPr id="6650" name="Google Shape;6650;p299"/>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654"/>
        <p:cNvGrpSpPr/>
        <p:nvPr/>
      </p:nvGrpSpPr>
      <p:grpSpPr>
        <a:xfrm>
          <a:off x="0" y="0"/>
          <a:ext cx="0" cy="0"/>
          <a:chOff x="0" y="0"/>
          <a:chExt cx="0" cy="0"/>
        </a:xfrm>
      </p:grpSpPr>
      <p:graphicFrame>
        <p:nvGraphicFramePr>
          <p:cNvPr id="6655" name="Google Shape;6655;p300"/>
          <p:cNvGraphicFramePr/>
          <p:nvPr/>
        </p:nvGraphicFramePr>
        <p:xfrm>
          <a:off x="274320" y="1097280"/>
          <a:ext cx="3000000" cy="3000000"/>
        </p:xfrm>
        <a:graphic>
          <a:graphicData uri="http://schemas.openxmlformats.org/drawingml/2006/table">
            <a:tbl>
              <a:tblPr firstRow="1" bandRow="1">
                <a:noFill/>
                <a:tableStyleId>{0E78C735-6EDA-4E43-88AF-BFDBA95E32F3}</a:tableStyleId>
              </a:tblPr>
              <a:tblGrid>
                <a:gridCol w="748600">
                  <a:extLst>
                    <a:ext uri="{9D8B030D-6E8A-4147-A177-3AD203B41FA5}">
                      <a16:colId xmlns:a16="http://schemas.microsoft.com/office/drawing/2014/main" val="20000"/>
                    </a:ext>
                  </a:extLst>
                </a:gridCol>
                <a:gridCol w="3421450">
                  <a:extLst>
                    <a:ext uri="{9D8B030D-6E8A-4147-A177-3AD203B41FA5}">
                      <a16:colId xmlns:a16="http://schemas.microsoft.com/office/drawing/2014/main" val="20001"/>
                    </a:ext>
                  </a:extLst>
                </a:gridCol>
              </a:tblGrid>
              <a:tr h="188950">
                <a:tc>
                  <a:txBody>
                    <a:bodyPr/>
                    <a:lstStyle/>
                    <a:p>
                      <a:pPr marL="0" marR="0" lvl="0" indent="0" algn="l" rtl="0">
                        <a:lnSpc>
                          <a:spcPct val="100000"/>
                        </a:lnSpc>
                        <a:spcBef>
                          <a:spcPts val="0"/>
                        </a:spcBef>
                        <a:spcAft>
                          <a:spcPts val="0"/>
                        </a:spcAft>
                        <a:buClr>
                          <a:schemeClr val="lt1"/>
                        </a:buClr>
                        <a:buSzPts val="900"/>
                        <a:buFont typeface="Century Gothic"/>
                        <a:buNone/>
                      </a:pPr>
                      <a:r>
                        <a:rPr lang="en" sz="1000" b="1" u="none" strike="noStrike" cap="none">
                          <a:solidFill>
                            <a:schemeClr val="lt1"/>
                          </a:solidFill>
                          <a:latin typeface="Open Sans"/>
                          <a:ea typeface="Open Sans"/>
                          <a:cs typeface="Open Sans"/>
                          <a:sym typeface="Open Sans"/>
                        </a:rPr>
                        <a:t>Term</a:t>
                      </a:r>
                      <a:endParaRPr sz="1000" b="1" u="none" strike="noStrike" cap="none">
                        <a:solidFill>
                          <a:schemeClr val="lt1"/>
                        </a:solidFill>
                        <a:latin typeface="Open Sans"/>
                        <a:ea typeface="Open Sans"/>
                        <a:cs typeface="Open Sans"/>
                        <a:sym typeface="Open Sans"/>
                      </a:endParaRPr>
                    </a:p>
                  </a:txBody>
                  <a:tcPr marL="45700" marR="45700" marT="18275" marB="182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lt1"/>
                        </a:buClr>
                        <a:buSzPts val="900"/>
                        <a:buFont typeface="Century Gothic"/>
                        <a:buNone/>
                      </a:pPr>
                      <a:r>
                        <a:rPr lang="en" sz="1000" b="1" u="none" strike="noStrike" cap="none">
                          <a:solidFill>
                            <a:schemeClr val="lt1"/>
                          </a:solidFill>
                          <a:latin typeface="Open Sans"/>
                          <a:ea typeface="Open Sans"/>
                          <a:cs typeface="Open Sans"/>
                          <a:sym typeface="Open Sans"/>
                        </a:rPr>
                        <a:t>Definition</a:t>
                      </a:r>
                      <a:endParaRPr sz="1000" b="1" u="none" strike="noStrike" cap="none">
                        <a:solidFill>
                          <a:schemeClr val="lt1"/>
                        </a:solidFill>
                        <a:latin typeface="Open Sans"/>
                        <a:ea typeface="Open Sans"/>
                        <a:cs typeface="Open Sans"/>
                        <a:sym typeface="Open Sans"/>
                      </a:endParaRPr>
                    </a:p>
                  </a:txBody>
                  <a:tcPr marL="45700" marR="45700" marT="18275" marB="182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41350">
                <a:tc>
                  <a:txBody>
                    <a:bodyPr/>
                    <a:lstStyle/>
                    <a:p>
                      <a:pPr marL="0" marR="0" lvl="0" indent="0" algn="l" rtl="0">
                        <a:lnSpc>
                          <a:spcPct val="100000"/>
                        </a:lnSpc>
                        <a:spcBef>
                          <a:spcPts val="0"/>
                        </a:spcBef>
                        <a:spcAft>
                          <a:spcPts val="0"/>
                        </a:spcAft>
                        <a:buClr>
                          <a:srgbClr val="000000"/>
                        </a:buClr>
                        <a:buSzPts val="800"/>
                        <a:buFont typeface="Century Gothic"/>
                        <a:buNone/>
                      </a:pPr>
                      <a:r>
                        <a:rPr lang="en" sz="1000" b="1" i="1">
                          <a:solidFill>
                            <a:schemeClr val="accent1"/>
                          </a:solidFill>
                          <a:latin typeface="Open Sans"/>
                          <a:ea typeface="Open Sans"/>
                          <a:cs typeface="Open Sans"/>
                          <a:sym typeface="Open Sans"/>
                        </a:rPr>
                        <a:t>TWN</a:t>
                      </a:r>
                      <a:endParaRPr sz="1000" b="1" i="1" u="none" strike="noStrike" cap="none">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The Work Number is the solution provided by Equifax for pre-employment verification for new hires</a:t>
                      </a:r>
                      <a:endParaRPr sz="1000">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1"/>
                  </a:ext>
                </a:extLst>
              </a:tr>
              <a:tr h="341350">
                <a:tc>
                  <a:txBody>
                    <a:bodyPr/>
                    <a:lstStyle/>
                    <a:p>
                      <a:pPr marL="0" marR="0" lvl="0" indent="0" algn="l" rtl="0">
                        <a:lnSpc>
                          <a:spcPct val="100000"/>
                        </a:lnSpc>
                        <a:spcBef>
                          <a:spcPts val="0"/>
                        </a:spcBef>
                        <a:spcAft>
                          <a:spcPts val="0"/>
                        </a:spcAft>
                        <a:buClr>
                          <a:srgbClr val="000000"/>
                        </a:buClr>
                        <a:buSzPts val="800"/>
                        <a:buFont typeface="Century Gothic"/>
                        <a:buNone/>
                      </a:pPr>
                      <a:r>
                        <a:rPr lang="en" sz="1000" b="1">
                          <a:solidFill>
                            <a:schemeClr val="accent1"/>
                          </a:solidFill>
                          <a:latin typeface="Open Sans"/>
                          <a:ea typeface="Open Sans"/>
                          <a:cs typeface="Open Sans"/>
                          <a:sym typeface="Open Sans"/>
                        </a:rPr>
                        <a:t>I9</a:t>
                      </a:r>
                      <a:endParaRPr sz="1000" b="1" u="none" strike="noStrike" cap="none">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Century Gothic"/>
                        <a:buNone/>
                      </a:pPr>
                      <a:r>
                        <a:rPr lang="en" sz="1000">
                          <a:solidFill>
                            <a:schemeClr val="dk1"/>
                          </a:solidFill>
                          <a:latin typeface="Open Sans"/>
                          <a:ea typeface="Open Sans"/>
                          <a:cs typeface="Open Sans"/>
                          <a:sym typeface="Open Sans"/>
                        </a:rPr>
                        <a:t>I9 is the solution provided by Equifax to manage end to end process of I9 for new hires</a:t>
                      </a:r>
                      <a:endParaRPr sz="10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2"/>
                  </a:ext>
                </a:extLst>
              </a:tr>
              <a:tr h="341350">
                <a:tc>
                  <a:txBody>
                    <a:bodyPr/>
                    <a:lstStyle/>
                    <a:p>
                      <a:pPr marL="0" marR="0" lvl="0" indent="0" algn="l" rtl="0">
                        <a:lnSpc>
                          <a:spcPct val="100000"/>
                        </a:lnSpc>
                        <a:spcBef>
                          <a:spcPts val="0"/>
                        </a:spcBef>
                        <a:spcAft>
                          <a:spcPts val="0"/>
                        </a:spcAft>
                        <a:buClr>
                          <a:srgbClr val="000000"/>
                        </a:buClr>
                        <a:buSzPts val="800"/>
                        <a:buFont typeface="Century Gothic"/>
                        <a:buNone/>
                      </a:pPr>
                      <a:r>
                        <a:rPr lang="en" sz="1000" b="1" i="1">
                          <a:solidFill>
                            <a:schemeClr val="accent1"/>
                          </a:solidFill>
                          <a:latin typeface="Open Sans"/>
                          <a:ea typeface="Open Sans"/>
                          <a:cs typeface="Open Sans"/>
                          <a:sym typeface="Open Sans"/>
                        </a:rPr>
                        <a:t>UC</a:t>
                      </a:r>
                      <a:endParaRPr sz="1000" b="1" i="1" u="none" strike="noStrike" cap="none">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Century Gothic"/>
                        <a:buNone/>
                      </a:pPr>
                      <a:r>
                        <a:rPr lang="en" sz="1000">
                          <a:solidFill>
                            <a:schemeClr val="dk1"/>
                          </a:solidFill>
                          <a:latin typeface="Open Sans"/>
                          <a:ea typeface="Open Sans"/>
                          <a:cs typeface="Open Sans"/>
                          <a:sym typeface="Open Sans"/>
                        </a:rPr>
                        <a:t>Unemployment Cost Management solution for managing the unemployment claim for the new hires</a:t>
                      </a:r>
                      <a:endParaRPr sz="10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3"/>
                  </a:ext>
                </a:extLst>
              </a:tr>
              <a:tr h="341350">
                <a:tc>
                  <a:txBody>
                    <a:bodyPr/>
                    <a:lstStyle/>
                    <a:p>
                      <a:pPr marL="0" marR="0" lvl="0" indent="0" algn="l" rtl="0">
                        <a:lnSpc>
                          <a:spcPct val="100000"/>
                        </a:lnSpc>
                        <a:spcBef>
                          <a:spcPts val="0"/>
                        </a:spcBef>
                        <a:spcAft>
                          <a:spcPts val="0"/>
                        </a:spcAft>
                        <a:buClr>
                          <a:srgbClr val="000000"/>
                        </a:buClr>
                        <a:buSzPts val="800"/>
                        <a:buFont typeface="Century Gothic"/>
                        <a:buNone/>
                      </a:pPr>
                      <a:r>
                        <a:rPr lang="en" sz="1000" b="1" i="1">
                          <a:solidFill>
                            <a:schemeClr val="accent1"/>
                          </a:solidFill>
                          <a:latin typeface="Open Sans"/>
                          <a:ea typeface="Open Sans"/>
                          <a:cs typeface="Open Sans"/>
                          <a:sym typeface="Open Sans"/>
                        </a:rPr>
                        <a:t>Direct</a:t>
                      </a:r>
                      <a:endParaRPr sz="1000" b="1" i="1" u="none" strike="noStrike" cap="none">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Century Gothic"/>
                        <a:buNone/>
                      </a:pPr>
                      <a:r>
                        <a:rPr lang="en" sz="1000">
                          <a:solidFill>
                            <a:schemeClr val="dk1"/>
                          </a:solidFill>
                          <a:latin typeface="Open Sans"/>
                          <a:ea typeface="Open Sans"/>
                          <a:cs typeface="Open Sans"/>
                          <a:sym typeface="Open Sans"/>
                        </a:rPr>
                        <a:t>Direct channel is a method of sale when Employer is Onboarded Directly without Any middlemen</a:t>
                      </a:r>
                      <a:endParaRPr sz="10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4"/>
                  </a:ext>
                </a:extLst>
              </a:tr>
              <a:tr h="341350">
                <a:tc>
                  <a:txBody>
                    <a:bodyPr/>
                    <a:lstStyle/>
                    <a:p>
                      <a:pPr marL="0" marR="0" lvl="0" indent="0" algn="l" rtl="0">
                        <a:lnSpc>
                          <a:spcPct val="100000"/>
                        </a:lnSpc>
                        <a:spcBef>
                          <a:spcPts val="0"/>
                        </a:spcBef>
                        <a:spcAft>
                          <a:spcPts val="0"/>
                        </a:spcAft>
                        <a:buClr>
                          <a:srgbClr val="000000"/>
                        </a:buClr>
                        <a:buSzPts val="800"/>
                        <a:buFont typeface="Century Gothic"/>
                        <a:buNone/>
                      </a:pPr>
                      <a:r>
                        <a:rPr lang="en" sz="1000" b="1" i="1">
                          <a:solidFill>
                            <a:schemeClr val="accent1"/>
                          </a:solidFill>
                          <a:latin typeface="Open Sans"/>
                          <a:ea typeface="Open Sans"/>
                          <a:cs typeface="Open Sans"/>
                          <a:sym typeface="Open Sans"/>
                        </a:rPr>
                        <a:t>Alliance</a:t>
                      </a:r>
                      <a:endParaRPr sz="1000" b="1" i="1" u="none" strike="noStrike" cap="none">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Century Gothic"/>
                        <a:buNone/>
                      </a:pPr>
                      <a:r>
                        <a:rPr lang="en" sz="1000">
                          <a:solidFill>
                            <a:schemeClr val="dk1"/>
                          </a:solidFill>
                          <a:latin typeface="Open Sans"/>
                          <a:ea typeface="Open Sans"/>
                          <a:cs typeface="Open Sans"/>
                          <a:sym typeface="Open Sans"/>
                        </a:rPr>
                        <a:t>Alliance Channel is a method of sale when Equifax onboard Employers of a 3rd Party Vendor or Partner</a:t>
                      </a:r>
                      <a:endParaRPr sz="10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5"/>
                  </a:ext>
                </a:extLst>
              </a:tr>
              <a:tr h="493750">
                <a:tc>
                  <a:txBody>
                    <a:bodyPr/>
                    <a:lstStyle/>
                    <a:p>
                      <a:pPr marL="0" lvl="0" indent="0" algn="l" rtl="0">
                        <a:spcBef>
                          <a:spcPts val="0"/>
                        </a:spcBef>
                        <a:spcAft>
                          <a:spcPts val="0"/>
                        </a:spcAft>
                        <a:buClr>
                          <a:schemeClr val="dk1"/>
                        </a:buClr>
                        <a:buSzPts val="800"/>
                        <a:buFont typeface="Century Gothic"/>
                        <a:buNone/>
                      </a:pPr>
                      <a:r>
                        <a:rPr lang="en" sz="1000" b="1" i="1">
                          <a:solidFill>
                            <a:schemeClr val="accent1"/>
                          </a:solidFill>
                          <a:latin typeface="Open Sans"/>
                          <a:ea typeface="Open Sans"/>
                          <a:cs typeface="Open Sans"/>
                          <a:sym typeface="Open Sans"/>
                        </a:rPr>
                        <a:t>Deduplication</a:t>
                      </a:r>
                      <a:endParaRPr sz="1000" b="1" i="1" u="none" strike="noStrike" cap="none">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Century Gothic"/>
                        <a:buNone/>
                      </a:pPr>
                      <a:r>
                        <a:rPr lang="en" sz="1000">
                          <a:solidFill>
                            <a:schemeClr val="dk1"/>
                          </a:solidFill>
                          <a:latin typeface="Open Sans"/>
                          <a:ea typeface="Open Sans"/>
                          <a:cs typeface="Open Sans"/>
                          <a:sym typeface="Open Sans"/>
                        </a:rPr>
                        <a:t>DeDuplication is an exercise performed during the implementation workflow to remove multiple active ER codes for a single product for an Employer</a:t>
                      </a:r>
                      <a:endParaRPr sz="10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6"/>
                  </a:ext>
                </a:extLst>
              </a:tr>
              <a:tr h="188950">
                <a:tc>
                  <a:txBody>
                    <a:bodyPr/>
                    <a:lstStyle/>
                    <a:p>
                      <a:pPr marL="0" marR="0" lvl="0" indent="0" algn="l" rtl="0">
                        <a:lnSpc>
                          <a:spcPct val="100000"/>
                        </a:lnSpc>
                        <a:spcBef>
                          <a:spcPts val="0"/>
                        </a:spcBef>
                        <a:spcAft>
                          <a:spcPts val="0"/>
                        </a:spcAft>
                        <a:buClr>
                          <a:srgbClr val="000000"/>
                        </a:buClr>
                        <a:buSzPts val="800"/>
                        <a:buFont typeface="Century Gothic"/>
                        <a:buNone/>
                      </a:pPr>
                      <a:r>
                        <a:rPr lang="en" sz="1000" b="1" i="1">
                          <a:solidFill>
                            <a:schemeClr val="accent1"/>
                          </a:solidFill>
                          <a:latin typeface="Open Sans"/>
                          <a:ea typeface="Open Sans"/>
                          <a:cs typeface="Open Sans"/>
                          <a:sym typeface="Open Sans"/>
                        </a:rPr>
                        <a:t>CDH</a:t>
                      </a:r>
                      <a:endParaRPr sz="1000" b="1" i="1" u="none" strike="noStrike" cap="none">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Century Gothic"/>
                        <a:buNone/>
                      </a:pPr>
                      <a:r>
                        <a:rPr lang="en" sz="1000">
                          <a:solidFill>
                            <a:schemeClr val="dk1"/>
                          </a:solidFill>
                          <a:latin typeface="Open Sans"/>
                          <a:ea typeface="Open Sans"/>
                          <a:cs typeface="Open Sans"/>
                          <a:sym typeface="Open Sans"/>
                        </a:rPr>
                        <a:t>Customer Data Hub</a:t>
                      </a:r>
                      <a:endParaRPr sz="10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7"/>
                  </a:ext>
                </a:extLst>
              </a:tr>
              <a:tr h="188950">
                <a:tc>
                  <a:txBody>
                    <a:bodyPr/>
                    <a:lstStyle/>
                    <a:p>
                      <a:pPr marL="0" marR="0" lvl="0" indent="0" algn="l" rtl="0">
                        <a:lnSpc>
                          <a:spcPct val="100000"/>
                        </a:lnSpc>
                        <a:spcBef>
                          <a:spcPts val="0"/>
                        </a:spcBef>
                        <a:spcAft>
                          <a:spcPts val="0"/>
                        </a:spcAft>
                        <a:buClr>
                          <a:srgbClr val="000000"/>
                        </a:buClr>
                        <a:buSzPts val="800"/>
                        <a:buFont typeface="Century Gothic"/>
                        <a:buNone/>
                      </a:pPr>
                      <a:r>
                        <a:rPr lang="en" sz="1000" b="1" i="1">
                          <a:solidFill>
                            <a:schemeClr val="accent1"/>
                          </a:solidFill>
                          <a:latin typeface="Open Sans"/>
                          <a:ea typeface="Open Sans"/>
                          <a:cs typeface="Open Sans"/>
                          <a:sym typeface="Open Sans"/>
                        </a:rPr>
                        <a:t>MDM</a:t>
                      </a:r>
                      <a:endParaRPr sz="1000" b="1" i="1" u="none" strike="noStrike" cap="none">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Century Gothic"/>
                        <a:buNone/>
                      </a:pPr>
                      <a:r>
                        <a:rPr lang="en" sz="1000">
                          <a:solidFill>
                            <a:schemeClr val="dk1"/>
                          </a:solidFill>
                          <a:latin typeface="Open Sans"/>
                          <a:ea typeface="Open Sans"/>
                          <a:cs typeface="Open Sans"/>
                          <a:sym typeface="Open Sans"/>
                        </a:rPr>
                        <a:t>Master Data Management</a:t>
                      </a:r>
                      <a:endParaRPr sz="10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6656" name="Google Shape;6656;p300"/>
          <p:cNvGraphicFramePr/>
          <p:nvPr/>
        </p:nvGraphicFramePr>
        <p:xfrm>
          <a:off x="4699627" y="1097280"/>
          <a:ext cx="3000000" cy="3000000"/>
        </p:xfrm>
        <a:graphic>
          <a:graphicData uri="http://schemas.openxmlformats.org/drawingml/2006/table">
            <a:tbl>
              <a:tblPr firstRow="1" bandRow="1">
                <a:noFill/>
                <a:tableStyleId>{0E78C735-6EDA-4E43-88AF-BFDBA95E32F3}</a:tableStyleId>
              </a:tblPr>
              <a:tblGrid>
                <a:gridCol w="748600">
                  <a:extLst>
                    <a:ext uri="{9D8B030D-6E8A-4147-A177-3AD203B41FA5}">
                      <a16:colId xmlns:a16="http://schemas.microsoft.com/office/drawing/2014/main" val="20000"/>
                    </a:ext>
                  </a:extLst>
                </a:gridCol>
                <a:gridCol w="3421450">
                  <a:extLst>
                    <a:ext uri="{9D8B030D-6E8A-4147-A177-3AD203B41FA5}">
                      <a16:colId xmlns:a16="http://schemas.microsoft.com/office/drawing/2014/main" val="20001"/>
                    </a:ext>
                  </a:extLst>
                </a:gridCol>
              </a:tblGrid>
              <a:tr h="188950">
                <a:tc>
                  <a:txBody>
                    <a:bodyPr/>
                    <a:lstStyle/>
                    <a:p>
                      <a:pPr marL="0" marR="0" lvl="0" indent="0" algn="l" rtl="0">
                        <a:lnSpc>
                          <a:spcPct val="100000"/>
                        </a:lnSpc>
                        <a:spcBef>
                          <a:spcPts val="0"/>
                        </a:spcBef>
                        <a:spcAft>
                          <a:spcPts val="0"/>
                        </a:spcAft>
                        <a:buClr>
                          <a:schemeClr val="lt1"/>
                        </a:buClr>
                        <a:buSzPts val="900"/>
                        <a:buFont typeface="Century Gothic"/>
                        <a:buNone/>
                      </a:pPr>
                      <a:r>
                        <a:rPr lang="en" sz="1000" b="1" u="none" strike="noStrike" cap="none">
                          <a:solidFill>
                            <a:schemeClr val="lt1"/>
                          </a:solidFill>
                          <a:latin typeface="Open Sans"/>
                          <a:ea typeface="Open Sans"/>
                          <a:cs typeface="Open Sans"/>
                          <a:sym typeface="Open Sans"/>
                        </a:rPr>
                        <a:t>Term</a:t>
                      </a:r>
                      <a:endParaRPr sz="1000" b="1" u="none" strike="noStrike" cap="none">
                        <a:solidFill>
                          <a:schemeClr val="lt1"/>
                        </a:solidFill>
                        <a:latin typeface="Open Sans"/>
                        <a:ea typeface="Open Sans"/>
                        <a:cs typeface="Open Sans"/>
                        <a:sym typeface="Open Sans"/>
                      </a:endParaRPr>
                    </a:p>
                  </a:txBody>
                  <a:tcPr marL="45700" marR="45700" marT="18275" marB="182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lt1"/>
                        </a:buClr>
                        <a:buSzPts val="900"/>
                        <a:buFont typeface="Century Gothic"/>
                        <a:buNone/>
                      </a:pPr>
                      <a:r>
                        <a:rPr lang="en" sz="1000" b="1" u="none" strike="noStrike" cap="none">
                          <a:solidFill>
                            <a:schemeClr val="lt1"/>
                          </a:solidFill>
                          <a:latin typeface="Open Sans"/>
                          <a:ea typeface="Open Sans"/>
                          <a:cs typeface="Open Sans"/>
                          <a:sym typeface="Open Sans"/>
                        </a:rPr>
                        <a:t>Definition</a:t>
                      </a:r>
                      <a:endParaRPr sz="1000" b="1" u="none" strike="noStrike" cap="none">
                        <a:solidFill>
                          <a:schemeClr val="lt1"/>
                        </a:solidFill>
                        <a:latin typeface="Open Sans"/>
                        <a:ea typeface="Open Sans"/>
                        <a:cs typeface="Open Sans"/>
                        <a:sym typeface="Open Sans"/>
                      </a:endParaRPr>
                    </a:p>
                  </a:txBody>
                  <a:tcPr marL="45700" marR="45700" marT="18275" marB="182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88950">
                <a:tc>
                  <a:txBody>
                    <a:bodyPr/>
                    <a:lstStyle/>
                    <a:p>
                      <a:pPr marL="0" marR="0" lvl="0" indent="0" algn="l" rtl="0">
                        <a:lnSpc>
                          <a:spcPct val="100000"/>
                        </a:lnSpc>
                        <a:spcBef>
                          <a:spcPts val="0"/>
                        </a:spcBef>
                        <a:spcAft>
                          <a:spcPts val="0"/>
                        </a:spcAft>
                        <a:buClr>
                          <a:schemeClr val="dk1"/>
                        </a:buClr>
                        <a:buSzPts val="1100"/>
                        <a:buFont typeface="Arial"/>
                        <a:buNone/>
                      </a:pPr>
                      <a:r>
                        <a:rPr lang="en" sz="1000" b="1" i="1">
                          <a:solidFill>
                            <a:schemeClr val="accent1"/>
                          </a:solidFill>
                          <a:latin typeface="Open Sans"/>
                          <a:ea typeface="Open Sans"/>
                          <a:cs typeface="Open Sans"/>
                          <a:sym typeface="Open Sans"/>
                        </a:rPr>
                        <a:t>IS</a:t>
                      </a:r>
                      <a:endParaRPr sz="1000" b="1" i="1">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Implementation Specialist</a:t>
                      </a:r>
                      <a:endParaRPr sz="1000">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1"/>
                  </a:ext>
                </a:extLst>
              </a:tr>
              <a:tr h="341350">
                <a:tc>
                  <a:txBody>
                    <a:bodyPr/>
                    <a:lstStyle/>
                    <a:p>
                      <a:pPr marL="0" marR="0" lvl="0" indent="0" algn="l" rtl="0">
                        <a:lnSpc>
                          <a:spcPct val="100000"/>
                        </a:lnSpc>
                        <a:spcBef>
                          <a:spcPts val="0"/>
                        </a:spcBef>
                        <a:spcAft>
                          <a:spcPts val="0"/>
                        </a:spcAft>
                        <a:buClr>
                          <a:schemeClr val="dk1"/>
                        </a:buClr>
                        <a:buSzPts val="1100"/>
                        <a:buFont typeface="Arial"/>
                        <a:buNone/>
                      </a:pPr>
                      <a:r>
                        <a:rPr lang="en" sz="1000" b="1" i="1">
                          <a:solidFill>
                            <a:schemeClr val="accent1"/>
                          </a:solidFill>
                          <a:latin typeface="Open Sans"/>
                          <a:ea typeface="Open Sans"/>
                          <a:cs typeface="Open Sans"/>
                          <a:sym typeface="Open Sans"/>
                        </a:rPr>
                        <a:t>MCIF</a:t>
                      </a:r>
                      <a:endParaRPr sz="1000" b="1" i="1">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Multi Channel Information File is the file template in which 3rd party partners provide Employer data</a:t>
                      </a:r>
                      <a:endParaRPr sz="1000">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2"/>
                  </a:ext>
                </a:extLst>
              </a:tr>
              <a:tr h="188950">
                <a:tc>
                  <a:txBody>
                    <a:bodyPr/>
                    <a:lstStyle/>
                    <a:p>
                      <a:pPr marL="0" marR="0" lvl="0" indent="0" algn="l" rtl="0">
                        <a:lnSpc>
                          <a:spcPct val="100000"/>
                        </a:lnSpc>
                        <a:spcBef>
                          <a:spcPts val="0"/>
                        </a:spcBef>
                        <a:spcAft>
                          <a:spcPts val="0"/>
                        </a:spcAft>
                        <a:buClr>
                          <a:schemeClr val="dk1"/>
                        </a:buClr>
                        <a:buSzPts val="1100"/>
                        <a:buFont typeface="Arial"/>
                        <a:buNone/>
                      </a:pPr>
                      <a:r>
                        <a:rPr lang="en" sz="1000" b="1" i="1">
                          <a:solidFill>
                            <a:schemeClr val="accent1"/>
                          </a:solidFill>
                          <a:latin typeface="Open Sans"/>
                          <a:ea typeface="Open Sans"/>
                          <a:cs typeface="Open Sans"/>
                          <a:sym typeface="Open Sans"/>
                        </a:rPr>
                        <a:t>SIPI</a:t>
                      </a:r>
                      <a:endParaRPr sz="1000" b="1" i="1">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Century Gothic"/>
                        <a:buNone/>
                      </a:pPr>
                      <a:r>
                        <a:rPr lang="en" sz="1000">
                          <a:solidFill>
                            <a:schemeClr val="dk1"/>
                          </a:solidFill>
                          <a:latin typeface="Open Sans"/>
                          <a:ea typeface="Open Sans"/>
                          <a:cs typeface="Open Sans"/>
                          <a:sym typeface="Open Sans"/>
                        </a:rPr>
                        <a:t>Switch Identification Post Implementation</a:t>
                      </a:r>
                      <a:endParaRPr sz="1000" u="none" strike="noStrike" cap="none">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3"/>
                  </a:ext>
                </a:extLst>
              </a:tr>
              <a:tr h="341350">
                <a:tc>
                  <a:txBody>
                    <a:bodyPr/>
                    <a:lstStyle/>
                    <a:p>
                      <a:pPr marL="0" marR="0" lvl="0" indent="0" algn="l" rtl="0">
                        <a:lnSpc>
                          <a:spcPct val="100000"/>
                        </a:lnSpc>
                        <a:spcBef>
                          <a:spcPts val="0"/>
                        </a:spcBef>
                        <a:spcAft>
                          <a:spcPts val="0"/>
                        </a:spcAft>
                        <a:buClr>
                          <a:schemeClr val="dk1"/>
                        </a:buClr>
                        <a:buSzPts val="1100"/>
                        <a:buFont typeface="Arial"/>
                        <a:buNone/>
                      </a:pPr>
                      <a:r>
                        <a:rPr lang="en" sz="1000" b="1" i="1">
                          <a:solidFill>
                            <a:schemeClr val="accent1"/>
                          </a:solidFill>
                          <a:latin typeface="Open Sans"/>
                          <a:ea typeface="Open Sans"/>
                          <a:cs typeface="Open Sans"/>
                          <a:sym typeface="Open Sans"/>
                        </a:rPr>
                        <a:t>UKG</a:t>
                      </a:r>
                      <a:endParaRPr sz="1000" b="1" i="1">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Ultimate Kronos Group is the 3rd party partner which provides Employer data to Equifax</a:t>
                      </a:r>
                      <a:endParaRPr sz="1000">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4"/>
                  </a:ext>
                </a:extLst>
              </a:tr>
              <a:tr h="341350">
                <a:tc>
                  <a:txBody>
                    <a:bodyPr/>
                    <a:lstStyle/>
                    <a:p>
                      <a:pPr marL="0" marR="0" lvl="0" indent="0" algn="l" rtl="0">
                        <a:lnSpc>
                          <a:spcPct val="100000"/>
                        </a:lnSpc>
                        <a:spcBef>
                          <a:spcPts val="0"/>
                        </a:spcBef>
                        <a:spcAft>
                          <a:spcPts val="0"/>
                        </a:spcAft>
                        <a:buClr>
                          <a:schemeClr val="dk1"/>
                        </a:buClr>
                        <a:buSzPts val="1100"/>
                        <a:buFont typeface="Arial"/>
                        <a:buNone/>
                      </a:pPr>
                      <a:r>
                        <a:rPr lang="en" sz="1000" b="1" i="1">
                          <a:solidFill>
                            <a:schemeClr val="accent1"/>
                          </a:solidFill>
                          <a:latin typeface="Open Sans"/>
                          <a:ea typeface="Open Sans"/>
                          <a:cs typeface="Open Sans"/>
                          <a:sym typeface="Open Sans"/>
                        </a:rPr>
                        <a:t>OSV</a:t>
                      </a:r>
                      <a:endParaRPr sz="1000" b="1" i="1">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One Source Virtual is the 3rd party partner which provides Employer data to Equifax</a:t>
                      </a:r>
                      <a:endParaRPr sz="1000">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5"/>
                  </a:ext>
                </a:extLst>
              </a:tr>
              <a:tr h="188950">
                <a:tc>
                  <a:txBody>
                    <a:bodyPr/>
                    <a:lstStyle/>
                    <a:p>
                      <a:pPr marL="0" lvl="0" indent="0" algn="l" rtl="0">
                        <a:spcBef>
                          <a:spcPts val="0"/>
                        </a:spcBef>
                        <a:spcAft>
                          <a:spcPts val="0"/>
                        </a:spcAft>
                        <a:buClr>
                          <a:schemeClr val="dk1"/>
                        </a:buClr>
                        <a:buSzPts val="1100"/>
                        <a:buFont typeface="Arial"/>
                        <a:buNone/>
                      </a:pPr>
                      <a:r>
                        <a:rPr lang="en" sz="1000" b="1" i="1">
                          <a:solidFill>
                            <a:schemeClr val="accent1"/>
                          </a:solidFill>
                          <a:latin typeface="Open Sans"/>
                          <a:ea typeface="Open Sans"/>
                          <a:cs typeface="Open Sans"/>
                          <a:sym typeface="Open Sans"/>
                        </a:rPr>
                        <a:t>AM</a:t>
                      </a:r>
                      <a:endParaRPr sz="1000" b="1" i="1">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Account Manager</a:t>
                      </a:r>
                      <a:endParaRPr sz="1000">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6"/>
                  </a:ext>
                </a:extLst>
              </a:tr>
              <a:tr h="188950">
                <a:tc>
                  <a:txBody>
                    <a:bodyPr/>
                    <a:lstStyle/>
                    <a:p>
                      <a:pPr marL="0" marR="0" lvl="0" indent="0" algn="l" rtl="0">
                        <a:lnSpc>
                          <a:spcPct val="100000"/>
                        </a:lnSpc>
                        <a:spcBef>
                          <a:spcPts val="0"/>
                        </a:spcBef>
                        <a:spcAft>
                          <a:spcPts val="0"/>
                        </a:spcAft>
                        <a:buClr>
                          <a:schemeClr val="dk1"/>
                        </a:buClr>
                        <a:buSzPts val="1100"/>
                        <a:buFont typeface="Arial"/>
                        <a:buNone/>
                      </a:pPr>
                      <a:r>
                        <a:rPr lang="en" sz="1000" b="1" i="1">
                          <a:solidFill>
                            <a:schemeClr val="accent1"/>
                          </a:solidFill>
                          <a:latin typeface="Open Sans"/>
                          <a:ea typeface="Open Sans"/>
                          <a:cs typeface="Open Sans"/>
                          <a:sym typeface="Open Sans"/>
                        </a:rPr>
                        <a:t>ER Code</a:t>
                      </a:r>
                      <a:endParaRPr sz="1000" b="1" i="1">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Employer Code to identify Employer in </a:t>
                      </a:r>
                      <a:endParaRPr sz="1000">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7"/>
                  </a:ext>
                </a:extLst>
              </a:tr>
              <a:tr h="188950">
                <a:tc>
                  <a:txBody>
                    <a:bodyPr/>
                    <a:lstStyle/>
                    <a:p>
                      <a:pPr marL="0" marR="0" lvl="0" indent="0" algn="l" rtl="0">
                        <a:lnSpc>
                          <a:spcPct val="100000"/>
                        </a:lnSpc>
                        <a:spcBef>
                          <a:spcPts val="0"/>
                        </a:spcBef>
                        <a:spcAft>
                          <a:spcPts val="0"/>
                        </a:spcAft>
                        <a:buClr>
                          <a:schemeClr val="dk1"/>
                        </a:buClr>
                        <a:buSzPts val="1100"/>
                        <a:buFont typeface="Arial"/>
                        <a:buNone/>
                      </a:pPr>
                      <a:r>
                        <a:rPr lang="en" sz="1000" b="1" i="1">
                          <a:solidFill>
                            <a:schemeClr val="accent1"/>
                          </a:solidFill>
                          <a:latin typeface="Open Sans"/>
                          <a:ea typeface="Open Sans"/>
                          <a:cs typeface="Open Sans"/>
                          <a:sym typeface="Open Sans"/>
                        </a:rPr>
                        <a:t>EFX Id</a:t>
                      </a:r>
                      <a:endParaRPr sz="1000" b="1" i="1">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Global Identification Id for an Employer in MDM</a:t>
                      </a:r>
                      <a:endParaRPr sz="1000">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8"/>
                  </a:ext>
                </a:extLst>
              </a:tr>
              <a:tr h="188950">
                <a:tc>
                  <a:txBody>
                    <a:bodyPr/>
                    <a:lstStyle/>
                    <a:p>
                      <a:pPr marL="0" marR="0" lvl="0" indent="0" algn="l" rtl="0">
                        <a:lnSpc>
                          <a:spcPct val="100000"/>
                        </a:lnSpc>
                        <a:spcBef>
                          <a:spcPts val="0"/>
                        </a:spcBef>
                        <a:spcAft>
                          <a:spcPts val="0"/>
                        </a:spcAft>
                        <a:buNone/>
                      </a:pPr>
                      <a:r>
                        <a:rPr lang="en" sz="1000" b="1" i="1">
                          <a:solidFill>
                            <a:schemeClr val="accent1"/>
                          </a:solidFill>
                          <a:latin typeface="Open Sans"/>
                          <a:ea typeface="Open Sans"/>
                          <a:cs typeface="Open Sans"/>
                          <a:sym typeface="Open Sans"/>
                        </a:rPr>
                        <a:t>BPMS</a:t>
                      </a:r>
                      <a:endParaRPr sz="1000" b="1" i="1">
                        <a:solidFill>
                          <a:schemeClr val="accent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Business Process Management Solution</a:t>
                      </a:r>
                      <a:endParaRPr sz="1000">
                        <a:solidFill>
                          <a:schemeClr val="dk1"/>
                        </a:solidFill>
                        <a:latin typeface="Open Sans"/>
                        <a:ea typeface="Open Sans"/>
                        <a:cs typeface="Open Sans"/>
                        <a:sym typeface="Open Sans"/>
                      </a:endParaRPr>
                    </a:p>
                  </a:txBody>
                  <a:tcPr marL="45700" marR="45700" marT="18275" marB="1827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tcPr>
                </a:tc>
                <a:extLst>
                  <a:ext uri="{0D108BD9-81ED-4DB2-BD59-A6C34878D82A}">
                    <a16:rowId xmlns:a16="http://schemas.microsoft.com/office/drawing/2014/main" val="10009"/>
                  </a:ext>
                </a:extLst>
              </a:tr>
            </a:tbl>
          </a:graphicData>
        </a:graphic>
      </p:graphicFrame>
      <p:sp>
        <p:nvSpPr>
          <p:cNvPr id="6657" name="Google Shape;6657;p300"/>
          <p:cNvSpPr txBox="1">
            <a:spLocks noGrp="1"/>
          </p:cNvSpPr>
          <p:nvPr>
            <p:ph type="title"/>
          </p:nvPr>
        </p:nvSpPr>
        <p:spPr>
          <a:xfrm>
            <a:off x="274326" y="274320"/>
            <a:ext cx="8595300" cy="68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Glossary</a:t>
            </a:r>
            <a:endParaRPr/>
          </a:p>
        </p:txBody>
      </p:sp>
      <p:sp>
        <p:nvSpPr>
          <p:cNvPr id="6658" name="Google Shape;6658;p300"/>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662"/>
        <p:cNvGrpSpPr/>
        <p:nvPr/>
      </p:nvGrpSpPr>
      <p:grpSpPr>
        <a:xfrm>
          <a:off x="0" y="0"/>
          <a:ext cx="0" cy="0"/>
          <a:chOff x="0" y="0"/>
          <a:chExt cx="0" cy="0"/>
        </a:xfrm>
      </p:grpSpPr>
      <p:sp>
        <p:nvSpPr>
          <p:cNvPr id="6663" name="Google Shape;6663;p301"/>
          <p:cNvSpPr txBox="1">
            <a:spLocks noGrp="1"/>
          </p:cNvSpPr>
          <p:nvPr>
            <p:ph type="title"/>
          </p:nvPr>
        </p:nvSpPr>
        <p:spPr>
          <a:xfrm>
            <a:off x="4064350" y="2498775"/>
            <a:ext cx="4869600" cy="1041900"/>
          </a:xfrm>
          <a:prstGeom prst="rect">
            <a:avLst/>
          </a:prstGeom>
          <a:noFill/>
          <a:ln>
            <a:noFill/>
          </a:ln>
        </p:spPr>
        <p:txBody>
          <a:bodyPr spcFirstLastPara="1" wrap="square" lIns="0" tIns="68575" rIns="0" bIns="68575" anchor="ctr" anchorCtr="0">
            <a:noAutofit/>
          </a:bodyPr>
          <a:lstStyle/>
          <a:p>
            <a:pPr marL="0" lvl="0" indent="0" algn="l" rtl="0">
              <a:lnSpc>
                <a:spcPct val="100000"/>
              </a:lnSpc>
              <a:spcBef>
                <a:spcPts val="0"/>
              </a:spcBef>
              <a:spcAft>
                <a:spcPts val="0"/>
              </a:spcAft>
              <a:buSzPts val="2400"/>
              <a:buNone/>
            </a:pPr>
            <a:r>
              <a:rPr lang="en" sz="4000"/>
              <a:t>Thank you</a:t>
            </a:r>
            <a:endParaRPr sz="40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667"/>
        <p:cNvGrpSpPr/>
        <p:nvPr/>
      </p:nvGrpSpPr>
      <p:grpSpPr>
        <a:xfrm>
          <a:off x="0" y="0"/>
          <a:ext cx="0" cy="0"/>
          <a:chOff x="0" y="0"/>
          <a:chExt cx="0" cy="0"/>
        </a:xfrm>
      </p:grpSpPr>
      <p:graphicFrame>
        <p:nvGraphicFramePr>
          <p:cNvPr id="6668" name="Google Shape;6668;p302"/>
          <p:cNvGraphicFramePr/>
          <p:nvPr/>
        </p:nvGraphicFramePr>
        <p:xfrm>
          <a:off x="274650" y="878830"/>
          <a:ext cx="3000000" cy="3000000"/>
        </p:xfrm>
        <a:graphic>
          <a:graphicData uri="http://schemas.openxmlformats.org/drawingml/2006/table">
            <a:tbl>
              <a:tblPr>
                <a:noFill/>
                <a:tableStyleId>{A88B2428-0C41-4B1A-9D4E-B0885BF94441}</a:tableStyleId>
              </a:tblPr>
              <a:tblGrid>
                <a:gridCol w="501025">
                  <a:extLst>
                    <a:ext uri="{9D8B030D-6E8A-4147-A177-3AD203B41FA5}">
                      <a16:colId xmlns:a16="http://schemas.microsoft.com/office/drawing/2014/main" val="20000"/>
                    </a:ext>
                  </a:extLst>
                </a:gridCol>
                <a:gridCol w="6977675">
                  <a:extLst>
                    <a:ext uri="{9D8B030D-6E8A-4147-A177-3AD203B41FA5}">
                      <a16:colId xmlns:a16="http://schemas.microsoft.com/office/drawing/2014/main" val="20001"/>
                    </a:ext>
                  </a:extLst>
                </a:gridCol>
                <a:gridCol w="1214575">
                  <a:extLst>
                    <a:ext uri="{9D8B030D-6E8A-4147-A177-3AD203B41FA5}">
                      <a16:colId xmlns:a16="http://schemas.microsoft.com/office/drawing/2014/main" val="20002"/>
                    </a:ext>
                  </a:extLst>
                </a:gridCol>
              </a:tblGrid>
              <a:tr h="238000">
                <a:tc>
                  <a:txBody>
                    <a:bodyPr/>
                    <a:lstStyle/>
                    <a:p>
                      <a:pPr marL="0" lvl="0" indent="0" algn="l" rtl="0">
                        <a:spcBef>
                          <a:spcPts val="0"/>
                        </a:spcBef>
                        <a:spcAft>
                          <a:spcPts val="0"/>
                        </a:spcAft>
                        <a:buNone/>
                      </a:pPr>
                      <a:r>
                        <a:rPr lang="en" sz="800">
                          <a:solidFill>
                            <a:schemeClr val="lt1"/>
                          </a:solidFill>
                        </a:rPr>
                        <a:t>Product</a:t>
                      </a:r>
                      <a:endParaRPr sz="800">
                        <a:solidFill>
                          <a:schemeClr val="lt1"/>
                        </a:solidFill>
                      </a:endParaRPr>
                    </a:p>
                  </a:txBody>
                  <a:tcPr marL="91425" marR="0" marT="27425" marB="0">
                    <a:lnL w="9525" cap="flat" cmpd="sng">
                      <a:solidFill>
                        <a:srgbClr val="980000">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80000">
                          <a:alpha val="0"/>
                        </a:srgbClr>
                      </a:solidFill>
                      <a:prstDash val="solid"/>
                      <a:round/>
                      <a:headEnd type="none" w="sm" len="sm"/>
                      <a:tailEnd type="none" w="sm" len="sm"/>
                    </a:lnT>
                    <a:lnB w="9525" cap="flat" cmpd="sng">
                      <a:solidFill>
                        <a:srgbClr val="980000">
                          <a:alpha val="0"/>
                        </a:srgbClr>
                      </a:solidFill>
                      <a:prstDash val="solid"/>
                      <a:round/>
                      <a:headEnd type="none" w="sm" len="sm"/>
                      <a:tailEnd type="none" w="sm" len="sm"/>
                    </a:lnB>
                    <a:solidFill>
                      <a:schemeClr val="accent2"/>
                    </a:solidFill>
                  </a:tcPr>
                </a:tc>
                <a:tc gridSpan="2">
                  <a:txBody>
                    <a:bodyPr/>
                    <a:lstStyle/>
                    <a:p>
                      <a:pPr marL="0" lvl="0" indent="0" algn="l" rtl="0">
                        <a:spcBef>
                          <a:spcPts val="0"/>
                        </a:spcBef>
                        <a:spcAft>
                          <a:spcPts val="0"/>
                        </a:spcAft>
                        <a:buNone/>
                      </a:pPr>
                      <a:r>
                        <a:rPr lang="en" sz="800">
                          <a:solidFill>
                            <a:schemeClr val="lt1"/>
                          </a:solidFill>
                        </a:rPr>
                        <a:t>Business Rules &amp; ER Code Usage Rules</a:t>
                      </a:r>
                      <a:endParaRPr sz="800">
                        <a:solidFill>
                          <a:schemeClr val="lt1"/>
                        </a:solidFill>
                      </a:endParaRPr>
                    </a:p>
                  </a:txBody>
                  <a:tcPr marL="91425" marR="0" marT="27425" marB="0">
                    <a:lnL w="9525" cap="flat" cmpd="sng">
                      <a:solidFill>
                        <a:schemeClr val="lt2"/>
                      </a:solidFill>
                      <a:prstDash val="solid"/>
                      <a:round/>
                      <a:headEnd type="none" w="sm" len="sm"/>
                      <a:tailEnd type="none" w="sm" len="sm"/>
                    </a:lnL>
                    <a:lnR w="9525" cap="flat" cmpd="sng">
                      <a:solidFill>
                        <a:srgbClr val="980000">
                          <a:alpha val="0"/>
                        </a:srgbClr>
                      </a:solidFill>
                      <a:prstDash val="solid"/>
                      <a:round/>
                      <a:headEnd type="none" w="sm" len="sm"/>
                      <a:tailEnd type="none" w="sm" len="sm"/>
                    </a:lnR>
                    <a:lnT w="9525" cap="flat" cmpd="sng">
                      <a:solidFill>
                        <a:srgbClr val="980000">
                          <a:alpha val="0"/>
                        </a:srgbClr>
                      </a:solidFill>
                      <a:prstDash val="solid"/>
                      <a:round/>
                      <a:headEnd type="none" w="sm" len="sm"/>
                      <a:tailEnd type="none" w="sm" len="sm"/>
                    </a:lnT>
                    <a:lnB w="9525" cap="flat" cmpd="sng">
                      <a:solidFill>
                        <a:srgbClr val="980000">
                          <a:alpha val="0"/>
                        </a:srgbClr>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0"/>
                  </a:ext>
                </a:extLst>
              </a:tr>
              <a:tr h="272475">
                <a:tc rowSpan="2">
                  <a:txBody>
                    <a:bodyPr/>
                    <a:lstStyle/>
                    <a:p>
                      <a:pPr marL="0" lvl="0" indent="0" algn="l" rtl="0">
                        <a:spcBef>
                          <a:spcPts val="0"/>
                        </a:spcBef>
                        <a:spcAft>
                          <a:spcPts val="0"/>
                        </a:spcAft>
                        <a:buNone/>
                      </a:pPr>
                      <a:r>
                        <a:rPr lang="en" sz="800"/>
                        <a:t>TWN</a:t>
                      </a:r>
                      <a:endParaRPr sz="800"/>
                    </a:p>
                  </a:txBody>
                  <a:tcPr marL="91425" marR="0" marT="27425" marB="0">
                    <a:lnT w="9525" cap="flat" cmpd="sng">
                      <a:solidFill>
                        <a:srgbClr val="980000">
                          <a:alpha val="0"/>
                        </a:srgbClr>
                      </a:solidFill>
                      <a:prstDash val="solid"/>
                      <a:round/>
                      <a:headEnd type="none" w="sm" len="sm"/>
                      <a:tailEnd type="none" w="sm" len="sm"/>
                    </a:lnT>
                  </a:tcPr>
                </a:tc>
                <a:tc gridSpan="2">
                  <a:txBody>
                    <a:bodyPr/>
                    <a:lstStyle/>
                    <a:p>
                      <a:pPr marL="0" lvl="0" indent="0" algn="l" rtl="0">
                        <a:spcBef>
                          <a:spcPts val="0"/>
                        </a:spcBef>
                        <a:spcAft>
                          <a:spcPts val="0"/>
                        </a:spcAft>
                        <a:buNone/>
                      </a:pPr>
                      <a:r>
                        <a:rPr lang="en" sz="800"/>
                        <a:t>The decision to maintain one or more ERCodes for an Employer is driven by Employer specific requirements or based on Equifax internal requirements</a:t>
                      </a:r>
                      <a:endParaRPr sz="800"/>
                    </a:p>
                    <a:p>
                      <a:pPr marL="0" lvl="0" indent="0" algn="l" rtl="0">
                        <a:spcBef>
                          <a:spcPts val="0"/>
                        </a:spcBef>
                        <a:spcAft>
                          <a:spcPts val="0"/>
                        </a:spcAft>
                        <a:buNone/>
                      </a:pPr>
                      <a:r>
                        <a:rPr lang="en" sz="800"/>
                        <a:t>Some of the rules are:</a:t>
                      </a:r>
                      <a:endParaRPr sz="800"/>
                    </a:p>
                  </a:txBody>
                  <a:tcPr marL="91425" marR="0" marT="27425" marB="0">
                    <a:lnT w="9525" cap="flat" cmpd="sng">
                      <a:solidFill>
                        <a:srgbClr val="980000">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405825">
                <a:tc vMerge="1">
                  <a:txBody>
                    <a:bodyPr/>
                    <a:lstStyle/>
                    <a:p>
                      <a:endParaRPr lang="en-US"/>
                    </a:p>
                  </a:txBody>
                  <a:tcPr/>
                </a:tc>
                <a:tc>
                  <a:txBody>
                    <a:bodyPr/>
                    <a:lstStyle/>
                    <a:p>
                      <a:pPr marL="342900" lvl="0" indent="-165100" algn="l" rtl="0">
                        <a:spcBef>
                          <a:spcPts val="0"/>
                        </a:spcBef>
                        <a:spcAft>
                          <a:spcPts val="0"/>
                        </a:spcAft>
                        <a:buSzPts val="800"/>
                        <a:buChar char="●"/>
                      </a:pPr>
                      <a:r>
                        <a:rPr lang="en" sz="800"/>
                        <a:t>Employer (for a single FEIN) requests multiple ERCodes to meet their requirements for segmenting payroll data</a:t>
                      </a:r>
                      <a:endParaRPr sz="800"/>
                    </a:p>
                    <a:p>
                      <a:pPr marL="342900" lvl="0" indent="-165100" algn="l" rtl="0">
                        <a:spcBef>
                          <a:spcPts val="0"/>
                        </a:spcBef>
                        <a:spcAft>
                          <a:spcPts val="0"/>
                        </a:spcAft>
                        <a:buSzPts val="800"/>
                        <a:buChar char="●"/>
                      </a:pPr>
                      <a:r>
                        <a:rPr lang="en" sz="800"/>
                        <a:t>Equifax requirement to segment the payroll data for Alliances, Employer &amp; Product for Revenue Share calculations</a:t>
                      </a:r>
                      <a:endParaRPr sz="800"/>
                    </a:p>
                    <a:p>
                      <a:pPr marL="342900" lvl="0" indent="-165100" algn="l" rtl="0">
                        <a:lnSpc>
                          <a:spcPct val="115000"/>
                        </a:lnSpc>
                        <a:spcBef>
                          <a:spcPts val="0"/>
                        </a:spcBef>
                        <a:spcAft>
                          <a:spcPts val="0"/>
                        </a:spcAft>
                        <a:buSzPts val="800"/>
                        <a:buChar char="●"/>
                      </a:pPr>
                      <a:r>
                        <a:rPr lang="en" sz="800"/>
                        <a:t>Support a combination of both the above requirements</a:t>
                      </a:r>
                      <a:endParaRPr sz="800"/>
                    </a:p>
                  </a:txBody>
                  <a:tcPr marL="91425" marR="0" marT="27425" marB="0">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c>
                  <a:txBody>
                    <a:bodyPr/>
                    <a:lstStyle/>
                    <a:p>
                      <a:pPr marL="0" lvl="0" indent="0" algn="l" rtl="0">
                        <a:lnSpc>
                          <a:spcPct val="115000"/>
                        </a:lnSpc>
                        <a:spcBef>
                          <a:spcPts val="0"/>
                        </a:spcBef>
                        <a:spcAft>
                          <a:spcPts val="0"/>
                        </a:spcAft>
                        <a:buNone/>
                      </a:pPr>
                      <a:endParaRPr sz="800"/>
                    </a:p>
                  </a:txBody>
                  <a:tcPr marL="91425" marR="0" marT="27425" marB="0">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extLst>
                  <a:ext uri="{0D108BD9-81ED-4DB2-BD59-A6C34878D82A}">
                    <a16:rowId xmlns:a16="http://schemas.microsoft.com/office/drawing/2014/main" val="10002"/>
                  </a:ext>
                </a:extLst>
              </a:tr>
              <a:tr h="154425">
                <a:tc>
                  <a:txBody>
                    <a:bodyPr/>
                    <a:lstStyle/>
                    <a:p>
                      <a:pPr marL="0" lvl="0" indent="0" algn="l" rtl="0">
                        <a:spcBef>
                          <a:spcPts val="0"/>
                        </a:spcBef>
                        <a:spcAft>
                          <a:spcPts val="0"/>
                        </a:spcAft>
                        <a:buNone/>
                      </a:pPr>
                      <a:r>
                        <a:rPr lang="en" sz="800"/>
                        <a:t>I9</a:t>
                      </a:r>
                      <a:endParaRPr sz="800"/>
                    </a:p>
                  </a:txBody>
                  <a:tcPr marL="91425" marR="0" marT="27425" marB="0"/>
                </a:tc>
                <a:tc gridSpan="2">
                  <a:txBody>
                    <a:bodyPr/>
                    <a:lstStyle/>
                    <a:p>
                      <a:pPr marL="0" lvl="0" indent="0" algn="l" rtl="0">
                        <a:lnSpc>
                          <a:spcPct val="115000"/>
                        </a:lnSpc>
                        <a:spcBef>
                          <a:spcPts val="0"/>
                        </a:spcBef>
                        <a:spcAft>
                          <a:spcPts val="0"/>
                        </a:spcAft>
                        <a:buNone/>
                      </a:pPr>
                      <a:r>
                        <a:rPr lang="en" sz="800"/>
                        <a:t>I9 Cloud implementation does not need an ERCode. The ERCode will probably be limited to billing and revenue share calculations</a:t>
                      </a:r>
                      <a:endParaRPr sz="800"/>
                    </a:p>
                  </a:txBody>
                  <a:tcPr marL="91425" marR="0" marT="27425" marB="0"/>
                </a:tc>
                <a:tc hMerge="1">
                  <a:txBody>
                    <a:bodyPr/>
                    <a:lstStyle/>
                    <a:p>
                      <a:endParaRPr lang="en-US"/>
                    </a:p>
                  </a:txBody>
                  <a:tcPr/>
                </a:tc>
                <a:extLst>
                  <a:ext uri="{0D108BD9-81ED-4DB2-BD59-A6C34878D82A}">
                    <a16:rowId xmlns:a16="http://schemas.microsoft.com/office/drawing/2014/main" val="10003"/>
                  </a:ext>
                </a:extLst>
              </a:tr>
              <a:tr h="253925">
                <a:tc>
                  <a:txBody>
                    <a:bodyPr/>
                    <a:lstStyle/>
                    <a:p>
                      <a:pPr marL="0" lvl="0" indent="0" algn="l" rtl="0">
                        <a:spcBef>
                          <a:spcPts val="0"/>
                        </a:spcBef>
                        <a:spcAft>
                          <a:spcPts val="0"/>
                        </a:spcAft>
                        <a:buNone/>
                      </a:pPr>
                      <a:r>
                        <a:rPr lang="en" sz="800"/>
                        <a:t>UC</a:t>
                      </a:r>
                      <a:endParaRPr sz="800"/>
                    </a:p>
                  </a:txBody>
                  <a:tcPr marL="91425" marR="0" marT="27425" marB="0"/>
                </a:tc>
                <a:tc gridSpan="2">
                  <a:txBody>
                    <a:bodyPr/>
                    <a:lstStyle/>
                    <a:p>
                      <a:pPr marL="0" lvl="0" indent="0" algn="l" rtl="0">
                        <a:lnSpc>
                          <a:spcPct val="115000"/>
                        </a:lnSpc>
                        <a:spcBef>
                          <a:spcPts val="0"/>
                        </a:spcBef>
                        <a:spcAft>
                          <a:spcPts val="0"/>
                        </a:spcAft>
                        <a:buNone/>
                      </a:pPr>
                      <a:r>
                        <a:rPr lang="en" sz="800"/>
                        <a:t>UC uses ERCode only for authorization in Web Manager. UC does not always share an ER Code with TWN</a:t>
                      </a:r>
                      <a:endParaRPr sz="800"/>
                    </a:p>
                    <a:p>
                      <a:pPr marL="0" lvl="0" indent="0" algn="l" rtl="0">
                        <a:lnSpc>
                          <a:spcPct val="115000"/>
                        </a:lnSpc>
                        <a:spcBef>
                          <a:spcPts val="0"/>
                        </a:spcBef>
                        <a:spcAft>
                          <a:spcPts val="0"/>
                        </a:spcAft>
                        <a:buNone/>
                      </a:pPr>
                      <a:r>
                        <a:rPr lang="en" sz="800" b="1" i="1">
                          <a:solidFill>
                            <a:schemeClr val="accent1"/>
                          </a:solidFill>
                        </a:rPr>
                        <a:t>Need addition follow up by Equifax tech team on</a:t>
                      </a:r>
                      <a:r>
                        <a:rPr lang="en" sz="800"/>
                        <a:t> - </a:t>
                      </a:r>
                      <a:r>
                        <a:rPr lang="en" sz="800" i="1">
                          <a:solidFill>
                            <a:schemeClr val="dk1"/>
                          </a:solidFill>
                        </a:rPr>
                        <a:t>If the TWN requirements for Employer data segmentation applies to UC</a:t>
                      </a:r>
                      <a:endParaRPr sz="800" i="1">
                        <a:solidFill>
                          <a:schemeClr val="dk1"/>
                        </a:solidFill>
                      </a:endParaRPr>
                    </a:p>
                  </a:txBody>
                  <a:tcPr marL="91425" marR="0" marT="27425" marB="0"/>
                </a:tc>
                <a:tc hMerge="1">
                  <a:txBody>
                    <a:bodyPr/>
                    <a:lstStyle/>
                    <a:p>
                      <a:endParaRPr lang="en-US"/>
                    </a:p>
                  </a:txBody>
                  <a:tcPr/>
                </a:tc>
                <a:extLst>
                  <a:ext uri="{0D108BD9-81ED-4DB2-BD59-A6C34878D82A}">
                    <a16:rowId xmlns:a16="http://schemas.microsoft.com/office/drawing/2014/main" val="10004"/>
                  </a:ext>
                </a:extLst>
              </a:tr>
              <a:tr h="238000">
                <a:tc>
                  <a:txBody>
                    <a:bodyPr/>
                    <a:lstStyle/>
                    <a:p>
                      <a:pPr marL="0" lvl="0" indent="0" algn="l" rtl="0">
                        <a:spcBef>
                          <a:spcPts val="0"/>
                        </a:spcBef>
                        <a:spcAft>
                          <a:spcPts val="0"/>
                        </a:spcAft>
                        <a:buNone/>
                      </a:pPr>
                      <a:r>
                        <a:rPr lang="en" sz="800"/>
                        <a:t>WOTC</a:t>
                      </a:r>
                      <a:endParaRPr sz="800"/>
                    </a:p>
                  </a:txBody>
                  <a:tcPr marL="91425" marR="0" marT="27425" marB="0"/>
                </a:tc>
                <a:tc gridSpan="2">
                  <a:txBody>
                    <a:bodyPr/>
                    <a:lstStyle/>
                    <a:p>
                      <a:pPr marL="0" lvl="0" indent="0" algn="l" rtl="0">
                        <a:spcBef>
                          <a:spcPts val="0"/>
                        </a:spcBef>
                        <a:spcAft>
                          <a:spcPts val="0"/>
                        </a:spcAft>
                        <a:buNone/>
                      </a:pPr>
                      <a:r>
                        <a:rPr lang="en" sz="800" b="1" i="1">
                          <a:solidFill>
                            <a:schemeClr val="accent1"/>
                          </a:solidFill>
                        </a:rPr>
                        <a:t>Need addition follow up by Equifax tech team on - </a:t>
                      </a:r>
                      <a:r>
                        <a:rPr lang="en" sz="800" i="1">
                          <a:solidFill>
                            <a:schemeClr val="dk1"/>
                          </a:solidFill>
                        </a:rPr>
                        <a:t>Need follow on ERCode requirements  </a:t>
                      </a:r>
                      <a:endParaRPr sz="800">
                        <a:solidFill>
                          <a:schemeClr val="dk1"/>
                        </a:solidFill>
                      </a:endParaRPr>
                    </a:p>
                  </a:txBody>
                  <a:tcPr marL="91425" marR="0" marT="27425" marB="0"/>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6669" name="Google Shape;6669;p302"/>
          <p:cNvSpPr txBox="1"/>
          <p:nvPr/>
        </p:nvSpPr>
        <p:spPr>
          <a:xfrm>
            <a:off x="171450" y="647700"/>
            <a:ext cx="8520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Open Sans"/>
                <a:ea typeface="Open Sans"/>
                <a:cs typeface="Open Sans"/>
                <a:sym typeface="Open Sans"/>
              </a:rPr>
              <a:t>The below recommendation are based on the understanding of the ER Code requirements described in the table below</a:t>
            </a:r>
            <a:endParaRPr sz="1500">
              <a:solidFill>
                <a:schemeClr val="dk1"/>
              </a:solidFill>
            </a:endParaRPr>
          </a:p>
        </p:txBody>
      </p:sp>
      <p:sp>
        <p:nvSpPr>
          <p:cNvPr id="6670" name="Google Shape;6670;p302"/>
          <p:cNvSpPr txBox="1"/>
          <p:nvPr/>
        </p:nvSpPr>
        <p:spPr>
          <a:xfrm>
            <a:off x="270275" y="2477100"/>
            <a:ext cx="6807000" cy="2678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chemeClr val="lt1"/>
                </a:solidFill>
                <a:highlight>
                  <a:schemeClr val="accent1"/>
                </a:highlight>
                <a:latin typeface="Open Sans"/>
                <a:ea typeface="Open Sans"/>
                <a:cs typeface="Open Sans"/>
                <a:sym typeface="Open Sans"/>
              </a:rPr>
              <a:t>Recommendation</a:t>
            </a:r>
            <a:endParaRPr sz="900" b="1">
              <a:solidFill>
                <a:schemeClr val="lt1"/>
              </a:solidFill>
              <a:highlight>
                <a:schemeClr val="accent1"/>
              </a:highlight>
              <a:latin typeface="Open Sans"/>
              <a:ea typeface="Open Sans"/>
              <a:cs typeface="Open Sans"/>
              <a:sym typeface="Open Sans"/>
            </a:endParaRPr>
          </a:p>
          <a:p>
            <a:pPr marL="0" lvl="0" indent="0" algn="l" rtl="0">
              <a:spcBef>
                <a:spcPts val="0"/>
              </a:spcBef>
              <a:spcAft>
                <a:spcPts val="0"/>
              </a:spcAft>
              <a:buNone/>
            </a:pPr>
            <a:endParaRPr sz="900" b="1">
              <a:solidFill>
                <a:schemeClr val="lt1"/>
              </a:solidFill>
              <a:highlight>
                <a:schemeClr val="accent1"/>
              </a:highlight>
              <a:latin typeface="Open Sans"/>
              <a:ea typeface="Open Sans"/>
              <a:cs typeface="Open Sans"/>
              <a:sym typeface="Open Sans"/>
            </a:endParaRPr>
          </a:p>
          <a:p>
            <a:pPr marL="0" lvl="0" indent="0" algn="l" rtl="0">
              <a:spcBef>
                <a:spcPts val="0"/>
              </a:spcBef>
              <a:spcAft>
                <a:spcPts val="0"/>
              </a:spcAft>
              <a:buNone/>
            </a:pPr>
            <a:r>
              <a:rPr lang="en" sz="800" b="1">
                <a:solidFill>
                  <a:schemeClr val="dk1"/>
                </a:solidFill>
                <a:highlight>
                  <a:schemeClr val="lt1"/>
                </a:highlight>
                <a:latin typeface="Open Sans"/>
                <a:ea typeface="Open Sans"/>
                <a:cs typeface="Open Sans"/>
                <a:sym typeface="Open Sans"/>
              </a:rPr>
              <a:t>Base Assumption: </a:t>
            </a:r>
            <a:r>
              <a:rPr lang="en" sz="800" i="1">
                <a:solidFill>
                  <a:schemeClr val="dk1"/>
                </a:solidFill>
                <a:highlight>
                  <a:schemeClr val="lt1"/>
                </a:highlight>
                <a:latin typeface="Open Sans"/>
                <a:ea typeface="Open Sans"/>
                <a:cs typeface="Open Sans"/>
                <a:sym typeface="Open Sans"/>
              </a:rPr>
              <a:t>ER Code is currently not consistently shared across products and the setup works for the majority of the existing requirements</a:t>
            </a:r>
            <a:endParaRPr sz="800" i="1">
              <a:solidFill>
                <a:schemeClr val="dk1"/>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800" i="1">
              <a:solidFill>
                <a:schemeClr val="dk1"/>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800" b="1">
                <a:solidFill>
                  <a:schemeClr val="dk1"/>
                </a:solidFill>
                <a:highlight>
                  <a:schemeClr val="lt1"/>
                </a:highlight>
                <a:latin typeface="Open Sans"/>
                <a:ea typeface="Open Sans"/>
                <a:cs typeface="Open Sans"/>
                <a:sym typeface="Open Sans"/>
              </a:rPr>
              <a:t>Future state solution recommendation</a:t>
            </a:r>
            <a:endParaRPr sz="800">
              <a:latin typeface="Open Sans"/>
              <a:ea typeface="Open Sans"/>
              <a:cs typeface="Open Sans"/>
              <a:sym typeface="Open Sans"/>
            </a:endParaRPr>
          </a:p>
          <a:p>
            <a:pPr marL="228600" lvl="0" indent="-165100" algn="l" rtl="0">
              <a:spcBef>
                <a:spcPts val="0"/>
              </a:spcBef>
              <a:spcAft>
                <a:spcPts val="0"/>
              </a:spcAft>
              <a:buSzPts val="800"/>
              <a:buFont typeface="Open Sans"/>
              <a:buAutoNum type="arabicParenR"/>
            </a:pPr>
            <a:r>
              <a:rPr lang="en" sz="800">
                <a:latin typeface="Open Sans"/>
                <a:ea typeface="Open Sans"/>
                <a:cs typeface="Open Sans"/>
                <a:sym typeface="Open Sans"/>
              </a:rPr>
              <a:t>Establish a common understanding that ERCode does not uniquely  identify an Employer </a:t>
            </a:r>
            <a:endParaRPr sz="800">
              <a:latin typeface="Open Sans"/>
              <a:ea typeface="Open Sans"/>
              <a:cs typeface="Open Sans"/>
              <a:sym typeface="Open Sans"/>
            </a:endParaRPr>
          </a:p>
          <a:p>
            <a:pPr marL="0" lvl="0" indent="0" algn="l" rtl="0">
              <a:spcBef>
                <a:spcPts val="0"/>
              </a:spcBef>
              <a:spcAft>
                <a:spcPts val="0"/>
              </a:spcAft>
              <a:buNone/>
            </a:pPr>
            <a:r>
              <a:rPr lang="en" sz="800">
                <a:latin typeface="Open Sans"/>
                <a:ea typeface="Open Sans"/>
                <a:cs typeface="Open Sans"/>
                <a:sym typeface="Open Sans"/>
              </a:rPr>
              <a:t>         </a:t>
            </a:r>
            <a:r>
              <a:rPr lang="en" sz="800" i="1" u="sng">
                <a:latin typeface="Open Sans"/>
                <a:ea typeface="Open Sans"/>
                <a:cs typeface="Open Sans"/>
                <a:sym typeface="Open Sans"/>
              </a:rPr>
              <a:t>For TWN, it is a field used to segment data for</a:t>
            </a:r>
            <a:endParaRPr sz="800" i="1" u="sng">
              <a:latin typeface="Open Sans"/>
              <a:ea typeface="Open Sans"/>
              <a:cs typeface="Open Sans"/>
              <a:sym typeface="Open Sans"/>
            </a:endParaRPr>
          </a:p>
          <a:p>
            <a:pPr marL="571500" lvl="1" indent="-165100" algn="l" rtl="0">
              <a:spcBef>
                <a:spcPts val="0"/>
              </a:spcBef>
              <a:spcAft>
                <a:spcPts val="0"/>
              </a:spcAft>
              <a:buSzPts val="800"/>
              <a:buFont typeface="Open Sans"/>
              <a:buChar char="○"/>
            </a:pPr>
            <a:r>
              <a:rPr lang="en" sz="800">
                <a:latin typeface="Open Sans"/>
                <a:ea typeface="Open Sans"/>
                <a:cs typeface="Open Sans"/>
                <a:sym typeface="Open Sans"/>
              </a:rPr>
              <a:t>Employer - it segments the data for a Product based on Employer specified criteria</a:t>
            </a:r>
            <a:endParaRPr sz="800">
              <a:latin typeface="Open Sans"/>
              <a:ea typeface="Open Sans"/>
              <a:cs typeface="Open Sans"/>
              <a:sym typeface="Open Sans"/>
            </a:endParaRPr>
          </a:p>
          <a:p>
            <a:pPr marL="571500" lvl="1" indent="-165100" algn="l" rtl="0">
              <a:spcBef>
                <a:spcPts val="0"/>
              </a:spcBef>
              <a:spcAft>
                <a:spcPts val="0"/>
              </a:spcAft>
              <a:buSzPts val="800"/>
              <a:buFont typeface="Open Sans"/>
              <a:buChar char="○"/>
            </a:pPr>
            <a:r>
              <a:rPr lang="en" sz="800">
                <a:latin typeface="Open Sans"/>
                <a:ea typeface="Open Sans"/>
                <a:cs typeface="Open Sans"/>
                <a:sym typeface="Open Sans"/>
              </a:rPr>
              <a:t>Equifax - it segments the data for a combination of Employer, Product and Alliance</a:t>
            </a:r>
            <a:endParaRPr sz="800">
              <a:latin typeface="Open Sans"/>
              <a:ea typeface="Open Sans"/>
              <a:cs typeface="Open Sans"/>
              <a:sym typeface="Open Sans"/>
            </a:endParaRPr>
          </a:p>
          <a:p>
            <a:pPr marL="228600" lvl="0" indent="-114300" algn="l" rtl="0">
              <a:spcBef>
                <a:spcPts val="0"/>
              </a:spcBef>
              <a:spcAft>
                <a:spcPts val="0"/>
              </a:spcAft>
              <a:buNone/>
            </a:pPr>
            <a:r>
              <a:rPr lang="en" sz="800">
                <a:latin typeface="Open Sans"/>
                <a:ea typeface="Open Sans"/>
                <a:cs typeface="Open Sans"/>
                <a:sym typeface="Open Sans"/>
              </a:rPr>
              <a:t>	</a:t>
            </a:r>
            <a:r>
              <a:rPr lang="en" sz="800" i="1" u="sng">
                <a:latin typeface="Open Sans"/>
                <a:ea typeface="Open Sans"/>
                <a:cs typeface="Open Sans"/>
                <a:sym typeface="Open Sans"/>
              </a:rPr>
              <a:t>For other products, like I9</a:t>
            </a:r>
            <a:r>
              <a:rPr lang="en" sz="800">
                <a:latin typeface="Open Sans"/>
                <a:ea typeface="Open Sans"/>
                <a:cs typeface="Open Sans"/>
                <a:sym typeface="Open Sans"/>
              </a:rPr>
              <a:t> it serves as unique identifier for a combination of Employer, Product and Alliance</a:t>
            </a:r>
            <a:endParaRPr sz="800">
              <a:latin typeface="Open Sans"/>
              <a:ea typeface="Open Sans"/>
              <a:cs typeface="Open Sans"/>
              <a:sym typeface="Open Sans"/>
            </a:endParaRPr>
          </a:p>
          <a:p>
            <a:pPr marL="228600" lvl="0" indent="-165100" algn="l" rtl="0">
              <a:spcBef>
                <a:spcPts val="0"/>
              </a:spcBef>
              <a:spcAft>
                <a:spcPts val="0"/>
              </a:spcAft>
              <a:buSzPts val="800"/>
              <a:buFont typeface="Open Sans"/>
              <a:buAutoNum type="arabicParenR"/>
            </a:pPr>
            <a:r>
              <a:rPr lang="en" sz="800">
                <a:latin typeface="Open Sans"/>
                <a:ea typeface="Open Sans"/>
                <a:cs typeface="Open Sans"/>
                <a:sym typeface="Open Sans"/>
              </a:rPr>
              <a:t>From a data model design perspective maintain a clear separation of approach to segment data to meet Employer requirements from  Equifax internal requirements </a:t>
            </a:r>
            <a:endParaRPr sz="800">
              <a:latin typeface="Open Sans"/>
              <a:ea typeface="Open Sans"/>
              <a:cs typeface="Open Sans"/>
              <a:sym typeface="Open Sans"/>
            </a:endParaRPr>
          </a:p>
          <a:p>
            <a:pPr marL="228600" lvl="0" indent="-165100" algn="l" rtl="0">
              <a:spcBef>
                <a:spcPts val="0"/>
              </a:spcBef>
              <a:spcAft>
                <a:spcPts val="0"/>
              </a:spcAft>
              <a:buSzPts val="800"/>
              <a:buFont typeface="Open Sans"/>
              <a:buAutoNum type="arabicParenR"/>
            </a:pPr>
            <a:r>
              <a:rPr lang="en" sz="800">
                <a:latin typeface="Open Sans"/>
                <a:ea typeface="Open Sans"/>
                <a:cs typeface="Open Sans"/>
                <a:sym typeface="Open Sans"/>
              </a:rPr>
              <a:t>Proposed  future change based on the above assumptions are:</a:t>
            </a:r>
            <a:endParaRPr sz="800">
              <a:latin typeface="Open Sans"/>
              <a:ea typeface="Open Sans"/>
              <a:cs typeface="Open Sans"/>
              <a:sym typeface="Open Sans"/>
            </a:endParaRPr>
          </a:p>
          <a:p>
            <a:pPr marL="571500" lvl="1" indent="-165100" algn="l" rtl="0">
              <a:spcBef>
                <a:spcPts val="0"/>
              </a:spcBef>
              <a:spcAft>
                <a:spcPts val="0"/>
              </a:spcAft>
              <a:buSzPts val="800"/>
              <a:buFont typeface="Open Sans"/>
              <a:buChar char="○"/>
            </a:pPr>
            <a:r>
              <a:rPr lang="en" sz="800">
                <a:latin typeface="Open Sans"/>
                <a:ea typeface="Open Sans"/>
                <a:cs typeface="Open Sans"/>
                <a:sym typeface="Open Sans"/>
              </a:rPr>
              <a:t>Create a new ERCode for each product onboarding to meet the Employer data segmentation requirements</a:t>
            </a:r>
            <a:endParaRPr sz="800">
              <a:latin typeface="Open Sans"/>
              <a:ea typeface="Open Sans"/>
              <a:cs typeface="Open Sans"/>
              <a:sym typeface="Open Sans"/>
            </a:endParaRPr>
          </a:p>
          <a:p>
            <a:pPr marL="571500" lvl="1" indent="-165100" algn="l" rtl="0">
              <a:spcBef>
                <a:spcPts val="0"/>
              </a:spcBef>
              <a:spcAft>
                <a:spcPts val="0"/>
              </a:spcAft>
              <a:buSzPts val="800"/>
              <a:buFont typeface="Open Sans"/>
              <a:buChar char="○"/>
            </a:pPr>
            <a:r>
              <a:rPr lang="en" sz="800">
                <a:latin typeface="Open Sans"/>
                <a:ea typeface="Open Sans"/>
                <a:cs typeface="Open Sans"/>
                <a:sym typeface="Open Sans"/>
              </a:rPr>
              <a:t>For Equifax internal requirements, consider maintaining a table of relationships between ERCodes cross products. Maintain this data only for specific products as required.</a:t>
            </a:r>
            <a:endParaRPr sz="800">
              <a:latin typeface="Open Sans"/>
              <a:ea typeface="Open Sans"/>
              <a:cs typeface="Open Sans"/>
              <a:sym typeface="Open Sans"/>
            </a:endParaRPr>
          </a:p>
          <a:p>
            <a:pPr marL="228600" lvl="0" indent="-114300" algn="l" rtl="0">
              <a:spcBef>
                <a:spcPts val="0"/>
              </a:spcBef>
              <a:spcAft>
                <a:spcPts val="0"/>
              </a:spcAft>
              <a:buNone/>
            </a:pPr>
            <a:r>
              <a:rPr lang="en" sz="800">
                <a:latin typeface="Open Sans"/>
                <a:ea typeface="Open Sans"/>
                <a:cs typeface="Open Sans"/>
                <a:sym typeface="Open Sans"/>
              </a:rPr>
              <a:t>          </a:t>
            </a:r>
            <a:r>
              <a:rPr lang="en" sz="800" b="1">
                <a:solidFill>
                  <a:schemeClr val="accent1"/>
                </a:solidFill>
                <a:latin typeface="Open Sans"/>
                <a:ea typeface="Open Sans"/>
                <a:cs typeface="Open Sans"/>
                <a:sym typeface="Open Sans"/>
              </a:rPr>
              <a:t>Benefits</a:t>
            </a:r>
            <a:endParaRPr sz="800" b="1">
              <a:solidFill>
                <a:schemeClr val="accent1"/>
              </a:solidFill>
              <a:latin typeface="Open Sans"/>
              <a:ea typeface="Open Sans"/>
              <a:cs typeface="Open Sans"/>
              <a:sym typeface="Open Sans"/>
            </a:endParaRPr>
          </a:p>
          <a:p>
            <a:pPr marL="571500" marR="0" lvl="1" indent="-165100" algn="l" rtl="0">
              <a:lnSpc>
                <a:spcPct val="100000"/>
              </a:lnSpc>
              <a:spcBef>
                <a:spcPts val="0"/>
              </a:spcBef>
              <a:spcAft>
                <a:spcPts val="0"/>
              </a:spcAft>
              <a:buSzPts val="800"/>
              <a:buFont typeface="Open Sans"/>
              <a:buChar char="○"/>
            </a:pPr>
            <a:r>
              <a:rPr lang="en" sz="800">
                <a:latin typeface="Open Sans"/>
                <a:ea typeface="Open Sans"/>
                <a:cs typeface="Open Sans"/>
                <a:sym typeface="Open Sans"/>
              </a:rPr>
              <a:t>The rules to check for duplicate product onboardings is simple</a:t>
            </a:r>
            <a:endParaRPr sz="800">
              <a:latin typeface="Open Sans"/>
              <a:ea typeface="Open Sans"/>
              <a:cs typeface="Open Sans"/>
              <a:sym typeface="Open Sans"/>
            </a:endParaRPr>
          </a:p>
          <a:p>
            <a:pPr marL="571500" marR="0" lvl="1" indent="-165100" algn="l" rtl="0">
              <a:lnSpc>
                <a:spcPct val="100000"/>
              </a:lnSpc>
              <a:spcBef>
                <a:spcPts val="0"/>
              </a:spcBef>
              <a:spcAft>
                <a:spcPts val="0"/>
              </a:spcAft>
              <a:buSzPts val="800"/>
              <a:buFont typeface="Open Sans"/>
              <a:buChar char="○"/>
            </a:pPr>
            <a:r>
              <a:rPr lang="en" sz="800">
                <a:latin typeface="Open Sans"/>
                <a:ea typeface="Open Sans"/>
                <a:cs typeface="Open Sans"/>
                <a:sym typeface="Open Sans"/>
              </a:rPr>
              <a:t>The rules for generating ERCode is simple</a:t>
            </a:r>
            <a:endParaRPr sz="800">
              <a:latin typeface="Open Sans"/>
              <a:ea typeface="Open Sans"/>
              <a:cs typeface="Open Sans"/>
              <a:sym typeface="Open Sans"/>
            </a:endParaRPr>
          </a:p>
          <a:p>
            <a:pPr marL="571500" marR="0" lvl="1" indent="-165100" algn="l" rtl="0">
              <a:lnSpc>
                <a:spcPct val="100000"/>
              </a:lnSpc>
              <a:spcBef>
                <a:spcPts val="0"/>
              </a:spcBef>
              <a:spcAft>
                <a:spcPts val="0"/>
              </a:spcAft>
              <a:buSzPts val="800"/>
              <a:buFont typeface="Open Sans"/>
              <a:buChar char="○"/>
            </a:pPr>
            <a:r>
              <a:rPr lang="en" sz="800">
                <a:latin typeface="Open Sans"/>
                <a:ea typeface="Open Sans"/>
                <a:cs typeface="Open Sans"/>
                <a:sym typeface="Open Sans"/>
              </a:rPr>
              <a:t>Limit  the impact of the change to specific areas for example UC data loader</a:t>
            </a:r>
            <a:endParaRPr sz="800">
              <a:latin typeface="Open Sans"/>
              <a:ea typeface="Open Sans"/>
              <a:cs typeface="Open Sans"/>
              <a:sym typeface="Open Sans"/>
            </a:endParaRPr>
          </a:p>
        </p:txBody>
      </p:sp>
      <p:sp>
        <p:nvSpPr>
          <p:cNvPr id="6671" name="Google Shape;6671;p302"/>
          <p:cNvSpPr/>
          <p:nvPr/>
        </p:nvSpPr>
        <p:spPr>
          <a:xfrm>
            <a:off x="12824325" y="2039338"/>
            <a:ext cx="317406" cy="320040"/>
          </a:xfrm>
          <a:custGeom>
            <a:avLst/>
            <a:gdLst/>
            <a:ahLst/>
            <a:cxnLst/>
            <a:rect l="l" t="t" r="r" b="b"/>
            <a:pathLst>
              <a:path w="347" h="347" extrusionOk="0">
                <a:moveTo>
                  <a:pt x="0" y="0"/>
                </a:moveTo>
                <a:cubicBezTo>
                  <a:pt x="0" y="347"/>
                  <a:pt x="0" y="347"/>
                  <a:pt x="0" y="347"/>
                </a:cubicBezTo>
                <a:cubicBezTo>
                  <a:pt x="347" y="347"/>
                  <a:pt x="347" y="347"/>
                  <a:pt x="347" y="347"/>
                </a:cubicBezTo>
                <a:cubicBezTo>
                  <a:pt x="347" y="0"/>
                  <a:pt x="347" y="0"/>
                  <a:pt x="347" y="0"/>
                </a:cubicBezTo>
                <a:lnTo>
                  <a:pt x="0" y="0"/>
                </a:lnTo>
                <a:close/>
                <a:moveTo>
                  <a:pt x="332" y="332"/>
                </a:moveTo>
                <a:cubicBezTo>
                  <a:pt x="15" y="332"/>
                  <a:pt x="15" y="332"/>
                  <a:pt x="15" y="332"/>
                </a:cubicBezTo>
                <a:cubicBezTo>
                  <a:pt x="15" y="15"/>
                  <a:pt x="15" y="15"/>
                  <a:pt x="15" y="15"/>
                </a:cubicBezTo>
                <a:cubicBezTo>
                  <a:pt x="332" y="15"/>
                  <a:pt x="332" y="15"/>
                  <a:pt x="332" y="15"/>
                </a:cubicBezTo>
                <a:lnTo>
                  <a:pt x="332" y="332"/>
                </a:lnTo>
                <a:close/>
                <a:moveTo>
                  <a:pt x="173" y="300"/>
                </a:moveTo>
                <a:cubicBezTo>
                  <a:pt x="243" y="300"/>
                  <a:pt x="300" y="243"/>
                  <a:pt x="300" y="173"/>
                </a:cubicBezTo>
                <a:cubicBezTo>
                  <a:pt x="300" y="104"/>
                  <a:pt x="243" y="47"/>
                  <a:pt x="173" y="47"/>
                </a:cubicBezTo>
                <a:cubicBezTo>
                  <a:pt x="104" y="47"/>
                  <a:pt x="47" y="104"/>
                  <a:pt x="47" y="173"/>
                </a:cubicBezTo>
                <a:cubicBezTo>
                  <a:pt x="47" y="243"/>
                  <a:pt x="104" y="300"/>
                  <a:pt x="173" y="300"/>
                </a:cubicBezTo>
                <a:close/>
                <a:moveTo>
                  <a:pt x="84" y="240"/>
                </a:moveTo>
                <a:cubicBezTo>
                  <a:pt x="109" y="240"/>
                  <a:pt x="109" y="240"/>
                  <a:pt x="109" y="240"/>
                </a:cubicBezTo>
                <a:cubicBezTo>
                  <a:pt x="114" y="254"/>
                  <a:pt x="121" y="266"/>
                  <a:pt x="129" y="276"/>
                </a:cubicBezTo>
                <a:cubicBezTo>
                  <a:pt x="111" y="268"/>
                  <a:pt x="96" y="256"/>
                  <a:pt x="84" y="240"/>
                </a:cubicBezTo>
                <a:close/>
                <a:moveTo>
                  <a:pt x="91" y="121"/>
                </a:moveTo>
                <a:cubicBezTo>
                  <a:pt x="92" y="128"/>
                  <a:pt x="96" y="134"/>
                  <a:pt x="101" y="137"/>
                </a:cubicBezTo>
                <a:cubicBezTo>
                  <a:pt x="100" y="147"/>
                  <a:pt x="99" y="156"/>
                  <a:pt x="99" y="166"/>
                </a:cubicBezTo>
                <a:cubicBezTo>
                  <a:pt x="62" y="166"/>
                  <a:pt x="62" y="166"/>
                  <a:pt x="62" y="166"/>
                </a:cubicBezTo>
                <a:cubicBezTo>
                  <a:pt x="63" y="150"/>
                  <a:pt x="67" y="135"/>
                  <a:pt x="75" y="121"/>
                </a:cubicBezTo>
                <a:lnTo>
                  <a:pt x="91" y="121"/>
                </a:lnTo>
                <a:close/>
                <a:moveTo>
                  <a:pt x="285" y="166"/>
                </a:moveTo>
                <a:cubicBezTo>
                  <a:pt x="267" y="166"/>
                  <a:pt x="267" y="166"/>
                  <a:pt x="267" y="166"/>
                </a:cubicBezTo>
                <a:cubicBezTo>
                  <a:pt x="264" y="157"/>
                  <a:pt x="257" y="151"/>
                  <a:pt x="247" y="149"/>
                </a:cubicBezTo>
                <a:cubicBezTo>
                  <a:pt x="246" y="139"/>
                  <a:pt x="244" y="130"/>
                  <a:pt x="242" y="121"/>
                </a:cubicBezTo>
                <a:cubicBezTo>
                  <a:pt x="272" y="121"/>
                  <a:pt x="272" y="121"/>
                  <a:pt x="272" y="121"/>
                </a:cubicBezTo>
                <a:cubicBezTo>
                  <a:pt x="279" y="135"/>
                  <a:pt x="284" y="150"/>
                  <a:pt x="285" y="166"/>
                </a:cubicBezTo>
                <a:close/>
                <a:moveTo>
                  <a:pt x="145" y="121"/>
                </a:moveTo>
                <a:cubicBezTo>
                  <a:pt x="166" y="121"/>
                  <a:pt x="166" y="121"/>
                  <a:pt x="166" y="121"/>
                </a:cubicBezTo>
                <a:cubicBezTo>
                  <a:pt x="166" y="166"/>
                  <a:pt x="166" y="166"/>
                  <a:pt x="166" y="166"/>
                </a:cubicBezTo>
                <a:cubicBezTo>
                  <a:pt x="113" y="166"/>
                  <a:pt x="113" y="166"/>
                  <a:pt x="113" y="166"/>
                </a:cubicBezTo>
                <a:cubicBezTo>
                  <a:pt x="114" y="158"/>
                  <a:pt x="114" y="150"/>
                  <a:pt x="115" y="143"/>
                </a:cubicBezTo>
                <a:cubicBezTo>
                  <a:pt x="116" y="143"/>
                  <a:pt x="117" y="143"/>
                  <a:pt x="118" y="143"/>
                </a:cubicBezTo>
                <a:cubicBezTo>
                  <a:pt x="131" y="143"/>
                  <a:pt x="142" y="134"/>
                  <a:pt x="145" y="121"/>
                </a:cubicBezTo>
                <a:close/>
                <a:moveTo>
                  <a:pt x="166" y="181"/>
                </a:moveTo>
                <a:cubicBezTo>
                  <a:pt x="166" y="205"/>
                  <a:pt x="166" y="205"/>
                  <a:pt x="166" y="205"/>
                </a:cubicBezTo>
                <a:cubicBezTo>
                  <a:pt x="157" y="208"/>
                  <a:pt x="149" y="216"/>
                  <a:pt x="147" y="226"/>
                </a:cubicBezTo>
                <a:cubicBezTo>
                  <a:pt x="120" y="226"/>
                  <a:pt x="120" y="226"/>
                  <a:pt x="120" y="226"/>
                </a:cubicBezTo>
                <a:cubicBezTo>
                  <a:pt x="116" y="212"/>
                  <a:pt x="114" y="197"/>
                  <a:pt x="113" y="181"/>
                </a:cubicBezTo>
                <a:lnTo>
                  <a:pt x="166" y="181"/>
                </a:lnTo>
                <a:close/>
                <a:moveTo>
                  <a:pt x="174" y="244"/>
                </a:moveTo>
                <a:cubicBezTo>
                  <a:pt x="167" y="244"/>
                  <a:pt x="161" y="238"/>
                  <a:pt x="161" y="232"/>
                </a:cubicBezTo>
                <a:cubicBezTo>
                  <a:pt x="161" y="225"/>
                  <a:pt x="167" y="219"/>
                  <a:pt x="174" y="219"/>
                </a:cubicBezTo>
                <a:cubicBezTo>
                  <a:pt x="181" y="219"/>
                  <a:pt x="186" y="225"/>
                  <a:pt x="186" y="232"/>
                </a:cubicBezTo>
                <a:cubicBezTo>
                  <a:pt x="186" y="238"/>
                  <a:pt x="181" y="244"/>
                  <a:pt x="174" y="244"/>
                </a:cubicBezTo>
                <a:close/>
                <a:moveTo>
                  <a:pt x="148" y="240"/>
                </a:moveTo>
                <a:cubicBezTo>
                  <a:pt x="151" y="249"/>
                  <a:pt x="158" y="255"/>
                  <a:pt x="166" y="258"/>
                </a:cubicBezTo>
                <a:cubicBezTo>
                  <a:pt x="166" y="284"/>
                  <a:pt x="166" y="284"/>
                  <a:pt x="166" y="284"/>
                </a:cubicBezTo>
                <a:cubicBezTo>
                  <a:pt x="150" y="280"/>
                  <a:pt x="135" y="264"/>
                  <a:pt x="126" y="240"/>
                </a:cubicBezTo>
                <a:lnTo>
                  <a:pt x="148" y="240"/>
                </a:lnTo>
                <a:close/>
                <a:moveTo>
                  <a:pt x="181" y="284"/>
                </a:moveTo>
                <a:cubicBezTo>
                  <a:pt x="181" y="258"/>
                  <a:pt x="181" y="258"/>
                  <a:pt x="181" y="258"/>
                </a:cubicBezTo>
                <a:cubicBezTo>
                  <a:pt x="190" y="256"/>
                  <a:pt x="197" y="249"/>
                  <a:pt x="200" y="240"/>
                </a:cubicBezTo>
                <a:cubicBezTo>
                  <a:pt x="221" y="240"/>
                  <a:pt x="221" y="240"/>
                  <a:pt x="221" y="240"/>
                </a:cubicBezTo>
                <a:cubicBezTo>
                  <a:pt x="212" y="264"/>
                  <a:pt x="197" y="280"/>
                  <a:pt x="181" y="284"/>
                </a:cubicBezTo>
                <a:close/>
                <a:moveTo>
                  <a:pt x="201" y="226"/>
                </a:moveTo>
                <a:cubicBezTo>
                  <a:pt x="198" y="216"/>
                  <a:pt x="191" y="208"/>
                  <a:pt x="181" y="205"/>
                </a:cubicBezTo>
                <a:cubicBezTo>
                  <a:pt x="181" y="181"/>
                  <a:pt x="181" y="181"/>
                  <a:pt x="181" y="181"/>
                </a:cubicBezTo>
                <a:cubicBezTo>
                  <a:pt x="215" y="181"/>
                  <a:pt x="215" y="181"/>
                  <a:pt x="215" y="181"/>
                </a:cubicBezTo>
                <a:cubicBezTo>
                  <a:pt x="217" y="190"/>
                  <a:pt x="223" y="198"/>
                  <a:pt x="232" y="201"/>
                </a:cubicBezTo>
                <a:cubicBezTo>
                  <a:pt x="231" y="210"/>
                  <a:pt x="229" y="218"/>
                  <a:pt x="227" y="226"/>
                </a:cubicBezTo>
                <a:lnTo>
                  <a:pt x="201" y="226"/>
                </a:lnTo>
                <a:close/>
                <a:moveTo>
                  <a:pt x="242" y="163"/>
                </a:moveTo>
                <a:cubicBezTo>
                  <a:pt x="249" y="163"/>
                  <a:pt x="254" y="169"/>
                  <a:pt x="254" y="176"/>
                </a:cubicBezTo>
                <a:cubicBezTo>
                  <a:pt x="254" y="182"/>
                  <a:pt x="249" y="188"/>
                  <a:pt x="242" y="188"/>
                </a:cubicBezTo>
                <a:cubicBezTo>
                  <a:pt x="235" y="188"/>
                  <a:pt x="229" y="182"/>
                  <a:pt x="229" y="176"/>
                </a:cubicBezTo>
                <a:cubicBezTo>
                  <a:pt x="229" y="169"/>
                  <a:pt x="235" y="163"/>
                  <a:pt x="242" y="163"/>
                </a:cubicBezTo>
                <a:close/>
                <a:moveTo>
                  <a:pt x="247" y="202"/>
                </a:moveTo>
                <a:cubicBezTo>
                  <a:pt x="258" y="201"/>
                  <a:pt x="266" y="192"/>
                  <a:pt x="269" y="181"/>
                </a:cubicBezTo>
                <a:cubicBezTo>
                  <a:pt x="285" y="181"/>
                  <a:pt x="285" y="181"/>
                  <a:pt x="285" y="181"/>
                </a:cubicBezTo>
                <a:cubicBezTo>
                  <a:pt x="284" y="197"/>
                  <a:pt x="279" y="212"/>
                  <a:pt x="272" y="226"/>
                </a:cubicBezTo>
                <a:cubicBezTo>
                  <a:pt x="242" y="226"/>
                  <a:pt x="242" y="226"/>
                  <a:pt x="242" y="226"/>
                </a:cubicBezTo>
                <a:cubicBezTo>
                  <a:pt x="244" y="218"/>
                  <a:pt x="245" y="211"/>
                  <a:pt x="247" y="202"/>
                </a:cubicBezTo>
                <a:close/>
                <a:moveTo>
                  <a:pt x="232" y="150"/>
                </a:moveTo>
                <a:cubicBezTo>
                  <a:pt x="225" y="153"/>
                  <a:pt x="219" y="159"/>
                  <a:pt x="216" y="166"/>
                </a:cubicBezTo>
                <a:cubicBezTo>
                  <a:pt x="181" y="166"/>
                  <a:pt x="181" y="166"/>
                  <a:pt x="181" y="166"/>
                </a:cubicBezTo>
                <a:cubicBezTo>
                  <a:pt x="181" y="121"/>
                  <a:pt x="181" y="121"/>
                  <a:pt x="181" y="121"/>
                </a:cubicBezTo>
                <a:cubicBezTo>
                  <a:pt x="227" y="121"/>
                  <a:pt x="227" y="121"/>
                  <a:pt x="227" y="121"/>
                </a:cubicBezTo>
                <a:cubicBezTo>
                  <a:pt x="229" y="130"/>
                  <a:pt x="231" y="140"/>
                  <a:pt x="232" y="150"/>
                </a:cubicBezTo>
                <a:close/>
                <a:moveTo>
                  <a:pt x="181" y="106"/>
                </a:moveTo>
                <a:cubicBezTo>
                  <a:pt x="181" y="63"/>
                  <a:pt x="181" y="63"/>
                  <a:pt x="181" y="63"/>
                </a:cubicBezTo>
                <a:cubicBezTo>
                  <a:pt x="197" y="66"/>
                  <a:pt x="212" y="83"/>
                  <a:pt x="222" y="106"/>
                </a:cubicBezTo>
                <a:lnTo>
                  <a:pt x="181" y="106"/>
                </a:lnTo>
                <a:close/>
                <a:moveTo>
                  <a:pt x="166" y="63"/>
                </a:moveTo>
                <a:cubicBezTo>
                  <a:pt x="166" y="106"/>
                  <a:pt x="166" y="106"/>
                  <a:pt x="166" y="106"/>
                </a:cubicBezTo>
                <a:cubicBezTo>
                  <a:pt x="144" y="106"/>
                  <a:pt x="144" y="106"/>
                  <a:pt x="144" y="106"/>
                </a:cubicBezTo>
                <a:cubicBezTo>
                  <a:pt x="142" y="101"/>
                  <a:pt x="138" y="96"/>
                  <a:pt x="132" y="92"/>
                </a:cubicBezTo>
                <a:cubicBezTo>
                  <a:pt x="142" y="76"/>
                  <a:pt x="154" y="66"/>
                  <a:pt x="166" y="63"/>
                </a:cubicBezTo>
                <a:close/>
                <a:moveTo>
                  <a:pt x="118" y="103"/>
                </a:moveTo>
                <a:cubicBezTo>
                  <a:pt x="125" y="103"/>
                  <a:pt x="130" y="109"/>
                  <a:pt x="130" y="116"/>
                </a:cubicBezTo>
                <a:cubicBezTo>
                  <a:pt x="130" y="122"/>
                  <a:pt x="125" y="128"/>
                  <a:pt x="118" y="128"/>
                </a:cubicBezTo>
                <a:cubicBezTo>
                  <a:pt x="111" y="128"/>
                  <a:pt x="105" y="122"/>
                  <a:pt x="105" y="116"/>
                </a:cubicBezTo>
                <a:cubicBezTo>
                  <a:pt x="105" y="109"/>
                  <a:pt x="111" y="103"/>
                  <a:pt x="118" y="103"/>
                </a:cubicBezTo>
                <a:close/>
                <a:moveTo>
                  <a:pt x="98" y="181"/>
                </a:moveTo>
                <a:cubicBezTo>
                  <a:pt x="99" y="197"/>
                  <a:pt x="101" y="212"/>
                  <a:pt x="105" y="226"/>
                </a:cubicBezTo>
                <a:cubicBezTo>
                  <a:pt x="75" y="226"/>
                  <a:pt x="75" y="226"/>
                  <a:pt x="75" y="226"/>
                </a:cubicBezTo>
                <a:cubicBezTo>
                  <a:pt x="67" y="212"/>
                  <a:pt x="63" y="197"/>
                  <a:pt x="62" y="181"/>
                </a:cubicBezTo>
                <a:lnTo>
                  <a:pt x="98" y="181"/>
                </a:lnTo>
                <a:close/>
                <a:moveTo>
                  <a:pt x="217" y="276"/>
                </a:moveTo>
                <a:cubicBezTo>
                  <a:pt x="225" y="267"/>
                  <a:pt x="232" y="255"/>
                  <a:pt x="237" y="240"/>
                </a:cubicBezTo>
                <a:cubicBezTo>
                  <a:pt x="263" y="240"/>
                  <a:pt x="263" y="240"/>
                  <a:pt x="263" y="240"/>
                </a:cubicBezTo>
                <a:cubicBezTo>
                  <a:pt x="251" y="256"/>
                  <a:pt x="235" y="268"/>
                  <a:pt x="217" y="276"/>
                </a:cubicBezTo>
                <a:close/>
                <a:moveTo>
                  <a:pt x="263" y="106"/>
                </a:moveTo>
                <a:cubicBezTo>
                  <a:pt x="237" y="106"/>
                  <a:pt x="237" y="106"/>
                  <a:pt x="237" y="106"/>
                </a:cubicBezTo>
                <a:cubicBezTo>
                  <a:pt x="232" y="92"/>
                  <a:pt x="226" y="80"/>
                  <a:pt x="218" y="71"/>
                </a:cubicBezTo>
                <a:cubicBezTo>
                  <a:pt x="236" y="79"/>
                  <a:pt x="251" y="91"/>
                  <a:pt x="263" y="106"/>
                </a:cubicBezTo>
                <a:close/>
                <a:moveTo>
                  <a:pt x="129" y="71"/>
                </a:moveTo>
                <a:cubicBezTo>
                  <a:pt x="125" y="76"/>
                  <a:pt x="121" y="82"/>
                  <a:pt x="118" y="88"/>
                </a:cubicBezTo>
                <a:cubicBezTo>
                  <a:pt x="106" y="88"/>
                  <a:pt x="96" y="96"/>
                  <a:pt x="92" y="106"/>
                </a:cubicBezTo>
                <a:cubicBezTo>
                  <a:pt x="84" y="106"/>
                  <a:pt x="84" y="106"/>
                  <a:pt x="84" y="106"/>
                </a:cubicBezTo>
                <a:cubicBezTo>
                  <a:pt x="96" y="91"/>
                  <a:pt x="111" y="79"/>
                  <a:pt x="129" y="71"/>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6672" name="Google Shape;6672;p302"/>
          <p:cNvSpPr txBox="1">
            <a:spLocks noGrp="1"/>
          </p:cNvSpPr>
          <p:nvPr>
            <p:ph type="title" idx="4294967295"/>
          </p:nvPr>
        </p:nvSpPr>
        <p:spPr>
          <a:xfrm>
            <a:off x="270284" y="271297"/>
            <a:ext cx="8520600" cy="572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800"/>
              <a:buFont typeface="Arial"/>
              <a:buNone/>
            </a:pPr>
            <a:r>
              <a:rPr lang="en" sz="1800" b="1">
                <a:solidFill>
                  <a:schemeClr val="dk1"/>
                </a:solidFill>
              </a:rPr>
              <a:t>ER Code Design Considerations</a:t>
            </a:r>
            <a:endParaRPr sz="1800" b="1">
              <a:solidFill>
                <a:schemeClr val="dk1"/>
              </a:solidFill>
            </a:endParaRPr>
          </a:p>
        </p:txBody>
      </p:sp>
      <p:pic>
        <p:nvPicPr>
          <p:cNvPr id="6673" name="Google Shape;6673;p302"/>
          <p:cNvPicPr preferRelativeResize="0"/>
          <p:nvPr/>
        </p:nvPicPr>
        <p:blipFill rotWithShape="1">
          <a:blip r:embed="rId3">
            <a:alphaModFix/>
          </a:blip>
          <a:srcRect t="337" b="337"/>
          <a:stretch/>
        </p:blipFill>
        <p:spPr>
          <a:xfrm>
            <a:off x="7679624" y="51862"/>
            <a:ext cx="1189993" cy="144242"/>
          </a:xfrm>
          <a:prstGeom prst="rect">
            <a:avLst/>
          </a:prstGeom>
          <a:noFill/>
          <a:ln>
            <a:noFill/>
          </a:ln>
        </p:spPr>
      </p:pic>
      <p:sp>
        <p:nvSpPr>
          <p:cNvPr id="6674" name="Google Shape;6674;p302"/>
          <p:cNvSpPr txBox="1"/>
          <p:nvPr/>
        </p:nvSpPr>
        <p:spPr>
          <a:xfrm>
            <a:off x="7010525" y="2435725"/>
            <a:ext cx="2019300" cy="144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chemeClr val="lt1"/>
                </a:solidFill>
                <a:highlight>
                  <a:schemeClr val="accent1"/>
                </a:highlight>
                <a:latin typeface="Open Sans"/>
                <a:ea typeface="Open Sans"/>
                <a:cs typeface="Open Sans"/>
                <a:sym typeface="Open Sans"/>
              </a:rPr>
              <a:t>Next Steps</a:t>
            </a:r>
            <a:endParaRPr sz="900" b="1">
              <a:solidFill>
                <a:schemeClr val="lt1"/>
              </a:solidFill>
              <a:highlight>
                <a:schemeClr val="accent1"/>
              </a:highlight>
              <a:latin typeface="Open Sans"/>
              <a:ea typeface="Open Sans"/>
              <a:cs typeface="Open Sans"/>
              <a:sym typeface="Open Sans"/>
            </a:endParaRPr>
          </a:p>
          <a:p>
            <a:pPr marL="0" lvl="0" indent="0" algn="l" rtl="0">
              <a:spcBef>
                <a:spcPts val="0"/>
              </a:spcBef>
              <a:spcAft>
                <a:spcPts val="0"/>
              </a:spcAft>
              <a:buNone/>
            </a:pPr>
            <a:endParaRPr sz="900" b="1">
              <a:solidFill>
                <a:schemeClr val="lt1"/>
              </a:solidFill>
              <a:highlight>
                <a:schemeClr val="accent1"/>
              </a:highlight>
              <a:latin typeface="Open Sans"/>
              <a:ea typeface="Open Sans"/>
              <a:cs typeface="Open Sans"/>
              <a:sym typeface="Open Sans"/>
            </a:endParaRPr>
          </a:p>
          <a:p>
            <a:pPr marL="285750" lvl="0" indent="-222250" algn="l" rtl="0">
              <a:spcBef>
                <a:spcPts val="0"/>
              </a:spcBef>
              <a:spcAft>
                <a:spcPts val="0"/>
              </a:spcAft>
              <a:buSzPts val="800"/>
              <a:buFont typeface="Open Sans"/>
              <a:buAutoNum type="arabicParenR"/>
            </a:pPr>
            <a:r>
              <a:rPr lang="en" sz="800">
                <a:latin typeface="Open Sans"/>
                <a:ea typeface="Open Sans"/>
                <a:cs typeface="Open Sans"/>
                <a:sym typeface="Open Sans"/>
              </a:rPr>
              <a:t>Elaborate on the ER Code business rules/usage  table above for all products</a:t>
            </a:r>
            <a:endParaRPr sz="800">
              <a:latin typeface="Open Sans"/>
              <a:ea typeface="Open Sans"/>
              <a:cs typeface="Open Sans"/>
              <a:sym typeface="Open Sans"/>
            </a:endParaRPr>
          </a:p>
          <a:p>
            <a:pPr marL="457200" lvl="0" indent="0" algn="l" rtl="0">
              <a:spcBef>
                <a:spcPts val="0"/>
              </a:spcBef>
              <a:spcAft>
                <a:spcPts val="0"/>
              </a:spcAft>
              <a:buNone/>
            </a:pPr>
            <a:endParaRPr sz="800">
              <a:latin typeface="Open Sans"/>
              <a:ea typeface="Open Sans"/>
              <a:cs typeface="Open Sans"/>
              <a:sym typeface="Open Sans"/>
            </a:endParaRPr>
          </a:p>
          <a:p>
            <a:pPr marL="285750" lvl="0" indent="-222250" algn="l" rtl="0">
              <a:spcBef>
                <a:spcPts val="0"/>
              </a:spcBef>
              <a:spcAft>
                <a:spcPts val="0"/>
              </a:spcAft>
              <a:buSzPts val="800"/>
              <a:buFont typeface="Open Sans"/>
              <a:buAutoNum type="arabicParenR"/>
            </a:pPr>
            <a:r>
              <a:rPr lang="en" sz="800">
                <a:latin typeface="Open Sans"/>
                <a:ea typeface="Open Sans"/>
                <a:cs typeface="Open Sans"/>
                <a:sym typeface="Open Sans"/>
              </a:rPr>
              <a:t>Perform an impact analysis of proposed solution to all downstream processes and applications</a:t>
            </a:r>
            <a:endParaRPr sz="800">
              <a:latin typeface="Open Sans"/>
              <a:ea typeface="Open Sans"/>
              <a:cs typeface="Open Sans"/>
              <a:sym typeface="Open Sans"/>
            </a:endParaRPr>
          </a:p>
        </p:txBody>
      </p:sp>
      <p:sp>
        <p:nvSpPr>
          <p:cNvPr id="6675" name="Google Shape;6675;p302"/>
          <p:cNvSpPr txBox="1"/>
          <p:nvPr/>
        </p:nvSpPr>
        <p:spPr>
          <a:xfrm>
            <a:off x="7132050" y="1373550"/>
            <a:ext cx="1813800" cy="231000"/>
          </a:xfrm>
          <a:prstGeom prst="rect">
            <a:avLst/>
          </a:prstGeom>
          <a:solidFill>
            <a:schemeClr val="lt2"/>
          </a:solidFill>
          <a:ln>
            <a:noFill/>
          </a:ln>
        </p:spPr>
        <p:txBody>
          <a:bodyPr spcFirstLastPara="1" wrap="square" lIns="0" tIns="0" rIns="0" bIns="0" anchor="t" anchorCtr="0">
            <a:spAutoFit/>
          </a:bodyPr>
          <a:lstStyle/>
          <a:p>
            <a:pPr marL="0" lvl="0" indent="0" algn="l" rtl="0">
              <a:spcBef>
                <a:spcPts val="0"/>
              </a:spcBef>
              <a:spcAft>
                <a:spcPts val="0"/>
              </a:spcAft>
              <a:buNone/>
            </a:pPr>
            <a:r>
              <a:rPr lang="en" sz="800" b="1" i="1"/>
              <a:t>Note:</a:t>
            </a:r>
            <a:r>
              <a:rPr lang="en" sz="800"/>
              <a:t> </a:t>
            </a:r>
            <a:r>
              <a:rPr lang="en" sz="700" i="1"/>
              <a:t>ADP does not allow sharing of TWN ERCode</a:t>
            </a:r>
            <a:endParaRPr sz="1300" i="1">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55"/>
          <p:cNvSpPr txBox="1">
            <a:spLocks noGrp="1"/>
          </p:cNvSpPr>
          <p:nvPr>
            <p:ph type="ctrTitle"/>
          </p:nvPr>
        </p:nvSpPr>
        <p:spPr>
          <a:xfrm>
            <a:off x="3355050" y="1081400"/>
            <a:ext cx="4376400" cy="171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200" b="1"/>
              <a:t>Target State and Implementation Roadmap</a:t>
            </a:r>
            <a:endParaRPr sz="4200"/>
          </a:p>
        </p:txBody>
      </p:sp>
      <p:sp>
        <p:nvSpPr>
          <p:cNvPr id="1360" name="Google Shape;1360;p155"/>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56"/>
          <p:cNvSpPr/>
          <p:nvPr/>
        </p:nvSpPr>
        <p:spPr>
          <a:xfrm>
            <a:off x="274325" y="3504375"/>
            <a:ext cx="4643100" cy="13647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0" lvl="0" indent="0" algn="l" rtl="0">
              <a:spcBef>
                <a:spcPts val="0"/>
              </a:spcBef>
              <a:spcAft>
                <a:spcPts val="0"/>
              </a:spcAft>
              <a:buNone/>
            </a:pPr>
            <a:r>
              <a:rPr lang="en" sz="700" b="1" u="sng">
                <a:solidFill>
                  <a:schemeClr val="lt1"/>
                </a:solidFill>
                <a:latin typeface="Open Sans"/>
                <a:ea typeface="Open Sans"/>
                <a:cs typeface="Open Sans"/>
                <a:sym typeface="Open Sans"/>
              </a:rPr>
              <a:t>Reduce Cycle time</a:t>
            </a:r>
            <a:endParaRPr sz="700" b="1" u="sng">
              <a:solidFill>
                <a:schemeClr val="lt1"/>
              </a:solidFill>
              <a:latin typeface="Open Sans"/>
              <a:ea typeface="Open Sans"/>
              <a:cs typeface="Open Sans"/>
              <a:sym typeface="Open Sans"/>
            </a:endParaRPr>
          </a:p>
          <a:p>
            <a:pPr marL="0" lvl="0" indent="0" algn="l" rtl="0">
              <a:spcBef>
                <a:spcPts val="200"/>
              </a:spcBef>
              <a:spcAft>
                <a:spcPts val="0"/>
              </a:spcAft>
              <a:buNone/>
            </a:pPr>
            <a:r>
              <a:rPr lang="en" sz="700">
                <a:solidFill>
                  <a:schemeClr val="lt1"/>
                </a:solidFill>
                <a:latin typeface="Open Sans"/>
                <a:ea typeface="Open Sans"/>
                <a:cs typeface="Open Sans"/>
                <a:sym typeface="Open Sans"/>
              </a:rPr>
              <a:t>2+ weeks of savings in TWN &amp; UC onboarding by automating Employer Authorization update in SSS</a:t>
            </a:r>
            <a:endParaRPr sz="700">
              <a:solidFill>
                <a:schemeClr val="lt1"/>
              </a:solidFill>
              <a:latin typeface="Open Sans"/>
              <a:ea typeface="Open Sans"/>
              <a:cs typeface="Open Sans"/>
              <a:sym typeface="Open Sans"/>
            </a:endParaRPr>
          </a:p>
          <a:p>
            <a:pPr marL="0" lvl="0" indent="0" algn="l" rtl="0">
              <a:spcBef>
                <a:spcPts val="200"/>
              </a:spcBef>
              <a:spcAft>
                <a:spcPts val="0"/>
              </a:spcAft>
              <a:buNone/>
            </a:pPr>
            <a:r>
              <a:rPr lang="en" sz="700">
                <a:solidFill>
                  <a:schemeClr val="lt1"/>
                </a:solidFill>
                <a:latin typeface="Open Sans"/>
                <a:ea typeface="Open Sans"/>
                <a:cs typeface="Open Sans"/>
                <a:sym typeface="Open Sans"/>
              </a:rPr>
              <a:t>2+ days of savings for UC product onboarding by automating “Inhouse Account ID” generation</a:t>
            </a:r>
            <a:endParaRPr sz="700">
              <a:solidFill>
                <a:schemeClr val="lt1"/>
              </a:solidFill>
              <a:latin typeface="Open Sans"/>
              <a:ea typeface="Open Sans"/>
              <a:cs typeface="Open Sans"/>
              <a:sym typeface="Open Sans"/>
            </a:endParaRPr>
          </a:p>
          <a:p>
            <a:pPr marL="0" lvl="0" indent="0" algn="l" rtl="0">
              <a:spcBef>
                <a:spcPts val="200"/>
              </a:spcBef>
              <a:spcAft>
                <a:spcPts val="0"/>
              </a:spcAft>
              <a:buNone/>
            </a:pPr>
            <a:r>
              <a:rPr lang="en" sz="700" b="1" u="sng">
                <a:solidFill>
                  <a:schemeClr val="lt1"/>
                </a:solidFill>
                <a:latin typeface="Open Sans"/>
                <a:ea typeface="Open Sans"/>
                <a:cs typeface="Open Sans"/>
                <a:sym typeface="Open Sans"/>
              </a:rPr>
              <a:t>Improves user experience during product implementation</a:t>
            </a:r>
            <a:endParaRPr sz="700" b="1" u="sng">
              <a:solidFill>
                <a:schemeClr val="lt1"/>
              </a:solidFill>
              <a:latin typeface="Open Sans"/>
              <a:ea typeface="Open Sans"/>
              <a:cs typeface="Open Sans"/>
              <a:sym typeface="Open Sans"/>
            </a:endParaRPr>
          </a:p>
          <a:p>
            <a:pPr marL="0" lvl="0" indent="0" algn="l" rtl="0">
              <a:spcBef>
                <a:spcPts val="200"/>
              </a:spcBef>
              <a:spcAft>
                <a:spcPts val="0"/>
              </a:spcAft>
              <a:buNone/>
            </a:pPr>
            <a:r>
              <a:rPr lang="en" sz="700">
                <a:solidFill>
                  <a:schemeClr val="lt1"/>
                </a:solidFill>
                <a:latin typeface="Open Sans"/>
                <a:ea typeface="Open Sans"/>
                <a:cs typeface="Open Sans"/>
                <a:sym typeface="Open Sans"/>
              </a:rPr>
              <a:t>Reduce manual data entry by Workflow Specialist and Implementation Specialist</a:t>
            </a:r>
            <a:endParaRPr sz="700">
              <a:solidFill>
                <a:schemeClr val="lt1"/>
              </a:solidFill>
              <a:latin typeface="Open Sans"/>
              <a:ea typeface="Open Sans"/>
              <a:cs typeface="Open Sans"/>
              <a:sym typeface="Open Sans"/>
            </a:endParaRPr>
          </a:p>
          <a:p>
            <a:pPr marL="0" lvl="0" indent="0" algn="l" rtl="0">
              <a:spcBef>
                <a:spcPts val="200"/>
              </a:spcBef>
              <a:spcAft>
                <a:spcPts val="0"/>
              </a:spcAft>
              <a:buNone/>
            </a:pPr>
            <a:r>
              <a:rPr lang="en" sz="700">
                <a:solidFill>
                  <a:schemeClr val="lt1"/>
                </a:solidFill>
                <a:latin typeface="Open Sans"/>
                <a:ea typeface="Open Sans"/>
                <a:cs typeface="Open Sans"/>
                <a:sym typeface="Open Sans"/>
              </a:rPr>
              <a:t>The UCX team receives a Workfront project on Contract Schedule approval. The current state process requires daily manual checks in AODocs for new contracts. </a:t>
            </a:r>
            <a:endParaRPr sz="700">
              <a:solidFill>
                <a:schemeClr val="lt1"/>
              </a:solidFill>
              <a:latin typeface="Open Sans"/>
              <a:ea typeface="Open Sans"/>
              <a:cs typeface="Open Sans"/>
              <a:sym typeface="Open Sans"/>
            </a:endParaRPr>
          </a:p>
          <a:p>
            <a:pPr marL="0" lvl="0" indent="0" algn="l" rtl="0">
              <a:spcBef>
                <a:spcPts val="200"/>
              </a:spcBef>
              <a:spcAft>
                <a:spcPts val="0"/>
              </a:spcAft>
              <a:buClr>
                <a:schemeClr val="dk1"/>
              </a:buClr>
              <a:buSzPts val="1100"/>
              <a:buFont typeface="Arial"/>
              <a:buNone/>
            </a:pPr>
            <a:r>
              <a:rPr lang="en" sz="700" b="1" u="sng">
                <a:solidFill>
                  <a:schemeClr val="lt1"/>
                </a:solidFill>
                <a:latin typeface="Open Sans"/>
                <a:ea typeface="Open Sans"/>
                <a:cs typeface="Open Sans"/>
                <a:sym typeface="Open Sans"/>
              </a:rPr>
              <a:t>Reuse</a:t>
            </a:r>
            <a:r>
              <a:rPr lang="en" sz="700" b="1">
                <a:solidFill>
                  <a:schemeClr val="lt1"/>
                </a:solidFill>
                <a:latin typeface="Open Sans"/>
                <a:ea typeface="Open Sans"/>
                <a:cs typeface="Open Sans"/>
                <a:sym typeface="Open Sans"/>
              </a:rPr>
              <a:t> </a:t>
            </a:r>
            <a:endParaRPr sz="700" b="1">
              <a:solidFill>
                <a:schemeClr val="lt1"/>
              </a:solidFill>
              <a:latin typeface="Open Sans"/>
              <a:ea typeface="Open Sans"/>
              <a:cs typeface="Open Sans"/>
              <a:sym typeface="Open Sans"/>
            </a:endParaRPr>
          </a:p>
          <a:p>
            <a:pPr marL="0" lvl="0" indent="0" algn="l" rtl="0">
              <a:spcBef>
                <a:spcPts val="200"/>
              </a:spcBef>
              <a:spcAft>
                <a:spcPts val="200"/>
              </a:spcAft>
              <a:buNone/>
            </a:pPr>
            <a:r>
              <a:rPr lang="en" sz="700">
                <a:solidFill>
                  <a:schemeClr val="lt1"/>
                </a:solidFill>
                <a:latin typeface="Open Sans"/>
                <a:ea typeface="Open Sans"/>
                <a:cs typeface="Open Sans"/>
                <a:sym typeface="Open Sans"/>
              </a:rPr>
              <a:t>A common Employer Onboarding process for bulk onboarding and direct channels for all products.</a:t>
            </a:r>
            <a:endParaRPr sz="700">
              <a:solidFill>
                <a:schemeClr val="lt1"/>
              </a:solidFill>
              <a:latin typeface="Open Sans"/>
              <a:ea typeface="Open Sans"/>
              <a:cs typeface="Open Sans"/>
              <a:sym typeface="Open Sans"/>
            </a:endParaRPr>
          </a:p>
        </p:txBody>
      </p:sp>
      <p:graphicFrame>
        <p:nvGraphicFramePr>
          <p:cNvPr id="1366" name="Google Shape;1366;p156"/>
          <p:cNvGraphicFramePr/>
          <p:nvPr/>
        </p:nvGraphicFramePr>
        <p:xfrm>
          <a:off x="933755" y="1097323"/>
          <a:ext cx="3000000" cy="3000000"/>
        </p:xfrm>
        <a:graphic>
          <a:graphicData uri="http://schemas.openxmlformats.org/drawingml/2006/table">
            <a:tbl>
              <a:tblPr>
                <a:noFill/>
                <a:tableStyleId>{A88B2428-0C41-4B1A-9D4E-B0885BF94441}</a:tableStyleId>
              </a:tblPr>
              <a:tblGrid>
                <a:gridCol w="1066425">
                  <a:extLst>
                    <a:ext uri="{9D8B030D-6E8A-4147-A177-3AD203B41FA5}">
                      <a16:colId xmlns:a16="http://schemas.microsoft.com/office/drawing/2014/main" val="20000"/>
                    </a:ext>
                  </a:extLst>
                </a:gridCol>
                <a:gridCol w="1250225">
                  <a:extLst>
                    <a:ext uri="{9D8B030D-6E8A-4147-A177-3AD203B41FA5}">
                      <a16:colId xmlns:a16="http://schemas.microsoft.com/office/drawing/2014/main" val="20001"/>
                    </a:ext>
                  </a:extLst>
                </a:gridCol>
                <a:gridCol w="2519750">
                  <a:extLst>
                    <a:ext uri="{9D8B030D-6E8A-4147-A177-3AD203B41FA5}">
                      <a16:colId xmlns:a16="http://schemas.microsoft.com/office/drawing/2014/main" val="20002"/>
                    </a:ext>
                  </a:extLst>
                </a:gridCol>
                <a:gridCol w="1196475">
                  <a:extLst>
                    <a:ext uri="{9D8B030D-6E8A-4147-A177-3AD203B41FA5}">
                      <a16:colId xmlns:a16="http://schemas.microsoft.com/office/drawing/2014/main" val="20003"/>
                    </a:ext>
                  </a:extLst>
                </a:gridCol>
                <a:gridCol w="1903050">
                  <a:extLst>
                    <a:ext uri="{9D8B030D-6E8A-4147-A177-3AD203B41FA5}">
                      <a16:colId xmlns:a16="http://schemas.microsoft.com/office/drawing/2014/main" val="20004"/>
                    </a:ext>
                  </a:extLst>
                </a:gridCol>
              </a:tblGrid>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Initiative</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4">
                  <a:txBody>
                    <a:bodyPr/>
                    <a:lstStyle/>
                    <a:p>
                      <a:pPr marL="0" lvl="0" indent="0" algn="l" rtl="0">
                        <a:spcBef>
                          <a:spcPts val="0"/>
                        </a:spcBef>
                        <a:spcAft>
                          <a:spcPts val="0"/>
                        </a:spcAft>
                        <a:buClr>
                          <a:schemeClr val="dk1"/>
                        </a:buClr>
                        <a:buSzPts val="1100"/>
                        <a:buFont typeface="Arial"/>
                        <a:buNone/>
                      </a:pPr>
                      <a:r>
                        <a:rPr lang="en" sz="800" b="1">
                          <a:solidFill>
                            <a:schemeClr val="dk1"/>
                          </a:solidFill>
                          <a:latin typeface="Open Sans"/>
                          <a:ea typeface="Open Sans"/>
                          <a:cs typeface="Open Sans"/>
                          <a:sym typeface="Open Sans"/>
                        </a:rPr>
                        <a:t>Enhanced Employer Onboarding Process (Multi-product/Multi-channel)</a:t>
                      </a:r>
                      <a:endParaRPr sz="800">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Timeframe</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2">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6+ months</a:t>
                      </a:r>
                      <a:endParaRPr sz="800" i="1">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r>
                        <a:rPr lang="en" sz="800" b="1" i="1">
                          <a:solidFill>
                            <a:schemeClr val="dk1"/>
                          </a:solidFill>
                          <a:latin typeface="Open Sans"/>
                          <a:ea typeface="Open Sans"/>
                          <a:cs typeface="Open Sans"/>
                          <a:sym typeface="Open Sans"/>
                        </a:rPr>
                        <a:t>Resource</a:t>
                      </a:r>
                      <a:endParaRPr sz="800">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High</a:t>
                      </a:r>
                      <a:endParaRPr sz="800">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12252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Summary of Recommended Solutions</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4">
                  <a:txBody>
                    <a:bodyPr/>
                    <a:lstStyle/>
                    <a:p>
                      <a:pPr marL="109728" lvl="0" indent="-130302" algn="l" rtl="0">
                        <a:spcBef>
                          <a:spcPts val="0"/>
                        </a:spcBef>
                        <a:spcAft>
                          <a:spcPts val="0"/>
                        </a:spcAft>
                        <a:buClr>
                          <a:schemeClr val="dk1"/>
                        </a:buClr>
                        <a:buSzPts val="900"/>
                        <a:buFont typeface="Open Sans"/>
                        <a:buChar char="•"/>
                      </a:pPr>
                      <a:r>
                        <a:rPr lang="en" sz="800">
                          <a:solidFill>
                            <a:schemeClr val="dk1"/>
                          </a:solidFill>
                          <a:latin typeface="Open Sans"/>
                          <a:ea typeface="Open Sans"/>
                          <a:cs typeface="Open Sans"/>
                          <a:sym typeface="Open Sans"/>
                        </a:rPr>
                        <a:t>Extend existing TWN Employer Onboarding API to support to support all products and for all channels (Direct &amp; Alliance)</a:t>
                      </a:r>
                      <a:endParaRPr sz="800">
                        <a:solidFill>
                          <a:schemeClr val="dk1"/>
                        </a:solidFill>
                        <a:latin typeface="Open Sans"/>
                        <a:ea typeface="Open Sans"/>
                        <a:cs typeface="Open Sans"/>
                        <a:sym typeface="Open Sans"/>
                      </a:endParaRPr>
                    </a:p>
                    <a:p>
                      <a:pPr marL="109728" lvl="0" indent="-130302" algn="l" rtl="0">
                        <a:spcBef>
                          <a:spcPts val="0"/>
                        </a:spcBef>
                        <a:spcAft>
                          <a:spcPts val="0"/>
                        </a:spcAft>
                        <a:buClr>
                          <a:schemeClr val="dk1"/>
                        </a:buClr>
                        <a:buSzPts val="900"/>
                        <a:buFont typeface="Open Sans"/>
                        <a:buChar char="•"/>
                      </a:pPr>
                      <a:r>
                        <a:rPr lang="en" sz="800">
                          <a:solidFill>
                            <a:schemeClr val="dk1"/>
                          </a:solidFill>
                          <a:latin typeface="Open Sans"/>
                          <a:ea typeface="Open Sans"/>
                          <a:cs typeface="Open Sans"/>
                          <a:sym typeface="Open Sans"/>
                        </a:rPr>
                        <a:t>Automate setup of default product configurations for a direct employer to reduce manual data entry by Implementation Specialist during product setup</a:t>
                      </a:r>
                      <a:endParaRPr sz="800">
                        <a:solidFill>
                          <a:schemeClr val="dk1"/>
                        </a:solidFill>
                        <a:latin typeface="Open Sans"/>
                        <a:ea typeface="Open Sans"/>
                        <a:cs typeface="Open Sans"/>
                        <a:sym typeface="Open Sans"/>
                      </a:endParaRPr>
                    </a:p>
                    <a:p>
                      <a:pPr marL="109728" lvl="0" indent="-130302" algn="l" rtl="0">
                        <a:spcBef>
                          <a:spcPts val="0"/>
                        </a:spcBef>
                        <a:spcAft>
                          <a:spcPts val="0"/>
                        </a:spcAft>
                        <a:buClr>
                          <a:schemeClr val="dk1"/>
                        </a:buClr>
                        <a:buSzPts val="900"/>
                        <a:buFont typeface="Open Sans"/>
                        <a:buChar char="•"/>
                      </a:pPr>
                      <a:r>
                        <a:rPr lang="en" sz="800">
                          <a:solidFill>
                            <a:schemeClr val="dk1"/>
                          </a:solidFill>
                          <a:latin typeface="Open Sans"/>
                          <a:ea typeface="Open Sans"/>
                          <a:cs typeface="Open Sans"/>
                          <a:sym typeface="Open Sans"/>
                        </a:rPr>
                        <a:t>Reuse the existing Employer Boarding SSS microservice to generate ER Codes. In addition, adopt an expanded ER code (beyond the current five digit constraint) for UC and I9</a:t>
                      </a:r>
                      <a:endParaRPr sz="800">
                        <a:solidFill>
                          <a:schemeClr val="dk1"/>
                        </a:solidFill>
                        <a:latin typeface="Open Sans"/>
                        <a:ea typeface="Open Sans"/>
                        <a:cs typeface="Open Sans"/>
                        <a:sym typeface="Open Sans"/>
                      </a:endParaRPr>
                    </a:p>
                    <a:p>
                      <a:pPr marL="109728" lvl="0" indent="-130302" algn="l" rtl="0">
                        <a:spcBef>
                          <a:spcPts val="0"/>
                        </a:spcBef>
                        <a:spcAft>
                          <a:spcPts val="0"/>
                        </a:spcAft>
                        <a:buClr>
                          <a:schemeClr val="dk1"/>
                        </a:buClr>
                        <a:buSzPts val="900"/>
                        <a:buFont typeface="Open Sans"/>
                        <a:buChar char="•"/>
                      </a:pPr>
                      <a:r>
                        <a:rPr lang="en" sz="800">
                          <a:solidFill>
                            <a:schemeClr val="dk1"/>
                          </a:solidFill>
                          <a:latin typeface="Open Sans"/>
                          <a:ea typeface="Open Sans"/>
                          <a:cs typeface="Open Sans"/>
                          <a:sym typeface="Open Sans"/>
                        </a:rPr>
                        <a:t>Multi phase onboarding of UKG/OSV Alliances using the new enhanced employer onboarding process</a:t>
                      </a:r>
                      <a:endParaRPr sz="800">
                        <a:solidFill>
                          <a:schemeClr val="dk1"/>
                        </a:solidFill>
                        <a:latin typeface="Open Sans"/>
                        <a:ea typeface="Open Sans"/>
                        <a:cs typeface="Open Sans"/>
                        <a:sym typeface="Open Sans"/>
                      </a:endParaRPr>
                    </a:p>
                    <a:p>
                      <a:pPr marL="109728" lvl="0" indent="-123952" algn="l" rtl="0">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Supporting a Admin UI to setup Alliance Configuration for Employer Onboarding</a:t>
                      </a:r>
                      <a:endParaRPr sz="800">
                        <a:solidFill>
                          <a:schemeClr val="dk1"/>
                        </a:solidFill>
                        <a:latin typeface="Open Sans"/>
                        <a:ea typeface="Open Sans"/>
                        <a:cs typeface="Open Sans"/>
                        <a:sym typeface="Open Sans"/>
                      </a:endParaRPr>
                    </a:p>
                    <a:p>
                      <a:pPr marL="109728" lvl="0" indent="-130302" algn="l" rtl="0">
                        <a:spcBef>
                          <a:spcPts val="0"/>
                        </a:spcBef>
                        <a:spcAft>
                          <a:spcPts val="0"/>
                        </a:spcAft>
                        <a:buClr>
                          <a:schemeClr val="dk1"/>
                        </a:buClr>
                        <a:buSzPts val="900"/>
                        <a:buFont typeface="Open Sans"/>
                        <a:buChar char="•"/>
                      </a:pPr>
                      <a:r>
                        <a:rPr lang="en" sz="800">
                          <a:solidFill>
                            <a:schemeClr val="dk1"/>
                          </a:solidFill>
                          <a:latin typeface="Open Sans"/>
                          <a:ea typeface="Open Sans"/>
                          <a:cs typeface="Open Sans"/>
                          <a:sym typeface="Open Sans"/>
                        </a:rPr>
                        <a:t>Extend existing platform to support set up of Employer authorization roles in SSS/AMS for all products</a:t>
                      </a:r>
                      <a:endParaRPr sz="800">
                        <a:solidFill>
                          <a:schemeClr val="dk1"/>
                        </a:solidFill>
                        <a:latin typeface="Open Sans"/>
                        <a:ea typeface="Open Sans"/>
                        <a:cs typeface="Open Sans"/>
                        <a:sym typeface="Open Sans"/>
                      </a:endParaRPr>
                    </a:p>
                    <a:p>
                      <a:pPr marL="109728" lvl="0" indent="-130302" algn="l" rtl="0">
                        <a:spcBef>
                          <a:spcPts val="0"/>
                        </a:spcBef>
                        <a:spcAft>
                          <a:spcPts val="0"/>
                        </a:spcAft>
                        <a:buClr>
                          <a:schemeClr val="dk1"/>
                        </a:buClr>
                        <a:buSzPts val="900"/>
                        <a:buFont typeface="Open Sans"/>
                        <a:buChar char="•"/>
                      </a:pPr>
                      <a:r>
                        <a:rPr lang="en" sz="800">
                          <a:solidFill>
                            <a:schemeClr val="dk1"/>
                          </a:solidFill>
                          <a:latin typeface="Open Sans"/>
                          <a:ea typeface="Open Sans"/>
                          <a:cs typeface="Open Sans"/>
                          <a:sym typeface="Open Sans"/>
                        </a:rPr>
                        <a:t>Implement an API-led solution for generation of UCX “Inhouse Account ID”</a:t>
                      </a:r>
                      <a:endParaRPr sz="800">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Category/Theme</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2"/>
                    </a:solidFill>
                  </a:tcPr>
                </a:tc>
                <a:tc gridSpan="4">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Automation Efficiency</a:t>
                      </a:r>
                      <a:endParaRPr sz="800" i="1">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Initiative In-Flight?</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2"/>
                    </a:solidFill>
                  </a:tcPr>
                </a:tc>
                <a:tc>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No</a:t>
                      </a:r>
                      <a:endParaRPr sz="800" i="1">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800" i="1">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2">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N/A</a:t>
                      </a:r>
                      <a:endParaRPr sz="800" i="1">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Description</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4">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Establish a common onboarding process for all channels and products</a:t>
                      </a:r>
                      <a:endParaRPr sz="800">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1367" name="Google Shape;1367;p156"/>
          <p:cNvSpPr txBox="1"/>
          <p:nvPr/>
        </p:nvSpPr>
        <p:spPr>
          <a:xfrm>
            <a:off x="308753" y="944878"/>
            <a:ext cx="527700" cy="738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800" b="1" i="1">
                <a:solidFill>
                  <a:schemeClr val="accent2"/>
                </a:solidFill>
                <a:latin typeface="Open Sans"/>
                <a:ea typeface="Open Sans"/>
                <a:cs typeface="Open Sans"/>
                <a:sym typeface="Open Sans"/>
              </a:rPr>
              <a:t>A</a:t>
            </a:r>
            <a:endParaRPr sz="4800" b="1" i="1">
              <a:solidFill>
                <a:schemeClr val="accent2"/>
              </a:solidFill>
              <a:latin typeface="Open Sans"/>
              <a:ea typeface="Open Sans"/>
              <a:cs typeface="Open Sans"/>
              <a:sym typeface="Open Sans"/>
            </a:endParaRPr>
          </a:p>
        </p:txBody>
      </p:sp>
      <p:sp>
        <p:nvSpPr>
          <p:cNvPr id="1368" name="Google Shape;1368;p156"/>
          <p:cNvSpPr/>
          <p:nvPr/>
        </p:nvSpPr>
        <p:spPr>
          <a:xfrm>
            <a:off x="275445" y="1608300"/>
            <a:ext cx="594300" cy="1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b="1" i="1">
                <a:solidFill>
                  <a:schemeClr val="dk1"/>
                </a:solidFill>
                <a:latin typeface="Open Sans"/>
                <a:ea typeface="Open Sans"/>
                <a:cs typeface="Open Sans"/>
                <a:sym typeface="Open Sans"/>
              </a:rPr>
              <a:t>Initiative ID</a:t>
            </a:r>
            <a:endParaRPr sz="800" b="1" i="1">
              <a:solidFill>
                <a:schemeClr val="dk1"/>
              </a:solidFill>
              <a:latin typeface="Open Sans"/>
              <a:ea typeface="Open Sans"/>
              <a:cs typeface="Open Sans"/>
              <a:sym typeface="Open Sans"/>
            </a:endParaRPr>
          </a:p>
        </p:txBody>
      </p:sp>
      <p:sp>
        <p:nvSpPr>
          <p:cNvPr id="1369" name="Google Shape;1369;p156"/>
          <p:cNvSpPr/>
          <p:nvPr/>
        </p:nvSpPr>
        <p:spPr>
          <a:xfrm>
            <a:off x="274325" y="3336091"/>
            <a:ext cx="2010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Benefits</a:t>
            </a:r>
            <a:endParaRPr sz="800" b="1">
              <a:solidFill>
                <a:schemeClr val="accent2"/>
              </a:solidFill>
              <a:latin typeface="Open Sans"/>
              <a:ea typeface="Open Sans"/>
              <a:cs typeface="Open Sans"/>
              <a:sym typeface="Open Sans"/>
            </a:endParaRPr>
          </a:p>
        </p:txBody>
      </p:sp>
      <p:sp>
        <p:nvSpPr>
          <p:cNvPr id="1370" name="Google Shape;1370;p156"/>
          <p:cNvSpPr/>
          <p:nvPr/>
        </p:nvSpPr>
        <p:spPr>
          <a:xfrm>
            <a:off x="5060175" y="3336091"/>
            <a:ext cx="19737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Dependencies/Considerations</a:t>
            </a:r>
            <a:endParaRPr sz="800" b="1">
              <a:solidFill>
                <a:schemeClr val="accent2"/>
              </a:solidFill>
              <a:latin typeface="Open Sans"/>
              <a:ea typeface="Open Sans"/>
              <a:cs typeface="Open Sans"/>
              <a:sym typeface="Open Sans"/>
            </a:endParaRPr>
          </a:p>
        </p:txBody>
      </p:sp>
      <p:sp>
        <p:nvSpPr>
          <p:cNvPr id="1371" name="Google Shape;1371;p156"/>
          <p:cNvSpPr/>
          <p:nvPr/>
        </p:nvSpPr>
        <p:spPr>
          <a:xfrm>
            <a:off x="7176625" y="3336091"/>
            <a:ext cx="1161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Stakeholders</a:t>
            </a:r>
            <a:endParaRPr sz="800" b="1">
              <a:solidFill>
                <a:schemeClr val="accent2"/>
              </a:solidFill>
              <a:latin typeface="Open Sans"/>
              <a:ea typeface="Open Sans"/>
              <a:cs typeface="Open Sans"/>
              <a:sym typeface="Open Sans"/>
            </a:endParaRPr>
          </a:p>
        </p:txBody>
      </p:sp>
      <p:sp>
        <p:nvSpPr>
          <p:cNvPr id="1372" name="Google Shape;1372;p156"/>
          <p:cNvSpPr/>
          <p:nvPr/>
        </p:nvSpPr>
        <p:spPr>
          <a:xfrm>
            <a:off x="5060175" y="3504375"/>
            <a:ext cx="1973700" cy="13647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0" lvl="0" indent="0" algn="l" rtl="0">
              <a:spcBef>
                <a:spcPts val="0"/>
              </a:spcBef>
              <a:spcAft>
                <a:spcPts val="0"/>
              </a:spcAft>
              <a:buNone/>
            </a:pPr>
            <a:r>
              <a:rPr lang="en" sz="700">
                <a:solidFill>
                  <a:schemeClr val="lt1"/>
                </a:solidFill>
                <a:latin typeface="Open Sans"/>
                <a:ea typeface="Open Sans"/>
                <a:cs typeface="Open Sans"/>
                <a:sym typeface="Open Sans"/>
              </a:rPr>
              <a:t>Dependent on the Initiatives</a:t>
            </a:r>
            <a:endParaRPr sz="700">
              <a:solidFill>
                <a:schemeClr val="lt1"/>
              </a:solidFill>
              <a:latin typeface="Open Sans"/>
              <a:ea typeface="Open Sans"/>
              <a:cs typeface="Open Sans"/>
              <a:sym typeface="Open Sans"/>
            </a:endParaRPr>
          </a:p>
          <a:p>
            <a:pPr marL="109728" lvl="0" indent="-117602" algn="l" rtl="0">
              <a:lnSpc>
                <a:spcPct val="100000"/>
              </a:lnSpc>
              <a:spcBef>
                <a:spcPts val="20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Automate Employer Deduplication Procedure </a:t>
            </a:r>
            <a:endParaRPr sz="700">
              <a:solidFill>
                <a:schemeClr val="lt1"/>
              </a:solidFill>
              <a:latin typeface="Open Sans"/>
              <a:ea typeface="Open Sans"/>
              <a:cs typeface="Open Sans"/>
              <a:sym typeface="Open Sans"/>
            </a:endParaRPr>
          </a:p>
          <a:p>
            <a:pPr marL="109728" lvl="0" indent="-117602" algn="l" rtl="0">
              <a:lnSpc>
                <a:spcPct val="100000"/>
              </a:lnSpc>
              <a:spcBef>
                <a:spcPts val="20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Improve quality of “Sales Opportunity Data” </a:t>
            </a:r>
            <a:r>
              <a:rPr lang="en" sz="700" i="1">
                <a:solidFill>
                  <a:schemeClr val="lt1"/>
                </a:solidFill>
                <a:latin typeface="Open Sans"/>
                <a:ea typeface="Open Sans"/>
                <a:cs typeface="Open Sans"/>
                <a:sym typeface="Open Sans"/>
              </a:rPr>
              <a:t>(Enables the data needed by “Common Employer Onboarding Process”)</a:t>
            </a:r>
            <a:endParaRPr sz="700">
              <a:solidFill>
                <a:schemeClr val="lt1"/>
              </a:solidFill>
              <a:latin typeface="Open Sans"/>
              <a:ea typeface="Open Sans"/>
              <a:cs typeface="Open Sans"/>
              <a:sym typeface="Open Sans"/>
            </a:endParaRPr>
          </a:p>
          <a:p>
            <a:pPr marL="0" lvl="0" indent="0" algn="l" rtl="0">
              <a:spcBef>
                <a:spcPts val="200"/>
              </a:spcBef>
              <a:spcAft>
                <a:spcPts val="0"/>
              </a:spcAft>
              <a:buNone/>
            </a:pPr>
            <a:r>
              <a:rPr lang="en" sz="700">
                <a:solidFill>
                  <a:schemeClr val="lt1"/>
                </a:solidFill>
                <a:latin typeface="Open Sans"/>
                <a:ea typeface="Open Sans"/>
                <a:cs typeface="Open Sans"/>
                <a:sym typeface="Open Sans"/>
              </a:rPr>
              <a:t>Removal of 5 digit ER Code constraint in UC &amp; I9</a:t>
            </a:r>
            <a:endParaRPr sz="700">
              <a:solidFill>
                <a:schemeClr val="lt1"/>
              </a:solidFill>
              <a:latin typeface="Open Sans"/>
              <a:ea typeface="Open Sans"/>
              <a:cs typeface="Open Sans"/>
              <a:sym typeface="Open Sans"/>
            </a:endParaRPr>
          </a:p>
          <a:p>
            <a:pPr marL="0" lvl="0" indent="0" algn="l" rtl="0">
              <a:spcBef>
                <a:spcPts val="200"/>
              </a:spcBef>
              <a:spcAft>
                <a:spcPts val="0"/>
              </a:spcAft>
              <a:buNone/>
            </a:pPr>
            <a:r>
              <a:rPr lang="en" sz="700">
                <a:solidFill>
                  <a:schemeClr val="lt1"/>
                </a:solidFill>
                <a:latin typeface="Open Sans"/>
                <a:ea typeface="Open Sans"/>
                <a:cs typeface="Open Sans"/>
                <a:sym typeface="Open Sans"/>
              </a:rPr>
              <a:t>Generation of UC Inhouse Number</a:t>
            </a:r>
            <a:endParaRPr sz="700">
              <a:solidFill>
                <a:schemeClr val="lt1"/>
              </a:solidFill>
              <a:latin typeface="Open Sans"/>
              <a:ea typeface="Open Sans"/>
              <a:cs typeface="Open Sans"/>
              <a:sym typeface="Open Sans"/>
            </a:endParaRPr>
          </a:p>
          <a:p>
            <a:pPr marL="0" lvl="0" indent="0" algn="l" rtl="0">
              <a:spcBef>
                <a:spcPts val="200"/>
              </a:spcBef>
              <a:spcAft>
                <a:spcPts val="200"/>
              </a:spcAft>
              <a:buNone/>
            </a:pPr>
            <a:r>
              <a:rPr lang="en" sz="700">
                <a:solidFill>
                  <a:schemeClr val="lt1"/>
                </a:solidFill>
                <a:latin typeface="Open Sans"/>
                <a:ea typeface="Open Sans"/>
                <a:cs typeface="Open Sans"/>
                <a:sym typeface="Open Sans"/>
              </a:rPr>
              <a:t>CDH Temp EFX ID match change</a:t>
            </a:r>
            <a:endParaRPr sz="700">
              <a:solidFill>
                <a:schemeClr val="lt1"/>
              </a:solidFill>
              <a:latin typeface="Open Sans"/>
              <a:ea typeface="Open Sans"/>
              <a:cs typeface="Open Sans"/>
              <a:sym typeface="Open Sans"/>
            </a:endParaRPr>
          </a:p>
        </p:txBody>
      </p:sp>
      <p:sp>
        <p:nvSpPr>
          <p:cNvPr id="1373" name="Google Shape;1373;p156"/>
          <p:cNvSpPr/>
          <p:nvPr/>
        </p:nvSpPr>
        <p:spPr>
          <a:xfrm>
            <a:off x="7176625" y="3504375"/>
            <a:ext cx="1693200" cy="13647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0" lvl="0" indent="0" algn="l" rtl="0">
              <a:spcBef>
                <a:spcPts val="0"/>
              </a:spcBef>
              <a:spcAft>
                <a:spcPts val="200"/>
              </a:spcAft>
              <a:buNone/>
            </a:pPr>
            <a:r>
              <a:rPr lang="en" sz="700">
                <a:solidFill>
                  <a:schemeClr val="lt1"/>
                </a:solidFill>
                <a:latin typeface="Open Sans"/>
                <a:ea typeface="Open Sans"/>
                <a:cs typeface="Open Sans"/>
                <a:sym typeface="Open Sans"/>
              </a:rPr>
              <a:t>TBD (Discussion with Stephanie)</a:t>
            </a:r>
            <a:endParaRPr sz="700">
              <a:solidFill>
                <a:schemeClr val="lt1"/>
              </a:solidFill>
              <a:latin typeface="Open Sans"/>
              <a:ea typeface="Open Sans"/>
              <a:cs typeface="Open Sans"/>
              <a:sym typeface="Open Sans"/>
            </a:endParaRPr>
          </a:p>
        </p:txBody>
      </p:sp>
      <p:sp>
        <p:nvSpPr>
          <p:cNvPr id="1374" name="Google Shape;1374;p156"/>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Recommended Major Projects</a:t>
            </a:r>
            <a:endParaRPr sz="1200" i="1">
              <a:solidFill>
                <a:schemeClr val="dk1"/>
              </a:solidFill>
            </a:endParaRPr>
          </a:p>
        </p:txBody>
      </p:sp>
      <p:sp>
        <p:nvSpPr>
          <p:cNvPr id="1375" name="Google Shape;1375;p156"/>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376" name="Google Shape;1376;p156"/>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377" name="Google Shape;1377;p156"/>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1378" name="Google Shape;1378;p156"/>
          <p:cNvSpPr txBox="1"/>
          <p:nvPr/>
        </p:nvSpPr>
        <p:spPr>
          <a:xfrm>
            <a:off x="2743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Baseball Card</a:t>
            </a:r>
            <a:endParaRPr sz="600" b="1">
              <a:solidFill>
                <a:schemeClr val="lt1"/>
              </a:solidFill>
              <a:latin typeface="Open Sans"/>
              <a:ea typeface="Open Sans"/>
              <a:cs typeface="Open Sans"/>
              <a:sym typeface="Open Sans"/>
            </a:endParaRPr>
          </a:p>
        </p:txBody>
      </p:sp>
      <p:sp>
        <p:nvSpPr>
          <p:cNvPr id="1379" name="Google Shape;1379;p156"/>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1380" name="Google Shape;1380;p156"/>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381" name="Google Shape;1381;p156"/>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pic>
        <p:nvPicPr>
          <p:cNvPr id="1386" name="Google Shape;1386;p157"/>
          <p:cNvPicPr preferRelativeResize="0"/>
          <p:nvPr/>
        </p:nvPicPr>
        <p:blipFill>
          <a:blip r:embed="rId3">
            <a:alphaModFix/>
          </a:blip>
          <a:stretch>
            <a:fillRect/>
          </a:stretch>
        </p:blipFill>
        <p:spPr>
          <a:xfrm>
            <a:off x="367251" y="1098974"/>
            <a:ext cx="6899824" cy="3809075"/>
          </a:xfrm>
          <a:prstGeom prst="rect">
            <a:avLst/>
          </a:prstGeom>
          <a:noFill/>
          <a:ln>
            <a:noFill/>
          </a:ln>
        </p:spPr>
      </p:pic>
      <p:sp>
        <p:nvSpPr>
          <p:cNvPr id="1387" name="Google Shape;1387;p157"/>
          <p:cNvSpPr/>
          <p:nvPr/>
        </p:nvSpPr>
        <p:spPr>
          <a:xfrm>
            <a:off x="3306588" y="1876241"/>
            <a:ext cx="947100" cy="822900"/>
          </a:xfrm>
          <a:prstGeom prst="roundRect">
            <a:avLst>
              <a:gd name="adj" fmla="val 16667"/>
            </a:avLst>
          </a:prstGeom>
          <a:solidFill>
            <a:srgbClr val="A3AAAD">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57"/>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Process Context</a:t>
            </a:r>
            <a:endParaRPr sz="1400" i="1"/>
          </a:p>
        </p:txBody>
      </p:sp>
      <p:sp>
        <p:nvSpPr>
          <p:cNvPr id="1389" name="Google Shape;1389;p157"/>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390" name="Google Shape;1390;p157"/>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391" name="Google Shape;1391;p157"/>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1392" name="Google Shape;1392;p157"/>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393" name="Google Shape;1393;p157"/>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1394" name="Google Shape;1394;p157"/>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395" name="Google Shape;1395;p157"/>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Process Context</a:t>
            </a:r>
            <a:endParaRPr sz="600" b="1">
              <a:solidFill>
                <a:schemeClr val="lt1"/>
              </a:solidFill>
              <a:latin typeface="Open Sans"/>
              <a:ea typeface="Open Sans"/>
              <a:cs typeface="Open Sans"/>
              <a:sym typeface="Open Sans"/>
            </a:endParaRPr>
          </a:p>
        </p:txBody>
      </p:sp>
      <p:sp>
        <p:nvSpPr>
          <p:cNvPr id="1396" name="Google Shape;1396;p157"/>
          <p:cNvSpPr/>
          <p:nvPr/>
        </p:nvSpPr>
        <p:spPr>
          <a:xfrm>
            <a:off x="463825" y="3826100"/>
            <a:ext cx="1096200" cy="585600"/>
          </a:xfrm>
          <a:prstGeom prst="wedgeRectCallout">
            <a:avLst>
              <a:gd name="adj1" fmla="val 86697"/>
              <a:gd name="adj2" fmla="val -405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t>"Universal Format will support an extensible data structure to support additional products as needed"</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0"/>
          <p:cNvSpPr txBox="1">
            <a:spLocks noGrp="1"/>
          </p:cNvSpPr>
          <p:nvPr>
            <p:ph type="title"/>
          </p:nvPr>
        </p:nvSpPr>
        <p:spPr>
          <a:xfrm>
            <a:off x="274326" y="274325"/>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800"/>
              <a:buNone/>
            </a:pPr>
            <a:r>
              <a:rPr lang="en" sz="1800"/>
              <a:t>Agenda</a:t>
            </a:r>
            <a:endParaRPr sz="1800"/>
          </a:p>
        </p:txBody>
      </p:sp>
      <p:grpSp>
        <p:nvGrpSpPr>
          <p:cNvPr id="832" name="Google Shape;832;p140"/>
          <p:cNvGrpSpPr/>
          <p:nvPr/>
        </p:nvGrpSpPr>
        <p:grpSpPr>
          <a:xfrm>
            <a:off x="274321" y="1097056"/>
            <a:ext cx="8549679" cy="365700"/>
            <a:chOff x="274321" y="1097056"/>
            <a:chExt cx="8549679" cy="365700"/>
          </a:xfrm>
        </p:grpSpPr>
        <p:sp>
          <p:nvSpPr>
            <p:cNvPr id="833" name="Google Shape;833;p140"/>
            <p:cNvSpPr txBox="1"/>
            <p:nvPr/>
          </p:nvSpPr>
          <p:spPr>
            <a:xfrm>
              <a:off x="684400" y="1110556"/>
              <a:ext cx="8139600" cy="33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Open Sans"/>
                  <a:ea typeface="Open Sans"/>
                  <a:cs typeface="Open Sans"/>
                  <a:sym typeface="Open Sans"/>
                </a:rPr>
                <a:t>Scope and Approach</a:t>
              </a:r>
              <a:endParaRPr sz="1000" b="0" i="0" u="none" strike="noStrike" cap="none">
                <a:solidFill>
                  <a:schemeClr val="dk2"/>
                </a:solidFill>
                <a:latin typeface="Open Sans"/>
                <a:ea typeface="Open Sans"/>
                <a:cs typeface="Open Sans"/>
                <a:sym typeface="Open Sans"/>
              </a:endParaRPr>
            </a:p>
          </p:txBody>
        </p:sp>
        <p:sp>
          <p:nvSpPr>
            <p:cNvPr id="834" name="Google Shape;834;p140"/>
            <p:cNvSpPr/>
            <p:nvPr/>
          </p:nvSpPr>
          <p:spPr>
            <a:xfrm>
              <a:off x="274321" y="1097056"/>
              <a:ext cx="365700" cy="365700"/>
            </a:xfrm>
            <a:custGeom>
              <a:avLst/>
              <a:gdLst/>
              <a:ahLst/>
              <a:cxnLst/>
              <a:rect l="l" t="t" r="r" b="b"/>
              <a:pathLst>
                <a:path w="120000" h="120000" extrusionOk="0">
                  <a:moveTo>
                    <a:pt x="77647" y="55155"/>
                  </a:moveTo>
                  <a:cubicBezTo>
                    <a:pt x="77275" y="56273"/>
                    <a:pt x="76532" y="57391"/>
                    <a:pt x="75789" y="58881"/>
                  </a:cubicBezTo>
                  <a:cubicBezTo>
                    <a:pt x="59814" y="85714"/>
                    <a:pt x="59814" y="85714"/>
                    <a:pt x="59814" y="85714"/>
                  </a:cubicBezTo>
                  <a:cubicBezTo>
                    <a:pt x="44582" y="59254"/>
                    <a:pt x="44582" y="59254"/>
                    <a:pt x="44582" y="59254"/>
                  </a:cubicBezTo>
                  <a:cubicBezTo>
                    <a:pt x="43839" y="58136"/>
                    <a:pt x="42724" y="55900"/>
                    <a:pt x="42352" y="55155"/>
                  </a:cubicBezTo>
                  <a:cubicBezTo>
                    <a:pt x="41238" y="52173"/>
                    <a:pt x="40495" y="49565"/>
                    <a:pt x="40495" y="47329"/>
                  </a:cubicBezTo>
                  <a:cubicBezTo>
                    <a:pt x="40495" y="41739"/>
                    <a:pt x="42352" y="36894"/>
                    <a:pt x="46068" y="33540"/>
                  </a:cubicBezTo>
                  <a:cubicBezTo>
                    <a:pt x="49783" y="29813"/>
                    <a:pt x="54613" y="27577"/>
                    <a:pt x="59814" y="27577"/>
                  </a:cubicBezTo>
                  <a:cubicBezTo>
                    <a:pt x="65015" y="27577"/>
                    <a:pt x="69845" y="29813"/>
                    <a:pt x="73560" y="33540"/>
                  </a:cubicBezTo>
                  <a:cubicBezTo>
                    <a:pt x="77647" y="36894"/>
                    <a:pt x="79504" y="41739"/>
                    <a:pt x="79504" y="47329"/>
                  </a:cubicBezTo>
                  <a:cubicBezTo>
                    <a:pt x="79504" y="49565"/>
                    <a:pt x="78761" y="52173"/>
                    <a:pt x="77647" y="55155"/>
                  </a:cubicBezTo>
                  <a:close/>
                  <a:moveTo>
                    <a:pt x="59814" y="17888"/>
                  </a:moveTo>
                  <a:cubicBezTo>
                    <a:pt x="43839" y="17888"/>
                    <a:pt x="30835" y="30931"/>
                    <a:pt x="30835" y="47329"/>
                  </a:cubicBezTo>
                  <a:cubicBezTo>
                    <a:pt x="30835" y="55900"/>
                    <a:pt x="36037" y="64099"/>
                    <a:pt x="36037" y="64099"/>
                  </a:cubicBezTo>
                  <a:cubicBezTo>
                    <a:pt x="59814" y="105465"/>
                    <a:pt x="59814" y="105465"/>
                    <a:pt x="59814" y="105465"/>
                  </a:cubicBezTo>
                  <a:cubicBezTo>
                    <a:pt x="60928" y="103602"/>
                    <a:pt x="60928" y="103602"/>
                    <a:pt x="60928" y="103602"/>
                  </a:cubicBezTo>
                  <a:cubicBezTo>
                    <a:pt x="68359" y="90186"/>
                    <a:pt x="83219" y="65217"/>
                    <a:pt x="83962" y="64099"/>
                  </a:cubicBezTo>
                  <a:cubicBezTo>
                    <a:pt x="84334" y="63726"/>
                    <a:pt x="89164" y="55900"/>
                    <a:pt x="89164" y="47329"/>
                  </a:cubicBezTo>
                  <a:cubicBezTo>
                    <a:pt x="89164" y="30931"/>
                    <a:pt x="76160" y="17888"/>
                    <a:pt x="59814" y="17888"/>
                  </a:cubicBezTo>
                  <a:close/>
                  <a:moveTo>
                    <a:pt x="70588" y="47329"/>
                  </a:moveTo>
                  <a:cubicBezTo>
                    <a:pt x="70588" y="53291"/>
                    <a:pt x="65758" y="58509"/>
                    <a:pt x="59814" y="58509"/>
                  </a:cubicBezTo>
                  <a:cubicBezTo>
                    <a:pt x="53869" y="58509"/>
                    <a:pt x="49040" y="53291"/>
                    <a:pt x="49040" y="47329"/>
                  </a:cubicBezTo>
                  <a:cubicBezTo>
                    <a:pt x="49040" y="40993"/>
                    <a:pt x="53869" y="36149"/>
                    <a:pt x="59814" y="36149"/>
                  </a:cubicBezTo>
                  <a:cubicBezTo>
                    <a:pt x="65758" y="36149"/>
                    <a:pt x="70588" y="40993"/>
                    <a:pt x="70588" y="47329"/>
                  </a:cubicBezTo>
                  <a:close/>
                  <a:moveTo>
                    <a:pt x="59814" y="115527"/>
                  </a:moveTo>
                  <a:cubicBezTo>
                    <a:pt x="29349" y="115527"/>
                    <a:pt x="4829" y="90559"/>
                    <a:pt x="4829" y="60372"/>
                  </a:cubicBezTo>
                  <a:cubicBezTo>
                    <a:pt x="4829" y="29440"/>
                    <a:pt x="29349" y="4844"/>
                    <a:pt x="59814" y="4844"/>
                  </a:cubicBezTo>
                  <a:cubicBezTo>
                    <a:pt x="90650" y="4844"/>
                    <a:pt x="115170" y="29440"/>
                    <a:pt x="115170" y="60372"/>
                  </a:cubicBezTo>
                  <a:cubicBezTo>
                    <a:pt x="115170" y="90559"/>
                    <a:pt x="90650" y="115527"/>
                    <a:pt x="59814" y="115527"/>
                  </a:cubicBezTo>
                  <a:close/>
                  <a:moveTo>
                    <a:pt x="59814" y="0"/>
                  </a:moveTo>
                  <a:cubicBezTo>
                    <a:pt x="26749" y="0"/>
                    <a:pt x="0" y="26832"/>
                    <a:pt x="0" y="60372"/>
                  </a:cubicBezTo>
                  <a:cubicBezTo>
                    <a:pt x="0" y="93167"/>
                    <a:pt x="26749" y="120000"/>
                    <a:pt x="59814" y="120000"/>
                  </a:cubicBezTo>
                  <a:cubicBezTo>
                    <a:pt x="93250" y="120000"/>
                    <a:pt x="120000" y="93167"/>
                    <a:pt x="120000" y="60372"/>
                  </a:cubicBezTo>
                  <a:cubicBezTo>
                    <a:pt x="120000" y="26832"/>
                    <a:pt x="93250" y="0"/>
                    <a:pt x="59814" y="0"/>
                  </a:cubicBezTo>
                  <a:close/>
                </a:path>
              </a:pathLst>
            </a:custGeom>
            <a:solidFill>
              <a:srgbClr val="9E1B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Open Sans"/>
                <a:ea typeface="Open Sans"/>
                <a:cs typeface="Open Sans"/>
                <a:sym typeface="Open Sans"/>
              </a:endParaRPr>
            </a:p>
          </p:txBody>
        </p:sp>
      </p:grpSp>
      <p:sp>
        <p:nvSpPr>
          <p:cNvPr id="835" name="Google Shape;835;p140"/>
          <p:cNvSpPr txBox="1"/>
          <p:nvPr/>
        </p:nvSpPr>
        <p:spPr>
          <a:xfrm>
            <a:off x="684400" y="1594765"/>
            <a:ext cx="8139600" cy="33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Open Sans"/>
                <a:ea typeface="Open Sans"/>
                <a:cs typeface="Open Sans"/>
                <a:sym typeface="Open Sans"/>
              </a:rPr>
              <a:t>Executive Summary </a:t>
            </a:r>
            <a:endParaRPr sz="1000" b="0" i="0" u="none" strike="noStrike" cap="none">
              <a:solidFill>
                <a:schemeClr val="dk2"/>
              </a:solidFill>
              <a:latin typeface="Open Sans"/>
              <a:ea typeface="Open Sans"/>
              <a:cs typeface="Open Sans"/>
              <a:sym typeface="Open Sans"/>
            </a:endParaRPr>
          </a:p>
        </p:txBody>
      </p:sp>
      <p:sp>
        <p:nvSpPr>
          <p:cNvPr id="836" name="Google Shape;836;p140"/>
          <p:cNvSpPr/>
          <p:nvPr/>
        </p:nvSpPr>
        <p:spPr>
          <a:xfrm>
            <a:off x="274335" y="2516415"/>
            <a:ext cx="365700" cy="365700"/>
          </a:xfrm>
          <a:custGeom>
            <a:avLst/>
            <a:gdLst/>
            <a:ahLst/>
            <a:cxnLst/>
            <a:rect l="l" t="t" r="r" b="b"/>
            <a:pathLst>
              <a:path w="120000" h="120000" extrusionOk="0">
                <a:moveTo>
                  <a:pt x="51269" y="75555"/>
                </a:moveTo>
                <a:cubicBezTo>
                  <a:pt x="32693" y="93703"/>
                  <a:pt x="32693" y="93703"/>
                  <a:pt x="32693" y="93703"/>
                </a:cubicBezTo>
                <a:cubicBezTo>
                  <a:pt x="31578" y="95185"/>
                  <a:pt x="29721" y="95555"/>
                  <a:pt x="28235" y="95555"/>
                </a:cubicBezTo>
                <a:cubicBezTo>
                  <a:pt x="26377" y="95555"/>
                  <a:pt x="24520" y="95185"/>
                  <a:pt x="23405" y="93703"/>
                </a:cubicBezTo>
                <a:cubicBezTo>
                  <a:pt x="20804" y="91111"/>
                  <a:pt x="20804" y="87037"/>
                  <a:pt x="23405" y="84444"/>
                </a:cubicBezTo>
                <a:cubicBezTo>
                  <a:pt x="41609" y="65925"/>
                  <a:pt x="41609" y="65925"/>
                  <a:pt x="41609" y="65925"/>
                </a:cubicBezTo>
                <a:cubicBezTo>
                  <a:pt x="44210" y="69629"/>
                  <a:pt x="47554" y="72962"/>
                  <a:pt x="51269" y="75555"/>
                </a:cubicBezTo>
                <a:close/>
                <a:moveTo>
                  <a:pt x="55356" y="49629"/>
                </a:moveTo>
                <a:cubicBezTo>
                  <a:pt x="54241" y="49629"/>
                  <a:pt x="53126" y="48518"/>
                  <a:pt x="53126" y="47407"/>
                </a:cubicBezTo>
                <a:cubicBezTo>
                  <a:pt x="53126" y="38148"/>
                  <a:pt x="60557" y="30740"/>
                  <a:pt x="69845" y="30740"/>
                </a:cubicBezTo>
                <a:cubicBezTo>
                  <a:pt x="70959" y="30740"/>
                  <a:pt x="72074" y="31851"/>
                  <a:pt x="72074" y="32962"/>
                </a:cubicBezTo>
                <a:cubicBezTo>
                  <a:pt x="72074" y="34444"/>
                  <a:pt x="70959" y="35555"/>
                  <a:pt x="69845" y="35555"/>
                </a:cubicBezTo>
                <a:cubicBezTo>
                  <a:pt x="63157" y="35555"/>
                  <a:pt x="57956" y="40740"/>
                  <a:pt x="57956" y="47407"/>
                </a:cubicBezTo>
                <a:cubicBezTo>
                  <a:pt x="57956" y="48518"/>
                  <a:pt x="56842" y="49629"/>
                  <a:pt x="55356" y="49629"/>
                </a:cubicBezTo>
                <a:close/>
                <a:moveTo>
                  <a:pt x="69845" y="68888"/>
                </a:moveTo>
                <a:cubicBezTo>
                  <a:pt x="57956" y="68888"/>
                  <a:pt x="47925" y="59259"/>
                  <a:pt x="47925" y="47407"/>
                </a:cubicBezTo>
                <a:cubicBezTo>
                  <a:pt x="47925" y="35555"/>
                  <a:pt x="57956" y="25555"/>
                  <a:pt x="69845" y="25555"/>
                </a:cubicBezTo>
                <a:cubicBezTo>
                  <a:pt x="81733" y="25555"/>
                  <a:pt x="91393" y="35555"/>
                  <a:pt x="91393" y="47407"/>
                </a:cubicBezTo>
                <a:cubicBezTo>
                  <a:pt x="91393" y="59259"/>
                  <a:pt x="81733" y="68888"/>
                  <a:pt x="69845" y="68888"/>
                </a:cubicBezTo>
                <a:close/>
                <a:moveTo>
                  <a:pt x="69845" y="18518"/>
                </a:moveTo>
                <a:cubicBezTo>
                  <a:pt x="53869" y="18518"/>
                  <a:pt x="40866" y="31481"/>
                  <a:pt x="40866" y="47407"/>
                </a:cubicBezTo>
                <a:cubicBezTo>
                  <a:pt x="40866" y="63333"/>
                  <a:pt x="53869" y="76296"/>
                  <a:pt x="69845" y="76296"/>
                </a:cubicBezTo>
                <a:cubicBezTo>
                  <a:pt x="85820" y="76296"/>
                  <a:pt x="98823" y="63333"/>
                  <a:pt x="98823" y="47407"/>
                </a:cubicBezTo>
                <a:cubicBezTo>
                  <a:pt x="98823" y="31481"/>
                  <a:pt x="85820" y="18518"/>
                  <a:pt x="69845" y="18518"/>
                </a:cubicBezTo>
                <a:close/>
                <a:moveTo>
                  <a:pt x="60185" y="0"/>
                </a:moveTo>
                <a:cubicBezTo>
                  <a:pt x="26749" y="0"/>
                  <a:pt x="0" y="27037"/>
                  <a:pt x="0" y="60000"/>
                </a:cubicBezTo>
                <a:cubicBezTo>
                  <a:pt x="0" y="93333"/>
                  <a:pt x="26749" y="120000"/>
                  <a:pt x="60185" y="120000"/>
                </a:cubicBezTo>
                <a:cubicBezTo>
                  <a:pt x="93250" y="120000"/>
                  <a:pt x="120000" y="93333"/>
                  <a:pt x="120000" y="60000"/>
                </a:cubicBezTo>
                <a:cubicBezTo>
                  <a:pt x="120000" y="27037"/>
                  <a:pt x="93250" y="0"/>
                  <a:pt x="60185" y="0"/>
                </a:cubicBezTo>
                <a:close/>
                <a:moveTo>
                  <a:pt x="60185" y="5185"/>
                </a:moveTo>
                <a:cubicBezTo>
                  <a:pt x="90650" y="5185"/>
                  <a:pt x="115170" y="29629"/>
                  <a:pt x="115170" y="60000"/>
                </a:cubicBezTo>
                <a:cubicBezTo>
                  <a:pt x="115170" y="90370"/>
                  <a:pt x="90650" y="115185"/>
                  <a:pt x="60185" y="115185"/>
                </a:cubicBezTo>
                <a:cubicBezTo>
                  <a:pt x="29721" y="115185"/>
                  <a:pt x="4829" y="90370"/>
                  <a:pt x="4829" y="60000"/>
                </a:cubicBezTo>
                <a:cubicBezTo>
                  <a:pt x="4829" y="29629"/>
                  <a:pt x="29721" y="5185"/>
                  <a:pt x="60185" y="5185"/>
                </a:cubicBezTo>
              </a:path>
            </a:pathLst>
          </a:custGeom>
          <a:solidFill>
            <a:srgbClr val="9E1B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Open Sans"/>
              <a:ea typeface="Open Sans"/>
              <a:cs typeface="Open Sans"/>
              <a:sym typeface="Open Sans"/>
            </a:endParaRPr>
          </a:p>
        </p:txBody>
      </p:sp>
      <p:grpSp>
        <p:nvGrpSpPr>
          <p:cNvPr id="837" name="Google Shape;837;p140"/>
          <p:cNvGrpSpPr/>
          <p:nvPr/>
        </p:nvGrpSpPr>
        <p:grpSpPr>
          <a:xfrm>
            <a:off x="718719" y="3405947"/>
            <a:ext cx="8139294" cy="365700"/>
            <a:chOff x="274321" y="2101906"/>
            <a:chExt cx="8549679" cy="365700"/>
          </a:xfrm>
        </p:grpSpPr>
        <p:sp>
          <p:nvSpPr>
            <p:cNvPr id="838" name="Google Shape;838;p140"/>
            <p:cNvSpPr txBox="1"/>
            <p:nvPr/>
          </p:nvSpPr>
          <p:spPr>
            <a:xfrm>
              <a:off x="684400" y="2115406"/>
              <a:ext cx="8139600" cy="33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Open Sans"/>
                  <a:ea typeface="Open Sans"/>
                  <a:cs typeface="Open Sans"/>
                  <a:sym typeface="Open Sans"/>
                </a:rPr>
                <a:t>Appendix B: </a:t>
              </a:r>
              <a:r>
                <a:rPr lang="en" sz="1000">
                  <a:solidFill>
                    <a:schemeClr val="dk1"/>
                  </a:solidFill>
                  <a:latin typeface="Open Sans"/>
                  <a:ea typeface="Open Sans"/>
                  <a:cs typeface="Open Sans"/>
                  <a:sym typeface="Open Sans"/>
                </a:rPr>
                <a:t>Solution Prioritization</a:t>
              </a:r>
              <a:endParaRPr sz="1000" b="0" i="0" u="none" strike="noStrike" cap="none">
                <a:solidFill>
                  <a:schemeClr val="dk2"/>
                </a:solidFill>
                <a:latin typeface="Open Sans"/>
                <a:ea typeface="Open Sans"/>
                <a:cs typeface="Open Sans"/>
                <a:sym typeface="Open Sans"/>
              </a:endParaRPr>
            </a:p>
          </p:txBody>
        </p:sp>
        <p:sp>
          <p:nvSpPr>
            <p:cNvPr id="839" name="Google Shape;839;p140"/>
            <p:cNvSpPr/>
            <p:nvPr/>
          </p:nvSpPr>
          <p:spPr>
            <a:xfrm>
              <a:off x="274321" y="2101906"/>
              <a:ext cx="365700" cy="365700"/>
            </a:xfrm>
            <a:custGeom>
              <a:avLst/>
              <a:gdLst/>
              <a:ahLst/>
              <a:cxnLst/>
              <a:rect l="l" t="t" r="r" b="b"/>
              <a:pathLst>
                <a:path w="120000" h="120000" extrusionOk="0">
                  <a:moveTo>
                    <a:pt x="65015" y="76296"/>
                  </a:moveTo>
                  <a:cubicBezTo>
                    <a:pt x="64272" y="76296"/>
                    <a:pt x="62786" y="76666"/>
                    <a:pt x="61300" y="78148"/>
                  </a:cubicBezTo>
                  <a:cubicBezTo>
                    <a:pt x="59814" y="79629"/>
                    <a:pt x="59442" y="80740"/>
                    <a:pt x="59442" y="81851"/>
                  </a:cubicBezTo>
                  <a:cubicBezTo>
                    <a:pt x="66873" y="83703"/>
                    <a:pt x="66873" y="83703"/>
                    <a:pt x="66873" y="83703"/>
                  </a:cubicBezTo>
                  <a:lnTo>
                    <a:pt x="65015" y="76296"/>
                  </a:lnTo>
                  <a:close/>
                  <a:moveTo>
                    <a:pt x="32693" y="41851"/>
                  </a:moveTo>
                  <a:cubicBezTo>
                    <a:pt x="31578" y="40740"/>
                    <a:pt x="31578" y="40740"/>
                    <a:pt x="31578" y="40740"/>
                  </a:cubicBezTo>
                  <a:cubicBezTo>
                    <a:pt x="30464" y="41111"/>
                    <a:pt x="29349" y="41481"/>
                    <a:pt x="28235" y="42222"/>
                  </a:cubicBezTo>
                  <a:cubicBezTo>
                    <a:pt x="30092" y="44074"/>
                    <a:pt x="30092" y="44074"/>
                    <a:pt x="30092" y="44074"/>
                  </a:cubicBezTo>
                  <a:cubicBezTo>
                    <a:pt x="34922" y="48888"/>
                    <a:pt x="34922" y="48888"/>
                    <a:pt x="34922" y="48888"/>
                  </a:cubicBezTo>
                  <a:cubicBezTo>
                    <a:pt x="56099" y="70000"/>
                    <a:pt x="56099" y="70000"/>
                    <a:pt x="56099" y="70000"/>
                  </a:cubicBezTo>
                  <a:cubicBezTo>
                    <a:pt x="57213" y="69259"/>
                    <a:pt x="58328" y="68888"/>
                    <a:pt x="59442" y="68518"/>
                  </a:cubicBezTo>
                  <a:cubicBezTo>
                    <a:pt x="36780" y="45925"/>
                    <a:pt x="36780" y="45925"/>
                    <a:pt x="36780" y="45925"/>
                  </a:cubicBezTo>
                  <a:lnTo>
                    <a:pt x="32693" y="41851"/>
                  </a:lnTo>
                  <a:close/>
                  <a:moveTo>
                    <a:pt x="31950" y="51851"/>
                  </a:moveTo>
                  <a:cubicBezTo>
                    <a:pt x="53126" y="72962"/>
                    <a:pt x="53126" y="72962"/>
                    <a:pt x="53126" y="72962"/>
                  </a:cubicBezTo>
                  <a:cubicBezTo>
                    <a:pt x="52383" y="74074"/>
                    <a:pt x="52012" y="75185"/>
                    <a:pt x="51640" y="75925"/>
                  </a:cubicBezTo>
                  <a:cubicBezTo>
                    <a:pt x="28978" y="53333"/>
                    <a:pt x="28978" y="53333"/>
                    <a:pt x="28978" y="53333"/>
                  </a:cubicBezTo>
                  <a:cubicBezTo>
                    <a:pt x="24891" y="49259"/>
                    <a:pt x="24891" y="49259"/>
                    <a:pt x="24891" y="49259"/>
                  </a:cubicBezTo>
                  <a:cubicBezTo>
                    <a:pt x="23777" y="48148"/>
                    <a:pt x="23777" y="48148"/>
                    <a:pt x="23777" y="48148"/>
                  </a:cubicBezTo>
                  <a:cubicBezTo>
                    <a:pt x="24148" y="47407"/>
                    <a:pt x="24891" y="46296"/>
                    <a:pt x="25634" y="45185"/>
                  </a:cubicBezTo>
                  <a:cubicBezTo>
                    <a:pt x="27120" y="47037"/>
                    <a:pt x="27120" y="47037"/>
                    <a:pt x="27120" y="47037"/>
                  </a:cubicBezTo>
                  <a:lnTo>
                    <a:pt x="31950" y="51851"/>
                  </a:lnTo>
                  <a:close/>
                  <a:moveTo>
                    <a:pt x="66501" y="41851"/>
                  </a:moveTo>
                  <a:cubicBezTo>
                    <a:pt x="66501" y="27777"/>
                    <a:pt x="66501" y="27777"/>
                    <a:pt x="66501" y="27777"/>
                  </a:cubicBezTo>
                  <a:cubicBezTo>
                    <a:pt x="70588" y="31851"/>
                    <a:pt x="70588" y="31851"/>
                    <a:pt x="70588" y="31851"/>
                  </a:cubicBezTo>
                  <a:cubicBezTo>
                    <a:pt x="70588" y="37777"/>
                    <a:pt x="70588" y="37777"/>
                    <a:pt x="70588" y="37777"/>
                  </a:cubicBezTo>
                  <a:cubicBezTo>
                    <a:pt x="76160" y="37777"/>
                    <a:pt x="76160" y="37777"/>
                    <a:pt x="76160" y="37777"/>
                  </a:cubicBezTo>
                  <a:cubicBezTo>
                    <a:pt x="80619" y="41851"/>
                    <a:pt x="80619" y="41851"/>
                    <a:pt x="80619" y="41851"/>
                  </a:cubicBezTo>
                  <a:lnTo>
                    <a:pt x="66501" y="41851"/>
                  </a:lnTo>
                  <a:close/>
                  <a:moveTo>
                    <a:pt x="82476" y="37777"/>
                  </a:moveTo>
                  <a:cubicBezTo>
                    <a:pt x="70588" y="25925"/>
                    <a:pt x="70588" y="25925"/>
                    <a:pt x="70588" y="25925"/>
                  </a:cubicBezTo>
                  <a:cubicBezTo>
                    <a:pt x="66873" y="21851"/>
                    <a:pt x="66873" y="21851"/>
                    <a:pt x="66873" y="21851"/>
                  </a:cubicBezTo>
                  <a:cubicBezTo>
                    <a:pt x="35294" y="21851"/>
                    <a:pt x="35294" y="21851"/>
                    <a:pt x="35294" y="21851"/>
                  </a:cubicBezTo>
                  <a:cubicBezTo>
                    <a:pt x="33436" y="21851"/>
                    <a:pt x="31578" y="23703"/>
                    <a:pt x="31578" y="25925"/>
                  </a:cubicBezTo>
                  <a:cubicBezTo>
                    <a:pt x="31578" y="37037"/>
                    <a:pt x="31578" y="37037"/>
                    <a:pt x="31578" y="37037"/>
                  </a:cubicBezTo>
                  <a:cubicBezTo>
                    <a:pt x="33065" y="37037"/>
                    <a:pt x="34551" y="37407"/>
                    <a:pt x="35665" y="38518"/>
                  </a:cubicBezTo>
                  <a:cubicBezTo>
                    <a:pt x="65758" y="68518"/>
                    <a:pt x="65758" y="68518"/>
                    <a:pt x="65758" y="68518"/>
                  </a:cubicBezTo>
                  <a:cubicBezTo>
                    <a:pt x="70959" y="87777"/>
                    <a:pt x="70959" y="87777"/>
                    <a:pt x="70959" y="87777"/>
                  </a:cubicBezTo>
                  <a:cubicBezTo>
                    <a:pt x="52012" y="82592"/>
                    <a:pt x="52012" y="82592"/>
                    <a:pt x="52012" y="82592"/>
                  </a:cubicBezTo>
                  <a:cubicBezTo>
                    <a:pt x="31578" y="62222"/>
                    <a:pt x="31578" y="62222"/>
                    <a:pt x="31578" y="62222"/>
                  </a:cubicBezTo>
                  <a:cubicBezTo>
                    <a:pt x="31578" y="91851"/>
                    <a:pt x="31578" y="91851"/>
                    <a:pt x="31578" y="91851"/>
                  </a:cubicBezTo>
                  <a:cubicBezTo>
                    <a:pt x="31578" y="94074"/>
                    <a:pt x="33436" y="95555"/>
                    <a:pt x="35294" y="95555"/>
                  </a:cubicBezTo>
                  <a:cubicBezTo>
                    <a:pt x="82476" y="95555"/>
                    <a:pt x="82476" y="95555"/>
                    <a:pt x="82476" y="95555"/>
                  </a:cubicBezTo>
                  <a:cubicBezTo>
                    <a:pt x="84705" y="95555"/>
                    <a:pt x="86191" y="94074"/>
                    <a:pt x="86191" y="91851"/>
                  </a:cubicBezTo>
                  <a:cubicBezTo>
                    <a:pt x="86191" y="41481"/>
                    <a:pt x="86191" y="41481"/>
                    <a:pt x="86191" y="41481"/>
                  </a:cubicBezTo>
                  <a:lnTo>
                    <a:pt x="82476" y="37777"/>
                  </a:lnTo>
                  <a:close/>
                  <a:moveTo>
                    <a:pt x="60185" y="0"/>
                  </a:moveTo>
                  <a:cubicBezTo>
                    <a:pt x="26749" y="0"/>
                    <a:pt x="0" y="27037"/>
                    <a:pt x="0" y="60000"/>
                  </a:cubicBezTo>
                  <a:cubicBezTo>
                    <a:pt x="0" y="93333"/>
                    <a:pt x="26749" y="120000"/>
                    <a:pt x="60185" y="120000"/>
                  </a:cubicBezTo>
                  <a:cubicBezTo>
                    <a:pt x="93250" y="120000"/>
                    <a:pt x="120000" y="93333"/>
                    <a:pt x="120000" y="60000"/>
                  </a:cubicBezTo>
                  <a:cubicBezTo>
                    <a:pt x="120000" y="27037"/>
                    <a:pt x="93250" y="0"/>
                    <a:pt x="60185" y="0"/>
                  </a:cubicBezTo>
                  <a:close/>
                  <a:moveTo>
                    <a:pt x="60185" y="4814"/>
                  </a:moveTo>
                  <a:cubicBezTo>
                    <a:pt x="90650" y="4814"/>
                    <a:pt x="115170" y="29629"/>
                    <a:pt x="115170" y="60000"/>
                  </a:cubicBezTo>
                  <a:cubicBezTo>
                    <a:pt x="115170" y="90740"/>
                    <a:pt x="90650" y="115555"/>
                    <a:pt x="60185" y="115555"/>
                  </a:cubicBezTo>
                  <a:cubicBezTo>
                    <a:pt x="29721" y="115555"/>
                    <a:pt x="4829" y="90740"/>
                    <a:pt x="4829" y="60000"/>
                  </a:cubicBezTo>
                  <a:cubicBezTo>
                    <a:pt x="4829" y="29629"/>
                    <a:pt x="29721" y="4814"/>
                    <a:pt x="60185" y="4814"/>
                  </a:cubicBezTo>
                </a:path>
              </a:pathLst>
            </a:custGeom>
            <a:solidFill>
              <a:srgbClr val="9E1B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Open Sans"/>
                <a:ea typeface="Open Sans"/>
                <a:cs typeface="Open Sans"/>
                <a:sym typeface="Open Sans"/>
              </a:endParaRPr>
            </a:p>
          </p:txBody>
        </p:sp>
      </p:grpSp>
      <p:grpSp>
        <p:nvGrpSpPr>
          <p:cNvPr id="840" name="Google Shape;840;p140"/>
          <p:cNvGrpSpPr/>
          <p:nvPr/>
        </p:nvGrpSpPr>
        <p:grpSpPr>
          <a:xfrm>
            <a:off x="718715" y="2975971"/>
            <a:ext cx="8139298" cy="365700"/>
            <a:chOff x="274317" y="2603700"/>
            <a:chExt cx="8549683" cy="365700"/>
          </a:xfrm>
        </p:grpSpPr>
        <p:sp>
          <p:nvSpPr>
            <p:cNvPr id="841" name="Google Shape;841;p140"/>
            <p:cNvSpPr txBox="1"/>
            <p:nvPr/>
          </p:nvSpPr>
          <p:spPr>
            <a:xfrm>
              <a:off x="684400" y="2617200"/>
              <a:ext cx="8139600" cy="33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Open Sans"/>
                  <a:ea typeface="Open Sans"/>
                  <a:cs typeface="Open Sans"/>
                  <a:sym typeface="Open Sans"/>
                </a:rPr>
                <a:t>Appendix A: </a:t>
              </a:r>
              <a:r>
                <a:rPr lang="en" sz="1000">
                  <a:solidFill>
                    <a:schemeClr val="dk1"/>
                  </a:solidFill>
                  <a:latin typeface="Open Sans"/>
                  <a:ea typeface="Open Sans"/>
                  <a:cs typeface="Open Sans"/>
                  <a:sym typeface="Open Sans"/>
                </a:rPr>
                <a:t>Current State Assessment</a:t>
              </a:r>
              <a:endParaRPr sz="1000" b="0" i="0" u="none" strike="noStrike" cap="none">
                <a:solidFill>
                  <a:schemeClr val="dk2"/>
                </a:solidFill>
                <a:latin typeface="Open Sans"/>
                <a:ea typeface="Open Sans"/>
                <a:cs typeface="Open Sans"/>
                <a:sym typeface="Open Sans"/>
              </a:endParaRPr>
            </a:p>
          </p:txBody>
        </p:sp>
        <p:sp>
          <p:nvSpPr>
            <p:cNvPr id="842" name="Google Shape;842;p140"/>
            <p:cNvSpPr/>
            <p:nvPr/>
          </p:nvSpPr>
          <p:spPr>
            <a:xfrm>
              <a:off x="274317" y="2603700"/>
              <a:ext cx="365700" cy="365700"/>
            </a:xfrm>
            <a:custGeom>
              <a:avLst/>
              <a:gdLst/>
              <a:ahLst/>
              <a:cxnLst/>
              <a:rect l="l" t="t" r="r" b="b"/>
              <a:pathLst>
                <a:path w="120000" h="120000" extrusionOk="0">
                  <a:moveTo>
                    <a:pt x="67407" y="43200"/>
                  </a:moveTo>
                  <a:cubicBezTo>
                    <a:pt x="67407" y="28800"/>
                    <a:pt x="67407" y="28800"/>
                    <a:pt x="67407" y="28800"/>
                  </a:cubicBezTo>
                  <a:cubicBezTo>
                    <a:pt x="71851" y="33230"/>
                    <a:pt x="71851" y="33230"/>
                    <a:pt x="71851" y="33230"/>
                  </a:cubicBezTo>
                  <a:cubicBezTo>
                    <a:pt x="71851" y="38769"/>
                    <a:pt x="71851" y="38769"/>
                    <a:pt x="71851" y="38769"/>
                  </a:cubicBezTo>
                  <a:cubicBezTo>
                    <a:pt x="77407" y="38769"/>
                    <a:pt x="77407" y="38769"/>
                    <a:pt x="77407" y="38769"/>
                  </a:cubicBezTo>
                  <a:cubicBezTo>
                    <a:pt x="81851" y="43200"/>
                    <a:pt x="81851" y="43200"/>
                    <a:pt x="81851" y="43200"/>
                  </a:cubicBezTo>
                  <a:lnTo>
                    <a:pt x="67407" y="43200"/>
                  </a:lnTo>
                  <a:close/>
                  <a:moveTo>
                    <a:pt x="60000" y="86769"/>
                  </a:moveTo>
                  <a:cubicBezTo>
                    <a:pt x="50740" y="86769"/>
                    <a:pt x="42962" y="79015"/>
                    <a:pt x="42962" y="69784"/>
                  </a:cubicBezTo>
                  <a:cubicBezTo>
                    <a:pt x="60000" y="69784"/>
                    <a:pt x="60000" y="69784"/>
                    <a:pt x="60000" y="69784"/>
                  </a:cubicBezTo>
                  <a:cubicBezTo>
                    <a:pt x="60000" y="52430"/>
                    <a:pt x="60000" y="52430"/>
                    <a:pt x="60000" y="52430"/>
                  </a:cubicBezTo>
                  <a:cubicBezTo>
                    <a:pt x="69629" y="52430"/>
                    <a:pt x="77037" y="60184"/>
                    <a:pt x="77037" y="69784"/>
                  </a:cubicBezTo>
                  <a:cubicBezTo>
                    <a:pt x="77037" y="79015"/>
                    <a:pt x="69629" y="86769"/>
                    <a:pt x="60000" y="86769"/>
                  </a:cubicBezTo>
                  <a:close/>
                  <a:moveTo>
                    <a:pt x="56296" y="48738"/>
                  </a:moveTo>
                  <a:cubicBezTo>
                    <a:pt x="56296" y="65723"/>
                    <a:pt x="56296" y="65723"/>
                    <a:pt x="56296" y="65723"/>
                  </a:cubicBezTo>
                  <a:cubicBezTo>
                    <a:pt x="38888" y="65723"/>
                    <a:pt x="38888" y="65723"/>
                    <a:pt x="38888" y="65723"/>
                  </a:cubicBezTo>
                  <a:cubicBezTo>
                    <a:pt x="38888" y="56123"/>
                    <a:pt x="46666" y="48738"/>
                    <a:pt x="56296" y="48738"/>
                  </a:cubicBezTo>
                  <a:close/>
                  <a:moveTo>
                    <a:pt x="83703" y="38769"/>
                  </a:moveTo>
                  <a:cubicBezTo>
                    <a:pt x="71851" y="26953"/>
                    <a:pt x="71851" y="26953"/>
                    <a:pt x="71851" y="26953"/>
                  </a:cubicBezTo>
                  <a:cubicBezTo>
                    <a:pt x="67777" y="23261"/>
                    <a:pt x="67777" y="23261"/>
                    <a:pt x="67777" y="23261"/>
                  </a:cubicBezTo>
                  <a:cubicBezTo>
                    <a:pt x="36296" y="23261"/>
                    <a:pt x="36296" y="23261"/>
                    <a:pt x="36296" y="23261"/>
                  </a:cubicBezTo>
                  <a:cubicBezTo>
                    <a:pt x="34444" y="23261"/>
                    <a:pt x="32592" y="25107"/>
                    <a:pt x="32592" y="26953"/>
                  </a:cubicBezTo>
                  <a:cubicBezTo>
                    <a:pt x="32592" y="93046"/>
                    <a:pt x="32592" y="93046"/>
                    <a:pt x="32592" y="93046"/>
                  </a:cubicBezTo>
                  <a:cubicBezTo>
                    <a:pt x="32592" y="94892"/>
                    <a:pt x="34444" y="96738"/>
                    <a:pt x="36296" y="96738"/>
                  </a:cubicBezTo>
                  <a:cubicBezTo>
                    <a:pt x="83703" y="96738"/>
                    <a:pt x="83703" y="96738"/>
                    <a:pt x="83703" y="96738"/>
                  </a:cubicBezTo>
                  <a:cubicBezTo>
                    <a:pt x="85925" y="96738"/>
                    <a:pt x="87407" y="94892"/>
                    <a:pt x="87407" y="93046"/>
                  </a:cubicBezTo>
                  <a:cubicBezTo>
                    <a:pt x="87407" y="42830"/>
                    <a:pt x="87407" y="42830"/>
                    <a:pt x="87407" y="42830"/>
                  </a:cubicBezTo>
                  <a:lnTo>
                    <a:pt x="83703" y="38769"/>
                  </a:lnTo>
                  <a:close/>
                  <a:moveTo>
                    <a:pt x="63703" y="56861"/>
                  </a:moveTo>
                  <a:cubicBezTo>
                    <a:pt x="63703" y="69784"/>
                    <a:pt x="63703" y="69784"/>
                    <a:pt x="63703" y="69784"/>
                  </a:cubicBezTo>
                  <a:cubicBezTo>
                    <a:pt x="63703" y="73476"/>
                    <a:pt x="63703" y="73476"/>
                    <a:pt x="63703" y="73476"/>
                  </a:cubicBezTo>
                  <a:cubicBezTo>
                    <a:pt x="60000" y="73476"/>
                    <a:pt x="60000" y="73476"/>
                    <a:pt x="60000" y="73476"/>
                  </a:cubicBezTo>
                  <a:cubicBezTo>
                    <a:pt x="47037" y="73476"/>
                    <a:pt x="47037" y="73476"/>
                    <a:pt x="47037" y="73476"/>
                  </a:cubicBezTo>
                  <a:cubicBezTo>
                    <a:pt x="48888" y="79015"/>
                    <a:pt x="54074" y="83076"/>
                    <a:pt x="60000" y="83076"/>
                  </a:cubicBezTo>
                  <a:cubicBezTo>
                    <a:pt x="67407" y="83076"/>
                    <a:pt x="73333" y="76800"/>
                    <a:pt x="73333" y="69784"/>
                  </a:cubicBezTo>
                  <a:cubicBezTo>
                    <a:pt x="73333" y="63507"/>
                    <a:pt x="69259" y="58338"/>
                    <a:pt x="63703" y="56861"/>
                  </a:cubicBezTo>
                  <a:close/>
                  <a:moveTo>
                    <a:pt x="60000" y="0"/>
                  </a:moveTo>
                  <a:cubicBezTo>
                    <a:pt x="26666" y="0"/>
                    <a:pt x="0" y="26953"/>
                    <a:pt x="0" y="59815"/>
                  </a:cubicBezTo>
                  <a:cubicBezTo>
                    <a:pt x="0" y="93046"/>
                    <a:pt x="26666" y="120000"/>
                    <a:pt x="60000" y="120000"/>
                  </a:cubicBezTo>
                  <a:cubicBezTo>
                    <a:pt x="93333" y="120000"/>
                    <a:pt x="120000" y="93046"/>
                    <a:pt x="120000" y="59815"/>
                  </a:cubicBezTo>
                  <a:cubicBezTo>
                    <a:pt x="120000" y="26953"/>
                    <a:pt x="93333" y="0"/>
                    <a:pt x="60000" y="0"/>
                  </a:cubicBezTo>
                  <a:close/>
                  <a:moveTo>
                    <a:pt x="60000" y="4800"/>
                  </a:moveTo>
                  <a:cubicBezTo>
                    <a:pt x="90370" y="4800"/>
                    <a:pt x="115185" y="29538"/>
                    <a:pt x="115185" y="59815"/>
                  </a:cubicBezTo>
                  <a:cubicBezTo>
                    <a:pt x="115185" y="90461"/>
                    <a:pt x="90370" y="115200"/>
                    <a:pt x="60000" y="115200"/>
                  </a:cubicBezTo>
                  <a:cubicBezTo>
                    <a:pt x="29629" y="115200"/>
                    <a:pt x="4814" y="90461"/>
                    <a:pt x="4814" y="59815"/>
                  </a:cubicBezTo>
                  <a:cubicBezTo>
                    <a:pt x="4814" y="29538"/>
                    <a:pt x="29629" y="4800"/>
                    <a:pt x="60000" y="4800"/>
                  </a:cubicBezTo>
                </a:path>
              </a:pathLst>
            </a:custGeom>
            <a:solidFill>
              <a:srgbClr val="9E1B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Open Sans"/>
                <a:ea typeface="Open Sans"/>
                <a:cs typeface="Open Sans"/>
                <a:sym typeface="Open Sans"/>
              </a:endParaRPr>
            </a:p>
          </p:txBody>
        </p:sp>
      </p:grpSp>
      <p:sp>
        <p:nvSpPr>
          <p:cNvPr id="843" name="Google Shape;843;p140"/>
          <p:cNvSpPr txBox="1"/>
          <p:nvPr/>
        </p:nvSpPr>
        <p:spPr>
          <a:xfrm>
            <a:off x="684400" y="2541000"/>
            <a:ext cx="8139600" cy="33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Open Sans"/>
                <a:ea typeface="Open Sans"/>
                <a:cs typeface="Open Sans"/>
                <a:sym typeface="Open Sans"/>
              </a:rPr>
              <a:t>Appendix</a:t>
            </a:r>
            <a:endParaRPr sz="1000" b="0" i="0" u="none" strike="noStrike" cap="none">
              <a:solidFill>
                <a:schemeClr val="dk2"/>
              </a:solidFill>
              <a:latin typeface="Open Sans"/>
              <a:ea typeface="Open Sans"/>
              <a:cs typeface="Open Sans"/>
              <a:sym typeface="Open Sans"/>
            </a:endParaRPr>
          </a:p>
        </p:txBody>
      </p:sp>
      <p:sp>
        <p:nvSpPr>
          <p:cNvPr id="844" name="Google Shape;844;p140"/>
          <p:cNvSpPr/>
          <p:nvPr/>
        </p:nvSpPr>
        <p:spPr>
          <a:xfrm>
            <a:off x="274317" y="1570175"/>
            <a:ext cx="365700" cy="365700"/>
          </a:xfrm>
          <a:custGeom>
            <a:avLst/>
            <a:gdLst/>
            <a:ahLst/>
            <a:cxnLst/>
            <a:rect l="l" t="t" r="r" b="b"/>
            <a:pathLst>
              <a:path w="120000" h="120000" extrusionOk="0">
                <a:moveTo>
                  <a:pt x="67407" y="43200"/>
                </a:moveTo>
                <a:cubicBezTo>
                  <a:pt x="67407" y="28800"/>
                  <a:pt x="67407" y="28800"/>
                  <a:pt x="67407" y="28800"/>
                </a:cubicBezTo>
                <a:cubicBezTo>
                  <a:pt x="71851" y="33230"/>
                  <a:pt x="71851" y="33230"/>
                  <a:pt x="71851" y="33230"/>
                </a:cubicBezTo>
                <a:cubicBezTo>
                  <a:pt x="71851" y="38769"/>
                  <a:pt x="71851" y="38769"/>
                  <a:pt x="71851" y="38769"/>
                </a:cubicBezTo>
                <a:cubicBezTo>
                  <a:pt x="77407" y="38769"/>
                  <a:pt x="77407" y="38769"/>
                  <a:pt x="77407" y="38769"/>
                </a:cubicBezTo>
                <a:cubicBezTo>
                  <a:pt x="81851" y="43200"/>
                  <a:pt x="81851" y="43200"/>
                  <a:pt x="81851" y="43200"/>
                </a:cubicBezTo>
                <a:lnTo>
                  <a:pt x="67407" y="43200"/>
                </a:lnTo>
                <a:close/>
                <a:moveTo>
                  <a:pt x="60000" y="86769"/>
                </a:moveTo>
                <a:cubicBezTo>
                  <a:pt x="50740" y="86769"/>
                  <a:pt x="42962" y="79015"/>
                  <a:pt x="42962" y="69784"/>
                </a:cubicBezTo>
                <a:cubicBezTo>
                  <a:pt x="60000" y="69784"/>
                  <a:pt x="60000" y="69784"/>
                  <a:pt x="60000" y="69784"/>
                </a:cubicBezTo>
                <a:cubicBezTo>
                  <a:pt x="60000" y="52430"/>
                  <a:pt x="60000" y="52430"/>
                  <a:pt x="60000" y="52430"/>
                </a:cubicBezTo>
                <a:cubicBezTo>
                  <a:pt x="69629" y="52430"/>
                  <a:pt x="77037" y="60184"/>
                  <a:pt x="77037" y="69784"/>
                </a:cubicBezTo>
                <a:cubicBezTo>
                  <a:pt x="77037" y="79015"/>
                  <a:pt x="69629" y="86769"/>
                  <a:pt x="60000" y="86769"/>
                </a:cubicBezTo>
                <a:close/>
                <a:moveTo>
                  <a:pt x="56296" y="48738"/>
                </a:moveTo>
                <a:cubicBezTo>
                  <a:pt x="56296" y="65723"/>
                  <a:pt x="56296" y="65723"/>
                  <a:pt x="56296" y="65723"/>
                </a:cubicBezTo>
                <a:cubicBezTo>
                  <a:pt x="38888" y="65723"/>
                  <a:pt x="38888" y="65723"/>
                  <a:pt x="38888" y="65723"/>
                </a:cubicBezTo>
                <a:cubicBezTo>
                  <a:pt x="38888" y="56123"/>
                  <a:pt x="46666" y="48738"/>
                  <a:pt x="56296" y="48738"/>
                </a:cubicBezTo>
                <a:close/>
                <a:moveTo>
                  <a:pt x="83703" y="38769"/>
                </a:moveTo>
                <a:cubicBezTo>
                  <a:pt x="71851" y="26953"/>
                  <a:pt x="71851" y="26953"/>
                  <a:pt x="71851" y="26953"/>
                </a:cubicBezTo>
                <a:cubicBezTo>
                  <a:pt x="67777" y="23261"/>
                  <a:pt x="67777" y="23261"/>
                  <a:pt x="67777" y="23261"/>
                </a:cubicBezTo>
                <a:cubicBezTo>
                  <a:pt x="36296" y="23261"/>
                  <a:pt x="36296" y="23261"/>
                  <a:pt x="36296" y="23261"/>
                </a:cubicBezTo>
                <a:cubicBezTo>
                  <a:pt x="34444" y="23261"/>
                  <a:pt x="32592" y="25107"/>
                  <a:pt x="32592" y="26953"/>
                </a:cubicBezTo>
                <a:cubicBezTo>
                  <a:pt x="32592" y="93046"/>
                  <a:pt x="32592" y="93046"/>
                  <a:pt x="32592" y="93046"/>
                </a:cubicBezTo>
                <a:cubicBezTo>
                  <a:pt x="32592" y="94892"/>
                  <a:pt x="34444" y="96738"/>
                  <a:pt x="36296" y="96738"/>
                </a:cubicBezTo>
                <a:cubicBezTo>
                  <a:pt x="83703" y="96738"/>
                  <a:pt x="83703" y="96738"/>
                  <a:pt x="83703" y="96738"/>
                </a:cubicBezTo>
                <a:cubicBezTo>
                  <a:pt x="85925" y="96738"/>
                  <a:pt x="87407" y="94892"/>
                  <a:pt x="87407" y="93046"/>
                </a:cubicBezTo>
                <a:cubicBezTo>
                  <a:pt x="87407" y="42830"/>
                  <a:pt x="87407" y="42830"/>
                  <a:pt x="87407" y="42830"/>
                </a:cubicBezTo>
                <a:lnTo>
                  <a:pt x="83703" y="38769"/>
                </a:lnTo>
                <a:close/>
                <a:moveTo>
                  <a:pt x="63703" y="56861"/>
                </a:moveTo>
                <a:cubicBezTo>
                  <a:pt x="63703" y="69784"/>
                  <a:pt x="63703" y="69784"/>
                  <a:pt x="63703" y="69784"/>
                </a:cubicBezTo>
                <a:cubicBezTo>
                  <a:pt x="63703" y="73476"/>
                  <a:pt x="63703" y="73476"/>
                  <a:pt x="63703" y="73476"/>
                </a:cubicBezTo>
                <a:cubicBezTo>
                  <a:pt x="60000" y="73476"/>
                  <a:pt x="60000" y="73476"/>
                  <a:pt x="60000" y="73476"/>
                </a:cubicBezTo>
                <a:cubicBezTo>
                  <a:pt x="47037" y="73476"/>
                  <a:pt x="47037" y="73476"/>
                  <a:pt x="47037" y="73476"/>
                </a:cubicBezTo>
                <a:cubicBezTo>
                  <a:pt x="48888" y="79015"/>
                  <a:pt x="54074" y="83076"/>
                  <a:pt x="60000" y="83076"/>
                </a:cubicBezTo>
                <a:cubicBezTo>
                  <a:pt x="67407" y="83076"/>
                  <a:pt x="73333" y="76800"/>
                  <a:pt x="73333" y="69784"/>
                </a:cubicBezTo>
                <a:cubicBezTo>
                  <a:pt x="73333" y="63507"/>
                  <a:pt x="69259" y="58338"/>
                  <a:pt x="63703" y="56861"/>
                </a:cubicBezTo>
                <a:close/>
                <a:moveTo>
                  <a:pt x="60000" y="0"/>
                </a:moveTo>
                <a:cubicBezTo>
                  <a:pt x="26666" y="0"/>
                  <a:pt x="0" y="26953"/>
                  <a:pt x="0" y="59815"/>
                </a:cubicBezTo>
                <a:cubicBezTo>
                  <a:pt x="0" y="93046"/>
                  <a:pt x="26666" y="120000"/>
                  <a:pt x="60000" y="120000"/>
                </a:cubicBezTo>
                <a:cubicBezTo>
                  <a:pt x="93333" y="120000"/>
                  <a:pt x="120000" y="93046"/>
                  <a:pt x="120000" y="59815"/>
                </a:cubicBezTo>
                <a:cubicBezTo>
                  <a:pt x="120000" y="26953"/>
                  <a:pt x="93333" y="0"/>
                  <a:pt x="60000" y="0"/>
                </a:cubicBezTo>
                <a:close/>
                <a:moveTo>
                  <a:pt x="60000" y="4800"/>
                </a:moveTo>
                <a:cubicBezTo>
                  <a:pt x="90370" y="4800"/>
                  <a:pt x="115185" y="29538"/>
                  <a:pt x="115185" y="59815"/>
                </a:cubicBezTo>
                <a:cubicBezTo>
                  <a:pt x="115185" y="90461"/>
                  <a:pt x="90370" y="115200"/>
                  <a:pt x="60000" y="115200"/>
                </a:cubicBezTo>
                <a:cubicBezTo>
                  <a:pt x="29629" y="115200"/>
                  <a:pt x="4814" y="90461"/>
                  <a:pt x="4814" y="59815"/>
                </a:cubicBezTo>
                <a:cubicBezTo>
                  <a:pt x="4814" y="29538"/>
                  <a:pt x="29629" y="4800"/>
                  <a:pt x="60000" y="4800"/>
                </a:cubicBezTo>
              </a:path>
            </a:pathLst>
          </a:custGeom>
          <a:solidFill>
            <a:srgbClr val="9E1B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Open Sans"/>
              <a:ea typeface="Open Sans"/>
              <a:cs typeface="Open Sans"/>
              <a:sym typeface="Open Sans"/>
            </a:endParaRPr>
          </a:p>
        </p:txBody>
      </p:sp>
      <p:sp>
        <p:nvSpPr>
          <p:cNvPr id="845" name="Google Shape;845;p140"/>
          <p:cNvSpPr txBox="1"/>
          <p:nvPr/>
        </p:nvSpPr>
        <p:spPr>
          <a:xfrm>
            <a:off x="684400" y="2056791"/>
            <a:ext cx="8139600" cy="33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Open Sans"/>
                <a:ea typeface="Open Sans"/>
                <a:cs typeface="Open Sans"/>
                <a:sym typeface="Open Sans"/>
              </a:rPr>
              <a:t>Target State and Implementation Roadmap</a:t>
            </a:r>
            <a:endParaRPr sz="1000" b="0" i="0" u="none" strike="noStrike" cap="none">
              <a:solidFill>
                <a:schemeClr val="dk2"/>
              </a:solidFill>
              <a:latin typeface="Open Sans"/>
              <a:ea typeface="Open Sans"/>
              <a:cs typeface="Open Sans"/>
              <a:sym typeface="Open Sans"/>
            </a:endParaRPr>
          </a:p>
        </p:txBody>
      </p:sp>
      <p:sp>
        <p:nvSpPr>
          <p:cNvPr id="846" name="Google Shape;846;p140"/>
          <p:cNvSpPr/>
          <p:nvPr/>
        </p:nvSpPr>
        <p:spPr>
          <a:xfrm>
            <a:off x="274314" y="2043291"/>
            <a:ext cx="365700" cy="365700"/>
          </a:xfrm>
          <a:custGeom>
            <a:avLst/>
            <a:gdLst/>
            <a:ahLst/>
            <a:cxnLst/>
            <a:rect l="l" t="t" r="r" b="b"/>
            <a:pathLst>
              <a:path w="120000" h="120000" extrusionOk="0">
                <a:moveTo>
                  <a:pt x="79876" y="75925"/>
                </a:moveTo>
                <a:cubicBezTo>
                  <a:pt x="76532" y="79629"/>
                  <a:pt x="72445" y="82592"/>
                  <a:pt x="67987" y="84074"/>
                </a:cubicBezTo>
                <a:cubicBezTo>
                  <a:pt x="70588" y="97037"/>
                  <a:pt x="70588" y="97037"/>
                  <a:pt x="70588" y="97037"/>
                </a:cubicBezTo>
                <a:cubicBezTo>
                  <a:pt x="78761" y="94814"/>
                  <a:pt x="85820" y="90000"/>
                  <a:pt x="91021" y="83333"/>
                </a:cubicBezTo>
                <a:lnTo>
                  <a:pt x="79876" y="75925"/>
                </a:lnTo>
                <a:close/>
                <a:moveTo>
                  <a:pt x="62414" y="85185"/>
                </a:moveTo>
                <a:cubicBezTo>
                  <a:pt x="61671" y="85185"/>
                  <a:pt x="60928" y="85185"/>
                  <a:pt x="59814" y="85185"/>
                </a:cubicBezTo>
                <a:cubicBezTo>
                  <a:pt x="53498" y="85185"/>
                  <a:pt x="47925" y="82962"/>
                  <a:pt x="43467" y="79259"/>
                </a:cubicBezTo>
                <a:cubicBezTo>
                  <a:pt x="33808" y="88518"/>
                  <a:pt x="33808" y="88518"/>
                  <a:pt x="33808" y="88518"/>
                </a:cubicBezTo>
                <a:cubicBezTo>
                  <a:pt x="40866" y="94814"/>
                  <a:pt x="49783" y="98518"/>
                  <a:pt x="59814" y="98518"/>
                </a:cubicBezTo>
                <a:cubicBezTo>
                  <a:pt x="61671" y="98518"/>
                  <a:pt x="63157" y="98518"/>
                  <a:pt x="64643" y="98148"/>
                </a:cubicBezTo>
                <a:lnTo>
                  <a:pt x="62414" y="85185"/>
                </a:lnTo>
                <a:close/>
                <a:moveTo>
                  <a:pt x="39752" y="75185"/>
                </a:moveTo>
                <a:cubicBezTo>
                  <a:pt x="36408" y="71111"/>
                  <a:pt x="34551" y="65555"/>
                  <a:pt x="34551" y="60000"/>
                </a:cubicBezTo>
                <a:cubicBezTo>
                  <a:pt x="34551" y="45925"/>
                  <a:pt x="45696" y="34814"/>
                  <a:pt x="59814" y="34814"/>
                </a:cubicBezTo>
                <a:cubicBezTo>
                  <a:pt x="59814" y="45185"/>
                  <a:pt x="59814" y="45185"/>
                  <a:pt x="59814" y="45185"/>
                </a:cubicBezTo>
                <a:cubicBezTo>
                  <a:pt x="81362" y="28148"/>
                  <a:pt x="81362" y="28148"/>
                  <a:pt x="81362" y="28148"/>
                </a:cubicBezTo>
                <a:cubicBezTo>
                  <a:pt x="59814" y="10740"/>
                  <a:pt x="59814" y="10740"/>
                  <a:pt x="59814" y="10740"/>
                </a:cubicBezTo>
                <a:cubicBezTo>
                  <a:pt x="59814" y="21111"/>
                  <a:pt x="59814" y="21111"/>
                  <a:pt x="59814" y="21111"/>
                </a:cubicBezTo>
                <a:cubicBezTo>
                  <a:pt x="38266" y="21111"/>
                  <a:pt x="21176" y="38518"/>
                  <a:pt x="21176" y="60000"/>
                </a:cubicBezTo>
                <a:cubicBezTo>
                  <a:pt x="21176" y="69259"/>
                  <a:pt x="24520" y="77777"/>
                  <a:pt x="30092" y="84444"/>
                </a:cubicBezTo>
                <a:lnTo>
                  <a:pt x="39752" y="75185"/>
                </a:lnTo>
                <a:close/>
                <a:moveTo>
                  <a:pt x="84334" y="52592"/>
                </a:moveTo>
                <a:cubicBezTo>
                  <a:pt x="84705" y="54074"/>
                  <a:pt x="85077" y="55555"/>
                  <a:pt x="85448" y="57037"/>
                </a:cubicBezTo>
                <a:cubicBezTo>
                  <a:pt x="98823" y="57037"/>
                  <a:pt x="98823" y="57037"/>
                  <a:pt x="98823" y="57037"/>
                </a:cubicBezTo>
                <a:cubicBezTo>
                  <a:pt x="98452" y="53703"/>
                  <a:pt x="97708" y="50370"/>
                  <a:pt x="96965" y="47407"/>
                </a:cubicBezTo>
                <a:lnTo>
                  <a:pt x="84334" y="52592"/>
                </a:lnTo>
                <a:close/>
                <a:moveTo>
                  <a:pt x="82848" y="71111"/>
                </a:moveTo>
                <a:cubicBezTo>
                  <a:pt x="93993" y="78518"/>
                  <a:pt x="93993" y="78518"/>
                  <a:pt x="93993" y="78518"/>
                </a:cubicBezTo>
                <a:cubicBezTo>
                  <a:pt x="96594" y="73703"/>
                  <a:pt x="98452" y="68518"/>
                  <a:pt x="98823" y="62592"/>
                </a:cubicBezTo>
                <a:cubicBezTo>
                  <a:pt x="85448" y="62592"/>
                  <a:pt x="85448" y="62592"/>
                  <a:pt x="85448" y="62592"/>
                </a:cubicBezTo>
                <a:cubicBezTo>
                  <a:pt x="85077" y="65925"/>
                  <a:pt x="84334" y="68518"/>
                  <a:pt x="82848" y="71111"/>
                </a:cubicBezTo>
                <a:close/>
                <a:moveTo>
                  <a:pt x="80619" y="45185"/>
                </a:moveTo>
                <a:cubicBezTo>
                  <a:pt x="81362" y="45925"/>
                  <a:pt x="81733" y="46666"/>
                  <a:pt x="82105" y="47407"/>
                </a:cubicBezTo>
                <a:cubicBezTo>
                  <a:pt x="94365" y="42222"/>
                  <a:pt x="94365" y="42222"/>
                  <a:pt x="94365" y="42222"/>
                </a:cubicBezTo>
                <a:cubicBezTo>
                  <a:pt x="93622" y="40370"/>
                  <a:pt x="92507" y="38888"/>
                  <a:pt x="91393" y="37407"/>
                </a:cubicBezTo>
                <a:cubicBezTo>
                  <a:pt x="90278" y="35185"/>
                  <a:pt x="90278" y="35185"/>
                  <a:pt x="90278" y="35185"/>
                </a:cubicBezTo>
                <a:cubicBezTo>
                  <a:pt x="89907" y="35555"/>
                  <a:pt x="89907" y="35555"/>
                  <a:pt x="89907" y="35555"/>
                </a:cubicBezTo>
                <a:cubicBezTo>
                  <a:pt x="80247" y="44444"/>
                  <a:pt x="80247" y="44444"/>
                  <a:pt x="80247" y="44444"/>
                </a:cubicBezTo>
                <a:lnTo>
                  <a:pt x="80619" y="45185"/>
                </a:lnTo>
                <a:close/>
                <a:moveTo>
                  <a:pt x="59814" y="0"/>
                </a:moveTo>
                <a:cubicBezTo>
                  <a:pt x="26749" y="0"/>
                  <a:pt x="0" y="27037"/>
                  <a:pt x="0" y="60000"/>
                </a:cubicBezTo>
                <a:cubicBezTo>
                  <a:pt x="0" y="92962"/>
                  <a:pt x="26749" y="120000"/>
                  <a:pt x="59814" y="120000"/>
                </a:cubicBezTo>
                <a:cubicBezTo>
                  <a:pt x="93250" y="120000"/>
                  <a:pt x="120000" y="92962"/>
                  <a:pt x="120000" y="60000"/>
                </a:cubicBezTo>
                <a:cubicBezTo>
                  <a:pt x="120000" y="27037"/>
                  <a:pt x="93250" y="0"/>
                  <a:pt x="59814" y="0"/>
                </a:cubicBezTo>
                <a:close/>
                <a:moveTo>
                  <a:pt x="59814" y="4814"/>
                </a:moveTo>
                <a:cubicBezTo>
                  <a:pt x="90650" y="4814"/>
                  <a:pt x="115170" y="29629"/>
                  <a:pt x="115170" y="60000"/>
                </a:cubicBezTo>
                <a:cubicBezTo>
                  <a:pt x="115170" y="90000"/>
                  <a:pt x="90650" y="115185"/>
                  <a:pt x="59814" y="115185"/>
                </a:cubicBezTo>
                <a:cubicBezTo>
                  <a:pt x="29349" y="115185"/>
                  <a:pt x="4829" y="90000"/>
                  <a:pt x="4829" y="60000"/>
                </a:cubicBezTo>
                <a:cubicBezTo>
                  <a:pt x="4829" y="29629"/>
                  <a:pt x="29349" y="4814"/>
                  <a:pt x="59814" y="4814"/>
                </a:cubicBezTo>
              </a:path>
            </a:pathLst>
          </a:custGeom>
          <a:solidFill>
            <a:srgbClr val="A3202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Open Sans"/>
              <a:ea typeface="Open Sans"/>
              <a:cs typeface="Open Sans"/>
              <a:sym typeface="Open Sans"/>
            </a:endParaRPr>
          </a:p>
        </p:txBody>
      </p:sp>
      <p:sp>
        <p:nvSpPr>
          <p:cNvPr id="847" name="Google Shape;847;p140"/>
          <p:cNvSpPr txBox="1"/>
          <p:nvPr/>
        </p:nvSpPr>
        <p:spPr>
          <a:xfrm>
            <a:off x="1106424" y="3849624"/>
            <a:ext cx="7749000" cy="33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Open Sans"/>
                <a:ea typeface="Open Sans"/>
                <a:cs typeface="Open Sans"/>
                <a:sym typeface="Open Sans"/>
              </a:rPr>
              <a:t>Appendix </a:t>
            </a:r>
            <a:r>
              <a:rPr lang="en" sz="1000">
                <a:solidFill>
                  <a:schemeClr val="dk2"/>
                </a:solidFill>
                <a:latin typeface="Open Sans"/>
                <a:ea typeface="Open Sans"/>
                <a:cs typeface="Open Sans"/>
                <a:sym typeface="Open Sans"/>
              </a:rPr>
              <a:t>C</a:t>
            </a:r>
            <a:r>
              <a:rPr lang="en" sz="1000" b="0" i="0" u="none" strike="noStrike" cap="none">
                <a:solidFill>
                  <a:schemeClr val="dk2"/>
                </a:solidFill>
                <a:latin typeface="Open Sans"/>
                <a:ea typeface="Open Sans"/>
                <a:cs typeface="Open Sans"/>
                <a:sym typeface="Open Sans"/>
              </a:rPr>
              <a:t>: </a:t>
            </a:r>
            <a:r>
              <a:rPr lang="en" sz="1000">
                <a:solidFill>
                  <a:schemeClr val="dk2"/>
                </a:solidFill>
                <a:latin typeface="Open Sans"/>
                <a:ea typeface="Open Sans"/>
                <a:cs typeface="Open Sans"/>
                <a:sym typeface="Open Sans"/>
              </a:rPr>
              <a:t>Approach</a:t>
            </a:r>
            <a:r>
              <a:rPr lang="en" sz="1000" b="0" i="0" u="none" strike="noStrike" cap="none">
                <a:solidFill>
                  <a:schemeClr val="dk2"/>
                </a:solidFill>
                <a:latin typeface="Open Sans"/>
                <a:ea typeface="Open Sans"/>
                <a:cs typeface="Open Sans"/>
                <a:sym typeface="Open Sans"/>
              </a:rPr>
              <a:t> </a:t>
            </a:r>
            <a:endParaRPr sz="1000" b="0" i="0" u="none" strike="noStrike" cap="none">
              <a:solidFill>
                <a:schemeClr val="dk2"/>
              </a:solidFill>
              <a:latin typeface="Open Sans"/>
              <a:ea typeface="Open Sans"/>
              <a:cs typeface="Open Sans"/>
              <a:sym typeface="Open Sans"/>
            </a:endParaRPr>
          </a:p>
        </p:txBody>
      </p:sp>
      <p:sp>
        <p:nvSpPr>
          <p:cNvPr id="848" name="Google Shape;848;p140"/>
          <p:cNvSpPr txBox="1"/>
          <p:nvPr/>
        </p:nvSpPr>
        <p:spPr>
          <a:xfrm>
            <a:off x="1106424" y="4279392"/>
            <a:ext cx="7749000" cy="33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Open Sans"/>
                <a:ea typeface="Open Sans"/>
                <a:cs typeface="Open Sans"/>
                <a:sym typeface="Open Sans"/>
              </a:rPr>
              <a:t>Appendix </a:t>
            </a:r>
            <a:r>
              <a:rPr lang="en" sz="1000">
                <a:solidFill>
                  <a:schemeClr val="dk2"/>
                </a:solidFill>
                <a:latin typeface="Open Sans"/>
                <a:ea typeface="Open Sans"/>
                <a:cs typeface="Open Sans"/>
                <a:sym typeface="Open Sans"/>
              </a:rPr>
              <a:t>D</a:t>
            </a:r>
            <a:r>
              <a:rPr lang="en" sz="1000" b="0" i="0" u="none" strike="noStrike" cap="none">
                <a:solidFill>
                  <a:schemeClr val="dk2"/>
                </a:solidFill>
                <a:latin typeface="Open Sans"/>
                <a:ea typeface="Open Sans"/>
                <a:cs typeface="Open Sans"/>
                <a:sym typeface="Open Sans"/>
              </a:rPr>
              <a:t>: </a:t>
            </a:r>
            <a:r>
              <a:rPr lang="en" sz="1000">
                <a:solidFill>
                  <a:schemeClr val="dk1"/>
                </a:solidFill>
                <a:latin typeface="Open Sans"/>
                <a:ea typeface="Open Sans"/>
                <a:cs typeface="Open Sans"/>
                <a:sym typeface="Open Sans"/>
              </a:rPr>
              <a:t>Glossary</a:t>
            </a:r>
            <a:endParaRPr sz="1000" b="0" i="0" u="none" strike="noStrike" cap="none">
              <a:solidFill>
                <a:schemeClr val="dk2"/>
              </a:solidFill>
              <a:latin typeface="Open Sans"/>
              <a:ea typeface="Open Sans"/>
              <a:cs typeface="Open Sans"/>
              <a:sym typeface="Open Sans"/>
            </a:endParaRPr>
          </a:p>
        </p:txBody>
      </p:sp>
      <p:pic>
        <p:nvPicPr>
          <p:cNvPr id="849" name="Google Shape;849;p140"/>
          <p:cNvPicPr preferRelativeResize="0"/>
          <p:nvPr/>
        </p:nvPicPr>
        <p:blipFill>
          <a:blip r:embed="rId3">
            <a:alphaModFix/>
          </a:blip>
          <a:stretch>
            <a:fillRect/>
          </a:stretch>
        </p:blipFill>
        <p:spPr>
          <a:xfrm>
            <a:off x="718725" y="3835924"/>
            <a:ext cx="347400" cy="347400"/>
          </a:xfrm>
          <a:prstGeom prst="ellipse">
            <a:avLst/>
          </a:prstGeom>
          <a:noFill/>
          <a:ln w="19050" cap="flat" cmpd="sng">
            <a:solidFill>
              <a:schemeClr val="accent1"/>
            </a:solidFill>
            <a:prstDash val="solid"/>
            <a:round/>
            <a:headEnd type="none" w="sm" len="sm"/>
            <a:tailEnd type="none" w="sm" len="sm"/>
          </a:ln>
        </p:spPr>
      </p:pic>
      <p:pic>
        <p:nvPicPr>
          <p:cNvPr id="850" name="Google Shape;850;p140"/>
          <p:cNvPicPr preferRelativeResize="0"/>
          <p:nvPr/>
        </p:nvPicPr>
        <p:blipFill>
          <a:blip r:embed="rId4">
            <a:alphaModFix/>
          </a:blip>
          <a:stretch>
            <a:fillRect/>
          </a:stretch>
        </p:blipFill>
        <p:spPr>
          <a:xfrm>
            <a:off x="718725" y="4265900"/>
            <a:ext cx="347400" cy="347400"/>
          </a:xfrm>
          <a:prstGeom prst="ellipse">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158"/>
          <p:cNvSpPr/>
          <p:nvPr/>
        </p:nvSpPr>
        <p:spPr>
          <a:xfrm>
            <a:off x="274320" y="1605075"/>
            <a:ext cx="8595300" cy="662700"/>
          </a:xfrm>
          <a:prstGeom prst="roundRect">
            <a:avLst>
              <a:gd name="adj" fmla="val 16667"/>
            </a:avLst>
          </a:prstGeom>
          <a:noFill/>
          <a:ln w="9525" cap="flat" cmpd="sng">
            <a:solidFill>
              <a:schemeClr val="accent6"/>
            </a:solidFill>
            <a:prstDash val="solid"/>
            <a:round/>
            <a:headEnd type="none" w="sm" len="sm"/>
            <a:tailEnd type="none" w="sm" len="sm"/>
          </a:ln>
        </p:spPr>
        <p:txBody>
          <a:bodyPr spcFirstLastPara="1" wrap="square" lIns="91425" tIns="45700" rIns="91425" bIns="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Integration</a:t>
            </a:r>
            <a:endParaRPr sz="800" b="1">
              <a:solidFill>
                <a:schemeClr val="accent2"/>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Channel</a:t>
            </a:r>
            <a:endParaRPr sz="800" b="1" i="0" u="none" strike="noStrike" cap="none">
              <a:solidFill>
                <a:schemeClr val="accent2"/>
              </a:solidFill>
              <a:latin typeface="Open Sans"/>
              <a:ea typeface="Open Sans"/>
              <a:cs typeface="Open Sans"/>
              <a:sym typeface="Open Sans"/>
            </a:endParaRPr>
          </a:p>
        </p:txBody>
      </p:sp>
      <p:sp>
        <p:nvSpPr>
          <p:cNvPr id="1402" name="Google Shape;1402;p158"/>
          <p:cNvSpPr/>
          <p:nvPr/>
        </p:nvSpPr>
        <p:spPr>
          <a:xfrm>
            <a:off x="274320" y="3811425"/>
            <a:ext cx="8595300" cy="856500"/>
          </a:xfrm>
          <a:prstGeom prst="roundRect">
            <a:avLst>
              <a:gd name="adj" fmla="val 16667"/>
            </a:avLst>
          </a:prstGeom>
          <a:noFill/>
          <a:ln w="9525" cap="flat" cmpd="sng">
            <a:solidFill>
              <a:schemeClr val="accent6"/>
            </a:solidFill>
            <a:prstDash val="solid"/>
            <a:round/>
            <a:headEnd type="none" w="sm" len="sm"/>
            <a:tailEnd type="none" w="sm" len="sm"/>
          </a:ln>
        </p:spPr>
        <p:txBody>
          <a:bodyPr spcFirstLastPara="1" wrap="square" lIns="91425" tIns="45700" rIns="91425" bIns="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800" b="1">
                <a:solidFill>
                  <a:schemeClr val="accent2"/>
                </a:solidFill>
                <a:latin typeface="Open Sans"/>
                <a:ea typeface="Open Sans"/>
                <a:cs typeface="Open Sans"/>
                <a:sym typeface="Open Sans"/>
              </a:rPr>
              <a:t>Systems</a:t>
            </a:r>
            <a:endParaRPr sz="800" b="1">
              <a:latin typeface="Open Sans"/>
              <a:ea typeface="Open Sans"/>
              <a:cs typeface="Open Sans"/>
              <a:sym typeface="Open Sans"/>
            </a:endParaRPr>
          </a:p>
        </p:txBody>
      </p:sp>
      <p:sp>
        <p:nvSpPr>
          <p:cNvPr id="1403" name="Google Shape;1403;p158"/>
          <p:cNvSpPr/>
          <p:nvPr/>
        </p:nvSpPr>
        <p:spPr>
          <a:xfrm>
            <a:off x="2966584" y="1646625"/>
            <a:ext cx="1097400" cy="579600"/>
          </a:xfrm>
          <a:prstGeom prst="roundRect">
            <a:avLst>
              <a:gd name="adj" fmla="val 9091"/>
            </a:avLst>
          </a:prstGeom>
          <a:solidFill>
            <a:schemeClr val="lt2"/>
          </a:solidFill>
          <a:ln>
            <a:noFill/>
          </a:ln>
        </p:spPr>
        <p:txBody>
          <a:bodyPr spcFirstLastPara="1" wrap="square" lIns="91425" tIns="45700" rIns="45700"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700" i="0" u="none" strike="noStrike" cap="none">
              <a:solidFill>
                <a:schemeClr val="lt1"/>
              </a:solidFill>
              <a:highlight>
                <a:srgbClr val="FFFF00"/>
              </a:highlight>
              <a:latin typeface="Open Sans"/>
              <a:ea typeface="Open Sans"/>
              <a:cs typeface="Open Sans"/>
              <a:sym typeface="Open Sans"/>
            </a:endParaRPr>
          </a:p>
        </p:txBody>
      </p:sp>
      <p:sp>
        <p:nvSpPr>
          <p:cNvPr id="1404" name="Google Shape;1404;p158"/>
          <p:cNvSpPr/>
          <p:nvPr/>
        </p:nvSpPr>
        <p:spPr>
          <a:xfrm>
            <a:off x="4158609" y="1646625"/>
            <a:ext cx="3549600" cy="579600"/>
          </a:xfrm>
          <a:prstGeom prst="roundRect">
            <a:avLst>
              <a:gd name="adj" fmla="val 9091"/>
            </a:avLst>
          </a:prstGeom>
          <a:solidFill>
            <a:schemeClr val="lt2"/>
          </a:solidFill>
          <a:ln>
            <a:noFill/>
          </a:ln>
        </p:spPr>
        <p:txBody>
          <a:bodyPr spcFirstLastPara="1" wrap="square" lIns="91425" tIns="45700" rIns="45700"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700" b="1" i="0" u="none" strike="noStrike" cap="none">
              <a:solidFill>
                <a:schemeClr val="lt1"/>
              </a:solidFill>
              <a:highlight>
                <a:srgbClr val="FFFF00"/>
              </a:highlight>
              <a:latin typeface="Open Sans"/>
              <a:ea typeface="Open Sans"/>
              <a:cs typeface="Open Sans"/>
              <a:sym typeface="Open Sans"/>
            </a:endParaRPr>
          </a:p>
        </p:txBody>
      </p:sp>
      <p:sp>
        <p:nvSpPr>
          <p:cNvPr id="1405" name="Google Shape;1405;p158"/>
          <p:cNvSpPr txBox="1"/>
          <p:nvPr/>
        </p:nvSpPr>
        <p:spPr>
          <a:xfrm>
            <a:off x="2788200" y="1073264"/>
            <a:ext cx="14637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Alliance </a:t>
            </a:r>
            <a:r>
              <a:rPr lang="en" sz="800" i="1">
                <a:solidFill>
                  <a:schemeClr val="dk1"/>
                </a:solidFill>
                <a:latin typeface="Open Sans"/>
                <a:ea typeface="Open Sans"/>
                <a:cs typeface="Open Sans"/>
                <a:sym typeface="Open Sans"/>
              </a:rPr>
              <a:t>(I9 Cloud)</a:t>
            </a:r>
            <a:endParaRPr sz="800" i="1">
              <a:solidFill>
                <a:schemeClr val="dk1"/>
              </a:solidFill>
              <a:latin typeface="Open Sans"/>
              <a:ea typeface="Open Sans"/>
              <a:cs typeface="Open Sans"/>
              <a:sym typeface="Open Sans"/>
            </a:endParaRPr>
          </a:p>
        </p:txBody>
      </p:sp>
      <p:sp>
        <p:nvSpPr>
          <p:cNvPr id="1406" name="Google Shape;1406;p158"/>
          <p:cNvSpPr/>
          <p:nvPr/>
        </p:nvSpPr>
        <p:spPr>
          <a:xfrm>
            <a:off x="274320" y="2267775"/>
            <a:ext cx="8595300" cy="1543500"/>
          </a:xfrm>
          <a:prstGeom prst="roundRect">
            <a:avLst>
              <a:gd name="adj" fmla="val 7940"/>
            </a:avLst>
          </a:prstGeom>
          <a:solidFill>
            <a:srgbClr val="FFFFFF"/>
          </a:solidFill>
          <a:ln w="9525" cap="flat" cmpd="sng">
            <a:solidFill>
              <a:schemeClr val="accent6"/>
            </a:solidFill>
            <a:prstDash val="solid"/>
            <a:round/>
            <a:headEnd type="none" w="sm" len="sm"/>
            <a:tailEnd type="none" w="sm" len="sm"/>
          </a:ln>
        </p:spPr>
        <p:txBody>
          <a:bodyPr spcFirstLastPara="1" wrap="square" lIns="91425" tIns="45700" rIns="91425" bIns="91425"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Employer Onboarding</a:t>
            </a:r>
            <a:r>
              <a:rPr lang="en" sz="800" b="1">
                <a:solidFill>
                  <a:schemeClr val="accent2"/>
                </a:solidFill>
                <a:latin typeface="Open Sans"/>
                <a:ea typeface="Open Sans"/>
                <a:cs typeface="Open Sans"/>
                <a:sym typeface="Open Sans"/>
              </a:rPr>
              <a:t>/</a:t>
            </a:r>
            <a:endParaRPr sz="800" b="1" i="0" u="none" strike="noStrike" cap="none">
              <a:solidFill>
                <a:schemeClr val="accent2"/>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OffBoarding Services</a:t>
            </a:r>
            <a:endParaRPr sz="800" b="1" i="0" u="none" strike="noStrike" cap="none">
              <a:solidFill>
                <a:schemeClr val="accent2"/>
              </a:solidFill>
              <a:latin typeface="Open Sans"/>
              <a:ea typeface="Open Sans"/>
              <a:cs typeface="Open Sans"/>
              <a:sym typeface="Open Sans"/>
            </a:endParaRPr>
          </a:p>
        </p:txBody>
      </p:sp>
      <p:sp>
        <p:nvSpPr>
          <p:cNvPr id="1407" name="Google Shape;1407;p158"/>
          <p:cNvSpPr/>
          <p:nvPr/>
        </p:nvSpPr>
        <p:spPr>
          <a:xfrm>
            <a:off x="682609" y="3889650"/>
            <a:ext cx="24531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Core Systems </a:t>
            </a:r>
            <a:r>
              <a:rPr lang="en" sz="700" i="1">
                <a:solidFill>
                  <a:schemeClr val="dk1"/>
                </a:solidFill>
                <a:latin typeface="Open Sans"/>
                <a:ea typeface="Open Sans"/>
                <a:cs typeface="Open Sans"/>
                <a:sym typeface="Open Sans"/>
              </a:rPr>
              <a:t>(Common across products)</a:t>
            </a:r>
            <a:endParaRPr sz="700" i="1">
              <a:solidFill>
                <a:schemeClr val="dk1"/>
              </a:solidFill>
              <a:latin typeface="Open Sans"/>
              <a:ea typeface="Open Sans"/>
              <a:cs typeface="Open Sans"/>
              <a:sym typeface="Open Sans"/>
            </a:endParaRPr>
          </a:p>
        </p:txBody>
      </p:sp>
      <p:sp>
        <p:nvSpPr>
          <p:cNvPr id="1408" name="Google Shape;1408;p158"/>
          <p:cNvSpPr/>
          <p:nvPr/>
        </p:nvSpPr>
        <p:spPr>
          <a:xfrm>
            <a:off x="7125525" y="1686416"/>
            <a:ext cx="503700" cy="354300"/>
          </a:xfrm>
          <a:prstGeom prst="rect">
            <a:avLst/>
          </a:prstGeom>
          <a:solidFill>
            <a:schemeClr val="lt2"/>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700" b="1" i="0" u="none" strike="noStrike" cap="none">
                <a:solidFill>
                  <a:schemeClr val="dk1"/>
                </a:solidFill>
                <a:latin typeface="Open Sans"/>
                <a:ea typeface="Open Sans"/>
                <a:cs typeface="Open Sans"/>
                <a:sym typeface="Open Sans"/>
              </a:rPr>
              <a:t>Data </a:t>
            </a:r>
            <a:endParaRPr sz="700" b="1" i="0" u="none" strike="noStrike" cap="none">
              <a:solidFill>
                <a:schemeClr val="dk1"/>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1000"/>
              <a:buFont typeface="Arial"/>
              <a:buNone/>
            </a:pPr>
            <a:r>
              <a:rPr lang="en" sz="700" b="1" i="0" u="none" strike="noStrike" cap="none">
                <a:solidFill>
                  <a:schemeClr val="dk1"/>
                </a:solidFill>
                <a:latin typeface="Open Sans"/>
                <a:ea typeface="Open Sans"/>
                <a:cs typeface="Open Sans"/>
                <a:sym typeface="Open Sans"/>
              </a:rPr>
              <a:t>Acquisition </a:t>
            </a:r>
            <a:endParaRPr sz="700" b="1" i="0" u="none" strike="noStrike" cap="none">
              <a:solidFill>
                <a:schemeClr val="dk1"/>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1000"/>
              <a:buFont typeface="Arial"/>
              <a:buNone/>
            </a:pPr>
            <a:r>
              <a:rPr lang="en" sz="700" b="1" i="0" u="none" strike="noStrike" cap="none">
                <a:solidFill>
                  <a:schemeClr val="dk1"/>
                </a:solidFill>
                <a:latin typeface="Open Sans"/>
                <a:ea typeface="Open Sans"/>
                <a:cs typeface="Open Sans"/>
                <a:sym typeface="Open Sans"/>
              </a:rPr>
              <a:t>Services</a:t>
            </a:r>
            <a:endParaRPr sz="700" b="1" i="0" u="none" strike="noStrike" cap="none">
              <a:solidFill>
                <a:schemeClr val="dk1"/>
              </a:solidFill>
              <a:latin typeface="Open Sans"/>
              <a:ea typeface="Open Sans"/>
              <a:cs typeface="Open Sans"/>
              <a:sym typeface="Open Sans"/>
            </a:endParaRPr>
          </a:p>
        </p:txBody>
      </p:sp>
      <p:sp>
        <p:nvSpPr>
          <p:cNvPr id="1409" name="Google Shape;1409;p158"/>
          <p:cNvSpPr/>
          <p:nvPr/>
        </p:nvSpPr>
        <p:spPr>
          <a:xfrm>
            <a:off x="378229" y="2347225"/>
            <a:ext cx="3802800" cy="1418400"/>
          </a:xfrm>
          <a:prstGeom prst="roundRect">
            <a:avLst>
              <a:gd name="adj" fmla="val 9091"/>
            </a:avLst>
          </a:prstGeom>
          <a:solidFill>
            <a:schemeClr val="accent1"/>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Employer</a:t>
            </a:r>
            <a:endParaRPr sz="7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Onboarding </a:t>
            </a:r>
            <a:endParaRPr sz="700" b="1">
              <a:solidFill>
                <a:schemeClr val="lt1"/>
              </a:solidFill>
              <a:latin typeface="Open Sans"/>
              <a:ea typeface="Open Sans"/>
              <a:cs typeface="Open Sans"/>
              <a:sym typeface="Open Sans"/>
            </a:endParaRPr>
          </a:p>
        </p:txBody>
      </p:sp>
      <p:sp>
        <p:nvSpPr>
          <p:cNvPr id="1410" name="Google Shape;1410;p158"/>
          <p:cNvSpPr/>
          <p:nvPr/>
        </p:nvSpPr>
        <p:spPr>
          <a:xfrm>
            <a:off x="6242959" y="1826154"/>
            <a:ext cx="731538" cy="13716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500" b="1" i="1" u="none" strike="noStrike" cap="none">
                <a:solidFill>
                  <a:schemeClr val="dk1"/>
                </a:solidFill>
                <a:latin typeface="Open Sans"/>
                <a:ea typeface="Open Sans"/>
                <a:cs typeface="Open Sans"/>
                <a:sym typeface="Open Sans"/>
              </a:rPr>
              <a:t>MCIF File</a:t>
            </a:r>
            <a:r>
              <a:rPr lang="en" sz="500" b="1" i="1">
                <a:solidFill>
                  <a:schemeClr val="dk1"/>
                </a:solidFill>
                <a:latin typeface="Open Sans"/>
                <a:ea typeface="Open Sans"/>
                <a:cs typeface="Open Sans"/>
                <a:sym typeface="Open Sans"/>
              </a:rPr>
              <a:t> </a:t>
            </a:r>
            <a:r>
              <a:rPr lang="en" sz="500" b="1" i="1" u="none" strike="noStrike" cap="none">
                <a:solidFill>
                  <a:schemeClr val="dk1"/>
                </a:solidFill>
                <a:latin typeface="Open Sans"/>
                <a:ea typeface="Open Sans"/>
                <a:cs typeface="Open Sans"/>
                <a:sym typeface="Open Sans"/>
              </a:rPr>
              <a:t>(csv, json)</a:t>
            </a:r>
            <a:endParaRPr sz="500" b="1" i="1" u="none" strike="noStrike" cap="none">
              <a:solidFill>
                <a:schemeClr val="dk1"/>
              </a:solidFill>
              <a:latin typeface="Open Sans"/>
              <a:ea typeface="Open Sans"/>
              <a:cs typeface="Open Sans"/>
              <a:sym typeface="Open Sans"/>
            </a:endParaRPr>
          </a:p>
        </p:txBody>
      </p:sp>
      <p:sp>
        <p:nvSpPr>
          <p:cNvPr id="1411" name="Google Shape;1411;p158"/>
          <p:cNvSpPr/>
          <p:nvPr/>
        </p:nvSpPr>
        <p:spPr>
          <a:xfrm>
            <a:off x="4367572" y="1892829"/>
            <a:ext cx="210330" cy="174690"/>
          </a:xfrm>
          <a:prstGeom prst="flowChartDocumen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50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800"/>
              <a:buFont typeface="Arial"/>
              <a:buNone/>
            </a:pPr>
            <a:endParaRPr sz="500" i="0" u="none" strike="noStrike" cap="none">
              <a:solidFill>
                <a:srgbClr val="000000"/>
              </a:solidFill>
              <a:latin typeface="Open Sans"/>
              <a:ea typeface="Open Sans"/>
              <a:cs typeface="Open Sans"/>
              <a:sym typeface="Open Sans"/>
            </a:endParaRPr>
          </a:p>
        </p:txBody>
      </p:sp>
      <p:sp>
        <p:nvSpPr>
          <p:cNvPr id="1412" name="Google Shape;1412;p158"/>
          <p:cNvSpPr txBox="1"/>
          <p:nvPr/>
        </p:nvSpPr>
        <p:spPr>
          <a:xfrm>
            <a:off x="5509814" y="1686416"/>
            <a:ext cx="4857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dk1"/>
                </a:solidFill>
                <a:latin typeface="Open Sans Medium"/>
                <a:ea typeface="Open Sans Medium"/>
                <a:cs typeface="Open Sans Medium"/>
                <a:sym typeface="Open Sans Medium"/>
              </a:rPr>
              <a:t>Email</a:t>
            </a:r>
            <a:endParaRPr sz="700" b="0" i="0" u="none" strike="noStrike" cap="none">
              <a:solidFill>
                <a:schemeClr val="dk1"/>
              </a:solidFill>
              <a:latin typeface="Open Sans Medium"/>
              <a:ea typeface="Open Sans Medium"/>
              <a:cs typeface="Open Sans Medium"/>
              <a:sym typeface="Open Sans Medium"/>
            </a:endParaRPr>
          </a:p>
        </p:txBody>
      </p:sp>
      <p:sp>
        <p:nvSpPr>
          <p:cNvPr id="1413" name="Google Shape;1413;p158"/>
          <p:cNvSpPr txBox="1"/>
          <p:nvPr/>
        </p:nvSpPr>
        <p:spPr>
          <a:xfrm>
            <a:off x="5975160" y="1686416"/>
            <a:ext cx="7317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dk1"/>
                </a:solidFill>
                <a:latin typeface="Open Sans Medium"/>
                <a:ea typeface="Open Sans Medium"/>
                <a:cs typeface="Open Sans Medium"/>
                <a:sym typeface="Open Sans Medium"/>
              </a:rPr>
              <a:t>Secure </a:t>
            </a:r>
            <a:r>
              <a:rPr lang="en" sz="700">
                <a:solidFill>
                  <a:schemeClr val="dk1"/>
                </a:solidFill>
                <a:latin typeface="Open Sans Medium"/>
                <a:ea typeface="Open Sans Medium"/>
                <a:cs typeface="Open Sans Medium"/>
                <a:sym typeface="Open Sans Medium"/>
              </a:rPr>
              <a:t>File Share</a:t>
            </a:r>
            <a:endParaRPr sz="700" b="0" i="0" u="none" strike="noStrike" cap="none">
              <a:solidFill>
                <a:schemeClr val="dk1"/>
              </a:solidFill>
              <a:latin typeface="Open Sans Medium"/>
              <a:ea typeface="Open Sans Medium"/>
              <a:cs typeface="Open Sans Medium"/>
              <a:sym typeface="Open Sans Medium"/>
            </a:endParaRPr>
          </a:p>
        </p:txBody>
      </p:sp>
      <p:sp>
        <p:nvSpPr>
          <p:cNvPr id="1414" name="Google Shape;1414;p158"/>
          <p:cNvSpPr txBox="1"/>
          <p:nvPr/>
        </p:nvSpPr>
        <p:spPr>
          <a:xfrm>
            <a:off x="4195272" y="1686416"/>
            <a:ext cx="5610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dk1"/>
                </a:solidFill>
                <a:latin typeface="Open Sans Medium"/>
                <a:ea typeface="Open Sans Medium"/>
                <a:cs typeface="Open Sans Medium"/>
                <a:sym typeface="Open Sans Medium"/>
              </a:rPr>
              <a:t>API Gateway</a:t>
            </a:r>
            <a:endParaRPr sz="700" b="0" i="0" u="none" strike="noStrike" cap="none">
              <a:solidFill>
                <a:schemeClr val="dk1"/>
              </a:solidFill>
              <a:latin typeface="Open Sans Medium"/>
              <a:ea typeface="Open Sans Medium"/>
              <a:cs typeface="Open Sans Medium"/>
              <a:sym typeface="Open Sans Medium"/>
            </a:endParaRPr>
          </a:p>
        </p:txBody>
      </p:sp>
      <p:sp>
        <p:nvSpPr>
          <p:cNvPr id="1415" name="Google Shape;1415;p158"/>
          <p:cNvSpPr txBox="1"/>
          <p:nvPr/>
        </p:nvSpPr>
        <p:spPr>
          <a:xfrm>
            <a:off x="5007622" y="1073264"/>
            <a:ext cx="14637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1" i="0" u="none" strike="noStrike" cap="none">
                <a:solidFill>
                  <a:schemeClr val="dk1"/>
                </a:solidFill>
                <a:latin typeface="Open Sans"/>
                <a:ea typeface="Open Sans"/>
                <a:cs typeface="Open Sans"/>
                <a:sym typeface="Open Sans"/>
              </a:rPr>
              <a:t>Alliance </a:t>
            </a:r>
            <a:r>
              <a:rPr lang="en" sz="800" i="1" u="none" strike="noStrike" cap="none">
                <a:solidFill>
                  <a:schemeClr val="dk1"/>
                </a:solidFill>
                <a:latin typeface="Open Sans"/>
                <a:ea typeface="Open Sans"/>
                <a:cs typeface="Open Sans"/>
                <a:sym typeface="Open Sans"/>
              </a:rPr>
              <a:t>(A</a:t>
            </a:r>
            <a:r>
              <a:rPr lang="en" sz="800" i="1">
                <a:solidFill>
                  <a:schemeClr val="dk1"/>
                </a:solidFill>
                <a:latin typeface="Open Sans"/>
                <a:ea typeface="Open Sans"/>
                <a:cs typeface="Open Sans"/>
                <a:sym typeface="Open Sans"/>
              </a:rPr>
              <a:t>D</a:t>
            </a:r>
            <a:r>
              <a:rPr lang="en" sz="800" i="1" u="none" strike="noStrike" cap="none">
                <a:solidFill>
                  <a:schemeClr val="dk1"/>
                </a:solidFill>
                <a:latin typeface="Open Sans"/>
                <a:ea typeface="Open Sans"/>
                <a:cs typeface="Open Sans"/>
                <a:sym typeface="Open Sans"/>
              </a:rPr>
              <a:t>P, U</a:t>
            </a:r>
            <a:r>
              <a:rPr lang="en" sz="800" i="1">
                <a:solidFill>
                  <a:schemeClr val="dk1"/>
                </a:solidFill>
                <a:latin typeface="Open Sans"/>
                <a:ea typeface="Open Sans"/>
                <a:cs typeface="Open Sans"/>
                <a:sym typeface="Open Sans"/>
              </a:rPr>
              <a:t>K</a:t>
            </a:r>
            <a:r>
              <a:rPr lang="en" sz="800" i="1" u="none" strike="noStrike" cap="none">
                <a:solidFill>
                  <a:schemeClr val="dk1"/>
                </a:solidFill>
                <a:latin typeface="Open Sans"/>
                <a:ea typeface="Open Sans"/>
                <a:cs typeface="Open Sans"/>
                <a:sym typeface="Open Sans"/>
              </a:rPr>
              <a:t>G, OSV, Paychex….)</a:t>
            </a:r>
            <a:endParaRPr sz="800" i="1" u="none" strike="noStrike" cap="none">
              <a:solidFill>
                <a:schemeClr val="dk1"/>
              </a:solidFill>
              <a:latin typeface="Open Sans"/>
              <a:ea typeface="Open Sans"/>
              <a:cs typeface="Open Sans"/>
              <a:sym typeface="Open Sans"/>
            </a:endParaRPr>
          </a:p>
        </p:txBody>
      </p:sp>
      <p:sp>
        <p:nvSpPr>
          <p:cNvPr id="1416" name="Google Shape;1416;p158"/>
          <p:cNvSpPr txBox="1"/>
          <p:nvPr/>
        </p:nvSpPr>
        <p:spPr>
          <a:xfrm>
            <a:off x="2415525" y="1882575"/>
            <a:ext cx="4857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i="0" u="none" strike="noStrike" cap="none">
                <a:solidFill>
                  <a:schemeClr val="dk1"/>
                </a:solidFill>
                <a:latin typeface="Open Sans"/>
                <a:ea typeface="Open Sans"/>
                <a:cs typeface="Open Sans"/>
                <a:sym typeface="Open Sans"/>
              </a:rPr>
              <a:t>Salesforce</a:t>
            </a:r>
            <a:endParaRPr sz="700" i="0" u="none" strike="noStrike" cap="none">
              <a:solidFill>
                <a:schemeClr val="dk1"/>
              </a:solidFill>
              <a:latin typeface="Open Sans"/>
              <a:ea typeface="Open Sans"/>
              <a:cs typeface="Open Sans"/>
              <a:sym typeface="Open Sans"/>
            </a:endParaRPr>
          </a:p>
        </p:txBody>
      </p:sp>
      <p:sp>
        <p:nvSpPr>
          <p:cNvPr id="1417" name="Google Shape;1417;p158"/>
          <p:cNvSpPr txBox="1"/>
          <p:nvPr/>
        </p:nvSpPr>
        <p:spPr>
          <a:xfrm>
            <a:off x="587050" y="1073275"/>
            <a:ext cx="9591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1">
                <a:solidFill>
                  <a:schemeClr val="dk1"/>
                </a:solidFill>
                <a:latin typeface="Open Sans"/>
                <a:ea typeface="Open Sans"/>
                <a:cs typeface="Open Sans"/>
                <a:sym typeface="Open Sans"/>
              </a:rPr>
              <a:t>Direct</a:t>
            </a:r>
            <a:r>
              <a:rPr lang="en" sz="800" b="1" i="0" u="none" strike="noStrike" cap="none">
                <a:solidFill>
                  <a:schemeClr val="dk1"/>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Customers</a:t>
            </a:r>
            <a:endParaRPr sz="800" i="1" u="none" strike="noStrike" cap="none">
              <a:solidFill>
                <a:schemeClr val="dk1"/>
              </a:solidFill>
              <a:latin typeface="Open Sans"/>
              <a:ea typeface="Open Sans"/>
              <a:cs typeface="Open Sans"/>
              <a:sym typeface="Open Sans"/>
            </a:endParaRPr>
          </a:p>
        </p:txBody>
      </p:sp>
      <p:sp>
        <p:nvSpPr>
          <p:cNvPr id="1418" name="Google Shape;1418;p158"/>
          <p:cNvSpPr/>
          <p:nvPr/>
        </p:nvSpPr>
        <p:spPr>
          <a:xfrm>
            <a:off x="1094875" y="2377775"/>
            <a:ext cx="1627200" cy="937800"/>
          </a:xfrm>
          <a:prstGeom prst="roundRect">
            <a:avLst>
              <a:gd name="adj" fmla="val 16667"/>
            </a:avLst>
          </a:prstGeom>
          <a:solidFill>
            <a:schemeClr val="lt2"/>
          </a:solidFill>
          <a:ln>
            <a:noFill/>
          </a:ln>
        </p:spPr>
        <p:txBody>
          <a:bodyPr spcFirstLastPara="1" wrap="square" lIns="18275" tIns="912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i="0" u="none" strike="noStrike" cap="none">
                <a:solidFill>
                  <a:schemeClr val="dk1"/>
                </a:solidFill>
                <a:latin typeface="Open Sans"/>
                <a:ea typeface="Open Sans"/>
                <a:cs typeface="Open Sans"/>
                <a:sym typeface="Open Sans"/>
              </a:rPr>
              <a:t>Employer Setup</a:t>
            </a:r>
            <a:endParaRPr sz="600" b="1" i="0" u="none" strike="noStrike" cap="none">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Lookup EFX_ID (Employer Name Matching &amp; Multiple match Review Process)</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Product Duplication Check &amp; Review Process</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Setup Employer CDH</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Setup Salesforce Account</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Get/Create Employer ES Portal</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*Note 1</a:t>
            </a:r>
            <a:endParaRPr sz="500" i="1">
              <a:solidFill>
                <a:schemeClr val="dk1"/>
              </a:solidFill>
              <a:latin typeface="Open Sans"/>
              <a:ea typeface="Open Sans"/>
              <a:cs typeface="Open Sans"/>
              <a:sym typeface="Open Sans"/>
            </a:endParaRPr>
          </a:p>
          <a:p>
            <a:pPr marL="0" lvl="0" indent="0" algn="l" rtl="0">
              <a:spcBef>
                <a:spcPts val="0"/>
              </a:spcBef>
              <a:spcAft>
                <a:spcPts val="0"/>
              </a:spcAft>
              <a:buNone/>
            </a:pPr>
            <a:endParaRPr sz="600" i="1">
              <a:solidFill>
                <a:schemeClr val="dk1"/>
              </a:solidFill>
              <a:latin typeface="Open Sans"/>
              <a:ea typeface="Open Sans"/>
              <a:cs typeface="Open Sans"/>
              <a:sym typeface="Open Sans"/>
            </a:endParaRPr>
          </a:p>
        </p:txBody>
      </p:sp>
      <p:sp>
        <p:nvSpPr>
          <p:cNvPr id="1419" name="Google Shape;1419;p158"/>
          <p:cNvSpPr/>
          <p:nvPr/>
        </p:nvSpPr>
        <p:spPr>
          <a:xfrm>
            <a:off x="413300" y="2803523"/>
            <a:ext cx="629100" cy="3999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Alliance </a:t>
            </a:r>
            <a:endParaRPr sz="600" b="1">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Setup</a:t>
            </a:r>
            <a:endParaRPr sz="600" b="1" i="0" u="none" strike="noStrike" cap="none">
              <a:solidFill>
                <a:schemeClr val="dk1"/>
              </a:solidFill>
              <a:latin typeface="Open Sans"/>
              <a:ea typeface="Open Sans"/>
              <a:cs typeface="Open Sans"/>
              <a:sym typeface="Open Sans"/>
            </a:endParaRPr>
          </a:p>
        </p:txBody>
      </p:sp>
      <p:sp>
        <p:nvSpPr>
          <p:cNvPr id="1420" name="Google Shape;1420;p158"/>
          <p:cNvSpPr/>
          <p:nvPr/>
        </p:nvSpPr>
        <p:spPr>
          <a:xfrm>
            <a:off x="2752851" y="2377775"/>
            <a:ext cx="1371600" cy="938400"/>
          </a:xfrm>
          <a:prstGeom prst="roundRect">
            <a:avLst>
              <a:gd name="adj" fmla="val 16667"/>
            </a:avLst>
          </a:prstGeom>
          <a:solidFill>
            <a:schemeClr val="lt2"/>
          </a:solidFill>
          <a:ln>
            <a:noFill/>
          </a:ln>
        </p:spPr>
        <p:txBody>
          <a:bodyPr spcFirstLastPara="1" wrap="square" lIns="18275" tIns="912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Product Setup - </a:t>
            </a:r>
            <a:r>
              <a:rPr lang="en" sz="600" b="1" i="0" u="none" strike="noStrike" cap="none">
                <a:solidFill>
                  <a:schemeClr val="dk1"/>
                </a:solidFill>
                <a:latin typeface="Open Sans"/>
                <a:ea typeface="Open Sans"/>
                <a:cs typeface="Open Sans"/>
                <a:sym typeface="Open Sans"/>
              </a:rPr>
              <a:t>Common</a:t>
            </a:r>
            <a:endParaRPr sz="600" b="1" i="0" u="none" strike="noStrike" cap="none">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ERCode Generation </a:t>
            </a:r>
            <a:r>
              <a:rPr lang="en" sz="500" b="1" i="1">
                <a:solidFill>
                  <a:schemeClr val="dk1"/>
                </a:solidFill>
                <a:latin typeface="Open Sans"/>
                <a:ea typeface="Open Sans"/>
                <a:cs typeface="Open Sans"/>
                <a:sym typeface="Open Sans"/>
              </a:rPr>
              <a:t>(support ERCode sharing cross product)</a:t>
            </a:r>
            <a:endParaRPr sz="500" b="1"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Link ERCode to EFX_ID &amp; Alliance (CDH, Salesforce)</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Product Default Config Manager (Alliance/Direct)</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Employer Authorization Setup (SSS,AMS)</a:t>
            </a:r>
            <a:endParaRPr sz="500" i="1">
              <a:solidFill>
                <a:schemeClr val="dk1"/>
              </a:solidFill>
              <a:latin typeface="Open Sans"/>
              <a:ea typeface="Open Sans"/>
              <a:cs typeface="Open Sans"/>
              <a:sym typeface="Open Sans"/>
            </a:endParaRPr>
          </a:p>
        </p:txBody>
      </p:sp>
      <p:sp>
        <p:nvSpPr>
          <p:cNvPr id="1421" name="Google Shape;1421;p158"/>
          <p:cNvSpPr/>
          <p:nvPr/>
        </p:nvSpPr>
        <p:spPr>
          <a:xfrm>
            <a:off x="1094875" y="3346432"/>
            <a:ext cx="1627200" cy="3999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Data Transformers</a:t>
            </a:r>
            <a:endParaRPr sz="600" b="1" i="0" u="none" strike="noStrike" cap="none">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MCIF Transformer</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PDF Transformer</a:t>
            </a:r>
            <a:endParaRPr sz="500" i="1">
              <a:solidFill>
                <a:schemeClr val="dk1"/>
              </a:solidFill>
              <a:latin typeface="Open Sans"/>
              <a:ea typeface="Open Sans"/>
              <a:cs typeface="Open Sans"/>
              <a:sym typeface="Open Sans"/>
            </a:endParaRPr>
          </a:p>
        </p:txBody>
      </p:sp>
      <p:sp>
        <p:nvSpPr>
          <p:cNvPr id="1422" name="Google Shape;1422;p158"/>
          <p:cNvSpPr/>
          <p:nvPr/>
        </p:nvSpPr>
        <p:spPr>
          <a:xfrm>
            <a:off x="2750753" y="3346350"/>
            <a:ext cx="1371600" cy="3999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Setup - </a:t>
            </a:r>
            <a:r>
              <a:rPr lang="en" sz="600">
                <a:solidFill>
                  <a:schemeClr val="dk1"/>
                </a:solidFill>
                <a:latin typeface="Open Sans"/>
                <a:ea typeface="Open Sans"/>
                <a:cs typeface="Open Sans"/>
                <a:sym typeface="Open Sans"/>
              </a:rPr>
              <a:t>(TWN, I9, UC…..)</a:t>
            </a:r>
            <a:endParaRPr sz="600">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UCX “Inhouse Account ID” generation</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Product Specific Config Setup</a:t>
            </a:r>
            <a:endParaRPr sz="500" i="1">
              <a:solidFill>
                <a:schemeClr val="dk1"/>
              </a:solidFill>
              <a:latin typeface="Open Sans"/>
              <a:ea typeface="Open Sans"/>
              <a:cs typeface="Open Sans"/>
              <a:sym typeface="Open Sans"/>
            </a:endParaRPr>
          </a:p>
        </p:txBody>
      </p:sp>
      <p:sp>
        <p:nvSpPr>
          <p:cNvPr id="1423" name="Google Shape;1423;p158"/>
          <p:cNvSpPr/>
          <p:nvPr/>
        </p:nvSpPr>
        <p:spPr>
          <a:xfrm>
            <a:off x="744677" y="4101688"/>
            <a:ext cx="1280100" cy="3999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CDH</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Salesforce</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SSS </a:t>
            </a:r>
            <a:r>
              <a:rPr lang="en" sz="600" i="1">
                <a:solidFill>
                  <a:schemeClr val="dk1"/>
                </a:solidFill>
                <a:latin typeface="Open Sans"/>
                <a:ea typeface="Open Sans"/>
                <a:cs typeface="Open Sans"/>
                <a:sym typeface="Open Sans"/>
              </a:rPr>
              <a:t>(ERCode Generation)</a:t>
            </a:r>
            <a:endParaRPr sz="600"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1424" name="Google Shape;1424;p158"/>
          <p:cNvSpPr/>
          <p:nvPr/>
        </p:nvSpPr>
        <p:spPr>
          <a:xfrm>
            <a:off x="5412332" y="2106229"/>
            <a:ext cx="485676" cy="8229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500" b="1" i="1">
                <a:solidFill>
                  <a:schemeClr val="dk1"/>
                </a:solidFill>
                <a:latin typeface="Open Sans"/>
                <a:ea typeface="Open Sans"/>
                <a:cs typeface="Open Sans"/>
                <a:sym typeface="Open Sans"/>
              </a:rPr>
              <a:t>PDF File (UC)</a:t>
            </a:r>
            <a:endParaRPr sz="500" b="1" i="1" u="none" strike="noStrike" cap="none">
              <a:solidFill>
                <a:schemeClr val="dk1"/>
              </a:solidFill>
              <a:latin typeface="Open Sans"/>
              <a:ea typeface="Open Sans"/>
              <a:cs typeface="Open Sans"/>
              <a:sym typeface="Open Sans"/>
            </a:endParaRPr>
          </a:p>
        </p:txBody>
      </p:sp>
      <p:sp>
        <p:nvSpPr>
          <p:cNvPr id="1425" name="Google Shape;1425;p158"/>
          <p:cNvSpPr/>
          <p:nvPr/>
        </p:nvSpPr>
        <p:spPr>
          <a:xfrm>
            <a:off x="4223105" y="2344875"/>
            <a:ext cx="3078900" cy="1418400"/>
          </a:xfrm>
          <a:prstGeom prst="roundRect">
            <a:avLst>
              <a:gd name="adj" fmla="val 16667"/>
            </a:avLst>
          </a:prstGeom>
          <a:noFill/>
          <a:ln w="9525" cap="flat" cmpd="sng">
            <a:solidFill>
              <a:schemeClr val="accent6"/>
            </a:solidFill>
            <a:prstDash val="solid"/>
            <a:round/>
            <a:headEnd type="none" w="sm" len="sm"/>
            <a:tailEnd type="none" w="sm" len="sm"/>
          </a:ln>
        </p:spPr>
        <p:txBody>
          <a:bodyPr spcFirstLastPara="1" wrap="square" lIns="9125" tIns="0" rIns="45700"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700" b="1">
                <a:solidFill>
                  <a:schemeClr val="dk1"/>
                </a:solidFill>
                <a:latin typeface="Open Sans"/>
                <a:ea typeface="Open Sans"/>
                <a:cs typeface="Open Sans"/>
                <a:sym typeface="Open Sans"/>
              </a:rPr>
              <a:t>Employer</a:t>
            </a:r>
            <a:endParaRPr sz="700" b="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000"/>
              <a:buFont typeface="Arial"/>
              <a:buNone/>
            </a:pPr>
            <a:r>
              <a:rPr lang="en" sz="700" b="1" i="0" u="none" strike="noStrike" cap="none">
                <a:solidFill>
                  <a:schemeClr val="dk1"/>
                </a:solidFill>
                <a:latin typeface="Open Sans"/>
                <a:ea typeface="Open Sans"/>
                <a:cs typeface="Open Sans"/>
                <a:sym typeface="Open Sans"/>
              </a:rPr>
              <a:t>Offboarding</a:t>
            </a:r>
            <a:endParaRPr sz="700" b="1" i="0" u="none" strike="noStrike" cap="none">
              <a:solidFill>
                <a:schemeClr val="dk1"/>
              </a:solidFill>
              <a:latin typeface="Open Sans"/>
              <a:ea typeface="Open Sans"/>
              <a:cs typeface="Open Sans"/>
              <a:sym typeface="Open Sans"/>
            </a:endParaRPr>
          </a:p>
        </p:txBody>
      </p:sp>
      <p:sp>
        <p:nvSpPr>
          <p:cNvPr id="1426" name="Google Shape;1426;p158"/>
          <p:cNvSpPr/>
          <p:nvPr/>
        </p:nvSpPr>
        <p:spPr>
          <a:xfrm>
            <a:off x="4943780" y="3252375"/>
            <a:ext cx="822900" cy="4938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None/>
            </a:pPr>
            <a:r>
              <a:rPr lang="en" sz="600" b="1">
                <a:solidFill>
                  <a:schemeClr val="dk1"/>
                </a:solidFill>
                <a:latin typeface="Open Sans"/>
                <a:ea typeface="Open Sans"/>
                <a:cs typeface="Open Sans"/>
                <a:sym typeface="Open Sans"/>
              </a:rPr>
              <a:t>Data</a:t>
            </a:r>
            <a:r>
              <a:rPr lang="en" sz="600" i="1">
                <a:solidFill>
                  <a:schemeClr val="dk1"/>
                </a:solidFill>
                <a:latin typeface="Open Sans"/>
                <a:ea typeface="Open Sans"/>
                <a:cs typeface="Open Sans"/>
                <a:sym typeface="Open Sans"/>
              </a:rPr>
              <a:t> </a:t>
            </a:r>
            <a:r>
              <a:rPr lang="en" sz="600" b="1">
                <a:solidFill>
                  <a:schemeClr val="dk1"/>
                </a:solidFill>
                <a:latin typeface="Open Sans"/>
                <a:ea typeface="Open Sans"/>
                <a:cs typeface="Open Sans"/>
                <a:sym typeface="Open Sans"/>
              </a:rPr>
              <a:t>Transformers</a:t>
            </a:r>
            <a:endParaRPr sz="600" i="1">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MCIF Transformer</a:t>
            </a:r>
            <a:endParaRPr sz="600" i="1">
              <a:solidFill>
                <a:schemeClr val="dk1"/>
              </a:solidFill>
              <a:latin typeface="Open Sans"/>
              <a:ea typeface="Open Sans"/>
              <a:cs typeface="Open Sans"/>
              <a:sym typeface="Open Sans"/>
            </a:endParaRPr>
          </a:p>
        </p:txBody>
      </p:sp>
      <p:sp>
        <p:nvSpPr>
          <p:cNvPr id="1427" name="Google Shape;1427;p158"/>
          <p:cNvSpPr/>
          <p:nvPr/>
        </p:nvSpPr>
        <p:spPr>
          <a:xfrm>
            <a:off x="4262785" y="2852700"/>
            <a:ext cx="630900" cy="4938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Alliance</a:t>
            </a:r>
            <a:endParaRPr sz="600" b="1">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Setup</a:t>
            </a:r>
            <a:endParaRPr sz="600" b="1">
              <a:solidFill>
                <a:schemeClr val="dk1"/>
              </a:solidFill>
              <a:latin typeface="Open Sans"/>
              <a:ea typeface="Open Sans"/>
              <a:cs typeface="Open Sans"/>
              <a:sym typeface="Open Sans"/>
            </a:endParaRPr>
          </a:p>
        </p:txBody>
      </p:sp>
      <p:sp>
        <p:nvSpPr>
          <p:cNvPr id="1428" name="Google Shape;1428;p158"/>
          <p:cNvSpPr/>
          <p:nvPr/>
        </p:nvSpPr>
        <p:spPr>
          <a:xfrm>
            <a:off x="5833305" y="2397800"/>
            <a:ext cx="1345800" cy="7680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Product Cancellation </a:t>
            </a:r>
            <a:r>
              <a:rPr lang="en" sz="600" b="1" i="0" u="none" strike="noStrike" cap="none">
                <a:solidFill>
                  <a:schemeClr val="dk1"/>
                </a:solidFill>
                <a:latin typeface="Open Sans"/>
                <a:ea typeface="Open Sans"/>
                <a:cs typeface="Open Sans"/>
                <a:sym typeface="Open Sans"/>
              </a:rPr>
              <a:t>- Common </a:t>
            </a:r>
            <a:endParaRPr sz="600" b="1" i="0" u="none" strike="noStrike" cap="none">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Cancel Product (CDH)</a:t>
            </a:r>
            <a:endParaRPr sz="600" i="1">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Cancel Product (Salesforce)</a:t>
            </a:r>
            <a:endParaRPr sz="600" i="1">
              <a:solidFill>
                <a:schemeClr val="dk1"/>
              </a:solidFill>
              <a:latin typeface="Open Sans"/>
              <a:ea typeface="Open Sans"/>
              <a:cs typeface="Open Sans"/>
              <a:sym typeface="Open Sans"/>
            </a:endParaRPr>
          </a:p>
        </p:txBody>
      </p:sp>
      <p:sp>
        <p:nvSpPr>
          <p:cNvPr id="1429" name="Google Shape;1429;p158"/>
          <p:cNvSpPr/>
          <p:nvPr/>
        </p:nvSpPr>
        <p:spPr>
          <a:xfrm>
            <a:off x="7350130" y="2715325"/>
            <a:ext cx="1431600" cy="1050300"/>
          </a:xfrm>
          <a:prstGeom prst="roundRect">
            <a:avLst>
              <a:gd name="adj" fmla="val 16667"/>
            </a:avLst>
          </a:prstGeom>
          <a:solidFill>
            <a:schemeClr val="accent1"/>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700" b="1">
                <a:solidFill>
                  <a:schemeClr val="lt1"/>
                </a:solidFill>
                <a:latin typeface="Open Sans"/>
                <a:ea typeface="Open Sans"/>
                <a:cs typeface="Open Sans"/>
                <a:sym typeface="Open Sans"/>
              </a:rPr>
              <a:t>Reports</a:t>
            </a:r>
            <a:endParaRPr sz="700" b="1" i="0" u="none" strike="noStrike" cap="none">
              <a:solidFill>
                <a:schemeClr val="lt1"/>
              </a:solidFill>
              <a:highlight>
                <a:srgbClr val="FFFF00"/>
              </a:highlight>
              <a:latin typeface="Open Sans"/>
              <a:ea typeface="Open Sans"/>
              <a:cs typeface="Open Sans"/>
              <a:sym typeface="Open Sans"/>
            </a:endParaRPr>
          </a:p>
        </p:txBody>
      </p:sp>
      <p:sp>
        <p:nvSpPr>
          <p:cNvPr id="1430" name="Google Shape;1430;p158"/>
          <p:cNvSpPr/>
          <p:nvPr/>
        </p:nvSpPr>
        <p:spPr>
          <a:xfrm>
            <a:off x="7479605" y="3244530"/>
            <a:ext cx="1166700" cy="1242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Metrics Reports</a:t>
            </a:r>
            <a:endParaRPr sz="500" i="1">
              <a:solidFill>
                <a:schemeClr val="dk1"/>
              </a:solidFill>
              <a:latin typeface="Open Sans"/>
              <a:ea typeface="Open Sans"/>
              <a:cs typeface="Open Sans"/>
              <a:sym typeface="Open Sans"/>
            </a:endParaRPr>
          </a:p>
        </p:txBody>
      </p:sp>
      <p:sp>
        <p:nvSpPr>
          <p:cNvPr id="1431" name="Google Shape;1431;p158"/>
          <p:cNvSpPr/>
          <p:nvPr/>
        </p:nvSpPr>
        <p:spPr>
          <a:xfrm>
            <a:off x="7479605" y="3469258"/>
            <a:ext cx="1166700" cy="1242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accent6"/>
                </a:solidFill>
                <a:latin typeface="Open Sans"/>
                <a:ea typeface="Open Sans"/>
                <a:cs typeface="Open Sans"/>
                <a:sym typeface="Open Sans"/>
              </a:rPr>
              <a:t>Cancellation Report</a:t>
            </a:r>
            <a:endParaRPr sz="500" b="1" i="0" u="none" strike="noStrike" cap="none">
              <a:solidFill>
                <a:schemeClr val="accent6"/>
              </a:solidFill>
              <a:latin typeface="Open Sans"/>
              <a:ea typeface="Open Sans"/>
              <a:cs typeface="Open Sans"/>
              <a:sym typeface="Open Sans"/>
            </a:endParaRPr>
          </a:p>
        </p:txBody>
      </p:sp>
      <p:sp>
        <p:nvSpPr>
          <p:cNvPr id="1432" name="Google Shape;1432;p158"/>
          <p:cNvSpPr txBox="1"/>
          <p:nvPr/>
        </p:nvSpPr>
        <p:spPr>
          <a:xfrm>
            <a:off x="550813" y="3530128"/>
            <a:ext cx="561000" cy="2154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a:solidFill>
                  <a:schemeClr val="lt1"/>
                </a:solidFill>
                <a:latin typeface="Open Sans Medium"/>
                <a:ea typeface="Open Sans Medium"/>
                <a:cs typeface="Open Sans Medium"/>
                <a:sym typeface="Open Sans Medium"/>
              </a:rPr>
              <a:t>Operations</a:t>
            </a:r>
            <a:endParaRPr sz="700">
              <a:solidFill>
                <a:schemeClr val="lt1"/>
              </a:solidFill>
              <a:latin typeface="Open Sans Medium"/>
              <a:ea typeface="Open Sans Medium"/>
              <a:cs typeface="Open Sans Medium"/>
              <a:sym typeface="Open Sans Medium"/>
            </a:endParaRPr>
          </a:p>
          <a:p>
            <a:pPr marL="0" marR="0" lvl="0" indent="0" algn="l" rtl="0">
              <a:lnSpc>
                <a:spcPct val="100000"/>
              </a:lnSpc>
              <a:spcBef>
                <a:spcPts val="0"/>
              </a:spcBef>
              <a:spcAft>
                <a:spcPts val="0"/>
              </a:spcAft>
              <a:buClr>
                <a:srgbClr val="000000"/>
              </a:buClr>
              <a:buSzPts val="800"/>
              <a:buFont typeface="Arial"/>
              <a:buNone/>
            </a:pPr>
            <a:r>
              <a:rPr lang="en" sz="700">
                <a:solidFill>
                  <a:schemeClr val="lt1"/>
                </a:solidFill>
                <a:latin typeface="Open Sans Medium"/>
                <a:ea typeface="Open Sans Medium"/>
                <a:cs typeface="Open Sans Medium"/>
                <a:sym typeface="Open Sans Medium"/>
              </a:rPr>
              <a:t>Portal</a:t>
            </a:r>
            <a:endParaRPr sz="700">
              <a:solidFill>
                <a:schemeClr val="lt1"/>
              </a:solidFill>
              <a:latin typeface="Open Sans Medium"/>
              <a:ea typeface="Open Sans Medium"/>
              <a:cs typeface="Open Sans Medium"/>
              <a:sym typeface="Open Sans Medium"/>
            </a:endParaRPr>
          </a:p>
        </p:txBody>
      </p:sp>
      <p:sp>
        <p:nvSpPr>
          <p:cNvPr id="1433" name="Google Shape;1433;p158"/>
          <p:cNvSpPr txBox="1"/>
          <p:nvPr/>
        </p:nvSpPr>
        <p:spPr>
          <a:xfrm>
            <a:off x="1963494" y="1073264"/>
            <a:ext cx="5685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EFX Sales </a:t>
            </a:r>
            <a:endParaRPr sz="800">
              <a:solidFill>
                <a:schemeClr val="dk1"/>
              </a:solidFill>
              <a:latin typeface="Open Sans"/>
              <a:ea typeface="Open Sans"/>
              <a:cs typeface="Open Sans"/>
              <a:sym typeface="Open Sans"/>
            </a:endParaRPr>
          </a:p>
        </p:txBody>
      </p:sp>
      <p:sp>
        <p:nvSpPr>
          <p:cNvPr id="1434" name="Google Shape;1434;p158"/>
          <p:cNvSpPr/>
          <p:nvPr/>
        </p:nvSpPr>
        <p:spPr>
          <a:xfrm>
            <a:off x="7479605" y="3019801"/>
            <a:ext cx="1166700" cy="1242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Process Visibility Reports</a:t>
            </a:r>
            <a:endParaRPr sz="500" i="1">
              <a:solidFill>
                <a:schemeClr val="dk1"/>
              </a:solidFill>
              <a:latin typeface="Open Sans"/>
              <a:ea typeface="Open Sans"/>
              <a:cs typeface="Open Sans"/>
              <a:sym typeface="Open Sans"/>
            </a:endParaRPr>
          </a:p>
        </p:txBody>
      </p:sp>
      <p:sp>
        <p:nvSpPr>
          <p:cNvPr id="1435" name="Google Shape;1435;p158"/>
          <p:cNvSpPr/>
          <p:nvPr/>
        </p:nvSpPr>
        <p:spPr>
          <a:xfrm>
            <a:off x="6842649" y="1390574"/>
            <a:ext cx="63900" cy="63900"/>
          </a:xfrm>
          <a:prstGeom prst="star6">
            <a:avLst>
              <a:gd name="adj" fmla="val 28868"/>
              <a:gd name="hf" fmla="val 11547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i="0" u="none" strike="noStrike" cap="none">
              <a:solidFill>
                <a:schemeClr val="dk1"/>
              </a:solidFill>
              <a:latin typeface="Open Sans"/>
              <a:ea typeface="Open Sans"/>
              <a:cs typeface="Open Sans"/>
              <a:sym typeface="Open Sans"/>
            </a:endParaRPr>
          </a:p>
        </p:txBody>
      </p:sp>
      <p:sp>
        <p:nvSpPr>
          <p:cNvPr id="1436" name="Google Shape;1436;p158"/>
          <p:cNvSpPr txBox="1"/>
          <p:nvPr/>
        </p:nvSpPr>
        <p:spPr>
          <a:xfrm>
            <a:off x="6966580" y="1368674"/>
            <a:ext cx="19023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i="0" u="none" strike="noStrike" cap="none">
                <a:solidFill>
                  <a:schemeClr val="dk1"/>
                </a:solidFill>
                <a:latin typeface="Open Sans"/>
                <a:ea typeface="Open Sans"/>
                <a:cs typeface="Open Sans"/>
                <a:sym typeface="Open Sans"/>
              </a:rPr>
              <a:t>Allow for product specific payload</a:t>
            </a:r>
            <a:endParaRPr sz="700" i="0" u="none" strike="noStrike" cap="none">
              <a:solidFill>
                <a:schemeClr val="dk1"/>
              </a:solidFill>
              <a:latin typeface="Open Sans"/>
              <a:ea typeface="Open Sans"/>
              <a:cs typeface="Open Sans"/>
              <a:sym typeface="Open Sans"/>
            </a:endParaRPr>
          </a:p>
        </p:txBody>
      </p:sp>
      <p:sp>
        <p:nvSpPr>
          <p:cNvPr id="1437" name="Google Shape;1437;p158"/>
          <p:cNvSpPr/>
          <p:nvPr/>
        </p:nvSpPr>
        <p:spPr>
          <a:xfrm>
            <a:off x="6822399" y="1235910"/>
            <a:ext cx="104400" cy="100500"/>
          </a:xfrm>
          <a:prstGeom prst="roundRect">
            <a:avLst>
              <a:gd name="adj" fmla="val 16667"/>
            </a:avLst>
          </a:prstGeom>
          <a:solidFill>
            <a:schemeClr val="accent1"/>
          </a:solidFill>
          <a:ln>
            <a:noFill/>
          </a:ln>
        </p:spPr>
        <p:txBody>
          <a:bodyPr spcFirstLastPara="1" wrap="square" lIns="91425" tIns="0"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700" b="1" i="0" u="none" strike="noStrike" cap="none">
              <a:solidFill>
                <a:schemeClr val="lt1"/>
              </a:solidFill>
              <a:highlight>
                <a:srgbClr val="FFFF00"/>
              </a:highlight>
              <a:latin typeface="Open Sans"/>
              <a:ea typeface="Open Sans"/>
              <a:cs typeface="Open Sans"/>
              <a:sym typeface="Open Sans"/>
            </a:endParaRPr>
          </a:p>
        </p:txBody>
      </p:sp>
      <p:sp>
        <p:nvSpPr>
          <p:cNvPr id="1438" name="Google Shape;1438;p158"/>
          <p:cNvSpPr txBox="1"/>
          <p:nvPr/>
        </p:nvSpPr>
        <p:spPr>
          <a:xfrm>
            <a:off x="6966580" y="1238702"/>
            <a:ext cx="19023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Highlights the current focus area</a:t>
            </a:r>
            <a:endParaRPr sz="700">
              <a:solidFill>
                <a:schemeClr val="dk1"/>
              </a:solidFill>
              <a:latin typeface="Open Sans"/>
              <a:ea typeface="Open Sans"/>
              <a:cs typeface="Open Sans"/>
              <a:sym typeface="Open Sans"/>
            </a:endParaRPr>
          </a:p>
        </p:txBody>
      </p:sp>
      <p:sp>
        <p:nvSpPr>
          <p:cNvPr id="1439" name="Google Shape;1439;p158"/>
          <p:cNvSpPr/>
          <p:nvPr/>
        </p:nvSpPr>
        <p:spPr>
          <a:xfrm>
            <a:off x="2067384" y="1253282"/>
            <a:ext cx="183000" cy="183000"/>
          </a:xfrm>
          <a:custGeom>
            <a:avLst/>
            <a:gdLst/>
            <a:ahLst/>
            <a:cxnLst/>
            <a:rect l="l" t="t" r="r" b="b"/>
            <a:pathLst>
              <a:path w="120000" h="120000" extrusionOk="0">
                <a:moveTo>
                  <a:pt x="108518" y="60000"/>
                </a:moveTo>
                <a:cubicBezTo>
                  <a:pt x="108518" y="68518"/>
                  <a:pt x="106296" y="76666"/>
                  <a:pt x="102592" y="83703"/>
                </a:cubicBezTo>
                <a:cubicBezTo>
                  <a:pt x="100000" y="65185"/>
                  <a:pt x="100000" y="65185"/>
                  <a:pt x="100000" y="65185"/>
                </a:cubicBezTo>
                <a:cubicBezTo>
                  <a:pt x="99629" y="65185"/>
                  <a:pt x="99629" y="65185"/>
                  <a:pt x="99629" y="65185"/>
                </a:cubicBezTo>
                <a:cubicBezTo>
                  <a:pt x="96666" y="65185"/>
                  <a:pt x="96666" y="65185"/>
                  <a:pt x="96666" y="65185"/>
                </a:cubicBezTo>
                <a:cubicBezTo>
                  <a:pt x="96666" y="91851"/>
                  <a:pt x="96666" y="91851"/>
                  <a:pt x="96666" y="91851"/>
                </a:cubicBezTo>
                <a:cubicBezTo>
                  <a:pt x="88888" y="100370"/>
                  <a:pt x="78518" y="106296"/>
                  <a:pt x="67037" y="108148"/>
                </a:cubicBezTo>
                <a:cubicBezTo>
                  <a:pt x="67407" y="102962"/>
                  <a:pt x="67407" y="102962"/>
                  <a:pt x="67407" y="102962"/>
                </a:cubicBezTo>
                <a:cubicBezTo>
                  <a:pt x="67777" y="102962"/>
                  <a:pt x="68518" y="102592"/>
                  <a:pt x="69259" y="102592"/>
                </a:cubicBezTo>
                <a:cubicBezTo>
                  <a:pt x="74074" y="101111"/>
                  <a:pt x="77037" y="95925"/>
                  <a:pt x="75555" y="90740"/>
                </a:cubicBezTo>
                <a:cubicBezTo>
                  <a:pt x="63703" y="52592"/>
                  <a:pt x="63703" y="52592"/>
                  <a:pt x="63703" y="52592"/>
                </a:cubicBezTo>
                <a:cubicBezTo>
                  <a:pt x="63703" y="52222"/>
                  <a:pt x="63703" y="51851"/>
                  <a:pt x="63703" y="51851"/>
                </a:cubicBezTo>
                <a:cubicBezTo>
                  <a:pt x="62962" y="50370"/>
                  <a:pt x="62222" y="48888"/>
                  <a:pt x="61111" y="47407"/>
                </a:cubicBezTo>
                <a:cubicBezTo>
                  <a:pt x="62962" y="46296"/>
                  <a:pt x="65185" y="45925"/>
                  <a:pt x="67407" y="45925"/>
                </a:cubicBezTo>
                <a:cubicBezTo>
                  <a:pt x="67407" y="45925"/>
                  <a:pt x="71111" y="45925"/>
                  <a:pt x="75925" y="45925"/>
                </a:cubicBezTo>
                <a:cubicBezTo>
                  <a:pt x="80370" y="50000"/>
                  <a:pt x="80370" y="50000"/>
                  <a:pt x="80370" y="50000"/>
                </a:cubicBezTo>
                <a:cubicBezTo>
                  <a:pt x="77037" y="81481"/>
                  <a:pt x="77037" y="81481"/>
                  <a:pt x="77037" y="81481"/>
                </a:cubicBezTo>
                <a:cubicBezTo>
                  <a:pt x="81851" y="85925"/>
                  <a:pt x="81851" y="85925"/>
                  <a:pt x="81851" y="85925"/>
                </a:cubicBezTo>
                <a:cubicBezTo>
                  <a:pt x="86296" y="81481"/>
                  <a:pt x="86296" y="81481"/>
                  <a:pt x="86296" y="81481"/>
                </a:cubicBezTo>
                <a:cubicBezTo>
                  <a:pt x="82962" y="50000"/>
                  <a:pt x="82962" y="50000"/>
                  <a:pt x="82962" y="50000"/>
                </a:cubicBezTo>
                <a:cubicBezTo>
                  <a:pt x="87407" y="45925"/>
                  <a:pt x="87407" y="45925"/>
                  <a:pt x="87407" y="45925"/>
                </a:cubicBezTo>
                <a:cubicBezTo>
                  <a:pt x="92592" y="45925"/>
                  <a:pt x="96296" y="45925"/>
                  <a:pt x="96296" y="45925"/>
                </a:cubicBezTo>
                <a:cubicBezTo>
                  <a:pt x="102222" y="45925"/>
                  <a:pt x="107037" y="50000"/>
                  <a:pt x="108148" y="55555"/>
                </a:cubicBezTo>
                <a:cubicBezTo>
                  <a:pt x="108518" y="57037"/>
                  <a:pt x="108518" y="58518"/>
                  <a:pt x="108518" y="60000"/>
                </a:cubicBezTo>
                <a:close/>
                <a:moveTo>
                  <a:pt x="67777" y="98148"/>
                </a:moveTo>
                <a:cubicBezTo>
                  <a:pt x="67407" y="98148"/>
                  <a:pt x="67037" y="98148"/>
                  <a:pt x="66296" y="98148"/>
                </a:cubicBezTo>
                <a:cubicBezTo>
                  <a:pt x="64444" y="98148"/>
                  <a:pt x="62592" y="97037"/>
                  <a:pt x="61851" y="94814"/>
                </a:cubicBezTo>
                <a:cubicBezTo>
                  <a:pt x="52592" y="63703"/>
                  <a:pt x="52592" y="63703"/>
                  <a:pt x="52592" y="63703"/>
                </a:cubicBezTo>
                <a:cubicBezTo>
                  <a:pt x="48518" y="63703"/>
                  <a:pt x="48518" y="63703"/>
                  <a:pt x="48518" y="63703"/>
                </a:cubicBezTo>
                <a:cubicBezTo>
                  <a:pt x="58888" y="108518"/>
                  <a:pt x="58888" y="108518"/>
                  <a:pt x="58888" y="108518"/>
                </a:cubicBezTo>
                <a:cubicBezTo>
                  <a:pt x="43703" y="108148"/>
                  <a:pt x="30370" y="100740"/>
                  <a:pt x="21851" y="89629"/>
                </a:cubicBezTo>
                <a:cubicBezTo>
                  <a:pt x="27777" y="63703"/>
                  <a:pt x="27777" y="63703"/>
                  <a:pt x="27777" y="63703"/>
                </a:cubicBezTo>
                <a:cubicBezTo>
                  <a:pt x="23703" y="63703"/>
                  <a:pt x="23703" y="63703"/>
                  <a:pt x="23703" y="63703"/>
                </a:cubicBezTo>
                <a:cubicBezTo>
                  <a:pt x="17777" y="83703"/>
                  <a:pt x="17777" y="83703"/>
                  <a:pt x="17777" y="83703"/>
                </a:cubicBezTo>
                <a:cubicBezTo>
                  <a:pt x="15555" y="79259"/>
                  <a:pt x="13703" y="74074"/>
                  <a:pt x="12592" y="68888"/>
                </a:cubicBezTo>
                <a:cubicBezTo>
                  <a:pt x="17037" y="53703"/>
                  <a:pt x="17037" y="53703"/>
                  <a:pt x="17037" y="53703"/>
                </a:cubicBezTo>
                <a:cubicBezTo>
                  <a:pt x="17407" y="53703"/>
                  <a:pt x="17407" y="53703"/>
                  <a:pt x="17407" y="53703"/>
                </a:cubicBezTo>
                <a:cubicBezTo>
                  <a:pt x="18888" y="49259"/>
                  <a:pt x="22592" y="45925"/>
                  <a:pt x="27037" y="45925"/>
                </a:cubicBezTo>
                <a:cubicBezTo>
                  <a:pt x="38148" y="45925"/>
                  <a:pt x="38148" y="45925"/>
                  <a:pt x="38148" y="45925"/>
                </a:cubicBezTo>
                <a:cubicBezTo>
                  <a:pt x="49259" y="45925"/>
                  <a:pt x="49259" y="45925"/>
                  <a:pt x="49259" y="45925"/>
                </a:cubicBezTo>
                <a:cubicBezTo>
                  <a:pt x="53703" y="45925"/>
                  <a:pt x="57407" y="49259"/>
                  <a:pt x="59259" y="53703"/>
                </a:cubicBezTo>
                <a:cubicBezTo>
                  <a:pt x="59259" y="53703"/>
                  <a:pt x="59259" y="53703"/>
                  <a:pt x="59259" y="53703"/>
                </a:cubicBezTo>
                <a:cubicBezTo>
                  <a:pt x="70740" y="92222"/>
                  <a:pt x="70740" y="92222"/>
                  <a:pt x="70740" y="92222"/>
                </a:cubicBezTo>
                <a:cubicBezTo>
                  <a:pt x="71851" y="94814"/>
                  <a:pt x="70370" y="97407"/>
                  <a:pt x="67777" y="98148"/>
                </a:cubicBezTo>
                <a:close/>
                <a:moveTo>
                  <a:pt x="70370" y="30370"/>
                </a:moveTo>
                <a:cubicBezTo>
                  <a:pt x="70370" y="24074"/>
                  <a:pt x="75555" y="19259"/>
                  <a:pt x="81851" y="19259"/>
                </a:cubicBezTo>
                <a:cubicBezTo>
                  <a:pt x="88148" y="19259"/>
                  <a:pt x="93333" y="24074"/>
                  <a:pt x="93333" y="30370"/>
                </a:cubicBezTo>
                <a:cubicBezTo>
                  <a:pt x="93333" y="36666"/>
                  <a:pt x="88148" y="41851"/>
                  <a:pt x="81851" y="41851"/>
                </a:cubicBezTo>
                <a:cubicBezTo>
                  <a:pt x="75555" y="41851"/>
                  <a:pt x="70370" y="36666"/>
                  <a:pt x="70370" y="30370"/>
                </a:cubicBezTo>
                <a:close/>
                <a:moveTo>
                  <a:pt x="22962" y="36666"/>
                </a:moveTo>
                <a:cubicBezTo>
                  <a:pt x="22222" y="33703"/>
                  <a:pt x="27407" y="35185"/>
                  <a:pt x="28888" y="25925"/>
                </a:cubicBezTo>
                <a:cubicBezTo>
                  <a:pt x="30000" y="19259"/>
                  <a:pt x="35925" y="17777"/>
                  <a:pt x="38148" y="17777"/>
                </a:cubicBezTo>
                <a:cubicBezTo>
                  <a:pt x="40740" y="17777"/>
                  <a:pt x="46296" y="19259"/>
                  <a:pt x="47407" y="25925"/>
                </a:cubicBezTo>
                <a:cubicBezTo>
                  <a:pt x="48888" y="35185"/>
                  <a:pt x="54074" y="33703"/>
                  <a:pt x="53333" y="36666"/>
                </a:cubicBezTo>
                <a:cubicBezTo>
                  <a:pt x="52962" y="38888"/>
                  <a:pt x="47777" y="41851"/>
                  <a:pt x="38148" y="41851"/>
                </a:cubicBezTo>
                <a:cubicBezTo>
                  <a:pt x="28518" y="41851"/>
                  <a:pt x="23703" y="38888"/>
                  <a:pt x="22962" y="36666"/>
                </a:cubicBezTo>
                <a:close/>
                <a:moveTo>
                  <a:pt x="60000" y="115185"/>
                </a:moveTo>
                <a:cubicBezTo>
                  <a:pt x="29629" y="115185"/>
                  <a:pt x="5185" y="90370"/>
                  <a:pt x="5185" y="60000"/>
                </a:cubicBezTo>
                <a:cubicBezTo>
                  <a:pt x="5185" y="30000"/>
                  <a:pt x="29629" y="4814"/>
                  <a:pt x="60000" y="4814"/>
                </a:cubicBezTo>
                <a:cubicBezTo>
                  <a:pt x="90370" y="4814"/>
                  <a:pt x="115185" y="30000"/>
                  <a:pt x="115185" y="60000"/>
                </a:cubicBezTo>
                <a:cubicBezTo>
                  <a:pt x="115185" y="90370"/>
                  <a:pt x="90370" y="115185"/>
                  <a:pt x="60000" y="115185"/>
                </a:cubicBezTo>
                <a:close/>
                <a:moveTo>
                  <a:pt x="60000" y="0"/>
                </a:moveTo>
                <a:cubicBezTo>
                  <a:pt x="27037" y="0"/>
                  <a:pt x="0" y="27037"/>
                  <a:pt x="0" y="60000"/>
                </a:cubicBezTo>
                <a:cubicBezTo>
                  <a:pt x="0" y="92962"/>
                  <a:pt x="27037" y="120000"/>
                  <a:pt x="60000" y="120000"/>
                </a:cubicBezTo>
                <a:cubicBezTo>
                  <a:pt x="93333" y="120000"/>
                  <a:pt x="120000" y="92962"/>
                  <a:pt x="120000" y="60000"/>
                </a:cubicBezTo>
                <a:cubicBezTo>
                  <a:pt x="120000" y="27037"/>
                  <a:pt x="93333"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grpSp>
        <p:nvGrpSpPr>
          <p:cNvPr id="1440" name="Google Shape;1440;p158"/>
          <p:cNvGrpSpPr/>
          <p:nvPr/>
        </p:nvGrpSpPr>
        <p:grpSpPr>
          <a:xfrm>
            <a:off x="663262" y="3348642"/>
            <a:ext cx="182887" cy="182860"/>
            <a:chOff x="533397" y="1635125"/>
            <a:chExt cx="601800" cy="603300"/>
          </a:xfrm>
        </p:grpSpPr>
        <p:sp>
          <p:nvSpPr>
            <p:cNvPr id="1441" name="Google Shape;1441;p158"/>
            <p:cNvSpPr/>
            <p:nvPr/>
          </p:nvSpPr>
          <p:spPr>
            <a:xfrm>
              <a:off x="533397" y="1635125"/>
              <a:ext cx="601800" cy="603300"/>
            </a:xfrm>
            <a:custGeom>
              <a:avLst/>
              <a:gdLst/>
              <a:ahLst/>
              <a:cxnLst/>
              <a:rect l="l" t="t" r="r" b="b"/>
              <a:pathLst>
                <a:path w="120000" h="120000" extrusionOk="0">
                  <a:moveTo>
                    <a:pt x="60000" y="0"/>
                  </a:moveTo>
                  <a:cubicBezTo>
                    <a:pt x="26625" y="0"/>
                    <a:pt x="0" y="26625"/>
                    <a:pt x="0" y="60000"/>
                  </a:cubicBezTo>
                  <a:cubicBezTo>
                    <a:pt x="0" y="93000"/>
                    <a:pt x="26625" y="120000"/>
                    <a:pt x="60000" y="120000"/>
                  </a:cubicBezTo>
                  <a:cubicBezTo>
                    <a:pt x="93000" y="120000"/>
                    <a:pt x="120000" y="93000"/>
                    <a:pt x="120000" y="60000"/>
                  </a:cubicBezTo>
                  <a:cubicBezTo>
                    <a:pt x="120000" y="26625"/>
                    <a:pt x="93000" y="0"/>
                    <a:pt x="60000" y="0"/>
                  </a:cubicBezTo>
                  <a:close/>
                  <a:moveTo>
                    <a:pt x="60000" y="4875"/>
                  </a:moveTo>
                  <a:cubicBezTo>
                    <a:pt x="90000" y="4875"/>
                    <a:pt x="115125" y="29625"/>
                    <a:pt x="115125" y="60000"/>
                  </a:cubicBezTo>
                  <a:cubicBezTo>
                    <a:pt x="115125" y="90375"/>
                    <a:pt x="90000" y="115125"/>
                    <a:pt x="60000" y="115125"/>
                  </a:cubicBezTo>
                  <a:cubicBezTo>
                    <a:pt x="29250" y="115125"/>
                    <a:pt x="4875" y="90375"/>
                    <a:pt x="4875" y="60000"/>
                  </a:cubicBezTo>
                  <a:cubicBezTo>
                    <a:pt x="4875" y="29625"/>
                    <a:pt x="29250" y="4875"/>
                    <a:pt x="60000" y="4875"/>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sp>
          <p:nvSpPr>
            <p:cNvPr id="1442" name="Google Shape;1442;p158"/>
            <p:cNvSpPr/>
            <p:nvPr/>
          </p:nvSpPr>
          <p:spPr>
            <a:xfrm>
              <a:off x="642937" y="1784350"/>
              <a:ext cx="382500" cy="354000"/>
            </a:xfrm>
            <a:custGeom>
              <a:avLst/>
              <a:gdLst/>
              <a:ahLst/>
              <a:cxnLst/>
              <a:rect l="l" t="t" r="r" b="b"/>
              <a:pathLst>
                <a:path w="120000" h="120000" extrusionOk="0">
                  <a:moveTo>
                    <a:pt x="111133" y="79787"/>
                  </a:moveTo>
                  <a:cubicBezTo>
                    <a:pt x="111133" y="77234"/>
                    <a:pt x="109359" y="75957"/>
                    <a:pt x="107586" y="75957"/>
                  </a:cubicBezTo>
                  <a:cubicBezTo>
                    <a:pt x="105221" y="75957"/>
                    <a:pt x="104039" y="77234"/>
                    <a:pt x="104039" y="79787"/>
                  </a:cubicBezTo>
                  <a:cubicBezTo>
                    <a:pt x="104039" y="81702"/>
                    <a:pt x="105221" y="82978"/>
                    <a:pt x="107586" y="82978"/>
                  </a:cubicBezTo>
                  <a:cubicBezTo>
                    <a:pt x="109359" y="82978"/>
                    <a:pt x="111133" y="81702"/>
                    <a:pt x="111133" y="79787"/>
                  </a:cubicBezTo>
                  <a:close/>
                  <a:moveTo>
                    <a:pt x="99310" y="79787"/>
                  </a:moveTo>
                  <a:cubicBezTo>
                    <a:pt x="99310" y="77234"/>
                    <a:pt x="98128" y="75957"/>
                    <a:pt x="95763" y="75957"/>
                  </a:cubicBezTo>
                  <a:cubicBezTo>
                    <a:pt x="93990" y="75957"/>
                    <a:pt x="92216" y="77234"/>
                    <a:pt x="92216" y="79787"/>
                  </a:cubicBezTo>
                  <a:cubicBezTo>
                    <a:pt x="92216" y="81702"/>
                    <a:pt x="93990" y="82978"/>
                    <a:pt x="95763" y="82978"/>
                  </a:cubicBezTo>
                  <a:cubicBezTo>
                    <a:pt x="98128" y="82978"/>
                    <a:pt x="99310" y="81702"/>
                    <a:pt x="99310" y="79787"/>
                  </a:cubicBezTo>
                  <a:close/>
                  <a:moveTo>
                    <a:pt x="88669" y="79787"/>
                  </a:moveTo>
                  <a:cubicBezTo>
                    <a:pt x="88669" y="77234"/>
                    <a:pt x="86896" y="75957"/>
                    <a:pt x="85123" y="75957"/>
                  </a:cubicBezTo>
                  <a:cubicBezTo>
                    <a:pt x="83349" y="75957"/>
                    <a:pt x="81576" y="77234"/>
                    <a:pt x="81576" y="79787"/>
                  </a:cubicBezTo>
                  <a:cubicBezTo>
                    <a:pt x="81576" y="81702"/>
                    <a:pt x="83349" y="82978"/>
                    <a:pt x="85123" y="82978"/>
                  </a:cubicBezTo>
                  <a:cubicBezTo>
                    <a:pt x="86896" y="82978"/>
                    <a:pt x="88669" y="81702"/>
                    <a:pt x="88669" y="79787"/>
                  </a:cubicBezTo>
                  <a:close/>
                  <a:moveTo>
                    <a:pt x="10049" y="69574"/>
                  </a:moveTo>
                  <a:cubicBezTo>
                    <a:pt x="109359" y="69574"/>
                    <a:pt x="109359" y="69574"/>
                    <a:pt x="109359" y="69574"/>
                  </a:cubicBezTo>
                  <a:cubicBezTo>
                    <a:pt x="109359" y="11489"/>
                    <a:pt x="109359" y="11489"/>
                    <a:pt x="109359" y="11489"/>
                  </a:cubicBezTo>
                  <a:cubicBezTo>
                    <a:pt x="10049" y="11489"/>
                    <a:pt x="10049" y="11489"/>
                    <a:pt x="10049" y="11489"/>
                  </a:cubicBezTo>
                  <a:lnTo>
                    <a:pt x="10049" y="69574"/>
                  </a:lnTo>
                  <a:close/>
                  <a:moveTo>
                    <a:pt x="120000" y="10212"/>
                  </a:moveTo>
                  <a:cubicBezTo>
                    <a:pt x="120000" y="79787"/>
                    <a:pt x="120000" y="79787"/>
                    <a:pt x="120000" y="79787"/>
                  </a:cubicBezTo>
                  <a:cubicBezTo>
                    <a:pt x="120000" y="85531"/>
                    <a:pt x="115862" y="90000"/>
                    <a:pt x="110541" y="90000"/>
                  </a:cubicBezTo>
                  <a:cubicBezTo>
                    <a:pt x="8866" y="90000"/>
                    <a:pt x="8866" y="90000"/>
                    <a:pt x="8866" y="90000"/>
                  </a:cubicBezTo>
                  <a:cubicBezTo>
                    <a:pt x="4137" y="90000"/>
                    <a:pt x="0" y="85531"/>
                    <a:pt x="0" y="79787"/>
                  </a:cubicBezTo>
                  <a:cubicBezTo>
                    <a:pt x="0" y="10212"/>
                    <a:pt x="0" y="10212"/>
                    <a:pt x="0" y="10212"/>
                  </a:cubicBezTo>
                  <a:cubicBezTo>
                    <a:pt x="0" y="4468"/>
                    <a:pt x="4137" y="0"/>
                    <a:pt x="8866" y="0"/>
                  </a:cubicBezTo>
                  <a:cubicBezTo>
                    <a:pt x="110541" y="0"/>
                    <a:pt x="110541" y="0"/>
                    <a:pt x="110541" y="0"/>
                  </a:cubicBezTo>
                  <a:cubicBezTo>
                    <a:pt x="115862" y="0"/>
                    <a:pt x="120000" y="4468"/>
                    <a:pt x="120000" y="10212"/>
                  </a:cubicBezTo>
                  <a:close/>
                  <a:moveTo>
                    <a:pt x="96945" y="115531"/>
                  </a:moveTo>
                  <a:cubicBezTo>
                    <a:pt x="96354" y="118085"/>
                    <a:pt x="94581" y="119361"/>
                    <a:pt x="92807" y="119361"/>
                  </a:cubicBezTo>
                  <a:cubicBezTo>
                    <a:pt x="92216" y="119361"/>
                    <a:pt x="92216" y="119361"/>
                    <a:pt x="91625" y="119361"/>
                  </a:cubicBezTo>
                  <a:cubicBezTo>
                    <a:pt x="60295" y="112978"/>
                    <a:pt x="60295" y="112978"/>
                    <a:pt x="60295" y="112978"/>
                  </a:cubicBezTo>
                  <a:cubicBezTo>
                    <a:pt x="27783" y="119361"/>
                    <a:pt x="27783" y="119361"/>
                    <a:pt x="27783" y="119361"/>
                  </a:cubicBezTo>
                  <a:cubicBezTo>
                    <a:pt x="25418" y="120000"/>
                    <a:pt x="23054" y="118085"/>
                    <a:pt x="23054" y="115531"/>
                  </a:cubicBezTo>
                  <a:cubicBezTo>
                    <a:pt x="22463" y="112978"/>
                    <a:pt x="24236" y="110425"/>
                    <a:pt x="26600" y="109787"/>
                  </a:cubicBezTo>
                  <a:cubicBezTo>
                    <a:pt x="43743" y="106595"/>
                    <a:pt x="43743" y="106595"/>
                    <a:pt x="43743" y="106595"/>
                  </a:cubicBezTo>
                  <a:cubicBezTo>
                    <a:pt x="45517" y="96382"/>
                    <a:pt x="45517" y="96382"/>
                    <a:pt x="45517" y="96382"/>
                  </a:cubicBezTo>
                  <a:cubicBezTo>
                    <a:pt x="75073" y="96382"/>
                    <a:pt x="75073" y="96382"/>
                    <a:pt x="75073" y="96382"/>
                  </a:cubicBezTo>
                  <a:cubicBezTo>
                    <a:pt x="76256" y="106595"/>
                    <a:pt x="76256" y="106595"/>
                    <a:pt x="76256" y="106595"/>
                  </a:cubicBezTo>
                  <a:cubicBezTo>
                    <a:pt x="93399" y="109787"/>
                    <a:pt x="93399" y="109787"/>
                    <a:pt x="93399" y="109787"/>
                  </a:cubicBezTo>
                  <a:cubicBezTo>
                    <a:pt x="95763" y="110425"/>
                    <a:pt x="97536" y="112978"/>
                    <a:pt x="96945" y="11553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grpSp>
      <p:sp>
        <p:nvSpPr>
          <p:cNvPr id="1443" name="Google Shape;1443;p158"/>
          <p:cNvSpPr/>
          <p:nvPr/>
        </p:nvSpPr>
        <p:spPr>
          <a:xfrm>
            <a:off x="6049959" y="1892829"/>
            <a:ext cx="183000" cy="183000"/>
          </a:xfrm>
          <a:custGeom>
            <a:avLst/>
            <a:gdLst/>
            <a:ahLst/>
            <a:cxnLst/>
            <a:rect l="l" t="t" r="r" b="b"/>
            <a:pathLst>
              <a:path w="120000" h="120000" extrusionOk="0">
                <a:moveTo>
                  <a:pt x="59627" y="0"/>
                </a:moveTo>
                <a:cubicBezTo>
                  <a:pt x="26459" y="0"/>
                  <a:pt x="0" y="27037"/>
                  <a:pt x="0" y="60000"/>
                </a:cubicBezTo>
                <a:cubicBezTo>
                  <a:pt x="0" y="92962"/>
                  <a:pt x="26459" y="120000"/>
                  <a:pt x="59627" y="120000"/>
                </a:cubicBezTo>
                <a:cubicBezTo>
                  <a:pt x="93167" y="120000"/>
                  <a:pt x="120000" y="92962"/>
                  <a:pt x="120000" y="60000"/>
                </a:cubicBezTo>
                <a:cubicBezTo>
                  <a:pt x="120000" y="27037"/>
                  <a:pt x="93167" y="0"/>
                  <a:pt x="59627" y="0"/>
                </a:cubicBezTo>
                <a:close/>
                <a:moveTo>
                  <a:pt x="59627" y="4814"/>
                </a:moveTo>
                <a:cubicBezTo>
                  <a:pt x="90559" y="4814"/>
                  <a:pt x="115155" y="29629"/>
                  <a:pt x="115155" y="60000"/>
                </a:cubicBezTo>
                <a:cubicBezTo>
                  <a:pt x="115155" y="90370"/>
                  <a:pt x="90559" y="115185"/>
                  <a:pt x="59627" y="115185"/>
                </a:cubicBezTo>
                <a:cubicBezTo>
                  <a:pt x="29440" y="115185"/>
                  <a:pt x="4472" y="90370"/>
                  <a:pt x="4472" y="60000"/>
                </a:cubicBezTo>
                <a:cubicBezTo>
                  <a:pt x="4472" y="29629"/>
                  <a:pt x="29440" y="4814"/>
                  <a:pt x="59627" y="4814"/>
                </a:cubicBezTo>
                <a:moveTo>
                  <a:pt x="97639" y="86296"/>
                </a:moveTo>
                <a:cubicBezTo>
                  <a:pt x="97267" y="86666"/>
                  <a:pt x="96521" y="86666"/>
                  <a:pt x="96149" y="86666"/>
                </a:cubicBezTo>
                <a:cubicBezTo>
                  <a:pt x="95776" y="86666"/>
                  <a:pt x="95031" y="86666"/>
                  <a:pt x="94658" y="86296"/>
                </a:cubicBezTo>
                <a:cubicBezTo>
                  <a:pt x="94658" y="85925"/>
                  <a:pt x="94285" y="85185"/>
                  <a:pt x="94285" y="84814"/>
                </a:cubicBezTo>
                <a:cubicBezTo>
                  <a:pt x="94285" y="84444"/>
                  <a:pt x="94658" y="83703"/>
                  <a:pt x="94658" y="83333"/>
                </a:cubicBezTo>
                <a:cubicBezTo>
                  <a:pt x="95403" y="82962"/>
                  <a:pt x="96894" y="82962"/>
                  <a:pt x="97639" y="83333"/>
                </a:cubicBezTo>
                <a:cubicBezTo>
                  <a:pt x="98012" y="83703"/>
                  <a:pt x="98012" y="84444"/>
                  <a:pt x="98012" y="84814"/>
                </a:cubicBezTo>
                <a:cubicBezTo>
                  <a:pt x="98012" y="85185"/>
                  <a:pt x="98012" y="85925"/>
                  <a:pt x="97639" y="86296"/>
                </a:cubicBezTo>
                <a:close/>
                <a:moveTo>
                  <a:pt x="48819" y="82592"/>
                </a:moveTo>
                <a:cubicBezTo>
                  <a:pt x="51801" y="78518"/>
                  <a:pt x="51801" y="78518"/>
                  <a:pt x="51801" y="78518"/>
                </a:cubicBezTo>
                <a:cubicBezTo>
                  <a:pt x="67826" y="78518"/>
                  <a:pt x="67826" y="78518"/>
                  <a:pt x="67826" y="78518"/>
                </a:cubicBezTo>
                <a:cubicBezTo>
                  <a:pt x="70807" y="82592"/>
                  <a:pt x="70807" y="82592"/>
                  <a:pt x="70807" y="82592"/>
                </a:cubicBezTo>
                <a:lnTo>
                  <a:pt x="48819" y="82592"/>
                </a:lnTo>
                <a:close/>
                <a:moveTo>
                  <a:pt x="102857" y="83333"/>
                </a:moveTo>
                <a:cubicBezTo>
                  <a:pt x="102857" y="82962"/>
                  <a:pt x="102857" y="82592"/>
                  <a:pt x="102857" y="82592"/>
                </a:cubicBezTo>
                <a:cubicBezTo>
                  <a:pt x="102857" y="82592"/>
                  <a:pt x="102484" y="82592"/>
                  <a:pt x="102484" y="82222"/>
                </a:cubicBezTo>
                <a:cubicBezTo>
                  <a:pt x="102484" y="82222"/>
                  <a:pt x="102484" y="82222"/>
                  <a:pt x="102484" y="81851"/>
                </a:cubicBezTo>
                <a:cubicBezTo>
                  <a:pt x="92795" y="70000"/>
                  <a:pt x="92795" y="70000"/>
                  <a:pt x="92795" y="70000"/>
                </a:cubicBezTo>
                <a:cubicBezTo>
                  <a:pt x="92422" y="69629"/>
                  <a:pt x="91677" y="69259"/>
                  <a:pt x="90931" y="69259"/>
                </a:cubicBezTo>
                <a:cubicBezTo>
                  <a:pt x="28695" y="69259"/>
                  <a:pt x="28695" y="69259"/>
                  <a:pt x="28695" y="69259"/>
                </a:cubicBezTo>
                <a:cubicBezTo>
                  <a:pt x="27950" y="69259"/>
                  <a:pt x="27577" y="69629"/>
                  <a:pt x="26832" y="70000"/>
                </a:cubicBezTo>
                <a:cubicBezTo>
                  <a:pt x="17515" y="81851"/>
                  <a:pt x="17515" y="81851"/>
                  <a:pt x="17515" y="81851"/>
                </a:cubicBezTo>
                <a:cubicBezTo>
                  <a:pt x="17515" y="82222"/>
                  <a:pt x="17142" y="82222"/>
                  <a:pt x="17142" y="82222"/>
                </a:cubicBezTo>
                <a:cubicBezTo>
                  <a:pt x="17142" y="82592"/>
                  <a:pt x="17142" y="82592"/>
                  <a:pt x="17142" y="82592"/>
                </a:cubicBezTo>
                <a:cubicBezTo>
                  <a:pt x="17142" y="82592"/>
                  <a:pt x="17142" y="82962"/>
                  <a:pt x="17142" y="83333"/>
                </a:cubicBezTo>
                <a:cubicBezTo>
                  <a:pt x="17142" y="83333"/>
                  <a:pt x="17142" y="83333"/>
                  <a:pt x="17142" y="83333"/>
                </a:cubicBezTo>
                <a:cubicBezTo>
                  <a:pt x="17142" y="86296"/>
                  <a:pt x="17142" y="86296"/>
                  <a:pt x="17142" y="86296"/>
                </a:cubicBezTo>
                <a:cubicBezTo>
                  <a:pt x="17142" y="87777"/>
                  <a:pt x="17888" y="88888"/>
                  <a:pt x="19378" y="88888"/>
                </a:cubicBezTo>
                <a:cubicBezTo>
                  <a:pt x="100621" y="88888"/>
                  <a:pt x="100621" y="88888"/>
                  <a:pt x="100621" y="88888"/>
                </a:cubicBezTo>
                <a:cubicBezTo>
                  <a:pt x="101739" y="88888"/>
                  <a:pt x="102857" y="87777"/>
                  <a:pt x="102857" y="86296"/>
                </a:cubicBezTo>
                <a:cubicBezTo>
                  <a:pt x="102857" y="83333"/>
                  <a:pt x="102857" y="83333"/>
                  <a:pt x="102857" y="83333"/>
                </a:cubicBezTo>
                <a:close/>
                <a:moveTo>
                  <a:pt x="73043" y="50370"/>
                </a:moveTo>
                <a:cubicBezTo>
                  <a:pt x="74161" y="58148"/>
                  <a:pt x="74161" y="58148"/>
                  <a:pt x="74161" y="58148"/>
                </a:cubicBezTo>
                <a:cubicBezTo>
                  <a:pt x="68944" y="58148"/>
                  <a:pt x="68944" y="58148"/>
                  <a:pt x="68944" y="58148"/>
                </a:cubicBezTo>
                <a:cubicBezTo>
                  <a:pt x="67080" y="58148"/>
                  <a:pt x="67080" y="58148"/>
                  <a:pt x="67080" y="58148"/>
                </a:cubicBezTo>
                <a:cubicBezTo>
                  <a:pt x="52919" y="58148"/>
                  <a:pt x="52919" y="58148"/>
                  <a:pt x="52919" y="58148"/>
                </a:cubicBezTo>
                <a:cubicBezTo>
                  <a:pt x="50683" y="58148"/>
                  <a:pt x="50683" y="58148"/>
                  <a:pt x="50683" y="58148"/>
                </a:cubicBezTo>
                <a:cubicBezTo>
                  <a:pt x="45093" y="58148"/>
                  <a:pt x="45093" y="58148"/>
                  <a:pt x="45093" y="58148"/>
                </a:cubicBezTo>
                <a:cubicBezTo>
                  <a:pt x="46583" y="50370"/>
                  <a:pt x="46583" y="50370"/>
                  <a:pt x="46583" y="50370"/>
                </a:cubicBezTo>
                <a:cubicBezTo>
                  <a:pt x="46583" y="50000"/>
                  <a:pt x="46583" y="50000"/>
                  <a:pt x="46583" y="50000"/>
                </a:cubicBezTo>
                <a:cubicBezTo>
                  <a:pt x="47329" y="47777"/>
                  <a:pt x="49192" y="46296"/>
                  <a:pt x="51428" y="46296"/>
                </a:cubicBezTo>
                <a:cubicBezTo>
                  <a:pt x="56273" y="46296"/>
                  <a:pt x="56273" y="46296"/>
                  <a:pt x="56273" y="46296"/>
                </a:cubicBezTo>
                <a:cubicBezTo>
                  <a:pt x="59627" y="52222"/>
                  <a:pt x="59627" y="52222"/>
                  <a:pt x="59627" y="52222"/>
                </a:cubicBezTo>
                <a:cubicBezTo>
                  <a:pt x="62981" y="46296"/>
                  <a:pt x="62981" y="46296"/>
                  <a:pt x="62981" y="46296"/>
                </a:cubicBezTo>
                <a:cubicBezTo>
                  <a:pt x="67826" y="46296"/>
                  <a:pt x="67826" y="46296"/>
                  <a:pt x="67826" y="46296"/>
                </a:cubicBezTo>
                <a:cubicBezTo>
                  <a:pt x="70062" y="46296"/>
                  <a:pt x="72298" y="47777"/>
                  <a:pt x="73043" y="50000"/>
                </a:cubicBezTo>
                <a:cubicBezTo>
                  <a:pt x="73043" y="50000"/>
                  <a:pt x="73043" y="50000"/>
                  <a:pt x="73043" y="50370"/>
                </a:cubicBezTo>
                <a:close/>
                <a:moveTo>
                  <a:pt x="53291" y="38148"/>
                </a:moveTo>
                <a:cubicBezTo>
                  <a:pt x="53291" y="34814"/>
                  <a:pt x="56273" y="32222"/>
                  <a:pt x="59627" y="32222"/>
                </a:cubicBezTo>
                <a:cubicBezTo>
                  <a:pt x="63354" y="32222"/>
                  <a:pt x="65962" y="34814"/>
                  <a:pt x="65962" y="38148"/>
                </a:cubicBezTo>
                <a:cubicBezTo>
                  <a:pt x="65962" y="41851"/>
                  <a:pt x="63354" y="44444"/>
                  <a:pt x="59627" y="44444"/>
                </a:cubicBezTo>
                <a:cubicBezTo>
                  <a:pt x="56273" y="44444"/>
                  <a:pt x="53291" y="41851"/>
                  <a:pt x="53291" y="38148"/>
                </a:cubicBezTo>
                <a:close/>
                <a:moveTo>
                  <a:pt x="32422" y="28148"/>
                </a:moveTo>
                <a:cubicBezTo>
                  <a:pt x="87204" y="28148"/>
                  <a:pt x="87204" y="28148"/>
                  <a:pt x="87204" y="28148"/>
                </a:cubicBezTo>
                <a:cubicBezTo>
                  <a:pt x="87204" y="60740"/>
                  <a:pt x="87204" y="60740"/>
                  <a:pt x="87204" y="60740"/>
                </a:cubicBezTo>
                <a:cubicBezTo>
                  <a:pt x="32422" y="60740"/>
                  <a:pt x="32422" y="60740"/>
                  <a:pt x="32422" y="60740"/>
                </a:cubicBezTo>
                <a:lnTo>
                  <a:pt x="32422" y="28148"/>
                </a:lnTo>
                <a:close/>
                <a:moveTo>
                  <a:pt x="29813" y="66296"/>
                </a:moveTo>
                <a:cubicBezTo>
                  <a:pt x="90186" y="66296"/>
                  <a:pt x="90186" y="66296"/>
                  <a:pt x="90186" y="66296"/>
                </a:cubicBezTo>
                <a:cubicBezTo>
                  <a:pt x="91677" y="66296"/>
                  <a:pt x="92795" y="65185"/>
                  <a:pt x="92795" y="63703"/>
                </a:cubicBezTo>
                <a:cubicBezTo>
                  <a:pt x="92795" y="25555"/>
                  <a:pt x="92795" y="25555"/>
                  <a:pt x="92795" y="25555"/>
                </a:cubicBezTo>
                <a:cubicBezTo>
                  <a:pt x="92795" y="24074"/>
                  <a:pt x="91677" y="22222"/>
                  <a:pt x="90186" y="22222"/>
                </a:cubicBezTo>
                <a:cubicBezTo>
                  <a:pt x="29813" y="22222"/>
                  <a:pt x="29813" y="22222"/>
                  <a:pt x="29813" y="22222"/>
                </a:cubicBezTo>
                <a:cubicBezTo>
                  <a:pt x="27950" y="22222"/>
                  <a:pt x="26832" y="24074"/>
                  <a:pt x="26832" y="25555"/>
                </a:cubicBezTo>
                <a:cubicBezTo>
                  <a:pt x="26832" y="63703"/>
                  <a:pt x="26832" y="63703"/>
                  <a:pt x="26832" y="63703"/>
                </a:cubicBezTo>
                <a:cubicBezTo>
                  <a:pt x="26832" y="65185"/>
                  <a:pt x="27950" y="66296"/>
                  <a:pt x="29813" y="6629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58"/>
          <p:cNvSpPr/>
          <p:nvPr/>
        </p:nvSpPr>
        <p:spPr>
          <a:xfrm>
            <a:off x="5533959" y="1892829"/>
            <a:ext cx="183000" cy="183000"/>
          </a:xfrm>
          <a:custGeom>
            <a:avLst/>
            <a:gdLst/>
            <a:ahLst/>
            <a:cxnLst/>
            <a:rect l="l" t="t" r="r" b="b"/>
            <a:pathLst>
              <a:path w="120000" h="120000" extrusionOk="0">
                <a:moveTo>
                  <a:pt x="94074" y="79876"/>
                </a:moveTo>
                <a:cubicBezTo>
                  <a:pt x="73333" y="61671"/>
                  <a:pt x="73333" y="61671"/>
                  <a:pt x="73333" y="61671"/>
                </a:cubicBezTo>
                <a:cubicBezTo>
                  <a:pt x="94074" y="40866"/>
                  <a:pt x="94074" y="40866"/>
                  <a:pt x="94074" y="40866"/>
                </a:cubicBezTo>
                <a:lnTo>
                  <a:pt x="94074" y="79876"/>
                </a:lnTo>
                <a:close/>
                <a:moveTo>
                  <a:pt x="30000" y="82848"/>
                </a:moveTo>
                <a:cubicBezTo>
                  <a:pt x="50000" y="65015"/>
                  <a:pt x="50000" y="65015"/>
                  <a:pt x="50000" y="65015"/>
                </a:cubicBezTo>
                <a:cubicBezTo>
                  <a:pt x="60000" y="75046"/>
                  <a:pt x="60000" y="75046"/>
                  <a:pt x="60000" y="75046"/>
                </a:cubicBezTo>
                <a:cubicBezTo>
                  <a:pt x="70000" y="65015"/>
                  <a:pt x="70000" y="65015"/>
                  <a:pt x="70000" y="65015"/>
                </a:cubicBezTo>
                <a:cubicBezTo>
                  <a:pt x="90000" y="82848"/>
                  <a:pt x="90000" y="82848"/>
                  <a:pt x="90000" y="82848"/>
                </a:cubicBezTo>
                <a:lnTo>
                  <a:pt x="30000" y="82848"/>
                </a:lnTo>
                <a:close/>
                <a:moveTo>
                  <a:pt x="25925" y="40866"/>
                </a:moveTo>
                <a:cubicBezTo>
                  <a:pt x="46666" y="61671"/>
                  <a:pt x="46666" y="61671"/>
                  <a:pt x="46666" y="61671"/>
                </a:cubicBezTo>
                <a:cubicBezTo>
                  <a:pt x="25925" y="79876"/>
                  <a:pt x="25925" y="79876"/>
                  <a:pt x="25925" y="79876"/>
                </a:cubicBezTo>
                <a:lnTo>
                  <a:pt x="25925" y="40866"/>
                </a:lnTo>
                <a:close/>
                <a:moveTo>
                  <a:pt x="90740" y="37151"/>
                </a:moveTo>
                <a:cubicBezTo>
                  <a:pt x="60000" y="67987"/>
                  <a:pt x="60000" y="67987"/>
                  <a:pt x="60000" y="67987"/>
                </a:cubicBezTo>
                <a:cubicBezTo>
                  <a:pt x="29259" y="37151"/>
                  <a:pt x="29259" y="37151"/>
                  <a:pt x="29259" y="37151"/>
                </a:cubicBezTo>
                <a:lnTo>
                  <a:pt x="90740" y="37151"/>
                </a:lnTo>
                <a:close/>
                <a:moveTo>
                  <a:pt x="96296" y="32693"/>
                </a:moveTo>
                <a:cubicBezTo>
                  <a:pt x="23703" y="32693"/>
                  <a:pt x="23703" y="32693"/>
                  <a:pt x="23703" y="32693"/>
                </a:cubicBezTo>
                <a:cubicBezTo>
                  <a:pt x="22222" y="32693"/>
                  <a:pt x="21111" y="33808"/>
                  <a:pt x="21111" y="34922"/>
                </a:cubicBezTo>
                <a:cubicBezTo>
                  <a:pt x="21111" y="36037"/>
                  <a:pt x="21111" y="36037"/>
                  <a:pt x="21111" y="36037"/>
                </a:cubicBezTo>
                <a:cubicBezTo>
                  <a:pt x="21111" y="85077"/>
                  <a:pt x="21111" y="85077"/>
                  <a:pt x="21111" y="85077"/>
                </a:cubicBezTo>
                <a:cubicBezTo>
                  <a:pt x="21111" y="85077"/>
                  <a:pt x="21111" y="85077"/>
                  <a:pt x="21111" y="85077"/>
                </a:cubicBezTo>
                <a:cubicBezTo>
                  <a:pt x="21111" y="85448"/>
                  <a:pt x="21111" y="85820"/>
                  <a:pt x="21481" y="85820"/>
                </a:cubicBezTo>
                <a:cubicBezTo>
                  <a:pt x="21481" y="86191"/>
                  <a:pt x="21481" y="86191"/>
                  <a:pt x="21481" y="86191"/>
                </a:cubicBezTo>
                <a:cubicBezTo>
                  <a:pt x="21481" y="86191"/>
                  <a:pt x="21481" y="86191"/>
                  <a:pt x="21481" y="86191"/>
                </a:cubicBezTo>
                <a:cubicBezTo>
                  <a:pt x="21481" y="86563"/>
                  <a:pt x="21851" y="86563"/>
                  <a:pt x="21851" y="86563"/>
                </a:cubicBezTo>
                <a:cubicBezTo>
                  <a:pt x="21851" y="86934"/>
                  <a:pt x="22222" y="86934"/>
                  <a:pt x="22222" y="86934"/>
                </a:cubicBezTo>
                <a:cubicBezTo>
                  <a:pt x="22222" y="86934"/>
                  <a:pt x="22222" y="87306"/>
                  <a:pt x="22592" y="87306"/>
                </a:cubicBezTo>
                <a:cubicBezTo>
                  <a:pt x="22592" y="87306"/>
                  <a:pt x="22592" y="87306"/>
                  <a:pt x="22962" y="87306"/>
                </a:cubicBezTo>
                <a:cubicBezTo>
                  <a:pt x="22962" y="87306"/>
                  <a:pt x="23333" y="87306"/>
                  <a:pt x="23703" y="87306"/>
                </a:cubicBezTo>
                <a:cubicBezTo>
                  <a:pt x="96296" y="87306"/>
                  <a:pt x="96296" y="87306"/>
                  <a:pt x="96296" y="87306"/>
                </a:cubicBezTo>
                <a:cubicBezTo>
                  <a:pt x="96666" y="87306"/>
                  <a:pt x="97037" y="87306"/>
                  <a:pt x="97037" y="87306"/>
                </a:cubicBezTo>
                <a:cubicBezTo>
                  <a:pt x="97407" y="87306"/>
                  <a:pt x="97407" y="87306"/>
                  <a:pt x="97407" y="87306"/>
                </a:cubicBezTo>
                <a:cubicBezTo>
                  <a:pt x="97777" y="87306"/>
                  <a:pt x="97777" y="86934"/>
                  <a:pt x="97777" y="86934"/>
                </a:cubicBezTo>
                <a:cubicBezTo>
                  <a:pt x="97777" y="86934"/>
                  <a:pt x="98148" y="86934"/>
                  <a:pt x="98148" y="86563"/>
                </a:cubicBezTo>
                <a:cubicBezTo>
                  <a:pt x="98148" y="86563"/>
                  <a:pt x="98518" y="86563"/>
                  <a:pt x="98518" y="86191"/>
                </a:cubicBezTo>
                <a:cubicBezTo>
                  <a:pt x="98518" y="86191"/>
                  <a:pt x="98518" y="86191"/>
                  <a:pt x="98518" y="86191"/>
                </a:cubicBezTo>
                <a:cubicBezTo>
                  <a:pt x="98518" y="85820"/>
                  <a:pt x="98518" y="85820"/>
                  <a:pt x="98518" y="85820"/>
                </a:cubicBezTo>
                <a:cubicBezTo>
                  <a:pt x="98888" y="85820"/>
                  <a:pt x="98888" y="85448"/>
                  <a:pt x="98888" y="85077"/>
                </a:cubicBezTo>
                <a:cubicBezTo>
                  <a:pt x="98888" y="85077"/>
                  <a:pt x="98888" y="85077"/>
                  <a:pt x="98888" y="85077"/>
                </a:cubicBezTo>
                <a:cubicBezTo>
                  <a:pt x="98888" y="36037"/>
                  <a:pt x="98888" y="36037"/>
                  <a:pt x="98888" y="36037"/>
                </a:cubicBezTo>
                <a:cubicBezTo>
                  <a:pt x="98888" y="34922"/>
                  <a:pt x="98888" y="34922"/>
                  <a:pt x="98888" y="34922"/>
                </a:cubicBezTo>
                <a:cubicBezTo>
                  <a:pt x="98888" y="33808"/>
                  <a:pt x="97777" y="32693"/>
                  <a:pt x="96296" y="32693"/>
                </a:cubicBezTo>
                <a:close/>
                <a:moveTo>
                  <a:pt x="60000" y="115170"/>
                </a:moveTo>
                <a:cubicBezTo>
                  <a:pt x="29629" y="115170"/>
                  <a:pt x="4814" y="90650"/>
                  <a:pt x="4814" y="60185"/>
                </a:cubicBezTo>
                <a:cubicBezTo>
                  <a:pt x="4814" y="29721"/>
                  <a:pt x="29629" y="4829"/>
                  <a:pt x="60000" y="4829"/>
                </a:cubicBezTo>
                <a:cubicBezTo>
                  <a:pt x="90370" y="4829"/>
                  <a:pt x="115185" y="29721"/>
                  <a:pt x="115185" y="60185"/>
                </a:cubicBezTo>
                <a:cubicBezTo>
                  <a:pt x="115185" y="90650"/>
                  <a:pt x="90370" y="115170"/>
                  <a:pt x="60000" y="115170"/>
                </a:cubicBezTo>
                <a:close/>
                <a:moveTo>
                  <a:pt x="60000" y="0"/>
                </a:moveTo>
                <a:cubicBezTo>
                  <a:pt x="27037" y="0"/>
                  <a:pt x="0" y="26749"/>
                  <a:pt x="0" y="60185"/>
                </a:cubicBezTo>
                <a:cubicBezTo>
                  <a:pt x="0" y="93250"/>
                  <a:pt x="27037" y="120000"/>
                  <a:pt x="60000" y="120000"/>
                </a:cubicBezTo>
                <a:cubicBezTo>
                  <a:pt x="92962" y="120000"/>
                  <a:pt x="120000" y="93250"/>
                  <a:pt x="120000" y="60185"/>
                </a:cubicBezTo>
                <a:cubicBezTo>
                  <a:pt x="120000" y="26749"/>
                  <a:pt x="92962" y="0"/>
                  <a:pt x="6000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58"/>
          <p:cNvSpPr/>
          <p:nvPr/>
        </p:nvSpPr>
        <p:spPr>
          <a:xfrm>
            <a:off x="3055470" y="1253282"/>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58"/>
          <p:cNvSpPr/>
          <p:nvPr/>
        </p:nvSpPr>
        <p:spPr>
          <a:xfrm>
            <a:off x="5703070" y="1253282"/>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58"/>
          <p:cNvSpPr/>
          <p:nvPr/>
        </p:nvSpPr>
        <p:spPr>
          <a:xfrm>
            <a:off x="936445" y="1253282"/>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58"/>
          <p:cNvSpPr/>
          <p:nvPr/>
        </p:nvSpPr>
        <p:spPr>
          <a:xfrm>
            <a:off x="2067384" y="1844925"/>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58"/>
          <p:cNvSpPr/>
          <p:nvPr/>
        </p:nvSpPr>
        <p:spPr>
          <a:xfrm>
            <a:off x="5833305" y="3252375"/>
            <a:ext cx="1345800" cy="4938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Cancellation - </a:t>
            </a:r>
            <a:r>
              <a:rPr lang="en" sz="600" i="1">
                <a:solidFill>
                  <a:schemeClr val="dk1"/>
                </a:solidFill>
                <a:latin typeface="Open Sans"/>
                <a:ea typeface="Open Sans"/>
                <a:cs typeface="Open Sans"/>
                <a:sym typeface="Open Sans"/>
              </a:rPr>
              <a:t>(TWN, I9, UC…..)</a:t>
            </a:r>
            <a:r>
              <a:rPr lang="en" sz="600" b="1" i="1">
                <a:solidFill>
                  <a:schemeClr val="dk1"/>
                </a:solidFill>
                <a:latin typeface="Open Sans"/>
                <a:ea typeface="Open Sans"/>
                <a:cs typeface="Open Sans"/>
                <a:sym typeface="Open Sans"/>
              </a:rPr>
              <a:t> </a:t>
            </a:r>
            <a:endParaRPr sz="600" b="1" i="0" u="none" strike="noStrike" cap="none">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Product specific cancellation</a:t>
            </a:r>
            <a:endParaRPr sz="600" i="1">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Secure Data Extract transfers (I9)</a:t>
            </a:r>
            <a:endParaRPr sz="600" i="1">
              <a:solidFill>
                <a:schemeClr val="dk1"/>
              </a:solidFill>
              <a:latin typeface="Open Sans"/>
              <a:ea typeface="Open Sans"/>
              <a:cs typeface="Open Sans"/>
              <a:sym typeface="Open Sans"/>
            </a:endParaRPr>
          </a:p>
        </p:txBody>
      </p:sp>
      <p:sp>
        <p:nvSpPr>
          <p:cNvPr id="1450" name="Google Shape;1450;p158"/>
          <p:cNvSpPr/>
          <p:nvPr/>
        </p:nvSpPr>
        <p:spPr>
          <a:xfrm>
            <a:off x="3249447" y="3889650"/>
            <a:ext cx="15546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Dependent Systems (Products)</a:t>
            </a:r>
            <a:endParaRPr sz="700">
              <a:solidFill>
                <a:schemeClr val="dk1"/>
              </a:solidFill>
              <a:latin typeface="Open Sans"/>
              <a:ea typeface="Open Sans"/>
              <a:cs typeface="Open Sans"/>
              <a:sym typeface="Open Sans"/>
            </a:endParaRPr>
          </a:p>
        </p:txBody>
      </p:sp>
      <p:sp>
        <p:nvSpPr>
          <p:cNvPr id="1451" name="Google Shape;1451;p158"/>
          <p:cNvSpPr/>
          <p:nvPr/>
        </p:nvSpPr>
        <p:spPr>
          <a:xfrm>
            <a:off x="3288399" y="4101688"/>
            <a:ext cx="1410300" cy="2997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TWN</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UCX</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V5 Config</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SSS </a:t>
            </a:r>
            <a:r>
              <a:rPr lang="en" sz="600" i="1">
                <a:solidFill>
                  <a:schemeClr val="dk1"/>
                </a:solidFill>
                <a:latin typeface="Open Sans"/>
                <a:ea typeface="Open Sans"/>
                <a:cs typeface="Open Sans"/>
                <a:sym typeface="Open Sans"/>
              </a:rPr>
              <a:t>(Employer Authorization)</a:t>
            </a:r>
            <a:endParaRPr sz="600"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AMS </a:t>
            </a:r>
            <a:r>
              <a:rPr lang="en" sz="600" i="1">
                <a:solidFill>
                  <a:schemeClr val="dk1"/>
                </a:solidFill>
                <a:latin typeface="Open Sans"/>
                <a:ea typeface="Open Sans"/>
                <a:cs typeface="Open Sans"/>
                <a:sym typeface="Open Sans"/>
              </a:rPr>
              <a:t>(Employer Authorization)</a:t>
            </a:r>
            <a:endParaRPr sz="600"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1452" name="Google Shape;1452;p158"/>
          <p:cNvSpPr/>
          <p:nvPr/>
        </p:nvSpPr>
        <p:spPr>
          <a:xfrm>
            <a:off x="4337975" y="4101688"/>
            <a:ext cx="360600" cy="2997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I9 Cloud</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ES Portal</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ACA</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WOTC</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CC</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1453" name="Google Shape;1453;p158"/>
          <p:cNvSpPr/>
          <p:nvPr/>
        </p:nvSpPr>
        <p:spPr>
          <a:xfrm>
            <a:off x="4916334" y="3889650"/>
            <a:ext cx="15099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Work Management Platforms</a:t>
            </a:r>
            <a:endParaRPr sz="700">
              <a:solidFill>
                <a:schemeClr val="dk1"/>
              </a:solidFill>
              <a:latin typeface="Open Sans"/>
              <a:ea typeface="Open Sans"/>
              <a:cs typeface="Open Sans"/>
              <a:sym typeface="Open Sans"/>
            </a:endParaRPr>
          </a:p>
        </p:txBody>
      </p:sp>
      <p:sp>
        <p:nvSpPr>
          <p:cNvPr id="1454" name="Google Shape;1454;p158"/>
          <p:cNvSpPr/>
          <p:nvPr/>
        </p:nvSpPr>
        <p:spPr>
          <a:xfrm>
            <a:off x="4989106" y="4101688"/>
            <a:ext cx="888000" cy="399900"/>
          </a:xfrm>
          <a:prstGeom prst="rect">
            <a:avLst/>
          </a:prstGeom>
          <a:solidFill>
            <a:srgbClr val="FFFFFF"/>
          </a:solidFill>
          <a:ln>
            <a:noFill/>
          </a:ln>
        </p:spPr>
        <p:txBody>
          <a:bodyPr spcFirstLastPara="1" wrap="square" lIns="9125" tIns="9125" rIns="0" bIns="9125" anchor="t" anchorCtr="0">
            <a:noAutofit/>
          </a:bodyPr>
          <a:lstStyle/>
          <a:p>
            <a:pPr marL="0" lvl="0" indent="0" algn="l" rtl="0">
              <a:spcBef>
                <a:spcPts val="0"/>
              </a:spcBef>
              <a:spcAft>
                <a:spcPts val="0"/>
              </a:spcAft>
              <a:buNone/>
            </a:pPr>
            <a:r>
              <a:rPr lang="en" sz="600" b="1" i="1">
                <a:solidFill>
                  <a:schemeClr val="dk1"/>
                </a:solidFill>
                <a:latin typeface="Open Sans"/>
                <a:ea typeface="Open Sans"/>
                <a:cs typeface="Open Sans"/>
                <a:sym typeface="Open Sans"/>
              </a:rPr>
              <a:t>Workfront</a:t>
            </a:r>
            <a:endParaRPr sz="600" b="1" i="1">
              <a:solidFill>
                <a:schemeClr val="dk1"/>
              </a:solidFill>
              <a:latin typeface="Open Sans"/>
              <a:ea typeface="Open Sans"/>
              <a:cs typeface="Open Sans"/>
              <a:sym typeface="Open Sans"/>
            </a:endParaRPr>
          </a:p>
          <a:p>
            <a:pPr marL="0" lvl="0" indent="0" algn="l" rtl="0">
              <a:spcBef>
                <a:spcPts val="0"/>
              </a:spcBef>
              <a:spcAft>
                <a:spcPts val="0"/>
              </a:spcAft>
              <a:buNone/>
            </a:pPr>
            <a:r>
              <a:rPr lang="en" sz="600" b="1" i="1">
                <a:solidFill>
                  <a:schemeClr val="dk1"/>
                </a:solidFill>
                <a:latin typeface="Open Sans"/>
                <a:ea typeface="Open Sans"/>
                <a:cs typeface="Open Sans"/>
                <a:sym typeface="Open Sans"/>
              </a:rPr>
              <a:t>Salesforce</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1455" name="Google Shape;1455;p158"/>
          <p:cNvSpPr/>
          <p:nvPr/>
        </p:nvSpPr>
        <p:spPr>
          <a:xfrm>
            <a:off x="6511759" y="3889650"/>
            <a:ext cx="15546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Analytics</a:t>
            </a:r>
            <a:endParaRPr sz="700">
              <a:solidFill>
                <a:schemeClr val="dk1"/>
              </a:solidFill>
              <a:latin typeface="Open Sans"/>
              <a:ea typeface="Open Sans"/>
              <a:cs typeface="Open Sans"/>
              <a:sym typeface="Open Sans"/>
            </a:endParaRPr>
          </a:p>
        </p:txBody>
      </p:sp>
      <p:sp>
        <p:nvSpPr>
          <p:cNvPr id="1456" name="Google Shape;1456;p158"/>
          <p:cNvSpPr/>
          <p:nvPr/>
        </p:nvSpPr>
        <p:spPr>
          <a:xfrm>
            <a:off x="2218447" y="4101688"/>
            <a:ext cx="503700" cy="2997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Billing</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1457" name="Google Shape;1457;p158"/>
          <p:cNvSpPr/>
          <p:nvPr/>
        </p:nvSpPr>
        <p:spPr>
          <a:xfrm>
            <a:off x="3604350" y="1686416"/>
            <a:ext cx="417000" cy="354300"/>
          </a:xfrm>
          <a:prstGeom prst="rect">
            <a:avLst/>
          </a:prstGeom>
          <a:solidFill>
            <a:schemeClr val="lt2"/>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700" b="1">
                <a:solidFill>
                  <a:schemeClr val="dk1"/>
                </a:solidFill>
                <a:latin typeface="Open Sans"/>
                <a:ea typeface="Open Sans"/>
                <a:cs typeface="Open Sans"/>
                <a:sym typeface="Open Sans"/>
              </a:rPr>
              <a:t>Data</a:t>
            </a:r>
            <a:endParaRPr sz="700" b="1">
              <a:solidFill>
                <a:schemeClr val="dk1"/>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1000"/>
              <a:buFont typeface="Arial"/>
              <a:buNone/>
            </a:pPr>
            <a:r>
              <a:rPr lang="en" sz="700" b="1">
                <a:solidFill>
                  <a:schemeClr val="dk1"/>
                </a:solidFill>
                <a:latin typeface="Open Sans"/>
                <a:ea typeface="Open Sans"/>
                <a:cs typeface="Open Sans"/>
                <a:sym typeface="Open Sans"/>
              </a:rPr>
              <a:t>Xchange</a:t>
            </a:r>
            <a:endParaRPr sz="700" b="1">
              <a:solidFill>
                <a:schemeClr val="dk1"/>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1000"/>
              <a:buFont typeface="Arial"/>
              <a:buNone/>
            </a:pPr>
            <a:r>
              <a:rPr lang="en" sz="700" b="1">
                <a:solidFill>
                  <a:schemeClr val="dk1"/>
                </a:solidFill>
                <a:latin typeface="Open Sans"/>
                <a:ea typeface="Open Sans"/>
                <a:cs typeface="Open Sans"/>
                <a:sym typeface="Open Sans"/>
              </a:rPr>
              <a:t>Services</a:t>
            </a:r>
            <a:endParaRPr sz="700" b="1">
              <a:solidFill>
                <a:schemeClr val="dk1"/>
              </a:solidFill>
              <a:latin typeface="Open Sans"/>
              <a:ea typeface="Open Sans"/>
              <a:cs typeface="Open Sans"/>
              <a:sym typeface="Open Sans"/>
            </a:endParaRPr>
          </a:p>
        </p:txBody>
      </p:sp>
      <p:sp>
        <p:nvSpPr>
          <p:cNvPr id="1458" name="Google Shape;1458;p158"/>
          <p:cNvSpPr/>
          <p:nvPr/>
        </p:nvSpPr>
        <p:spPr>
          <a:xfrm>
            <a:off x="3191117" y="1826154"/>
            <a:ext cx="210330" cy="188676"/>
          </a:xfrm>
          <a:prstGeom prst="flowChartDocumen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p:txBody>
      </p:sp>
      <p:sp>
        <p:nvSpPr>
          <p:cNvPr id="1459" name="Google Shape;1459;p158"/>
          <p:cNvSpPr txBox="1"/>
          <p:nvPr/>
        </p:nvSpPr>
        <p:spPr>
          <a:xfrm>
            <a:off x="3000632" y="1686416"/>
            <a:ext cx="5913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dk1"/>
                </a:solidFill>
                <a:latin typeface="Open Sans Medium"/>
                <a:ea typeface="Open Sans Medium"/>
                <a:cs typeface="Open Sans Medium"/>
                <a:sym typeface="Open Sans Medium"/>
              </a:rPr>
              <a:t>API Gateway</a:t>
            </a:r>
            <a:endParaRPr sz="700" b="0" i="0" u="none" strike="noStrike" cap="none">
              <a:solidFill>
                <a:schemeClr val="dk1"/>
              </a:solidFill>
              <a:latin typeface="Open Sans Medium"/>
              <a:ea typeface="Open Sans Medium"/>
              <a:cs typeface="Open Sans Medium"/>
              <a:sym typeface="Open Sans Medium"/>
            </a:endParaRPr>
          </a:p>
        </p:txBody>
      </p:sp>
      <p:sp>
        <p:nvSpPr>
          <p:cNvPr id="1460" name="Google Shape;1460;p158"/>
          <p:cNvSpPr/>
          <p:nvPr/>
        </p:nvSpPr>
        <p:spPr>
          <a:xfrm>
            <a:off x="4337963" y="1862780"/>
            <a:ext cx="63900" cy="63900"/>
          </a:xfrm>
          <a:prstGeom prst="star6">
            <a:avLst>
              <a:gd name="adj" fmla="val 28868"/>
              <a:gd name="hf" fmla="val 11547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1461" name="Google Shape;1461;p158"/>
          <p:cNvSpPr/>
          <p:nvPr/>
        </p:nvSpPr>
        <p:spPr>
          <a:xfrm>
            <a:off x="6238197" y="2030029"/>
            <a:ext cx="731538" cy="173718"/>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500" b="1" i="1">
                <a:solidFill>
                  <a:schemeClr val="dk1"/>
                </a:solidFill>
                <a:latin typeface="Open Sans"/>
                <a:ea typeface="Open Sans"/>
                <a:cs typeface="Open Sans"/>
                <a:sym typeface="Open Sans"/>
              </a:rPr>
              <a:t>Universal </a:t>
            </a:r>
            <a:r>
              <a:rPr lang="en" sz="500" b="1" i="1" u="none" strike="noStrike" cap="none">
                <a:solidFill>
                  <a:schemeClr val="dk1"/>
                </a:solidFill>
                <a:latin typeface="Open Sans"/>
                <a:ea typeface="Open Sans"/>
                <a:cs typeface="Open Sans"/>
                <a:sym typeface="Open Sans"/>
              </a:rPr>
              <a:t>File Format</a:t>
            </a:r>
            <a:r>
              <a:rPr lang="en" sz="500" b="1" i="1">
                <a:solidFill>
                  <a:schemeClr val="dk1"/>
                </a:solidFill>
                <a:latin typeface="Open Sans"/>
                <a:ea typeface="Open Sans"/>
                <a:cs typeface="Open Sans"/>
                <a:sym typeface="Open Sans"/>
              </a:rPr>
              <a:t> </a:t>
            </a:r>
            <a:r>
              <a:rPr lang="en" sz="500" b="1" i="1" u="none" strike="noStrike" cap="none">
                <a:solidFill>
                  <a:schemeClr val="dk1"/>
                </a:solidFill>
                <a:latin typeface="Open Sans"/>
                <a:ea typeface="Open Sans"/>
                <a:cs typeface="Open Sans"/>
                <a:sym typeface="Open Sans"/>
              </a:rPr>
              <a:t>(csv, json)</a:t>
            </a:r>
            <a:endParaRPr sz="500" b="1" i="1" u="none" strike="noStrike" cap="none">
              <a:solidFill>
                <a:schemeClr val="dk1"/>
              </a:solidFill>
              <a:latin typeface="Open Sans"/>
              <a:ea typeface="Open Sans"/>
              <a:cs typeface="Open Sans"/>
              <a:sym typeface="Open Sans"/>
            </a:endParaRPr>
          </a:p>
        </p:txBody>
      </p:sp>
      <p:sp>
        <p:nvSpPr>
          <p:cNvPr id="1462" name="Google Shape;1462;p158"/>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Logical Architecture</a:t>
            </a:r>
            <a:endParaRPr sz="1400" i="1"/>
          </a:p>
        </p:txBody>
      </p:sp>
      <p:sp>
        <p:nvSpPr>
          <p:cNvPr id="1463" name="Google Shape;1463;p158"/>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464" name="Google Shape;1464;p158"/>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465" name="Google Shape;1465;p158"/>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1466" name="Google Shape;1466;p158"/>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467" name="Google Shape;1467;p158"/>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1468" name="Google Shape;1468;p158"/>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469" name="Google Shape;1469;p158"/>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470" name="Google Shape;1470;p158"/>
          <p:cNvSpPr/>
          <p:nvPr/>
        </p:nvSpPr>
        <p:spPr>
          <a:xfrm>
            <a:off x="6204125" y="2001059"/>
            <a:ext cx="63900" cy="63900"/>
          </a:xfrm>
          <a:prstGeom prst="star6">
            <a:avLst>
              <a:gd name="adj" fmla="val 28868"/>
              <a:gd name="hf" fmla="val 11547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1471" name="Google Shape;1471;p158"/>
          <p:cNvSpPr/>
          <p:nvPr/>
        </p:nvSpPr>
        <p:spPr>
          <a:xfrm>
            <a:off x="2126925" y="1361075"/>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8"/>
          <p:cNvSpPr/>
          <p:nvPr/>
        </p:nvSpPr>
        <p:spPr>
          <a:xfrm>
            <a:off x="2126925" y="1854150"/>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3" name="Google Shape;1473;p158"/>
          <p:cNvCxnSpPr>
            <a:stCxn id="1471" idx="2"/>
            <a:endCxn id="1472" idx="0"/>
          </p:cNvCxnSpPr>
          <p:nvPr/>
        </p:nvCxnSpPr>
        <p:spPr>
          <a:xfrm>
            <a:off x="2158875" y="1424975"/>
            <a:ext cx="0" cy="429300"/>
          </a:xfrm>
          <a:prstGeom prst="straightConnector1">
            <a:avLst/>
          </a:prstGeom>
          <a:noFill/>
          <a:ln w="9525" cap="flat" cmpd="sng">
            <a:solidFill>
              <a:schemeClr val="dk2"/>
            </a:solidFill>
            <a:prstDash val="solid"/>
            <a:round/>
            <a:headEnd type="none" w="med" len="med"/>
            <a:tailEnd type="triangle" w="med" len="med"/>
          </a:ln>
        </p:spPr>
      </p:cxnSp>
      <p:sp>
        <p:nvSpPr>
          <p:cNvPr id="1474" name="Google Shape;1474;p158"/>
          <p:cNvSpPr/>
          <p:nvPr/>
        </p:nvSpPr>
        <p:spPr>
          <a:xfrm>
            <a:off x="1055550" y="13072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8"/>
          <p:cNvSpPr/>
          <p:nvPr/>
        </p:nvSpPr>
        <p:spPr>
          <a:xfrm>
            <a:off x="2067375" y="13072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6" name="Google Shape;1476;p158"/>
          <p:cNvCxnSpPr>
            <a:stCxn id="1474" idx="3"/>
            <a:endCxn id="1475" idx="1"/>
          </p:cNvCxnSpPr>
          <p:nvPr/>
        </p:nvCxnSpPr>
        <p:spPr>
          <a:xfrm>
            <a:off x="1119450" y="1339218"/>
            <a:ext cx="948000" cy="0"/>
          </a:xfrm>
          <a:prstGeom prst="straightConnector1">
            <a:avLst/>
          </a:prstGeom>
          <a:noFill/>
          <a:ln w="9525" cap="flat" cmpd="sng">
            <a:solidFill>
              <a:schemeClr val="dk2"/>
            </a:solidFill>
            <a:prstDash val="solid"/>
            <a:round/>
            <a:headEnd type="none" w="med" len="med"/>
            <a:tailEnd type="triangle" w="med" len="med"/>
          </a:ln>
        </p:spPr>
      </p:cxnSp>
      <p:sp>
        <p:nvSpPr>
          <p:cNvPr id="1477" name="Google Shape;1477;p158"/>
          <p:cNvSpPr/>
          <p:nvPr/>
        </p:nvSpPr>
        <p:spPr>
          <a:xfrm>
            <a:off x="3115025" y="13610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8"/>
          <p:cNvSpPr/>
          <p:nvPr/>
        </p:nvSpPr>
        <p:spPr>
          <a:xfrm>
            <a:off x="3115025" y="164661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9" name="Google Shape;1479;p158"/>
          <p:cNvCxnSpPr>
            <a:stCxn id="1477" idx="2"/>
            <a:endCxn id="1478" idx="0"/>
          </p:cNvCxnSpPr>
          <p:nvPr/>
        </p:nvCxnSpPr>
        <p:spPr>
          <a:xfrm>
            <a:off x="3146975" y="1424968"/>
            <a:ext cx="0" cy="221700"/>
          </a:xfrm>
          <a:prstGeom prst="straightConnector1">
            <a:avLst/>
          </a:prstGeom>
          <a:noFill/>
          <a:ln w="9525" cap="flat" cmpd="sng">
            <a:solidFill>
              <a:schemeClr val="dk2"/>
            </a:solidFill>
            <a:prstDash val="solid"/>
            <a:round/>
            <a:headEnd type="none" w="med" len="med"/>
            <a:tailEnd type="triangle" w="med" len="med"/>
          </a:ln>
        </p:spPr>
      </p:cxnSp>
      <p:sp>
        <p:nvSpPr>
          <p:cNvPr id="1480" name="Google Shape;1480;p158"/>
          <p:cNvSpPr/>
          <p:nvPr/>
        </p:nvSpPr>
        <p:spPr>
          <a:xfrm>
            <a:off x="5762625" y="13610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8"/>
          <p:cNvSpPr/>
          <p:nvPr/>
        </p:nvSpPr>
        <p:spPr>
          <a:xfrm>
            <a:off x="5762625" y="164661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2" name="Google Shape;1482;p158"/>
          <p:cNvCxnSpPr>
            <a:stCxn id="1480" idx="2"/>
            <a:endCxn id="1481" idx="0"/>
          </p:cNvCxnSpPr>
          <p:nvPr/>
        </p:nvCxnSpPr>
        <p:spPr>
          <a:xfrm>
            <a:off x="5794575" y="1424968"/>
            <a:ext cx="0" cy="221700"/>
          </a:xfrm>
          <a:prstGeom prst="straightConnector1">
            <a:avLst/>
          </a:prstGeom>
          <a:noFill/>
          <a:ln w="9525" cap="flat" cmpd="sng">
            <a:solidFill>
              <a:schemeClr val="dk2"/>
            </a:solidFill>
            <a:prstDash val="solid"/>
            <a:round/>
            <a:headEnd type="none" w="med" len="med"/>
            <a:tailEnd type="triangle" w="med" len="med"/>
          </a:ln>
        </p:spPr>
      </p:cxnSp>
      <p:sp>
        <p:nvSpPr>
          <p:cNvPr id="1483" name="Google Shape;1483;p158"/>
          <p:cNvSpPr txBox="1"/>
          <p:nvPr/>
        </p:nvSpPr>
        <p:spPr>
          <a:xfrm>
            <a:off x="1333100" y="4756850"/>
            <a:ext cx="3244800" cy="212400"/>
          </a:xfrm>
          <a:prstGeom prst="rect">
            <a:avLst/>
          </a:prstGeom>
          <a:noFill/>
          <a:ln w="9525" cap="flat" cmpd="sng">
            <a:solidFill>
              <a:schemeClr val="accent6"/>
            </a:solidFill>
            <a:prstDash val="solid"/>
            <a:round/>
            <a:headEnd type="none" w="sm" len="sm"/>
            <a:tailEnd type="none" w="sm" len="sm"/>
          </a:ln>
        </p:spPr>
        <p:txBody>
          <a:bodyPr spcFirstLastPara="1" wrap="square" lIns="27425" tIns="0" rIns="0" bIns="27425" anchor="t" anchorCtr="0">
            <a:spAutoFit/>
          </a:bodyPr>
          <a:lstStyle/>
          <a:p>
            <a:pPr marL="0" lvl="0" indent="0" algn="l" rtl="0">
              <a:spcBef>
                <a:spcPts val="0"/>
              </a:spcBef>
              <a:spcAft>
                <a:spcPts val="0"/>
              </a:spcAft>
              <a:buNone/>
            </a:pPr>
            <a:r>
              <a:rPr lang="en" sz="600" b="1" i="1">
                <a:solidFill>
                  <a:schemeClr val="dk1"/>
                </a:solidFill>
                <a:latin typeface="Open Sans"/>
                <a:ea typeface="Open Sans"/>
                <a:cs typeface="Open Sans"/>
                <a:sym typeface="Open Sans"/>
              </a:rPr>
              <a:t>*Note 1:</a:t>
            </a:r>
            <a:endParaRPr sz="600" b="1" i="1">
              <a:solidFill>
                <a:schemeClr val="dk1"/>
              </a:solidFill>
              <a:latin typeface="Open Sans"/>
              <a:ea typeface="Open Sans"/>
              <a:cs typeface="Open Sans"/>
              <a:sym typeface="Open Sans"/>
            </a:endParaRPr>
          </a:p>
          <a:p>
            <a:pPr marL="0" lvl="0" indent="0" algn="l" rtl="0">
              <a:spcBef>
                <a:spcPts val="0"/>
              </a:spcBef>
              <a:spcAft>
                <a:spcPts val="0"/>
              </a:spcAft>
              <a:buNone/>
            </a:pPr>
            <a:r>
              <a:rPr lang="en" sz="600" i="1">
                <a:solidFill>
                  <a:schemeClr val="dk1"/>
                </a:solidFill>
                <a:latin typeface="Open Sans"/>
                <a:ea typeface="Open Sans"/>
                <a:cs typeface="Open Sans"/>
                <a:sym typeface="Open Sans"/>
              </a:rPr>
              <a:t>Using “Customer Commerce Account” services is pending technical discussion by Equifax team</a:t>
            </a: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59"/>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Logical Architecture</a:t>
            </a:r>
            <a:endParaRPr sz="1400" i="1"/>
          </a:p>
        </p:txBody>
      </p:sp>
      <p:sp>
        <p:nvSpPr>
          <p:cNvPr id="1489" name="Google Shape;1489;p159"/>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490" name="Google Shape;1490;p159"/>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491" name="Google Shape;1491;p159"/>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1492" name="Google Shape;1492;p159"/>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493" name="Google Shape;1493;p159"/>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1494" name="Google Shape;1494;p159"/>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495" name="Google Shape;1495;p159"/>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graphicFrame>
        <p:nvGraphicFramePr>
          <p:cNvPr id="1496" name="Google Shape;1496;p159"/>
          <p:cNvGraphicFramePr/>
          <p:nvPr/>
        </p:nvGraphicFramePr>
        <p:xfrm>
          <a:off x="274313" y="1321715"/>
          <a:ext cx="3000000" cy="3000000"/>
        </p:xfrm>
        <a:graphic>
          <a:graphicData uri="http://schemas.openxmlformats.org/drawingml/2006/table">
            <a:tbl>
              <a:tblPr>
                <a:noFill/>
                <a:tableStyleId>{CFF227E5-640B-45C7-9DC1-B26C7EE06C79}</a:tableStyleId>
              </a:tblPr>
              <a:tblGrid>
                <a:gridCol w="1925150">
                  <a:extLst>
                    <a:ext uri="{9D8B030D-6E8A-4147-A177-3AD203B41FA5}">
                      <a16:colId xmlns:a16="http://schemas.microsoft.com/office/drawing/2014/main" val="20000"/>
                    </a:ext>
                  </a:extLst>
                </a:gridCol>
                <a:gridCol w="6670150">
                  <a:extLst>
                    <a:ext uri="{9D8B030D-6E8A-4147-A177-3AD203B41FA5}">
                      <a16:colId xmlns:a16="http://schemas.microsoft.com/office/drawing/2014/main" val="20001"/>
                    </a:ext>
                  </a:extLst>
                </a:gridCol>
              </a:tblGrid>
              <a:tr h="0">
                <a:tc rowSpan="3">
                  <a:txBody>
                    <a:bodyPr/>
                    <a:lstStyle/>
                    <a:p>
                      <a:pPr marL="0" marR="0" lvl="0" indent="0" algn="l" rtl="0">
                        <a:lnSpc>
                          <a:spcPct val="100000"/>
                        </a:lnSpc>
                        <a:spcBef>
                          <a:spcPts val="0"/>
                        </a:spcBef>
                        <a:spcAft>
                          <a:spcPts val="0"/>
                        </a:spcAft>
                        <a:buClr>
                          <a:srgbClr val="000000"/>
                        </a:buClr>
                        <a:buSzPts val="900"/>
                        <a:buFont typeface="Arial"/>
                        <a:buNone/>
                      </a:pPr>
                      <a:r>
                        <a:rPr lang="en" sz="900" b="1">
                          <a:solidFill>
                            <a:srgbClr val="FFFFFF"/>
                          </a:solidFill>
                          <a:latin typeface="Open Sans"/>
                          <a:ea typeface="Open Sans"/>
                          <a:cs typeface="Open Sans"/>
                          <a:sym typeface="Open Sans"/>
                        </a:rPr>
                        <a:t>Component Type</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a:txBody>
                    <a:bodyPr/>
                    <a:lstStyle/>
                    <a:p>
                      <a:pPr marL="228600" marR="0" lvl="0" indent="0" algn="l" rtl="0">
                        <a:lnSpc>
                          <a:spcPct val="100000"/>
                        </a:lnSpc>
                        <a:spcBef>
                          <a:spcPts val="0"/>
                        </a:spcBef>
                        <a:spcAft>
                          <a:spcPts val="0"/>
                        </a:spcAft>
                        <a:buClr>
                          <a:srgbClr val="000000"/>
                        </a:buClr>
                        <a:buSzPts val="900"/>
                        <a:buFont typeface="Arial"/>
                        <a:buNone/>
                      </a:pPr>
                      <a:r>
                        <a:rPr lang="en" sz="900" b="1">
                          <a:solidFill>
                            <a:srgbClr val="FFFFFF"/>
                          </a:solidFill>
                          <a:latin typeface="Open Sans"/>
                          <a:ea typeface="Open Sans"/>
                          <a:cs typeface="Open Sans"/>
                          <a:sym typeface="Open Sans"/>
                        </a:rPr>
                        <a:t>Description</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extLst>
                  <a:ext uri="{0D108BD9-81ED-4DB2-BD59-A6C34878D82A}">
                    <a16:rowId xmlns:a16="http://schemas.microsoft.com/office/drawing/2014/main" val="10000"/>
                  </a:ext>
                </a:extLst>
              </a:tr>
              <a:tr h="55375">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1065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00325">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Integration Channel</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The gateway layer for employer onboarding to interface with Alliances and Salesforce</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extLst>
                  <a:ext uri="{0D108BD9-81ED-4DB2-BD59-A6C34878D82A}">
                    <a16:rowId xmlns:a16="http://schemas.microsoft.com/office/drawing/2014/main" val="10003"/>
                  </a:ext>
                </a:extLst>
              </a:tr>
              <a:tr h="1773175">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Employer Onboarding</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Serves as product and channel agnostic platform for onboarding employers and their product subscriptions.</a:t>
                      </a:r>
                      <a:endParaRPr sz="900">
                        <a:solidFill>
                          <a:schemeClr val="dk1"/>
                        </a:solidFill>
                        <a:latin typeface="Open Sans"/>
                        <a:ea typeface="Open Sans"/>
                        <a:cs typeface="Open Sans"/>
                        <a:sym typeface="Open Sans"/>
                      </a:endParaRPr>
                    </a:p>
                    <a:p>
                      <a:pPr marL="95250" lvl="0" indent="-95250" algn="l" rtl="0">
                        <a:spcBef>
                          <a:spcPts val="300"/>
                        </a:spcBef>
                        <a:spcAft>
                          <a:spcPts val="0"/>
                        </a:spcAft>
                        <a:buClr>
                          <a:schemeClr val="accent1"/>
                        </a:buClr>
                        <a:buSzPts val="900"/>
                        <a:buFont typeface="Open Sans"/>
                        <a:buChar char="•"/>
                      </a:pPr>
                      <a:r>
                        <a:rPr lang="en" sz="900">
                          <a:solidFill>
                            <a:schemeClr val="dk1"/>
                          </a:solidFill>
                          <a:latin typeface="Open Sans"/>
                          <a:ea typeface="Open Sans"/>
                          <a:cs typeface="Open Sans"/>
                          <a:sym typeface="Open Sans"/>
                        </a:rPr>
                        <a:t>Alliance Setup - capability to set up default product configurations specific to an Alliance in preparation for bulk onboarding employers. A default configuration for Direct Onboarding will also be supported.</a:t>
                      </a:r>
                      <a:endParaRPr sz="900">
                        <a:solidFill>
                          <a:schemeClr val="dk1"/>
                        </a:solidFill>
                        <a:latin typeface="Open Sans"/>
                        <a:ea typeface="Open Sans"/>
                        <a:cs typeface="Open Sans"/>
                        <a:sym typeface="Open Sans"/>
                      </a:endParaRPr>
                    </a:p>
                    <a:p>
                      <a:pPr marL="91440" lvl="0" indent="-91440" algn="l" rtl="0">
                        <a:spcBef>
                          <a:spcPts val="300"/>
                        </a:spcBef>
                        <a:spcAft>
                          <a:spcPts val="0"/>
                        </a:spcAft>
                        <a:buClr>
                          <a:schemeClr val="accent1"/>
                        </a:buClr>
                        <a:buSzPts val="900"/>
                        <a:buFont typeface="Open Sans"/>
                        <a:buChar char="•"/>
                      </a:pPr>
                      <a:r>
                        <a:rPr lang="en" sz="900">
                          <a:solidFill>
                            <a:schemeClr val="dk1"/>
                          </a:solidFill>
                          <a:latin typeface="Open Sans"/>
                          <a:ea typeface="Open Sans"/>
                          <a:cs typeface="Open Sans"/>
                          <a:sym typeface="Open Sans"/>
                        </a:rPr>
                        <a:t>Operations Portal - a user interface to enable Operations to </a:t>
                      </a:r>
                      <a:endParaRPr sz="900">
                        <a:solidFill>
                          <a:schemeClr val="dk1"/>
                        </a:solidFill>
                        <a:latin typeface="Open Sans"/>
                        <a:ea typeface="Open Sans"/>
                        <a:cs typeface="Open Sans"/>
                        <a:sym typeface="Open Sans"/>
                      </a:endParaRPr>
                    </a:p>
                    <a:p>
                      <a:pPr marL="285750" lvl="0" indent="-114300" algn="l" rtl="0">
                        <a:spcBef>
                          <a:spcPts val="300"/>
                        </a:spcBef>
                        <a:spcAft>
                          <a:spcPts val="0"/>
                        </a:spcAft>
                        <a:buClr>
                          <a:schemeClr val="accent1"/>
                        </a:buClr>
                        <a:buSzPts val="900"/>
                        <a:buFont typeface="Open Sans"/>
                        <a:buChar char="•"/>
                      </a:pPr>
                      <a:r>
                        <a:rPr lang="en" sz="900">
                          <a:solidFill>
                            <a:schemeClr val="dk1"/>
                          </a:solidFill>
                          <a:latin typeface="Open Sans"/>
                          <a:ea typeface="Open Sans"/>
                          <a:cs typeface="Open Sans"/>
                          <a:sym typeface="Open Sans"/>
                        </a:rPr>
                        <a:t>Complete the Alliance configuration setup</a:t>
                      </a:r>
                      <a:endParaRPr sz="900">
                        <a:solidFill>
                          <a:schemeClr val="dk1"/>
                        </a:solidFill>
                        <a:latin typeface="Open Sans"/>
                        <a:ea typeface="Open Sans"/>
                        <a:cs typeface="Open Sans"/>
                        <a:sym typeface="Open Sans"/>
                      </a:endParaRPr>
                    </a:p>
                    <a:p>
                      <a:pPr marL="285750" lvl="0" indent="-114300" algn="l" rtl="0">
                        <a:spcBef>
                          <a:spcPts val="300"/>
                        </a:spcBef>
                        <a:spcAft>
                          <a:spcPts val="0"/>
                        </a:spcAft>
                        <a:buClr>
                          <a:schemeClr val="accent1"/>
                        </a:buClr>
                        <a:buSzPts val="900"/>
                        <a:buFont typeface="Open Sans"/>
                        <a:buChar char="•"/>
                      </a:pPr>
                      <a:r>
                        <a:rPr lang="en" sz="900">
                          <a:solidFill>
                            <a:schemeClr val="dk1"/>
                          </a:solidFill>
                          <a:latin typeface="Open Sans"/>
                          <a:ea typeface="Open Sans"/>
                          <a:cs typeface="Open Sans"/>
                          <a:sym typeface="Open Sans"/>
                        </a:rPr>
                        <a:t>Initiate an onboarding request as an alternative to current process of manually creating an MCIF</a:t>
                      </a:r>
                      <a:endParaRPr sz="900">
                        <a:solidFill>
                          <a:schemeClr val="dk1"/>
                        </a:solidFill>
                        <a:latin typeface="Open Sans"/>
                        <a:ea typeface="Open Sans"/>
                        <a:cs typeface="Open Sans"/>
                        <a:sym typeface="Open Sans"/>
                      </a:endParaRPr>
                    </a:p>
                    <a:p>
                      <a:pPr marL="114300" lvl="0" indent="-114300" algn="l" rtl="0">
                        <a:spcBef>
                          <a:spcPts val="300"/>
                        </a:spcBef>
                        <a:spcAft>
                          <a:spcPts val="0"/>
                        </a:spcAft>
                        <a:buClr>
                          <a:schemeClr val="accent1"/>
                        </a:buClr>
                        <a:buSzPts val="900"/>
                        <a:buFont typeface="Open Sans"/>
                        <a:buChar char="•"/>
                      </a:pPr>
                      <a:r>
                        <a:rPr lang="en" sz="900">
                          <a:solidFill>
                            <a:schemeClr val="dk1"/>
                          </a:solidFill>
                          <a:latin typeface="Open Sans"/>
                          <a:ea typeface="Open Sans"/>
                          <a:cs typeface="Open Sans"/>
                          <a:sym typeface="Open Sans"/>
                        </a:rPr>
                        <a:t>Employer Setup - implements product agnostic functions related to setting up of an Employer</a:t>
                      </a:r>
                      <a:endParaRPr sz="900">
                        <a:solidFill>
                          <a:schemeClr val="dk1"/>
                        </a:solidFill>
                        <a:latin typeface="Open Sans"/>
                        <a:ea typeface="Open Sans"/>
                        <a:cs typeface="Open Sans"/>
                        <a:sym typeface="Open Sans"/>
                      </a:endParaRPr>
                    </a:p>
                    <a:p>
                      <a:pPr marL="114300" lvl="0" indent="-114300" algn="l" rtl="0">
                        <a:spcBef>
                          <a:spcPts val="300"/>
                        </a:spcBef>
                        <a:spcAft>
                          <a:spcPts val="0"/>
                        </a:spcAft>
                        <a:buClr>
                          <a:schemeClr val="accent1"/>
                        </a:buClr>
                        <a:buSzPts val="900"/>
                        <a:buFont typeface="Open Sans"/>
                        <a:buChar char="•"/>
                      </a:pPr>
                      <a:r>
                        <a:rPr lang="en" sz="900">
                          <a:solidFill>
                            <a:schemeClr val="dk1"/>
                          </a:solidFill>
                          <a:latin typeface="Open Sans"/>
                          <a:ea typeface="Open Sans"/>
                          <a:cs typeface="Open Sans"/>
                          <a:sym typeface="Open Sans"/>
                        </a:rPr>
                        <a:t>Product Setup Common - implements functions that are common across products</a:t>
                      </a:r>
                      <a:endParaRPr sz="900">
                        <a:solidFill>
                          <a:schemeClr val="dk1"/>
                        </a:solidFill>
                        <a:latin typeface="Open Sans"/>
                        <a:ea typeface="Open Sans"/>
                        <a:cs typeface="Open Sans"/>
                        <a:sym typeface="Open Sans"/>
                      </a:endParaRPr>
                    </a:p>
                    <a:p>
                      <a:pPr marL="114300" lvl="0" indent="-114300" algn="l" rtl="0">
                        <a:spcBef>
                          <a:spcPts val="300"/>
                        </a:spcBef>
                        <a:spcAft>
                          <a:spcPts val="0"/>
                        </a:spcAft>
                        <a:buClr>
                          <a:schemeClr val="accent1"/>
                        </a:buClr>
                        <a:buSzPts val="900"/>
                        <a:buFont typeface="Open Sans"/>
                        <a:buChar char="•"/>
                      </a:pPr>
                      <a:r>
                        <a:rPr lang="en" sz="900">
                          <a:solidFill>
                            <a:schemeClr val="dk1"/>
                          </a:solidFill>
                          <a:latin typeface="Open Sans"/>
                          <a:ea typeface="Open Sans"/>
                          <a:cs typeface="Open Sans"/>
                          <a:sym typeface="Open Sans"/>
                        </a:rPr>
                        <a:t>Product Setup (TWN, I9 Cloud, UC…) - implements functions specific to setting up a product</a:t>
                      </a:r>
                      <a:endParaRPr sz="9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extLst>
                  <a:ext uri="{0D108BD9-81ED-4DB2-BD59-A6C34878D82A}">
                    <a16:rowId xmlns:a16="http://schemas.microsoft.com/office/drawing/2014/main" val="10004"/>
                  </a:ext>
                </a:extLst>
              </a:tr>
              <a:tr h="210675">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Reports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0" marR="0" lvl="0" indent="0" algn="l" rtl="0">
                        <a:lnSpc>
                          <a:spcPct val="100000"/>
                        </a:lnSpc>
                        <a:spcBef>
                          <a:spcPts val="300"/>
                        </a:spcBef>
                        <a:spcAft>
                          <a:spcPts val="0"/>
                        </a:spcAft>
                        <a:buNone/>
                      </a:pPr>
                      <a:r>
                        <a:rPr lang="en" sz="900">
                          <a:solidFill>
                            <a:schemeClr val="dk1"/>
                          </a:solidFill>
                          <a:latin typeface="Open Sans"/>
                          <a:ea typeface="Open Sans"/>
                          <a:cs typeface="Open Sans"/>
                          <a:sym typeface="Open Sans"/>
                        </a:rPr>
                        <a:t>Supports logging metrics and other process data for analytics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extLst>
                  <a:ext uri="{0D108BD9-81ED-4DB2-BD59-A6C34878D82A}">
                    <a16:rowId xmlns:a16="http://schemas.microsoft.com/office/drawing/2014/main" val="10005"/>
                  </a:ext>
                </a:extLst>
              </a:tr>
              <a:tr h="200325">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Core Systems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Systems setup common to all products</a:t>
                      </a:r>
                      <a:endParaRPr sz="9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extLst>
                  <a:ext uri="{0D108BD9-81ED-4DB2-BD59-A6C34878D82A}">
                    <a16:rowId xmlns:a16="http://schemas.microsoft.com/office/drawing/2014/main" val="10006"/>
                  </a:ext>
                </a:extLst>
              </a:tr>
              <a:tr h="200325">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Dependent Platforms</a:t>
                      </a:r>
                      <a:endParaRPr sz="9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Product specific systems requiring setup during product onboarding</a:t>
                      </a:r>
                      <a:endParaRPr sz="9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extLst>
                  <a:ext uri="{0D108BD9-81ED-4DB2-BD59-A6C34878D82A}">
                    <a16:rowId xmlns:a16="http://schemas.microsoft.com/office/drawing/2014/main" val="10007"/>
                  </a:ext>
                </a:extLst>
              </a:tr>
              <a:tr h="200325">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Work Management Platforms</a:t>
                      </a:r>
                      <a:endParaRPr sz="9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Systems responsible for managing work queues for manual work activities</a:t>
                      </a:r>
                      <a:endParaRPr sz="9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extLst>
                  <a:ext uri="{0D108BD9-81ED-4DB2-BD59-A6C34878D82A}">
                    <a16:rowId xmlns:a16="http://schemas.microsoft.com/office/drawing/2014/main" val="10008"/>
                  </a:ext>
                </a:extLst>
              </a:tr>
              <a:tr h="200325">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Analytics</a:t>
                      </a:r>
                      <a:endParaRPr sz="9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900">
                          <a:solidFill>
                            <a:schemeClr val="dk1"/>
                          </a:solidFill>
                          <a:latin typeface="Open Sans"/>
                          <a:ea typeface="Open Sans"/>
                          <a:cs typeface="Open Sans"/>
                          <a:sym typeface="Open Sans"/>
                        </a:rPr>
                        <a:t>System for generating analytical reports</a:t>
                      </a:r>
                      <a:endParaRPr sz="9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160"/>
          <p:cNvSpPr txBox="1"/>
          <p:nvPr/>
        </p:nvSpPr>
        <p:spPr>
          <a:xfrm>
            <a:off x="280875" y="1690650"/>
            <a:ext cx="1773300" cy="24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Salesforce Opportunity</a:t>
            </a:r>
            <a:endParaRPr sz="800">
              <a:solidFill>
                <a:schemeClr val="dk1"/>
              </a:solidFill>
              <a:latin typeface="Open Sans"/>
              <a:ea typeface="Open Sans"/>
              <a:cs typeface="Open Sans"/>
              <a:sym typeface="Open Sans"/>
            </a:endParaRPr>
          </a:p>
        </p:txBody>
      </p:sp>
      <p:sp>
        <p:nvSpPr>
          <p:cNvPr id="1502" name="Google Shape;1502;p160"/>
          <p:cNvSpPr/>
          <p:nvPr/>
        </p:nvSpPr>
        <p:spPr>
          <a:xfrm>
            <a:off x="1859175" y="1721850"/>
            <a:ext cx="162600" cy="1800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60"/>
          <p:cNvSpPr txBox="1"/>
          <p:nvPr/>
        </p:nvSpPr>
        <p:spPr>
          <a:xfrm>
            <a:off x="2021775" y="1981212"/>
            <a:ext cx="15540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Opportunity “Closed Won”</a:t>
            </a:r>
            <a:endParaRPr sz="600">
              <a:solidFill>
                <a:schemeClr val="dk1"/>
              </a:solidFill>
              <a:latin typeface="Open Sans"/>
              <a:ea typeface="Open Sans"/>
              <a:cs typeface="Open Sans"/>
              <a:sym typeface="Open Sans"/>
            </a:endParaRPr>
          </a:p>
        </p:txBody>
      </p:sp>
      <p:sp>
        <p:nvSpPr>
          <p:cNvPr id="1504" name="Google Shape;1504;p160"/>
          <p:cNvSpPr txBox="1"/>
          <p:nvPr/>
        </p:nvSpPr>
        <p:spPr>
          <a:xfrm>
            <a:off x="1548525" y="1444366"/>
            <a:ext cx="15540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Contract Schedule Approved</a:t>
            </a:r>
            <a:endParaRPr sz="600">
              <a:solidFill>
                <a:schemeClr val="dk1"/>
              </a:solidFill>
              <a:latin typeface="Open Sans"/>
              <a:ea typeface="Open Sans"/>
              <a:cs typeface="Open Sans"/>
              <a:sym typeface="Open Sans"/>
            </a:endParaRPr>
          </a:p>
        </p:txBody>
      </p:sp>
      <p:sp>
        <p:nvSpPr>
          <p:cNvPr id="1505" name="Google Shape;1505;p160"/>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sz="1400" i="1"/>
          </a:p>
          <a:p>
            <a:pPr marL="0" lvl="0" indent="0" algn="l" rtl="0">
              <a:spcBef>
                <a:spcPts val="0"/>
              </a:spcBef>
              <a:spcAft>
                <a:spcPts val="0"/>
              </a:spcAft>
              <a:buNone/>
            </a:pPr>
            <a:r>
              <a:rPr lang="en" sz="1400" i="1"/>
              <a:t>Logical Architecture - Information Flow Diagram for </a:t>
            </a:r>
            <a:r>
              <a:rPr lang="en" sz="1400" b="1" i="1"/>
              <a:t>Direct Onboarding</a:t>
            </a:r>
            <a:r>
              <a:rPr lang="en" sz="1400" i="1"/>
              <a:t> (TWN, I9 Cloud, UC Data, UCX)</a:t>
            </a:r>
            <a:endParaRPr sz="1400" i="1"/>
          </a:p>
        </p:txBody>
      </p:sp>
      <p:sp>
        <p:nvSpPr>
          <p:cNvPr id="1506" name="Google Shape;1506;p160"/>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507" name="Google Shape;1507;p160"/>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508" name="Google Shape;1508;p160"/>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1509" name="Google Shape;1509;p160"/>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510" name="Google Shape;1510;p160"/>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1511" name="Google Shape;1511;p160"/>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512" name="Google Shape;1512;p160"/>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513" name="Google Shape;1513;p160"/>
          <p:cNvSpPr txBox="1"/>
          <p:nvPr/>
        </p:nvSpPr>
        <p:spPr>
          <a:xfrm>
            <a:off x="1389888" y="256032"/>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i="1">
                <a:solidFill>
                  <a:schemeClr val="lt1"/>
                </a:solidFill>
                <a:latin typeface="Open Sans"/>
                <a:ea typeface="Open Sans"/>
                <a:cs typeface="Open Sans"/>
                <a:sym typeface="Open Sans"/>
              </a:rPr>
              <a:t>Information Flow Diagram</a:t>
            </a:r>
            <a:endParaRPr sz="600" b="1" i="1">
              <a:solidFill>
                <a:schemeClr val="lt1"/>
              </a:solidFill>
              <a:latin typeface="Open Sans"/>
              <a:ea typeface="Open Sans"/>
              <a:cs typeface="Open Sans"/>
              <a:sym typeface="Open Sans"/>
            </a:endParaRPr>
          </a:p>
        </p:txBody>
      </p:sp>
      <p:sp>
        <p:nvSpPr>
          <p:cNvPr id="1514" name="Google Shape;1514;p160"/>
          <p:cNvSpPr/>
          <p:nvPr/>
        </p:nvSpPr>
        <p:spPr>
          <a:xfrm>
            <a:off x="6792350" y="1483975"/>
            <a:ext cx="2075700" cy="327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u="sng">
                <a:solidFill>
                  <a:schemeClr val="dk1"/>
                </a:solidFill>
                <a:latin typeface="Open Sans"/>
                <a:ea typeface="Open Sans"/>
                <a:cs typeface="Open Sans"/>
                <a:sym typeface="Open Sans"/>
              </a:rPr>
              <a:t>Workflow Specialist </a:t>
            </a:r>
            <a:endParaRPr sz="800" b="1" i="1" u="sng">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Project in workfront is received post Contract Schedule Approval. </a:t>
            </a:r>
            <a:endParaRPr sz="800">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Workfront project will be initialized with Sales Opportunity data </a:t>
            </a:r>
            <a:endParaRPr sz="800">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b="1" i="1" u="sng">
                <a:solidFill>
                  <a:schemeClr val="dk1"/>
                </a:solidFill>
                <a:latin typeface="Open Sans"/>
                <a:ea typeface="Open Sans"/>
                <a:cs typeface="Open Sans"/>
                <a:sym typeface="Open Sans"/>
              </a:rPr>
              <a:t>UCX Implementation consultant</a:t>
            </a:r>
            <a:endParaRPr sz="800">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Automated generation of ER Codes and UCX “Inhouse Account ID”. This data is preloaded into Workfront Project</a:t>
            </a:r>
            <a:endParaRPr sz="800">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Automated creation of Workfront project for UCX team</a:t>
            </a:r>
            <a:endParaRPr sz="800">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b="1" i="1" u="sng">
                <a:solidFill>
                  <a:schemeClr val="dk1"/>
                </a:solidFill>
                <a:latin typeface="Open Sans"/>
                <a:ea typeface="Open Sans"/>
                <a:cs typeface="Open Sans"/>
                <a:sym typeface="Open Sans"/>
              </a:rPr>
              <a:t>Implementation Specialist</a:t>
            </a:r>
            <a:endParaRPr sz="800" b="1" i="1" u="sng">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Reduce manual data entry during product setup, by preloading default product configurations </a:t>
            </a:r>
            <a:endParaRPr sz="800">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Automated setup of Employer Authorization in SSS/AMS in both “Customer Acceptance” and Production environments.</a:t>
            </a:r>
            <a:endParaRPr sz="800">
              <a:solidFill>
                <a:schemeClr val="dk1"/>
              </a:solidFill>
              <a:latin typeface="Open Sans"/>
              <a:ea typeface="Open Sans"/>
              <a:cs typeface="Open Sans"/>
              <a:sym typeface="Open Sans"/>
            </a:endParaRPr>
          </a:p>
          <a:p>
            <a:pPr marL="0" lvl="0" indent="0" algn="l" rtl="0">
              <a:spcBef>
                <a:spcPts val="200"/>
              </a:spcBef>
              <a:spcAft>
                <a:spcPts val="200"/>
              </a:spcAft>
              <a:buNone/>
            </a:pPr>
            <a:r>
              <a:rPr lang="en" sz="800">
                <a:solidFill>
                  <a:schemeClr val="dk1"/>
                </a:solidFill>
                <a:latin typeface="Open Sans"/>
                <a:ea typeface="Open Sans"/>
                <a:cs typeface="Open Sans"/>
                <a:sym typeface="Open Sans"/>
              </a:rPr>
              <a:t>Single click promotion of product configurations from Customer Acceptance to Production environments</a:t>
            </a:r>
            <a:endParaRPr sz="800">
              <a:solidFill>
                <a:schemeClr val="dk1"/>
              </a:solidFill>
              <a:latin typeface="Open Sans"/>
              <a:ea typeface="Open Sans"/>
              <a:cs typeface="Open Sans"/>
              <a:sym typeface="Open Sans"/>
            </a:endParaRPr>
          </a:p>
        </p:txBody>
      </p:sp>
      <p:sp>
        <p:nvSpPr>
          <p:cNvPr id="1515" name="Google Shape;1515;p160"/>
          <p:cNvSpPr/>
          <p:nvPr/>
        </p:nvSpPr>
        <p:spPr>
          <a:xfrm>
            <a:off x="6792350" y="1173475"/>
            <a:ext cx="2077200" cy="310500"/>
          </a:xfrm>
          <a:prstGeom prst="rect">
            <a:avLst/>
          </a:prstGeom>
          <a:solidFill>
            <a:schemeClr val="dk2"/>
          </a:solidFill>
          <a:ln>
            <a:noFill/>
          </a:ln>
        </p:spPr>
        <p:txBody>
          <a:bodyPr spcFirstLastPara="1" wrap="square" lIns="45700" tIns="45700" rIns="45700" bIns="45700" anchor="ctr"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Process Improvements by Process Role</a:t>
            </a:r>
            <a:endParaRPr sz="800" b="1">
              <a:solidFill>
                <a:schemeClr val="lt1"/>
              </a:solidFill>
              <a:latin typeface="Open Sans"/>
              <a:ea typeface="Open Sans"/>
              <a:cs typeface="Open Sans"/>
              <a:sym typeface="Open Sans"/>
            </a:endParaRPr>
          </a:p>
        </p:txBody>
      </p:sp>
      <p:sp>
        <p:nvSpPr>
          <p:cNvPr id="1516" name="Google Shape;1516;p160"/>
          <p:cNvSpPr/>
          <p:nvPr/>
        </p:nvSpPr>
        <p:spPr>
          <a:xfrm>
            <a:off x="6689452" y="1097278"/>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5</a:t>
            </a:r>
            <a:endParaRPr sz="800">
              <a:solidFill>
                <a:schemeClr val="dk1"/>
              </a:solidFill>
              <a:latin typeface="Open Sans"/>
              <a:ea typeface="Open Sans"/>
              <a:cs typeface="Open Sans"/>
              <a:sym typeface="Open Sans"/>
            </a:endParaRPr>
          </a:p>
        </p:txBody>
      </p:sp>
      <p:sp>
        <p:nvSpPr>
          <p:cNvPr id="1517" name="Google Shape;1517;p160"/>
          <p:cNvSpPr/>
          <p:nvPr/>
        </p:nvSpPr>
        <p:spPr>
          <a:xfrm>
            <a:off x="280869" y="2121750"/>
            <a:ext cx="4089300" cy="1662000"/>
          </a:xfrm>
          <a:prstGeom prst="roundRect">
            <a:avLst>
              <a:gd name="adj" fmla="val 9091"/>
            </a:avLst>
          </a:prstGeom>
          <a:solidFill>
            <a:schemeClr val="accent1"/>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Employer</a:t>
            </a:r>
            <a:endParaRPr sz="7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Onboarding </a:t>
            </a:r>
            <a:endParaRPr sz="700" b="1">
              <a:solidFill>
                <a:schemeClr val="lt1"/>
              </a:solidFill>
              <a:latin typeface="Open Sans"/>
              <a:ea typeface="Open Sans"/>
              <a:cs typeface="Open Sans"/>
              <a:sym typeface="Open Sans"/>
            </a:endParaRPr>
          </a:p>
        </p:txBody>
      </p:sp>
      <p:sp>
        <p:nvSpPr>
          <p:cNvPr id="1518" name="Google Shape;1518;p160"/>
          <p:cNvSpPr/>
          <p:nvPr/>
        </p:nvSpPr>
        <p:spPr>
          <a:xfrm>
            <a:off x="915700" y="2194212"/>
            <a:ext cx="1582500" cy="110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*Employer Setup</a:t>
            </a:r>
            <a:endParaRPr sz="600" b="1" i="0" u="none" strike="noStrike" cap="none">
              <a:solidFill>
                <a:schemeClr val="dk1"/>
              </a:solidFill>
              <a:latin typeface="Open Sans"/>
              <a:ea typeface="Open Sans"/>
              <a:cs typeface="Open Sans"/>
              <a:sym typeface="Open Sans"/>
            </a:endParaRPr>
          </a:p>
          <a:p>
            <a:pPr marL="109728" lvl="0" indent="0" algn="l" rtl="0">
              <a:spcBef>
                <a:spcPts val="0"/>
              </a:spcBef>
              <a:spcAft>
                <a:spcPts val="0"/>
              </a:spcAft>
              <a:buNone/>
            </a:pP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Get/Create Employer ES Portal</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*Note 1</a:t>
            </a:r>
            <a:endParaRPr sz="600" i="1">
              <a:solidFill>
                <a:schemeClr val="dk1"/>
              </a:solidFill>
              <a:latin typeface="Open Sans"/>
              <a:ea typeface="Open Sans"/>
              <a:cs typeface="Open Sans"/>
              <a:sym typeface="Open Sans"/>
            </a:endParaRPr>
          </a:p>
        </p:txBody>
      </p:sp>
      <p:sp>
        <p:nvSpPr>
          <p:cNvPr id="1519" name="Google Shape;1519;p160"/>
          <p:cNvSpPr/>
          <p:nvPr/>
        </p:nvSpPr>
        <p:spPr>
          <a:xfrm>
            <a:off x="2537813" y="2194200"/>
            <a:ext cx="1648500" cy="110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Product Setup - </a:t>
            </a:r>
            <a:r>
              <a:rPr lang="en" sz="600" b="1" i="0" u="none" strike="noStrike" cap="none">
                <a:solidFill>
                  <a:schemeClr val="dk1"/>
                </a:solidFill>
                <a:latin typeface="Open Sans"/>
                <a:ea typeface="Open Sans"/>
                <a:cs typeface="Open Sans"/>
                <a:sym typeface="Open Sans"/>
              </a:rPr>
              <a:t>Common</a:t>
            </a:r>
            <a:endParaRPr sz="600" b="1" i="0" u="none" strike="noStrike" cap="none">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ERCode Generation </a:t>
            </a:r>
            <a:r>
              <a:rPr lang="en" sz="600" b="1" i="1">
                <a:solidFill>
                  <a:schemeClr val="dk1"/>
                </a:solidFill>
                <a:latin typeface="Open Sans"/>
                <a:ea typeface="Open Sans"/>
                <a:cs typeface="Open Sans"/>
                <a:sym typeface="Open Sans"/>
              </a:rPr>
              <a:t>(support ERCode sharing cross product)</a:t>
            </a:r>
            <a:endParaRPr sz="600" b="1"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Link ERCode to EFX_ID (CDH, Salesforce)</a:t>
            </a:r>
            <a:endParaRPr sz="600"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Product Default Config Manager (</a:t>
            </a:r>
            <a:r>
              <a:rPr lang="en" sz="600" i="1">
                <a:solidFill>
                  <a:schemeClr val="lt1"/>
                </a:solidFill>
                <a:highlight>
                  <a:schemeClr val="dk2"/>
                </a:highlight>
                <a:latin typeface="Open Sans"/>
                <a:ea typeface="Open Sans"/>
                <a:cs typeface="Open Sans"/>
                <a:sym typeface="Open Sans"/>
              </a:rPr>
              <a:t>Direct</a:t>
            </a:r>
            <a:r>
              <a:rPr lang="en" sz="600" i="1">
                <a:solidFill>
                  <a:schemeClr val="dk1"/>
                </a:solidFill>
                <a:latin typeface="Open Sans"/>
                <a:ea typeface="Open Sans"/>
                <a:cs typeface="Open Sans"/>
                <a:sym typeface="Open Sans"/>
              </a:rPr>
              <a:t>)</a:t>
            </a:r>
            <a:endParaRPr sz="600"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Employer Authorization Setup (SSS, AMS)</a:t>
            </a:r>
            <a:endParaRPr sz="600" i="1">
              <a:solidFill>
                <a:schemeClr val="dk1"/>
              </a:solidFill>
              <a:latin typeface="Open Sans"/>
              <a:ea typeface="Open Sans"/>
              <a:cs typeface="Open Sans"/>
              <a:sym typeface="Open Sans"/>
            </a:endParaRPr>
          </a:p>
        </p:txBody>
      </p:sp>
      <p:sp>
        <p:nvSpPr>
          <p:cNvPr id="1520" name="Google Shape;1520;p160"/>
          <p:cNvSpPr/>
          <p:nvPr/>
        </p:nvSpPr>
        <p:spPr>
          <a:xfrm>
            <a:off x="2532775" y="3327550"/>
            <a:ext cx="1653600" cy="38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Setup - </a:t>
            </a:r>
            <a:r>
              <a:rPr lang="en" sz="600">
                <a:solidFill>
                  <a:schemeClr val="dk1"/>
                </a:solidFill>
                <a:latin typeface="Open Sans"/>
                <a:ea typeface="Open Sans"/>
                <a:cs typeface="Open Sans"/>
                <a:sym typeface="Open Sans"/>
              </a:rPr>
              <a:t>(TWN, I9, UC…..)</a:t>
            </a:r>
            <a:endParaRPr sz="600">
              <a:solidFill>
                <a:schemeClr val="dk1"/>
              </a:solidFill>
              <a:latin typeface="Open Sans"/>
              <a:ea typeface="Open Sans"/>
              <a:cs typeface="Open Sans"/>
              <a:sym typeface="Open Sans"/>
            </a:endParaRPr>
          </a:p>
          <a:p>
            <a:pPr marL="54864" marR="0" lvl="0" indent="0" algn="l" rtl="0">
              <a:lnSpc>
                <a:spcPct val="100000"/>
              </a:lnSpc>
              <a:spcBef>
                <a:spcPts val="0"/>
              </a:spcBef>
              <a:spcAft>
                <a:spcPts val="0"/>
              </a:spcAft>
              <a:buNone/>
            </a:pPr>
            <a:endParaRPr sz="600" i="1">
              <a:solidFill>
                <a:schemeClr val="dk1"/>
              </a:solidFill>
              <a:latin typeface="Open Sans"/>
              <a:ea typeface="Open Sans"/>
              <a:cs typeface="Open Sans"/>
              <a:sym typeface="Open Sans"/>
            </a:endParaRPr>
          </a:p>
        </p:txBody>
      </p:sp>
      <p:sp>
        <p:nvSpPr>
          <p:cNvPr id="1521" name="Google Shape;1521;p160"/>
          <p:cNvSpPr/>
          <p:nvPr/>
        </p:nvSpPr>
        <p:spPr>
          <a:xfrm>
            <a:off x="5497713" y="2696700"/>
            <a:ext cx="1142400" cy="5121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Create Project in Workfront for product implementation</a:t>
            </a:r>
            <a:endParaRPr sz="600">
              <a:solidFill>
                <a:schemeClr val="dk1"/>
              </a:solidFill>
              <a:latin typeface="Open Sans"/>
              <a:ea typeface="Open Sans"/>
              <a:cs typeface="Open Sans"/>
              <a:sym typeface="Open Sans"/>
            </a:endParaRPr>
          </a:p>
          <a:p>
            <a:pPr marL="0" lvl="0" indent="0" algn="l" rtl="0">
              <a:spcBef>
                <a:spcPts val="0"/>
              </a:spcBef>
              <a:spcAft>
                <a:spcPts val="0"/>
              </a:spcAft>
              <a:buNone/>
            </a:pPr>
            <a:r>
              <a:rPr lang="en" sz="600" b="1" i="1">
                <a:solidFill>
                  <a:schemeClr val="dk1"/>
                </a:solidFill>
                <a:latin typeface="Open Sans"/>
                <a:ea typeface="Open Sans"/>
                <a:cs typeface="Open Sans"/>
                <a:sym typeface="Open Sans"/>
              </a:rPr>
              <a:t>UCX Service</a:t>
            </a:r>
            <a:endParaRPr sz="600" b="1" i="1">
              <a:solidFill>
                <a:schemeClr val="dk1"/>
              </a:solidFill>
              <a:latin typeface="Open Sans"/>
              <a:ea typeface="Open Sans"/>
              <a:cs typeface="Open Sans"/>
              <a:sym typeface="Open Sans"/>
            </a:endParaRPr>
          </a:p>
        </p:txBody>
      </p:sp>
      <p:sp>
        <p:nvSpPr>
          <p:cNvPr id="1522" name="Google Shape;1522;p160"/>
          <p:cNvSpPr/>
          <p:nvPr/>
        </p:nvSpPr>
        <p:spPr>
          <a:xfrm>
            <a:off x="4701617" y="2797500"/>
            <a:ext cx="570600" cy="3105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l" rtl="0">
              <a:lnSpc>
                <a:spcPct val="100000"/>
              </a:lnSpc>
              <a:spcBef>
                <a:spcPts val="0"/>
              </a:spcBef>
              <a:spcAft>
                <a:spcPts val="300"/>
              </a:spcAft>
              <a:buClr>
                <a:srgbClr val="000000"/>
              </a:buClr>
              <a:buSzPts val="700"/>
              <a:buFont typeface="Arial"/>
              <a:buNone/>
            </a:pPr>
            <a:r>
              <a:rPr lang="en" sz="600">
                <a:solidFill>
                  <a:schemeClr val="dk1"/>
                </a:solidFill>
                <a:latin typeface="Open Sans"/>
                <a:ea typeface="Open Sans"/>
                <a:cs typeface="Open Sans"/>
                <a:sym typeface="Open Sans"/>
              </a:rPr>
              <a:t>Salesforce/</a:t>
            </a:r>
            <a:br>
              <a:rPr lang="en" sz="600">
                <a:solidFill>
                  <a:schemeClr val="dk1"/>
                </a:solidFill>
                <a:latin typeface="Open Sans"/>
                <a:ea typeface="Open Sans"/>
                <a:cs typeface="Open Sans"/>
                <a:sym typeface="Open Sans"/>
              </a:rPr>
            </a:br>
            <a:r>
              <a:rPr lang="en" sz="600">
                <a:solidFill>
                  <a:schemeClr val="dk1"/>
                </a:solidFill>
                <a:latin typeface="Open Sans"/>
                <a:ea typeface="Open Sans"/>
                <a:cs typeface="Open Sans"/>
                <a:sym typeface="Open Sans"/>
              </a:rPr>
              <a:t>Mulesoft</a:t>
            </a:r>
            <a:endParaRPr sz="600">
              <a:solidFill>
                <a:schemeClr val="dk1"/>
              </a:solidFill>
              <a:latin typeface="Open Sans"/>
              <a:ea typeface="Open Sans"/>
              <a:cs typeface="Open Sans"/>
              <a:sym typeface="Open Sans"/>
            </a:endParaRPr>
          </a:p>
        </p:txBody>
      </p:sp>
      <p:sp>
        <p:nvSpPr>
          <p:cNvPr id="1523" name="Google Shape;1523;p160"/>
          <p:cNvSpPr/>
          <p:nvPr/>
        </p:nvSpPr>
        <p:spPr>
          <a:xfrm>
            <a:off x="5401114" y="2609951"/>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5</a:t>
            </a:r>
            <a:endParaRPr sz="800">
              <a:solidFill>
                <a:schemeClr val="dk1"/>
              </a:solidFill>
              <a:latin typeface="Open Sans"/>
              <a:ea typeface="Open Sans"/>
              <a:cs typeface="Open Sans"/>
              <a:sym typeface="Open Sans"/>
            </a:endParaRPr>
          </a:p>
        </p:txBody>
      </p:sp>
      <p:cxnSp>
        <p:nvCxnSpPr>
          <p:cNvPr id="1524" name="Google Shape;1524;p160"/>
          <p:cNvCxnSpPr>
            <a:stCxn id="1522" idx="3"/>
            <a:endCxn id="1521" idx="1"/>
          </p:cNvCxnSpPr>
          <p:nvPr/>
        </p:nvCxnSpPr>
        <p:spPr>
          <a:xfrm>
            <a:off x="5272217" y="2952750"/>
            <a:ext cx="225600" cy="0"/>
          </a:xfrm>
          <a:prstGeom prst="straightConnector1">
            <a:avLst/>
          </a:prstGeom>
          <a:noFill/>
          <a:ln w="9525" cap="flat" cmpd="sng">
            <a:solidFill>
              <a:schemeClr val="dk2"/>
            </a:solidFill>
            <a:prstDash val="solid"/>
            <a:round/>
            <a:headEnd type="none" w="med" len="med"/>
            <a:tailEnd type="triangle" w="med" len="med"/>
          </a:ln>
        </p:spPr>
      </p:cxnSp>
      <p:grpSp>
        <p:nvGrpSpPr>
          <p:cNvPr id="1525" name="Google Shape;1525;p160"/>
          <p:cNvGrpSpPr/>
          <p:nvPr/>
        </p:nvGrpSpPr>
        <p:grpSpPr>
          <a:xfrm>
            <a:off x="5401114" y="1924151"/>
            <a:ext cx="1238999" cy="598849"/>
            <a:chOff x="5401114" y="2609951"/>
            <a:chExt cx="1238999" cy="598849"/>
          </a:xfrm>
        </p:grpSpPr>
        <p:sp>
          <p:nvSpPr>
            <p:cNvPr id="1526" name="Google Shape;1526;p160"/>
            <p:cNvSpPr/>
            <p:nvPr/>
          </p:nvSpPr>
          <p:spPr>
            <a:xfrm>
              <a:off x="5497713" y="2696700"/>
              <a:ext cx="1142400" cy="5121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Create Project in Workfront for product implementation</a:t>
              </a:r>
              <a:endParaRPr sz="600">
                <a:solidFill>
                  <a:schemeClr val="dk1"/>
                </a:solidFill>
                <a:latin typeface="Open Sans"/>
                <a:ea typeface="Open Sans"/>
                <a:cs typeface="Open Sans"/>
                <a:sym typeface="Open Sans"/>
              </a:endParaRPr>
            </a:p>
            <a:p>
              <a:pPr marL="0" lvl="0" indent="0" algn="l" rtl="0">
                <a:spcBef>
                  <a:spcPts val="0"/>
                </a:spcBef>
                <a:spcAft>
                  <a:spcPts val="0"/>
                </a:spcAft>
                <a:buNone/>
              </a:pPr>
              <a:r>
                <a:rPr lang="en" sz="600" b="1" i="1">
                  <a:solidFill>
                    <a:schemeClr val="dk1"/>
                  </a:solidFill>
                  <a:latin typeface="Open Sans"/>
                  <a:ea typeface="Open Sans"/>
                  <a:cs typeface="Open Sans"/>
                  <a:sym typeface="Open Sans"/>
                </a:rPr>
                <a:t>TWN + UC Data</a:t>
              </a:r>
              <a:endParaRPr sz="600" b="1" i="1">
                <a:solidFill>
                  <a:schemeClr val="dk1"/>
                </a:solidFill>
                <a:latin typeface="Open Sans"/>
                <a:ea typeface="Open Sans"/>
                <a:cs typeface="Open Sans"/>
                <a:sym typeface="Open Sans"/>
              </a:endParaRPr>
            </a:p>
          </p:txBody>
        </p:sp>
        <p:sp>
          <p:nvSpPr>
            <p:cNvPr id="1527" name="Google Shape;1527;p160"/>
            <p:cNvSpPr/>
            <p:nvPr/>
          </p:nvSpPr>
          <p:spPr>
            <a:xfrm>
              <a:off x="5401114" y="2609951"/>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5</a:t>
              </a:r>
              <a:endParaRPr sz="800">
                <a:solidFill>
                  <a:schemeClr val="dk1"/>
                </a:solidFill>
                <a:latin typeface="Open Sans"/>
                <a:ea typeface="Open Sans"/>
                <a:cs typeface="Open Sans"/>
                <a:sym typeface="Open Sans"/>
              </a:endParaRPr>
            </a:p>
          </p:txBody>
        </p:sp>
      </p:grpSp>
      <p:grpSp>
        <p:nvGrpSpPr>
          <p:cNvPr id="1528" name="Google Shape;1528;p160"/>
          <p:cNvGrpSpPr/>
          <p:nvPr/>
        </p:nvGrpSpPr>
        <p:grpSpPr>
          <a:xfrm>
            <a:off x="5401114" y="3311817"/>
            <a:ext cx="1238999" cy="598849"/>
            <a:chOff x="5401114" y="2609951"/>
            <a:chExt cx="1238999" cy="598849"/>
          </a:xfrm>
        </p:grpSpPr>
        <p:sp>
          <p:nvSpPr>
            <p:cNvPr id="1529" name="Google Shape;1529;p160"/>
            <p:cNvSpPr/>
            <p:nvPr/>
          </p:nvSpPr>
          <p:spPr>
            <a:xfrm>
              <a:off x="5497713" y="2696700"/>
              <a:ext cx="1142400" cy="5121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Create Project in Workfront for product implementation</a:t>
              </a:r>
              <a:endParaRPr sz="600">
                <a:solidFill>
                  <a:schemeClr val="dk1"/>
                </a:solidFill>
                <a:latin typeface="Open Sans"/>
                <a:ea typeface="Open Sans"/>
                <a:cs typeface="Open Sans"/>
                <a:sym typeface="Open Sans"/>
              </a:endParaRPr>
            </a:p>
            <a:p>
              <a:pPr marL="0" lvl="0" indent="0" algn="l" rtl="0">
                <a:spcBef>
                  <a:spcPts val="0"/>
                </a:spcBef>
                <a:spcAft>
                  <a:spcPts val="0"/>
                </a:spcAft>
                <a:buNone/>
              </a:pPr>
              <a:r>
                <a:rPr lang="en" sz="600" b="1">
                  <a:solidFill>
                    <a:schemeClr val="dk1"/>
                  </a:solidFill>
                  <a:latin typeface="Open Sans"/>
                  <a:ea typeface="Open Sans"/>
                  <a:cs typeface="Open Sans"/>
                  <a:sym typeface="Open Sans"/>
                </a:rPr>
                <a:t>I9 Cloud</a:t>
              </a:r>
              <a:endParaRPr sz="600" b="1">
                <a:solidFill>
                  <a:schemeClr val="dk1"/>
                </a:solidFill>
                <a:latin typeface="Open Sans"/>
                <a:ea typeface="Open Sans"/>
                <a:cs typeface="Open Sans"/>
                <a:sym typeface="Open Sans"/>
              </a:endParaRPr>
            </a:p>
          </p:txBody>
        </p:sp>
        <p:sp>
          <p:nvSpPr>
            <p:cNvPr id="1530" name="Google Shape;1530;p160"/>
            <p:cNvSpPr/>
            <p:nvPr/>
          </p:nvSpPr>
          <p:spPr>
            <a:xfrm>
              <a:off x="5401114" y="2609951"/>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5</a:t>
              </a:r>
              <a:endParaRPr sz="800">
                <a:solidFill>
                  <a:schemeClr val="dk1"/>
                </a:solidFill>
                <a:latin typeface="Open Sans"/>
                <a:ea typeface="Open Sans"/>
                <a:cs typeface="Open Sans"/>
                <a:sym typeface="Open Sans"/>
              </a:endParaRPr>
            </a:p>
          </p:txBody>
        </p:sp>
      </p:grpSp>
      <p:sp>
        <p:nvSpPr>
          <p:cNvPr id="1531" name="Google Shape;1531;p160"/>
          <p:cNvSpPr/>
          <p:nvPr/>
        </p:nvSpPr>
        <p:spPr>
          <a:xfrm>
            <a:off x="2575625" y="4130800"/>
            <a:ext cx="1581900" cy="559800"/>
          </a:xfrm>
          <a:prstGeom prst="roundRect">
            <a:avLst>
              <a:gd name="adj" fmla="val 16667"/>
            </a:avLst>
          </a:prstGeom>
          <a:solidFill>
            <a:srgbClr val="FFFFFF"/>
          </a:solidFill>
          <a:ln w="9525" cap="flat" cmpd="sng">
            <a:solidFill>
              <a:srgbClr val="9E1B32"/>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b="1">
                <a:solidFill>
                  <a:srgbClr val="5B6771"/>
                </a:solidFill>
                <a:latin typeface="Open Sans"/>
                <a:ea typeface="Open Sans"/>
                <a:cs typeface="Open Sans"/>
                <a:sym typeface="Open Sans"/>
              </a:rPr>
              <a:t>TWN/I9/UC Data/UCX product specific default configuration setup</a:t>
            </a:r>
            <a:endParaRPr sz="600" b="1">
              <a:solidFill>
                <a:srgbClr val="5B6771"/>
              </a:solidFill>
              <a:latin typeface="Open Sans"/>
              <a:ea typeface="Open Sans"/>
              <a:cs typeface="Open Sans"/>
              <a:sym typeface="Open Sans"/>
            </a:endParaRPr>
          </a:p>
        </p:txBody>
      </p:sp>
      <p:sp>
        <p:nvSpPr>
          <p:cNvPr id="1532" name="Google Shape;1532;p160"/>
          <p:cNvSpPr/>
          <p:nvPr/>
        </p:nvSpPr>
        <p:spPr>
          <a:xfrm>
            <a:off x="2844116" y="4130800"/>
            <a:ext cx="93000" cy="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3" name="Google Shape;1533;p160"/>
          <p:cNvCxnSpPr>
            <a:endCxn id="1532" idx="0"/>
          </p:cNvCxnSpPr>
          <p:nvPr/>
        </p:nvCxnSpPr>
        <p:spPr>
          <a:xfrm>
            <a:off x="2890616" y="3643900"/>
            <a:ext cx="0" cy="486900"/>
          </a:xfrm>
          <a:prstGeom prst="straightConnector1">
            <a:avLst/>
          </a:prstGeom>
          <a:noFill/>
          <a:ln w="9525" cap="flat" cmpd="sng">
            <a:solidFill>
              <a:srgbClr val="5B6771"/>
            </a:solidFill>
            <a:prstDash val="solid"/>
            <a:round/>
            <a:headEnd type="oval" w="med" len="med"/>
            <a:tailEnd type="triangle" w="med" len="med"/>
          </a:ln>
        </p:spPr>
      </p:cxnSp>
      <p:sp>
        <p:nvSpPr>
          <p:cNvPr id="1534" name="Google Shape;1534;p160"/>
          <p:cNvSpPr/>
          <p:nvPr/>
        </p:nvSpPr>
        <p:spPr>
          <a:xfrm>
            <a:off x="2648216" y="3815975"/>
            <a:ext cx="180000" cy="180000"/>
          </a:xfrm>
          <a:prstGeom prst="ellipse">
            <a:avLst/>
          </a:prstGeom>
          <a:solidFill>
            <a:srgbClr val="F4D46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5B6771"/>
                </a:solidFill>
                <a:latin typeface="Open Sans"/>
                <a:ea typeface="Open Sans"/>
                <a:cs typeface="Open Sans"/>
                <a:sym typeface="Open Sans"/>
              </a:rPr>
              <a:t>4</a:t>
            </a:r>
            <a:endParaRPr sz="800">
              <a:solidFill>
                <a:srgbClr val="5B6771"/>
              </a:solidFill>
              <a:latin typeface="Open Sans"/>
              <a:ea typeface="Open Sans"/>
              <a:cs typeface="Open Sans"/>
              <a:sym typeface="Open Sans"/>
            </a:endParaRPr>
          </a:p>
        </p:txBody>
      </p:sp>
      <p:cxnSp>
        <p:nvCxnSpPr>
          <p:cNvPr id="1535" name="Google Shape;1535;p160"/>
          <p:cNvCxnSpPr>
            <a:stCxn id="1531" idx="3"/>
            <a:endCxn id="1522" idx="1"/>
          </p:cNvCxnSpPr>
          <p:nvPr/>
        </p:nvCxnSpPr>
        <p:spPr>
          <a:xfrm rot="10800000" flipH="1">
            <a:off x="4157525" y="2952700"/>
            <a:ext cx="544200" cy="1458000"/>
          </a:xfrm>
          <a:prstGeom prst="bentConnector3">
            <a:avLst>
              <a:gd name="adj1" fmla="val 25423"/>
            </a:avLst>
          </a:prstGeom>
          <a:noFill/>
          <a:ln w="9525" cap="flat" cmpd="sng">
            <a:solidFill>
              <a:schemeClr val="dk2"/>
            </a:solidFill>
            <a:prstDash val="solid"/>
            <a:round/>
            <a:headEnd type="none" w="med" len="med"/>
            <a:tailEnd type="triangle" w="med" len="med"/>
          </a:ln>
        </p:spPr>
      </p:cxnSp>
      <p:sp>
        <p:nvSpPr>
          <p:cNvPr id="1536" name="Google Shape;1536;p160"/>
          <p:cNvSpPr txBox="1"/>
          <p:nvPr/>
        </p:nvSpPr>
        <p:spPr>
          <a:xfrm>
            <a:off x="677925" y="1098080"/>
            <a:ext cx="979200" cy="180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AO Docs</a:t>
            </a:r>
            <a:endParaRPr sz="800">
              <a:solidFill>
                <a:schemeClr val="dk1"/>
              </a:solidFill>
              <a:latin typeface="Open Sans"/>
              <a:ea typeface="Open Sans"/>
              <a:cs typeface="Open Sans"/>
              <a:sym typeface="Open Sans"/>
            </a:endParaRPr>
          </a:p>
        </p:txBody>
      </p:sp>
      <p:sp>
        <p:nvSpPr>
          <p:cNvPr id="1537" name="Google Shape;1537;p160"/>
          <p:cNvSpPr/>
          <p:nvPr/>
        </p:nvSpPr>
        <p:spPr>
          <a:xfrm>
            <a:off x="836775" y="1192975"/>
            <a:ext cx="121800" cy="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60"/>
          <p:cNvSpPr/>
          <p:nvPr/>
        </p:nvSpPr>
        <p:spPr>
          <a:xfrm>
            <a:off x="836775" y="1689938"/>
            <a:ext cx="121800" cy="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60"/>
          <p:cNvSpPr/>
          <p:nvPr/>
        </p:nvSpPr>
        <p:spPr>
          <a:xfrm>
            <a:off x="1367200" y="1192975"/>
            <a:ext cx="121800" cy="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60"/>
          <p:cNvSpPr/>
          <p:nvPr/>
        </p:nvSpPr>
        <p:spPr>
          <a:xfrm>
            <a:off x="1367200" y="1689938"/>
            <a:ext cx="121800" cy="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1" name="Google Shape;1541;p160"/>
          <p:cNvCxnSpPr>
            <a:endCxn id="1537" idx="2"/>
          </p:cNvCxnSpPr>
          <p:nvPr/>
        </p:nvCxnSpPr>
        <p:spPr>
          <a:xfrm rot="10800000">
            <a:off x="897675" y="1285375"/>
            <a:ext cx="0" cy="404700"/>
          </a:xfrm>
          <a:prstGeom prst="straightConnector1">
            <a:avLst/>
          </a:prstGeom>
          <a:noFill/>
          <a:ln w="9525" cap="flat" cmpd="sng">
            <a:solidFill>
              <a:schemeClr val="dk2"/>
            </a:solidFill>
            <a:prstDash val="solid"/>
            <a:round/>
            <a:headEnd type="none" w="med" len="med"/>
            <a:tailEnd type="triangle" w="med" len="med"/>
          </a:ln>
        </p:spPr>
      </p:cxnSp>
      <p:cxnSp>
        <p:nvCxnSpPr>
          <p:cNvPr id="1542" name="Google Shape;1542;p160"/>
          <p:cNvCxnSpPr>
            <a:endCxn id="1540" idx="0"/>
          </p:cNvCxnSpPr>
          <p:nvPr/>
        </p:nvCxnSpPr>
        <p:spPr>
          <a:xfrm>
            <a:off x="1428100" y="1285238"/>
            <a:ext cx="0" cy="404700"/>
          </a:xfrm>
          <a:prstGeom prst="straightConnector1">
            <a:avLst/>
          </a:prstGeom>
          <a:noFill/>
          <a:ln w="9525" cap="flat" cmpd="sng">
            <a:solidFill>
              <a:schemeClr val="dk2"/>
            </a:solidFill>
            <a:prstDash val="solid"/>
            <a:round/>
            <a:headEnd type="none" w="med" len="med"/>
            <a:tailEnd type="triangle" w="med" len="med"/>
          </a:ln>
        </p:spPr>
      </p:cxnSp>
      <p:sp>
        <p:nvSpPr>
          <p:cNvPr id="1543" name="Google Shape;1543;p160"/>
          <p:cNvSpPr/>
          <p:nvPr/>
        </p:nvSpPr>
        <p:spPr>
          <a:xfrm>
            <a:off x="805701" y="1394002"/>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1</a:t>
            </a:r>
            <a:endParaRPr sz="800">
              <a:solidFill>
                <a:schemeClr val="dk1"/>
              </a:solidFill>
              <a:latin typeface="Open Sans"/>
              <a:ea typeface="Open Sans"/>
              <a:cs typeface="Open Sans"/>
              <a:sym typeface="Open Sans"/>
            </a:endParaRPr>
          </a:p>
        </p:txBody>
      </p:sp>
      <p:sp>
        <p:nvSpPr>
          <p:cNvPr id="1544" name="Google Shape;1544;p160"/>
          <p:cNvSpPr/>
          <p:nvPr/>
        </p:nvSpPr>
        <p:spPr>
          <a:xfrm>
            <a:off x="1338101" y="1394002"/>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2</a:t>
            </a:r>
            <a:endParaRPr sz="800">
              <a:solidFill>
                <a:schemeClr val="dk1"/>
              </a:solidFill>
              <a:latin typeface="Open Sans"/>
              <a:ea typeface="Open Sans"/>
              <a:cs typeface="Open Sans"/>
              <a:sym typeface="Open Sans"/>
            </a:endParaRPr>
          </a:p>
        </p:txBody>
      </p:sp>
      <p:sp>
        <p:nvSpPr>
          <p:cNvPr id="1545" name="Google Shape;1545;p160"/>
          <p:cNvSpPr/>
          <p:nvPr/>
        </p:nvSpPr>
        <p:spPr>
          <a:xfrm>
            <a:off x="1090535" y="198795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3</a:t>
            </a:r>
            <a:endParaRPr sz="800">
              <a:solidFill>
                <a:schemeClr val="dk1"/>
              </a:solidFill>
              <a:latin typeface="Open Sans"/>
              <a:ea typeface="Open Sans"/>
              <a:cs typeface="Open Sans"/>
              <a:sym typeface="Open Sans"/>
            </a:endParaRPr>
          </a:p>
        </p:txBody>
      </p:sp>
      <p:sp>
        <p:nvSpPr>
          <p:cNvPr id="1546" name="Google Shape;1546;p160"/>
          <p:cNvSpPr/>
          <p:nvPr/>
        </p:nvSpPr>
        <p:spPr>
          <a:xfrm>
            <a:off x="3327575" y="2121738"/>
            <a:ext cx="121800" cy="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7" name="Google Shape;1547;p160"/>
          <p:cNvCxnSpPr>
            <a:stCxn id="1546" idx="0"/>
            <a:endCxn id="1501" idx="3"/>
          </p:cNvCxnSpPr>
          <p:nvPr/>
        </p:nvCxnSpPr>
        <p:spPr>
          <a:xfrm rot="5400000" flipH="1">
            <a:off x="2566325" y="1299588"/>
            <a:ext cx="309900" cy="1334400"/>
          </a:xfrm>
          <a:prstGeom prst="bentConnector2">
            <a:avLst/>
          </a:prstGeom>
          <a:noFill/>
          <a:ln w="9525" cap="flat" cmpd="sng">
            <a:solidFill>
              <a:schemeClr val="dk2"/>
            </a:solidFill>
            <a:prstDash val="solid"/>
            <a:round/>
            <a:headEnd type="none" w="med" len="med"/>
            <a:tailEnd type="triangle" w="med" len="med"/>
          </a:ln>
        </p:spPr>
      </p:cxnSp>
      <p:sp>
        <p:nvSpPr>
          <p:cNvPr id="1548" name="Google Shape;1548;p160"/>
          <p:cNvSpPr/>
          <p:nvPr/>
        </p:nvSpPr>
        <p:spPr>
          <a:xfrm>
            <a:off x="3295179" y="1716593"/>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6</a:t>
            </a:r>
            <a:endParaRPr sz="800">
              <a:solidFill>
                <a:schemeClr val="dk1"/>
              </a:solidFill>
              <a:latin typeface="Open Sans"/>
              <a:ea typeface="Open Sans"/>
              <a:cs typeface="Open Sans"/>
              <a:sym typeface="Open Sans"/>
            </a:endParaRPr>
          </a:p>
        </p:txBody>
      </p:sp>
      <p:sp>
        <p:nvSpPr>
          <p:cNvPr id="1549" name="Google Shape;1549;p160"/>
          <p:cNvSpPr/>
          <p:nvPr/>
        </p:nvSpPr>
        <p:spPr>
          <a:xfrm>
            <a:off x="1879575" y="2121738"/>
            <a:ext cx="121800" cy="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0" name="Google Shape;1550;p160"/>
          <p:cNvCxnSpPr>
            <a:stCxn id="1502" idx="2"/>
            <a:endCxn id="1549" idx="0"/>
          </p:cNvCxnSpPr>
          <p:nvPr/>
        </p:nvCxnSpPr>
        <p:spPr>
          <a:xfrm>
            <a:off x="1940475" y="1901850"/>
            <a:ext cx="0" cy="219900"/>
          </a:xfrm>
          <a:prstGeom prst="straightConnector1">
            <a:avLst/>
          </a:prstGeom>
          <a:noFill/>
          <a:ln w="9525" cap="flat" cmpd="sng">
            <a:solidFill>
              <a:schemeClr val="dk2"/>
            </a:solidFill>
            <a:prstDash val="solid"/>
            <a:round/>
            <a:headEnd type="none" w="med" len="med"/>
            <a:tailEnd type="triangle" w="med" len="med"/>
          </a:ln>
        </p:spPr>
      </p:cxnSp>
      <p:sp>
        <p:nvSpPr>
          <p:cNvPr id="1551" name="Google Shape;1551;p160"/>
          <p:cNvSpPr txBox="1"/>
          <p:nvPr/>
        </p:nvSpPr>
        <p:spPr>
          <a:xfrm>
            <a:off x="280869" y="4130800"/>
            <a:ext cx="2158800" cy="406200"/>
          </a:xfrm>
          <a:prstGeom prst="rect">
            <a:avLst/>
          </a:prstGeom>
          <a:solidFill>
            <a:schemeClr val="lt2"/>
          </a:solidFill>
          <a:ln>
            <a:noFill/>
          </a:ln>
        </p:spPr>
        <p:txBody>
          <a:bodyPr spcFirstLastPara="1" wrap="square" lIns="18275" tIns="18275" rIns="18275" bIns="18275" anchor="t" anchorCtr="0">
            <a:spAutoFit/>
          </a:bodyPr>
          <a:lstStyle/>
          <a:p>
            <a:pPr marL="0" lvl="0" indent="0" algn="l" rtl="0">
              <a:spcBef>
                <a:spcPts val="0"/>
              </a:spcBef>
              <a:spcAft>
                <a:spcPts val="0"/>
              </a:spcAft>
              <a:buNone/>
            </a:pPr>
            <a:r>
              <a:rPr lang="en" sz="600" b="1" i="1">
                <a:solidFill>
                  <a:schemeClr val="dk1"/>
                </a:solidFill>
                <a:latin typeface="Open Sans"/>
                <a:ea typeface="Open Sans"/>
                <a:cs typeface="Open Sans"/>
                <a:sym typeface="Open Sans"/>
              </a:rPr>
              <a:t>Note </a:t>
            </a:r>
            <a:endParaRPr sz="600" b="1" i="1">
              <a:solidFill>
                <a:schemeClr val="dk1"/>
              </a:solidFill>
              <a:latin typeface="Open Sans"/>
              <a:ea typeface="Open Sans"/>
              <a:cs typeface="Open Sans"/>
              <a:sym typeface="Open Sans"/>
            </a:endParaRPr>
          </a:p>
          <a:p>
            <a:pPr marL="0" lvl="0" indent="0" algn="l" rtl="0">
              <a:spcBef>
                <a:spcPts val="0"/>
              </a:spcBef>
              <a:spcAft>
                <a:spcPts val="0"/>
              </a:spcAft>
              <a:buNone/>
            </a:pPr>
            <a:r>
              <a:rPr lang="en" sz="600" i="1">
                <a:solidFill>
                  <a:schemeClr val="dk1"/>
                </a:solidFill>
                <a:latin typeface="Open Sans"/>
                <a:ea typeface="Open Sans"/>
                <a:cs typeface="Open Sans"/>
                <a:sym typeface="Open Sans"/>
              </a:rPr>
              <a:t>Employer setup is primarily for I9 Cloud.</a:t>
            </a:r>
            <a:endParaRPr sz="600" i="1">
              <a:solidFill>
                <a:schemeClr val="dk1"/>
              </a:solidFill>
              <a:latin typeface="Open Sans"/>
              <a:ea typeface="Open Sans"/>
              <a:cs typeface="Open Sans"/>
              <a:sym typeface="Open Sans"/>
            </a:endParaRPr>
          </a:p>
          <a:p>
            <a:pPr marL="0" lvl="0" indent="0" algn="l" rtl="0">
              <a:spcBef>
                <a:spcPts val="0"/>
              </a:spcBef>
              <a:spcAft>
                <a:spcPts val="0"/>
              </a:spcAft>
              <a:buNone/>
            </a:pPr>
            <a:r>
              <a:rPr lang="en" sz="600" i="1">
                <a:solidFill>
                  <a:schemeClr val="dk1"/>
                </a:solidFill>
                <a:latin typeface="Open Sans"/>
                <a:ea typeface="Open Sans"/>
                <a:cs typeface="Open Sans"/>
                <a:sym typeface="Open Sans"/>
              </a:rPr>
              <a:t>In the future this will also be relevant for other products enabled in ESP Portal</a:t>
            </a:r>
            <a:endParaRPr sz="600" i="1">
              <a:solidFill>
                <a:schemeClr val="dk1"/>
              </a:solidFill>
              <a:latin typeface="Open Sans"/>
              <a:ea typeface="Open Sans"/>
              <a:cs typeface="Open Sans"/>
              <a:sym typeface="Open Sans"/>
            </a:endParaRPr>
          </a:p>
        </p:txBody>
      </p:sp>
      <p:cxnSp>
        <p:nvCxnSpPr>
          <p:cNvPr id="1552" name="Google Shape;1552;p160"/>
          <p:cNvCxnSpPr>
            <a:stCxn id="1522" idx="3"/>
            <a:endCxn id="1526" idx="1"/>
          </p:cNvCxnSpPr>
          <p:nvPr/>
        </p:nvCxnSpPr>
        <p:spPr>
          <a:xfrm rot="10800000" flipH="1">
            <a:off x="5272217" y="2266950"/>
            <a:ext cx="225600" cy="685800"/>
          </a:xfrm>
          <a:prstGeom prst="bentConnector3">
            <a:avLst>
              <a:gd name="adj1" fmla="val 49977"/>
            </a:avLst>
          </a:prstGeom>
          <a:noFill/>
          <a:ln w="9525" cap="flat" cmpd="sng">
            <a:solidFill>
              <a:schemeClr val="dk2"/>
            </a:solidFill>
            <a:prstDash val="solid"/>
            <a:round/>
            <a:headEnd type="none" w="med" len="med"/>
            <a:tailEnd type="triangle" w="med" len="med"/>
          </a:ln>
        </p:spPr>
      </p:cxnSp>
      <p:cxnSp>
        <p:nvCxnSpPr>
          <p:cNvPr id="1553" name="Google Shape;1553;p160"/>
          <p:cNvCxnSpPr>
            <a:stCxn id="1522" idx="3"/>
            <a:endCxn id="1529" idx="1"/>
          </p:cNvCxnSpPr>
          <p:nvPr/>
        </p:nvCxnSpPr>
        <p:spPr>
          <a:xfrm>
            <a:off x="5272217" y="2952750"/>
            <a:ext cx="225600" cy="702000"/>
          </a:xfrm>
          <a:prstGeom prst="bentConnector3">
            <a:avLst>
              <a:gd name="adj1" fmla="val 49977"/>
            </a:avLst>
          </a:prstGeom>
          <a:noFill/>
          <a:ln w="9525" cap="flat" cmpd="sng">
            <a:solidFill>
              <a:schemeClr val="dk2"/>
            </a:solidFill>
            <a:prstDash val="solid"/>
            <a:round/>
            <a:headEnd type="none" w="med" len="med"/>
            <a:tailEnd type="triangle" w="med" len="med"/>
          </a:ln>
        </p:spPr>
      </p:cxnSp>
      <p:sp>
        <p:nvSpPr>
          <p:cNvPr id="1554" name="Google Shape;1554;p160"/>
          <p:cNvSpPr txBox="1"/>
          <p:nvPr/>
        </p:nvSpPr>
        <p:spPr>
          <a:xfrm>
            <a:off x="280869" y="4541675"/>
            <a:ext cx="2158800" cy="304800"/>
          </a:xfrm>
          <a:prstGeom prst="rect">
            <a:avLst/>
          </a:prstGeom>
          <a:solidFill>
            <a:schemeClr val="lt2"/>
          </a:solidFill>
          <a:ln>
            <a:noFill/>
          </a:ln>
        </p:spPr>
        <p:txBody>
          <a:bodyPr spcFirstLastPara="1" wrap="square" lIns="27425" tIns="0" rIns="0" bIns="27425" anchor="t" anchorCtr="0">
            <a:spAutoFit/>
          </a:bodyPr>
          <a:lstStyle/>
          <a:p>
            <a:pPr marL="0" lvl="0" indent="0" algn="l" rtl="0">
              <a:spcBef>
                <a:spcPts val="0"/>
              </a:spcBef>
              <a:spcAft>
                <a:spcPts val="0"/>
              </a:spcAft>
              <a:buNone/>
            </a:pPr>
            <a:r>
              <a:rPr lang="en" sz="600" b="1" i="1">
                <a:solidFill>
                  <a:schemeClr val="dk1"/>
                </a:solidFill>
                <a:latin typeface="Open Sans"/>
                <a:ea typeface="Open Sans"/>
                <a:cs typeface="Open Sans"/>
                <a:sym typeface="Open Sans"/>
              </a:rPr>
              <a:t>*Note 1:</a:t>
            </a:r>
            <a:endParaRPr sz="600" b="1" i="1">
              <a:solidFill>
                <a:schemeClr val="dk1"/>
              </a:solidFill>
              <a:latin typeface="Open Sans"/>
              <a:ea typeface="Open Sans"/>
              <a:cs typeface="Open Sans"/>
              <a:sym typeface="Open Sans"/>
            </a:endParaRPr>
          </a:p>
          <a:p>
            <a:pPr marL="0" lvl="0" indent="0" algn="l" rtl="0">
              <a:spcBef>
                <a:spcPts val="0"/>
              </a:spcBef>
              <a:spcAft>
                <a:spcPts val="0"/>
              </a:spcAft>
              <a:buNone/>
            </a:pPr>
            <a:r>
              <a:rPr lang="en" sz="600" i="1">
                <a:solidFill>
                  <a:schemeClr val="dk1"/>
                </a:solidFill>
                <a:latin typeface="Open Sans"/>
                <a:ea typeface="Open Sans"/>
                <a:cs typeface="Open Sans"/>
                <a:sym typeface="Open Sans"/>
              </a:rPr>
              <a:t>Using “Customer Commerce Account” services is pending technical discussion by Equifax team</a:t>
            </a:r>
            <a:endParaRPr>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61"/>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Enhanced Employer Onboarding Process</a:t>
            </a:r>
            <a:endParaRPr sz="1200">
              <a:solidFill>
                <a:schemeClr val="dk1"/>
              </a:solidFill>
            </a:endParaRPr>
          </a:p>
          <a:p>
            <a:pPr marL="0" lvl="0" indent="0" algn="l" rtl="0">
              <a:spcBef>
                <a:spcPts val="0"/>
              </a:spcBef>
              <a:spcAft>
                <a:spcPts val="0"/>
              </a:spcAft>
              <a:buNone/>
            </a:pPr>
            <a:r>
              <a:rPr lang="en" sz="1200" i="1">
                <a:solidFill>
                  <a:schemeClr val="dk1"/>
                </a:solidFill>
              </a:rPr>
              <a:t>Logical Architecture - Information Flow Diagram for </a:t>
            </a:r>
            <a:r>
              <a:rPr lang="en" sz="1200" b="1" i="1">
                <a:solidFill>
                  <a:schemeClr val="dk1"/>
                </a:solidFill>
              </a:rPr>
              <a:t>Alliance Bulk Onboarding </a:t>
            </a:r>
            <a:r>
              <a:rPr lang="en" sz="1200" i="1">
                <a:solidFill>
                  <a:schemeClr val="dk1"/>
                </a:solidFill>
              </a:rPr>
              <a:t>(without manual product implementation)</a:t>
            </a:r>
            <a:endParaRPr sz="1200" i="1">
              <a:solidFill>
                <a:schemeClr val="dk1"/>
              </a:solidFill>
            </a:endParaRPr>
          </a:p>
        </p:txBody>
      </p:sp>
      <p:sp>
        <p:nvSpPr>
          <p:cNvPr id="1560" name="Google Shape;1560;p161"/>
          <p:cNvSpPr/>
          <p:nvPr/>
        </p:nvSpPr>
        <p:spPr>
          <a:xfrm>
            <a:off x="5497713" y="2696700"/>
            <a:ext cx="1142400" cy="5121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Create Project in Workfront for reporting only for all products</a:t>
            </a:r>
            <a:endParaRPr sz="600">
              <a:solidFill>
                <a:schemeClr val="dk1"/>
              </a:solidFill>
              <a:latin typeface="Open Sans"/>
              <a:ea typeface="Open Sans"/>
              <a:cs typeface="Open Sans"/>
              <a:sym typeface="Open Sans"/>
            </a:endParaRPr>
          </a:p>
        </p:txBody>
      </p:sp>
      <p:sp>
        <p:nvSpPr>
          <p:cNvPr id="1561" name="Google Shape;1561;p161"/>
          <p:cNvSpPr/>
          <p:nvPr/>
        </p:nvSpPr>
        <p:spPr>
          <a:xfrm>
            <a:off x="917550" y="1230157"/>
            <a:ext cx="570672" cy="277182"/>
          </a:xfrm>
          <a:prstGeom prst="flowChartDocument">
            <a:avLst/>
          </a:prstGeom>
          <a:solidFill>
            <a:schemeClr val="lt2"/>
          </a:solidFill>
          <a:ln>
            <a:noFill/>
          </a:ln>
        </p:spPr>
        <p:txBody>
          <a:bodyPr spcFirstLastPara="1" wrap="square" lIns="91425"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700" i="1" u="none" strike="noStrike" cap="none">
              <a:solidFill>
                <a:schemeClr val="dk1"/>
              </a:solidFill>
              <a:latin typeface="Open Sans"/>
              <a:ea typeface="Open Sans"/>
              <a:cs typeface="Open Sans"/>
              <a:sym typeface="Open Sans"/>
            </a:endParaRPr>
          </a:p>
        </p:txBody>
      </p:sp>
      <p:sp>
        <p:nvSpPr>
          <p:cNvPr id="1562" name="Google Shape;1562;p161"/>
          <p:cNvSpPr/>
          <p:nvPr/>
        </p:nvSpPr>
        <p:spPr>
          <a:xfrm>
            <a:off x="6792350" y="1483975"/>
            <a:ext cx="2075700" cy="327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u="sng">
                <a:solidFill>
                  <a:schemeClr val="dk1"/>
                </a:solidFill>
                <a:latin typeface="Open Sans"/>
                <a:ea typeface="Open Sans"/>
                <a:cs typeface="Open Sans"/>
                <a:sym typeface="Open Sans"/>
              </a:rPr>
              <a:t>Costa Rica &amp; SIPI Process Team (TWN)</a:t>
            </a:r>
            <a:endParaRPr sz="800" b="1" i="1" u="sng">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Automated identification of employers with </a:t>
            </a:r>
            <a:r>
              <a:rPr lang="en" sz="800" u="sng">
                <a:solidFill>
                  <a:schemeClr val="dk1"/>
                </a:solidFill>
                <a:latin typeface="Open Sans"/>
                <a:ea typeface="Open Sans"/>
                <a:cs typeface="Open Sans"/>
                <a:sym typeface="Open Sans"/>
              </a:rPr>
              <a:t>potential</a:t>
            </a:r>
            <a:r>
              <a:rPr lang="en" sz="800">
                <a:solidFill>
                  <a:schemeClr val="dk1"/>
                </a:solidFill>
                <a:latin typeface="Open Sans"/>
                <a:ea typeface="Open Sans"/>
                <a:cs typeface="Open Sans"/>
                <a:sym typeface="Open Sans"/>
              </a:rPr>
              <a:t> duplicate product subscriptions</a:t>
            </a:r>
            <a:endParaRPr sz="800">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Ability in Salesforce to track and manage the manual review of employers with potential duplicate product subscriptions </a:t>
            </a:r>
            <a:endParaRPr sz="800" b="1" i="1" u="sng">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b="1" i="1" u="sng">
                <a:solidFill>
                  <a:schemeClr val="dk1"/>
                </a:solidFill>
                <a:latin typeface="Open Sans"/>
                <a:ea typeface="Open Sans"/>
                <a:cs typeface="Open Sans"/>
                <a:sym typeface="Open Sans"/>
              </a:rPr>
              <a:t>CRM (TWN)</a:t>
            </a:r>
            <a:r>
              <a:rPr lang="en" sz="800" b="1" i="1">
                <a:solidFill>
                  <a:schemeClr val="dk1"/>
                </a:solidFill>
                <a:latin typeface="Open Sans"/>
                <a:ea typeface="Open Sans"/>
                <a:cs typeface="Open Sans"/>
                <a:sym typeface="Open Sans"/>
              </a:rPr>
              <a:t> - </a:t>
            </a:r>
            <a:r>
              <a:rPr lang="en" sz="800" i="1">
                <a:solidFill>
                  <a:schemeClr val="dk1"/>
                </a:solidFill>
                <a:latin typeface="Open Sans"/>
                <a:ea typeface="Open Sans"/>
                <a:cs typeface="Open Sans"/>
                <a:sym typeface="Open Sans"/>
              </a:rPr>
              <a:t>Processing Cancellations</a:t>
            </a:r>
            <a:endParaRPr sz="800" i="1">
              <a:solidFill>
                <a:schemeClr val="dk1"/>
              </a:solidFill>
              <a:latin typeface="Open Sans"/>
              <a:ea typeface="Open Sans"/>
              <a:cs typeface="Open Sans"/>
              <a:sym typeface="Open Sans"/>
            </a:endParaRPr>
          </a:p>
          <a:p>
            <a:pPr marL="0" lvl="0" indent="0" algn="l" rtl="0">
              <a:spcBef>
                <a:spcPts val="200"/>
              </a:spcBef>
              <a:spcAft>
                <a:spcPts val="200"/>
              </a:spcAft>
              <a:buNone/>
            </a:pPr>
            <a:r>
              <a:rPr lang="en" sz="800">
                <a:solidFill>
                  <a:schemeClr val="dk1"/>
                </a:solidFill>
                <a:latin typeface="Open Sans"/>
                <a:ea typeface="Open Sans"/>
                <a:cs typeface="Open Sans"/>
                <a:sym typeface="Open Sans"/>
              </a:rPr>
              <a:t>Automated exclusion of Alliance switches from cancellation “Save Procedures”</a:t>
            </a:r>
            <a:endParaRPr sz="800" b="1" i="1" u="sng">
              <a:solidFill>
                <a:schemeClr val="dk1"/>
              </a:solidFill>
              <a:latin typeface="Open Sans"/>
              <a:ea typeface="Open Sans"/>
              <a:cs typeface="Open Sans"/>
              <a:sym typeface="Open Sans"/>
            </a:endParaRPr>
          </a:p>
        </p:txBody>
      </p:sp>
      <p:sp>
        <p:nvSpPr>
          <p:cNvPr id="1563" name="Google Shape;1563;p161"/>
          <p:cNvSpPr/>
          <p:nvPr/>
        </p:nvSpPr>
        <p:spPr>
          <a:xfrm>
            <a:off x="4701617" y="2797500"/>
            <a:ext cx="570600" cy="3105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l" rtl="0">
              <a:lnSpc>
                <a:spcPct val="100000"/>
              </a:lnSpc>
              <a:spcBef>
                <a:spcPts val="0"/>
              </a:spcBef>
              <a:spcAft>
                <a:spcPts val="300"/>
              </a:spcAft>
              <a:buClr>
                <a:srgbClr val="000000"/>
              </a:buClr>
              <a:buSzPts val="700"/>
              <a:buFont typeface="Arial"/>
              <a:buNone/>
            </a:pPr>
            <a:r>
              <a:rPr lang="en" sz="600">
                <a:solidFill>
                  <a:schemeClr val="dk1"/>
                </a:solidFill>
                <a:latin typeface="Open Sans"/>
                <a:ea typeface="Open Sans"/>
                <a:cs typeface="Open Sans"/>
                <a:sym typeface="Open Sans"/>
              </a:rPr>
              <a:t>Salesforce/</a:t>
            </a:r>
            <a:br>
              <a:rPr lang="en" sz="600">
                <a:solidFill>
                  <a:schemeClr val="dk1"/>
                </a:solidFill>
                <a:latin typeface="Open Sans"/>
                <a:ea typeface="Open Sans"/>
                <a:cs typeface="Open Sans"/>
                <a:sym typeface="Open Sans"/>
              </a:rPr>
            </a:br>
            <a:r>
              <a:rPr lang="en" sz="600">
                <a:solidFill>
                  <a:schemeClr val="dk1"/>
                </a:solidFill>
                <a:latin typeface="Open Sans"/>
                <a:ea typeface="Open Sans"/>
                <a:cs typeface="Open Sans"/>
                <a:sym typeface="Open Sans"/>
              </a:rPr>
              <a:t>Mulesoft</a:t>
            </a:r>
            <a:endParaRPr sz="600">
              <a:solidFill>
                <a:schemeClr val="dk1"/>
              </a:solidFill>
              <a:latin typeface="Open Sans"/>
              <a:ea typeface="Open Sans"/>
              <a:cs typeface="Open Sans"/>
              <a:sym typeface="Open Sans"/>
            </a:endParaRPr>
          </a:p>
        </p:txBody>
      </p:sp>
      <p:sp>
        <p:nvSpPr>
          <p:cNvPr id="1564" name="Google Shape;1564;p161"/>
          <p:cNvSpPr/>
          <p:nvPr/>
        </p:nvSpPr>
        <p:spPr>
          <a:xfrm>
            <a:off x="280869" y="2121750"/>
            <a:ext cx="4089300" cy="1662000"/>
          </a:xfrm>
          <a:prstGeom prst="roundRect">
            <a:avLst>
              <a:gd name="adj" fmla="val 9091"/>
            </a:avLst>
          </a:prstGeom>
          <a:solidFill>
            <a:schemeClr val="accent1"/>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Employer</a:t>
            </a:r>
            <a:endParaRPr sz="7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Onboarding </a:t>
            </a:r>
            <a:endParaRPr sz="700" b="1">
              <a:solidFill>
                <a:schemeClr val="lt1"/>
              </a:solidFill>
              <a:latin typeface="Open Sans"/>
              <a:ea typeface="Open Sans"/>
              <a:cs typeface="Open Sans"/>
              <a:sym typeface="Open Sans"/>
            </a:endParaRPr>
          </a:p>
        </p:txBody>
      </p:sp>
      <p:sp>
        <p:nvSpPr>
          <p:cNvPr id="1565" name="Google Shape;1565;p161"/>
          <p:cNvSpPr/>
          <p:nvPr/>
        </p:nvSpPr>
        <p:spPr>
          <a:xfrm>
            <a:off x="958563" y="2194212"/>
            <a:ext cx="1582500" cy="110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i="0" u="none" strike="noStrike" cap="none">
                <a:solidFill>
                  <a:schemeClr val="dk1"/>
                </a:solidFill>
                <a:latin typeface="Open Sans"/>
                <a:ea typeface="Open Sans"/>
                <a:cs typeface="Open Sans"/>
                <a:sym typeface="Open Sans"/>
              </a:rPr>
              <a:t>Employer Setup</a:t>
            </a:r>
            <a:endParaRPr sz="600" b="1" i="0" u="none" strike="noStrike" cap="none">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Lookup EFX_ID (Employer Name Matching &amp; Multiple match Review Process)</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Duplication Check &amp; Review Process</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Setup Employer CDH</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Setup Salesforce Account</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Get/Create Employer ES Portal</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*Note 1</a:t>
            </a:r>
            <a:endParaRPr sz="600" i="1">
              <a:solidFill>
                <a:schemeClr val="dk1"/>
              </a:solidFill>
              <a:latin typeface="Open Sans"/>
              <a:ea typeface="Open Sans"/>
              <a:cs typeface="Open Sans"/>
              <a:sym typeface="Open Sans"/>
            </a:endParaRPr>
          </a:p>
        </p:txBody>
      </p:sp>
      <p:sp>
        <p:nvSpPr>
          <p:cNvPr id="1566" name="Google Shape;1566;p161"/>
          <p:cNvSpPr/>
          <p:nvPr/>
        </p:nvSpPr>
        <p:spPr>
          <a:xfrm>
            <a:off x="2580675" y="2194212"/>
            <a:ext cx="1581900" cy="110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Product Setup - </a:t>
            </a:r>
            <a:r>
              <a:rPr lang="en" sz="600" b="1" i="0" u="none" strike="noStrike" cap="none">
                <a:solidFill>
                  <a:schemeClr val="dk1"/>
                </a:solidFill>
                <a:latin typeface="Open Sans"/>
                <a:ea typeface="Open Sans"/>
                <a:cs typeface="Open Sans"/>
                <a:sym typeface="Open Sans"/>
              </a:rPr>
              <a:t>Common</a:t>
            </a:r>
            <a:endParaRPr sz="600" b="1" i="0" u="none" strike="noStrike" cap="none">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ERCode Generation </a:t>
            </a:r>
            <a:r>
              <a:rPr lang="en" sz="600" b="1" i="1">
                <a:solidFill>
                  <a:schemeClr val="dk1"/>
                </a:solidFill>
                <a:latin typeface="Open Sans"/>
                <a:ea typeface="Open Sans"/>
                <a:cs typeface="Open Sans"/>
                <a:sym typeface="Open Sans"/>
              </a:rPr>
              <a:t>(support ERCode sharing cross product)</a:t>
            </a:r>
            <a:endParaRPr sz="600" b="1"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Link ERCode to EFX_ID &amp; Alliance (CDH, Salesforce)</a:t>
            </a:r>
            <a:endParaRPr sz="600"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Product Default Config Manager (</a:t>
            </a:r>
            <a:r>
              <a:rPr lang="en" sz="600" b="1" i="1">
                <a:solidFill>
                  <a:schemeClr val="lt1"/>
                </a:solidFill>
                <a:highlight>
                  <a:schemeClr val="dk2"/>
                </a:highlight>
                <a:latin typeface="Open Sans"/>
                <a:ea typeface="Open Sans"/>
                <a:cs typeface="Open Sans"/>
                <a:sym typeface="Open Sans"/>
              </a:rPr>
              <a:t>Alliance</a:t>
            </a:r>
            <a:r>
              <a:rPr lang="en" sz="600" i="1">
                <a:solidFill>
                  <a:schemeClr val="dk1"/>
                </a:solidFill>
                <a:latin typeface="Open Sans"/>
                <a:ea typeface="Open Sans"/>
                <a:cs typeface="Open Sans"/>
                <a:sym typeface="Open Sans"/>
              </a:rPr>
              <a:t>)</a:t>
            </a:r>
            <a:endParaRPr sz="600"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Employer Authorization Setup (SSS, AMS)</a:t>
            </a:r>
            <a:endParaRPr sz="600" i="1">
              <a:solidFill>
                <a:schemeClr val="dk1"/>
              </a:solidFill>
              <a:latin typeface="Open Sans"/>
              <a:ea typeface="Open Sans"/>
              <a:cs typeface="Open Sans"/>
              <a:sym typeface="Open Sans"/>
            </a:endParaRPr>
          </a:p>
        </p:txBody>
      </p:sp>
      <p:sp>
        <p:nvSpPr>
          <p:cNvPr id="1567" name="Google Shape;1567;p161"/>
          <p:cNvSpPr/>
          <p:nvPr/>
        </p:nvSpPr>
        <p:spPr>
          <a:xfrm>
            <a:off x="958563" y="3327588"/>
            <a:ext cx="1582500" cy="38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Data Transformers</a:t>
            </a:r>
            <a:endParaRPr sz="600" b="1" i="0" u="none" strike="noStrike" cap="none">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MCIF Transformer</a:t>
            </a:r>
            <a:endParaRPr sz="600"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i="1">
              <a:solidFill>
                <a:schemeClr val="dk1"/>
              </a:solidFill>
              <a:latin typeface="Open Sans"/>
              <a:ea typeface="Open Sans"/>
              <a:cs typeface="Open Sans"/>
              <a:sym typeface="Open Sans"/>
            </a:endParaRPr>
          </a:p>
        </p:txBody>
      </p:sp>
      <p:sp>
        <p:nvSpPr>
          <p:cNvPr id="1568" name="Google Shape;1568;p161"/>
          <p:cNvSpPr/>
          <p:nvPr/>
        </p:nvSpPr>
        <p:spPr>
          <a:xfrm>
            <a:off x="2575625" y="3327560"/>
            <a:ext cx="1582500" cy="38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Setup - </a:t>
            </a:r>
            <a:r>
              <a:rPr lang="en" sz="600">
                <a:solidFill>
                  <a:schemeClr val="dk1"/>
                </a:solidFill>
                <a:latin typeface="Open Sans"/>
                <a:ea typeface="Open Sans"/>
                <a:cs typeface="Open Sans"/>
                <a:sym typeface="Open Sans"/>
              </a:rPr>
              <a:t>(TWN, I9, UC…..)</a:t>
            </a:r>
            <a:endParaRPr sz="600">
              <a:solidFill>
                <a:schemeClr val="dk1"/>
              </a:solidFill>
              <a:latin typeface="Open Sans"/>
              <a:ea typeface="Open Sans"/>
              <a:cs typeface="Open Sans"/>
              <a:sym typeface="Open Sans"/>
            </a:endParaRPr>
          </a:p>
          <a:p>
            <a:pPr marL="54864" marR="0" lvl="0" indent="0" algn="l" rtl="0">
              <a:lnSpc>
                <a:spcPct val="100000"/>
              </a:lnSpc>
              <a:spcBef>
                <a:spcPts val="0"/>
              </a:spcBef>
              <a:spcAft>
                <a:spcPts val="0"/>
              </a:spcAft>
              <a:buNone/>
            </a:pPr>
            <a:endParaRPr sz="600" i="1">
              <a:solidFill>
                <a:schemeClr val="dk1"/>
              </a:solidFill>
              <a:latin typeface="Open Sans"/>
              <a:ea typeface="Open Sans"/>
              <a:cs typeface="Open Sans"/>
              <a:sym typeface="Open Sans"/>
            </a:endParaRPr>
          </a:p>
        </p:txBody>
      </p:sp>
      <p:sp>
        <p:nvSpPr>
          <p:cNvPr id="1569" name="Google Shape;1569;p161"/>
          <p:cNvSpPr/>
          <p:nvPr/>
        </p:nvSpPr>
        <p:spPr>
          <a:xfrm>
            <a:off x="6792350" y="1173475"/>
            <a:ext cx="2077200" cy="310500"/>
          </a:xfrm>
          <a:prstGeom prst="rect">
            <a:avLst/>
          </a:prstGeom>
          <a:solidFill>
            <a:schemeClr val="dk2"/>
          </a:solidFill>
          <a:ln>
            <a:noFill/>
          </a:ln>
        </p:spPr>
        <p:txBody>
          <a:bodyPr spcFirstLastPara="1" wrap="square" lIns="45700" tIns="45700" rIns="45700" bIns="45700" anchor="ctr"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Process Improvements by Process Role</a:t>
            </a:r>
            <a:endParaRPr sz="800" b="1">
              <a:solidFill>
                <a:schemeClr val="lt1"/>
              </a:solidFill>
              <a:latin typeface="Open Sans"/>
              <a:ea typeface="Open Sans"/>
              <a:cs typeface="Open Sans"/>
              <a:sym typeface="Open Sans"/>
            </a:endParaRPr>
          </a:p>
        </p:txBody>
      </p:sp>
      <p:sp>
        <p:nvSpPr>
          <p:cNvPr id="1570" name="Google Shape;1570;p161"/>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571" name="Google Shape;1571;p161"/>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572" name="Google Shape;1572;p161"/>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1573" name="Google Shape;1573;p161"/>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574" name="Google Shape;1574;p161"/>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1575" name="Google Shape;1575;p161"/>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576" name="Google Shape;1576;p161"/>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577" name="Google Shape;1577;p161"/>
          <p:cNvSpPr txBox="1"/>
          <p:nvPr/>
        </p:nvSpPr>
        <p:spPr>
          <a:xfrm>
            <a:off x="1389888" y="256032"/>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i="1">
                <a:solidFill>
                  <a:schemeClr val="lt1"/>
                </a:solidFill>
                <a:latin typeface="Open Sans"/>
                <a:ea typeface="Open Sans"/>
                <a:cs typeface="Open Sans"/>
                <a:sym typeface="Open Sans"/>
              </a:rPr>
              <a:t>Information Flow Diagram</a:t>
            </a:r>
            <a:endParaRPr sz="600" b="1" i="1">
              <a:solidFill>
                <a:schemeClr val="lt1"/>
              </a:solidFill>
              <a:latin typeface="Open Sans"/>
              <a:ea typeface="Open Sans"/>
              <a:cs typeface="Open Sans"/>
              <a:sym typeface="Open Sans"/>
            </a:endParaRPr>
          </a:p>
        </p:txBody>
      </p:sp>
      <p:sp>
        <p:nvSpPr>
          <p:cNvPr id="1578" name="Google Shape;1578;p161"/>
          <p:cNvSpPr/>
          <p:nvPr/>
        </p:nvSpPr>
        <p:spPr>
          <a:xfrm>
            <a:off x="6689452" y="1097278"/>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4</a:t>
            </a:r>
            <a:endParaRPr sz="800">
              <a:solidFill>
                <a:schemeClr val="dk1"/>
              </a:solidFill>
              <a:latin typeface="Open Sans"/>
              <a:ea typeface="Open Sans"/>
              <a:cs typeface="Open Sans"/>
              <a:sym typeface="Open Sans"/>
            </a:endParaRPr>
          </a:p>
        </p:txBody>
      </p:sp>
      <p:sp>
        <p:nvSpPr>
          <p:cNvPr id="1579" name="Google Shape;1579;p161"/>
          <p:cNvSpPr txBox="1"/>
          <p:nvPr/>
        </p:nvSpPr>
        <p:spPr>
          <a:xfrm>
            <a:off x="722812" y="1073275"/>
            <a:ext cx="979200" cy="10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b="1">
                <a:solidFill>
                  <a:schemeClr val="dk1"/>
                </a:solidFill>
                <a:latin typeface="Open Sans"/>
                <a:ea typeface="Open Sans"/>
                <a:cs typeface="Open Sans"/>
                <a:sym typeface="Open Sans"/>
              </a:rPr>
              <a:t>API Gateway</a:t>
            </a:r>
            <a:endParaRPr sz="800" b="1">
              <a:solidFill>
                <a:schemeClr val="dk1"/>
              </a:solidFill>
              <a:latin typeface="Open Sans"/>
              <a:ea typeface="Open Sans"/>
              <a:cs typeface="Open Sans"/>
              <a:sym typeface="Open Sans"/>
            </a:endParaRPr>
          </a:p>
        </p:txBody>
      </p:sp>
      <p:sp>
        <p:nvSpPr>
          <p:cNvPr id="1580" name="Google Shape;1580;p161"/>
          <p:cNvSpPr txBox="1"/>
          <p:nvPr/>
        </p:nvSpPr>
        <p:spPr>
          <a:xfrm>
            <a:off x="3208650" y="1073275"/>
            <a:ext cx="1307100" cy="10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b="1">
                <a:solidFill>
                  <a:schemeClr val="dk1"/>
                </a:solidFill>
                <a:latin typeface="Open Sans"/>
                <a:ea typeface="Open Sans"/>
                <a:cs typeface="Open Sans"/>
                <a:sym typeface="Open Sans"/>
              </a:rPr>
              <a:t>Legacy MCIF Schema</a:t>
            </a:r>
            <a:endParaRPr sz="800" b="1">
              <a:solidFill>
                <a:schemeClr val="dk1"/>
              </a:solidFill>
              <a:latin typeface="Open Sans"/>
              <a:ea typeface="Open Sans"/>
              <a:cs typeface="Open Sans"/>
              <a:sym typeface="Open Sans"/>
            </a:endParaRPr>
          </a:p>
        </p:txBody>
      </p:sp>
      <p:sp>
        <p:nvSpPr>
          <p:cNvPr id="1581" name="Google Shape;1581;p161"/>
          <p:cNvSpPr/>
          <p:nvPr/>
        </p:nvSpPr>
        <p:spPr>
          <a:xfrm>
            <a:off x="3208665" y="1230150"/>
            <a:ext cx="1307124" cy="277182"/>
          </a:xfrm>
          <a:prstGeom prst="flowChartDocument">
            <a:avLst/>
          </a:prstGeom>
          <a:solidFill>
            <a:schemeClr val="lt2"/>
          </a:solidFill>
          <a:ln>
            <a:noFill/>
          </a:ln>
        </p:spPr>
        <p:txBody>
          <a:bodyPr spcFirstLastPara="1" wrap="square" lIns="91425" tIns="0" rIns="0" bIns="0" anchor="ctr" anchorCtr="0">
            <a:noAutofit/>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TWN MCIF File</a:t>
            </a:r>
            <a:r>
              <a:rPr lang="en" sz="700" i="1">
                <a:solidFill>
                  <a:schemeClr val="dk1"/>
                </a:solidFill>
                <a:latin typeface="Open Sans"/>
                <a:ea typeface="Open Sans"/>
                <a:cs typeface="Open Sans"/>
                <a:sym typeface="Open Sans"/>
              </a:rPr>
              <a:t> (csv, json)</a:t>
            </a:r>
            <a:endParaRPr sz="700" i="1">
              <a:solidFill>
                <a:schemeClr val="dk1"/>
              </a:solidFill>
              <a:latin typeface="Open Sans"/>
              <a:ea typeface="Open Sans"/>
              <a:cs typeface="Open Sans"/>
              <a:sym typeface="Open Sans"/>
            </a:endParaRPr>
          </a:p>
        </p:txBody>
      </p:sp>
      <p:cxnSp>
        <p:nvCxnSpPr>
          <p:cNvPr id="1582" name="Google Shape;1582;p161"/>
          <p:cNvCxnSpPr>
            <a:stCxn id="1561" idx="2"/>
            <a:endCxn id="1564" idx="0"/>
          </p:cNvCxnSpPr>
          <p:nvPr/>
        </p:nvCxnSpPr>
        <p:spPr>
          <a:xfrm rot="-5400000" flipH="1">
            <a:off x="1447836" y="1244064"/>
            <a:ext cx="632700" cy="1122600"/>
          </a:xfrm>
          <a:prstGeom prst="bentConnector3">
            <a:avLst>
              <a:gd name="adj1" fmla="val 51172"/>
            </a:avLst>
          </a:prstGeom>
          <a:noFill/>
          <a:ln w="9525" cap="flat" cmpd="sng">
            <a:solidFill>
              <a:schemeClr val="dk2"/>
            </a:solidFill>
            <a:prstDash val="solid"/>
            <a:round/>
            <a:headEnd type="none" w="med" len="med"/>
            <a:tailEnd type="triangle" w="med" len="med"/>
          </a:ln>
        </p:spPr>
      </p:cxnSp>
      <p:cxnSp>
        <p:nvCxnSpPr>
          <p:cNvPr id="1583" name="Google Shape;1583;p161"/>
          <p:cNvCxnSpPr>
            <a:stCxn id="1581" idx="2"/>
            <a:endCxn id="1564" idx="0"/>
          </p:cNvCxnSpPr>
          <p:nvPr/>
        </p:nvCxnSpPr>
        <p:spPr>
          <a:xfrm rot="5400000">
            <a:off x="2777577" y="1037057"/>
            <a:ext cx="632700" cy="1536600"/>
          </a:xfrm>
          <a:prstGeom prst="bentConnector3">
            <a:avLst>
              <a:gd name="adj1" fmla="val 51172"/>
            </a:avLst>
          </a:prstGeom>
          <a:noFill/>
          <a:ln w="9525" cap="flat" cmpd="sng">
            <a:solidFill>
              <a:schemeClr val="dk2"/>
            </a:solidFill>
            <a:prstDash val="solid"/>
            <a:round/>
            <a:headEnd type="none" w="med" len="med"/>
            <a:tailEnd type="triangle" w="med" len="med"/>
          </a:ln>
        </p:spPr>
      </p:cxnSp>
      <p:sp>
        <p:nvSpPr>
          <p:cNvPr id="1584" name="Google Shape;1584;p161"/>
          <p:cNvSpPr/>
          <p:nvPr/>
        </p:nvSpPr>
        <p:spPr>
          <a:xfrm>
            <a:off x="3044775" y="1744450"/>
            <a:ext cx="118500" cy="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1"/>
          <p:cNvSpPr/>
          <p:nvPr/>
        </p:nvSpPr>
        <p:spPr>
          <a:xfrm>
            <a:off x="3044775" y="2121700"/>
            <a:ext cx="118500" cy="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6" name="Google Shape;1586;p161"/>
          <p:cNvCxnSpPr>
            <a:stCxn id="1585" idx="0"/>
            <a:endCxn id="1584" idx="2"/>
          </p:cNvCxnSpPr>
          <p:nvPr/>
        </p:nvCxnSpPr>
        <p:spPr>
          <a:xfrm rot="10800000">
            <a:off x="3104025" y="1806700"/>
            <a:ext cx="0" cy="315000"/>
          </a:xfrm>
          <a:prstGeom prst="straightConnector1">
            <a:avLst/>
          </a:prstGeom>
          <a:noFill/>
          <a:ln w="9525" cap="flat" cmpd="sng">
            <a:solidFill>
              <a:schemeClr val="dk2"/>
            </a:solidFill>
            <a:prstDash val="solid"/>
            <a:round/>
            <a:headEnd type="none" w="med" len="med"/>
            <a:tailEnd type="triangle" w="med" len="med"/>
          </a:ln>
        </p:spPr>
      </p:cxnSp>
      <p:sp>
        <p:nvSpPr>
          <p:cNvPr id="1587" name="Google Shape;1587;p161"/>
          <p:cNvSpPr/>
          <p:nvPr/>
        </p:nvSpPr>
        <p:spPr>
          <a:xfrm>
            <a:off x="1928735" y="198795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2</a:t>
            </a:r>
            <a:endParaRPr sz="800">
              <a:solidFill>
                <a:schemeClr val="dk1"/>
              </a:solidFill>
              <a:latin typeface="Open Sans"/>
              <a:ea typeface="Open Sans"/>
              <a:cs typeface="Open Sans"/>
              <a:sym typeface="Open Sans"/>
            </a:endParaRPr>
          </a:p>
        </p:txBody>
      </p:sp>
      <p:sp>
        <p:nvSpPr>
          <p:cNvPr id="1588" name="Google Shape;1588;p161"/>
          <p:cNvSpPr/>
          <p:nvPr/>
        </p:nvSpPr>
        <p:spPr>
          <a:xfrm>
            <a:off x="3014035" y="1922776"/>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5</a:t>
            </a:r>
            <a:endParaRPr sz="800">
              <a:solidFill>
                <a:schemeClr val="dk1"/>
              </a:solidFill>
              <a:latin typeface="Open Sans"/>
              <a:ea typeface="Open Sans"/>
              <a:cs typeface="Open Sans"/>
              <a:sym typeface="Open Sans"/>
            </a:endParaRPr>
          </a:p>
        </p:txBody>
      </p:sp>
      <p:sp>
        <p:nvSpPr>
          <p:cNvPr id="1589" name="Google Shape;1589;p161"/>
          <p:cNvSpPr/>
          <p:nvPr/>
        </p:nvSpPr>
        <p:spPr>
          <a:xfrm>
            <a:off x="2575625" y="4130800"/>
            <a:ext cx="1581900" cy="6327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specific default configuration setup TWN, UC, I9 Cloud…</a:t>
            </a:r>
            <a:endParaRPr sz="600" b="1" i="1">
              <a:solidFill>
                <a:schemeClr val="dk1"/>
              </a:solidFill>
              <a:latin typeface="Open Sans"/>
              <a:ea typeface="Open Sans"/>
              <a:cs typeface="Open Sans"/>
              <a:sym typeface="Open Sans"/>
            </a:endParaRPr>
          </a:p>
          <a:p>
            <a:pPr marL="0" lvl="0" indent="0" algn="l" rtl="0">
              <a:spcBef>
                <a:spcPts val="0"/>
              </a:spcBef>
              <a:spcAft>
                <a:spcPts val="0"/>
              </a:spcAft>
              <a:buNone/>
            </a:pPr>
            <a:r>
              <a:rPr lang="en" sz="600" i="1">
                <a:solidFill>
                  <a:schemeClr val="dk1"/>
                </a:solidFill>
                <a:latin typeface="Open Sans"/>
                <a:ea typeface="Open Sans"/>
                <a:cs typeface="Open Sans"/>
                <a:sym typeface="Open Sans"/>
              </a:rPr>
              <a:t>Product Specific Default Config Setup</a:t>
            </a:r>
            <a:endParaRPr sz="600" i="1">
              <a:solidFill>
                <a:schemeClr val="dk1"/>
              </a:solidFill>
              <a:latin typeface="Open Sans"/>
              <a:ea typeface="Open Sans"/>
              <a:cs typeface="Open Sans"/>
              <a:sym typeface="Open Sans"/>
            </a:endParaRPr>
          </a:p>
        </p:txBody>
      </p:sp>
      <p:sp>
        <p:nvSpPr>
          <p:cNvPr id="1590" name="Google Shape;1590;p161"/>
          <p:cNvSpPr/>
          <p:nvPr/>
        </p:nvSpPr>
        <p:spPr>
          <a:xfrm>
            <a:off x="5401114" y="2609951"/>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4</a:t>
            </a:r>
            <a:endParaRPr sz="800">
              <a:solidFill>
                <a:schemeClr val="dk1"/>
              </a:solidFill>
              <a:latin typeface="Open Sans"/>
              <a:ea typeface="Open Sans"/>
              <a:cs typeface="Open Sans"/>
              <a:sym typeface="Open Sans"/>
            </a:endParaRPr>
          </a:p>
        </p:txBody>
      </p:sp>
      <p:sp>
        <p:nvSpPr>
          <p:cNvPr id="1591" name="Google Shape;1591;p161"/>
          <p:cNvSpPr/>
          <p:nvPr/>
        </p:nvSpPr>
        <p:spPr>
          <a:xfrm>
            <a:off x="2844116" y="3581868"/>
            <a:ext cx="93000" cy="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61"/>
          <p:cNvSpPr/>
          <p:nvPr/>
        </p:nvSpPr>
        <p:spPr>
          <a:xfrm>
            <a:off x="2844116" y="4130800"/>
            <a:ext cx="93000" cy="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3" name="Google Shape;1593;p161"/>
          <p:cNvCxnSpPr>
            <a:stCxn id="1591" idx="2"/>
            <a:endCxn id="1592" idx="0"/>
          </p:cNvCxnSpPr>
          <p:nvPr/>
        </p:nvCxnSpPr>
        <p:spPr>
          <a:xfrm>
            <a:off x="2890616" y="3643968"/>
            <a:ext cx="0" cy="486900"/>
          </a:xfrm>
          <a:prstGeom prst="straightConnector1">
            <a:avLst/>
          </a:prstGeom>
          <a:noFill/>
          <a:ln w="9525" cap="flat" cmpd="sng">
            <a:solidFill>
              <a:schemeClr val="dk2"/>
            </a:solidFill>
            <a:prstDash val="solid"/>
            <a:round/>
            <a:headEnd type="oval" w="med" len="med"/>
            <a:tailEnd type="triangle" w="med" len="med"/>
          </a:ln>
        </p:spPr>
      </p:cxnSp>
      <p:sp>
        <p:nvSpPr>
          <p:cNvPr id="1594" name="Google Shape;1594;p161"/>
          <p:cNvSpPr/>
          <p:nvPr/>
        </p:nvSpPr>
        <p:spPr>
          <a:xfrm>
            <a:off x="2800616" y="3815975"/>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3</a:t>
            </a:r>
            <a:endParaRPr sz="800">
              <a:solidFill>
                <a:schemeClr val="dk1"/>
              </a:solidFill>
              <a:latin typeface="Open Sans"/>
              <a:ea typeface="Open Sans"/>
              <a:cs typeface="Open Sans"/>
              <a:sym typeface="Open Sans"/>
            </a:endParaRPr>
          </a:p>
        </p:txBody>
      </p:sp>
      <p:cxnSp>
        <p:nvCxnSpPr>
          <p:cNvPr id="1595" name="Google Shape;1595;p161"/>
          <p:cNvCxnSpPr>
            <a:stCxn id="1589" idx="3"/>
            <a:endCxn id="1563" idx="1"/>
          </p:cNvCxnSpPr>
          <p:nvPr/>
        </p:nvCxnSpPr>
        <p:spPr>
          <a:xfrm rot="10800000" flipH="1">
            <a:off x="4157525" y="2952850"/>
            <a:ext cx="544200" cy="1494300"/>
          </a:xfrm>
          <a:prstGeom prst="bentConnector3">
            <a:avLst>
              <a:gd name="adj1" fmla="val 49990"/>
            </a:avLst>
          </a:prstGeom>
          <a:noFill/>
          <a:ln w="9525" cap="flat" cmpd="sng">
            <a:solidFill>
              <a:schemeClr val="dk2"/>
            </a:solidFill>
            <a:prstDash val="solid"/>
            <a:round/>
            <a:headEnd type="none" w="med" len="med"/>
            <a:tailEnd type="triangle" w="med" len="med"/>
          </a:ln>
        </p:spPr>
      </p:cxnSp>
      <p:cxnSp>
        <p:nvCxnSpPr>
          <p:cNvPr id="1596" name="Google Shape;1596;p161"/>
          <p:cNvCxnSpPr>
            <a:stCxn id="1563" idx="3"/>
            <a:endCxn id="1560" idx="1"/>
          </p:cNvCxnSpPr>
          <p:nvPr/>
        </p:nvCxnSpPr>
        <p:spPr>
          <a:xfrm>
            <a:off x="5272217" y="2952750"/>
            <a:ext cx="225600" cy="0"/>
          </a:xfrm>
          <a:prstGeom prst="straightConnector1">
            <a:avLst/>
          </a:prstGeom>
          <a:noFill/>
          <a:ln w="9525" cap="flat" cmpd="sng">
            <a:solidFill>
              <a:schemeClr val="dk2"/>
            </a:solidFill>
            <a:prstDash val="solid"/>
            <a:round/>
            <a:headEnd type="none" w="med" len="med"/>
            <a:tailEnd type="triangle" w="med" len="med"/>
          </a:ln>
        </p:spPr>
      </p:cxnSp>
      <p:sp>
        <p:nvSpPr>
          <p:cNvPr id="1597" name="Google Shape;1597;p161"/>
          <p:cNvSpPr txBox="1"/>
          <p:nvPr/>
        </p:nvSpPr>
        <p:spPr>
          <a:xfrm>
            <a:off x="280869" y="4541675"/>
            <a:ext cx="2158800" cy="304800"/>
          </a:xfrm>
          <a:prstGeom prst="rect">
            <a:avLst/>
          </a:prstGeom>
          <a:solidFill>
            <a:schemeClr val="lt2"/>
          </a:solidFill>
          <a:ln>
            <a:noFill/>
          </a:ln>
        </p:spPr>
        <p:txBody>
          <a:bodyPr spcFirstLastPara="1" wrap="square" lIns="27425" tIns="0" rIns="0" bIns="27425" anchor="t" anchorCtr="0">
            <a:spAutoFit/>
          </a:bodyPr>
          <a:lstStyle/>
          <a:p>
            <a:pPr marL="0" lvl="0" indent="0" algn="l" rtl="0">
              <a:spcBef>
                <a:spcPts val="0"/>
              </a:spcBef>
              <a:spcAft>
                <a:spcPts val="0"/>
              </a:spcAft>
              <a:buNone/>
            </a:pPr>
            <a:r>
              <a:rPr lang="en" sz="600" b="1" i="1">
                <a:solidFill>
                  <a:schemeClr val="dk1"/>
                </a:solidFill>
                <a:latin typeface="Open Sans"/>
                <a:ea typeface="Open Sans"/>
                <a:cs typeface="Open Sans"/>
                <a:sym typeface="Open Sans"/>
              </a:rPr>
              <a:t>*Note 1:</a:t>
            </a:r>
            <a:endParaRPr sz="600" b="1" i="1">
              <a:solidFill>
                <a:schemeClr val="dk1"/>
              </a:solidFill>
              <a:latin typeface="Open Sans"/>
              <a:ea typeface="Open Sans"/>
              <a:cs typeface="Open Sans"/>
              <a:sym typeface="Open Sans"/>
            </a:endParaRPr>
          </a:p>
          <a:p>
            <a:pPr marL="0" lvl="0" indent="0" algn="l" rtl="0">
              <a:spcBef>
                <a:spcPts val="0"/>
              </a:spcBef>
              <a:spcAft>
                <a:spcPts val="0"/>
              </a:spcAft>
              <a:buNone/>
            </a:pPr>
            <a:r>
              <a:rPr lang="en" sz="600" i="1">
                <a:solidFill>
                  <a:schemeClr val="dk1"/>
                </a:solidFill>
                <a:latin typeface="Open Sans"/>
                <a:ea typeface="Open Sans"/>
                <a:cs typeface="Open Sans"/>
                <a:sym typeface="Open Sans"/>
              </a:rPr>
              <a:t>Using “Customer Commerce Account” services is pending technical discussion by Equifax team</a:t>
            </a:r>
            <a:endParaRPr>
              <a:latin typeface="Open Sans"/>
              <a:ea typeface="Open Sans"/>
              <a:cs typeface="Open Sans"/>
              <a:sym typeface="Open Sans"/>
            </a:endParaRPr>
          </a:p>
        </p:txBody>
      </p:sp>
      <p:sp>
        <p:nvSpPr>
          <p:cNvPr id="1598" name="Google Shape;1598;p161"/>
          <p:cNvSpPr txBox="1"/>
          <p:nvPr/>
        </p:nvSpPr>
        <p:spPr>
          <a:xfrm>
            <a:off x="1670362" y="1073275"/>
            <a:ext cx="1307100" cy="10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b="1">
                <a:solidFill>
                  <a:schemeClr val="dk1"/>
                </a:solidFill>
                <a:latin typeface="Open Sans"/>
                <a:ea typeface="Open Sans"/>
                <a:cs typeface="Open Sans"/>
                <a:sym typeface="Open Sans"/>
              </a:rPr>
              <a:t>Universal File Format</a:t>
            </a:r>
            <a:endParaRPr sz="800" b="1">
              <a:solidFill>
                <a:schemeClr val="dk1"/>
              </a:solidFill>
              <a:latin typeface="Open Sans"/>
              <a:ea typeface="Open Sans"/>
              <a:cs typeface="Open Sans"/>
              <a:sym typeface="Open Sans"/>
            </a:endParaRPr>
          </a:p>
        </p:txBody>
      </p:sp>
      <p:sp>
        <p:nvSpPr>
          <p:cNvPr id="1599" name="Google Shape;1599;p161"/>
          <p:cNvSpPr/>
          <p:nvPr/>
        </p:nvSpPr>
        <p:spPr>
          <a:xfrm>
            <a:off x="1670378" y="1239675"/>
            <a:ext cx="1307124" cy="277182"/>
          </a:xfrm>
          <a:prstGeom prst="flowChartDocument">
            <a:avLst/>
          </a:prstGeom>
          <a:solidFill>
            <a:schemeClr val="lt2"/>
          </a:solidFill>
          <a:ln>
            <a:noFill/>
          </a:ln>
        </p:spPr>
        <p:txBody>
          <a:bodyPr spcFirstLastPara="1" wrap="square" lIns="91425" tIns="0" rIns="0" bIns="0" anchor="ctr" anchorCtr="0">
            <a:noAutofit/>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All products</a:t>
            </a:r>
            <a:r>
              <a:rPr lang="en" sz="700" i="1">
                <a:solidFill>
                  <a:schemeClr val="dk1"/>
                </a:solidFill>
                <a:latin typeface="Open Sans"/>
                <a:ea typeface="Open Sans"/>
                <a:cs typeface="Open Sans"/>
                <a:sym typeface="Open Sans"/>
              </a:rPr>
              <a:t> (csv, json)</a:t>
            </a:r>
            <a:endParaRPr sz="700" i="1">
              <a:solidFill>
                <a:schemeClr val="dk1"/>
              </a:solidFill>
              <a:latin typeface="Open Sans"/>
              <a:ea typeface="Open Sans"/>
              <a:cs typeface="Open Sans"/>
              <a:sym typeface="Open Sans"/>
            </a:endParaRPr>
          </a:p>
        </p:txBody>
      </p:sp>
      <p:cxnSp>
        <p:nvCxnSpPr>
          <p:cNvPr id="1600" name="Google Shape;1600;p161"/>
          <p:cNvCxnSpPr>
            <a:stCxn id="1599" idx="2"/>
            <a:endCxn id="1564" idx="0"/>
          </p:cNvCxnSpPr>
          <p:nvPr/>
        </p:nvCxnSpPr>
        <p:spPr>
          <a:xfrm rot="-5400000" flipH="1">
            <a:off x="2013140" y="1809332"/>
            <a:ext cx="623100" cy="1500"/>
          </a:xfrm>
          <a:prstGeom prst="bentConnector3">
            <a:avLst>
              <a:gd name="adj1" fmla="val 51196"/>
            </a:avLst>
          </a:prstGeom>
          <a:noFill/>
          <a:ln w="9525" cap="flat" cmpd="sng">
            <a:solidFill>
              <a:schemeClr val="dk2"/>
            </a:solidFill>
            <a:prstDash val="solid"/>
            <a:round/>
            <a:headEnd type="none" w="med" len="med"/>
            <a:tailEnd type="triangle" w="med" len="med"/>
          </a:ln>
        </p:spPr>
      </p:cxnSp>
      <p:sp>
        <p:nvSpPr>
          <p:cNvPr id="1601" name="Google Shape;1601;p161"/>
          <p:cNvSpPr/>
          <p:nvPr/>
        </p:nvSpPr>
        <p:spPr>
          <a:xfrm>
            <a:off x="2234910" y="172710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1</a:t>
            </a:r>
            <a:endParaRPr sz="8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162"/>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sz="1400" i="1"/>
          </a:p>
          <a:p>
            <a:pPr marL="0" lvl="0" indent="0" algn="l" rtl="0">
              <a:spcBef>
                <a:spcPts val="0"/>
              </a:spcBef>
              <a:spcAft>
                <a:spcPts val="0"/>
              </a:spcAft>
              <a:buNone/>
            </a:pPr>
            <a:r>
              <a:rPr lang="en" sz="1400" i="1"/>
              <a:t>Logical Architecture - Information Flow Diagram for Alliance Bulk Onboarding </a:t>
            </a:r>
            <a:r>
              <a:rPr lang="en" sz="1400" b="1" i="1"/>
              <a:t>UKG/OSV (TWN)</a:t>
            </a:r>
            <a:endParaRPr sz="1400" b="1" i="1"/>
          </a:p>
        </p:txBody>
      </p:sp>
      <p:sp>
        <p:nvSpPr>
          <p:cNvPr id="1607" name="Google Shape;1607;p162"/>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608" name="Google Shape;1608;p162"/>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609" name="Google Shape;1609;p162"/>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1610" name="Google Shape;1610;p162"/>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611" name="Google Shape;1611;p162"/>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1612" name="Google Shape;1612;p162"/>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613" name="Google Shape;1613;p162"/>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614" name="Google Shape;1614;p162"/>
          <p:cNvSpPr txBox="1"/>
          <p:nvPr/>
        </p:nvSpPr>
        <p:spPr>
          <a:xfrm>
            <a:off x="1389888" y="256032"/>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i="1">
                <a:solidFill>
                  <a:schemeClr val="lt1"/>
                </a:solidFill>
                <a:latin typeface="Open Sans"/>
                <a:ea typeface="Open Sans"/>
                <a:cs typeface="Open Sans"/>
                <a:sym typeface="Open Sans"/>
              </a:rPr>
              <a:t>Information Flow Diagram</a:t>
            </a:r>
            <a:endParaRPr sz="600" b="1" i="1">
              <a:solidFill>
                <a:schemeClr val="lt1"/>
              </a:solidFill>
              <a:latin typeface="Open Sans"/>
              <a:ea typeface="Open Sans"/>
              <a:cs typeface="Open Sans"/>
              <a:sym typeface="Open Sans"/>
            </a:endParaRPr>
          </a:p>
        </p:txBody>
      </p:sp>
      <p:sp>
        <p:nvSpPr>
          <p:cNvPr id="1615" name="Google Shape;1615;p162"/>
          <p:cNvSpPr/>
          <p:nvPr/>
        </p:nvSpPr>
        <p:spPr>
          <a:xfrm>
            <a:off x="6792350" y="1483975"/>
            <a:ext cx="2075700" cy="327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u="sng">
                <a:solidFill>
                  <a:schemeClr val="dk1"/>
                </a:solidFill>
                <a:latin typeface="Open Sans"/>
                <a:ea typeface="Open Sans"/>
                <a:cs typeface="Open Sans"/>
                <a:sym typeface="Open Sans"/>
              </a:rPr>
              <a:t>Workflow Specialist</a:t>
            </a:r>
            <a:endParaRPr sz="800" b="1" i="1" u="sng">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Same as direct onboarding</a:t>
            </a:r>
            <a:endParaRPr sz="800">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b="1" i="1" u="sng">
                <a:solidFill>
                  <a:schemeClr val="dk1"/>
                </a:solidFill>
                <a:latin typeface="Open Sans"/>
                <a:ea typeface="Open Sans"/>
                <a:cs typeface="Open Sans"/>
                <a:sym typeface="Open Sans"/>
              </a:rPr>
              <a:t>Implementation Specialist</a:t>
            </a:r>
            <a:endParaRPr sz="800" b="1" i="1" u="sng">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Same as direct onboarding</a:t>
            </a:r>
            <a:endParaRPr sz="800">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b="1" i="1" u="sng">
                <a:solidFill>
                  <a:schemeClr val="dk1"/>
                </a:solidFill>
                <a:latin typeface="Open Sans"/>
                <a:ea typeface="Open Sans"/>
                <a:cs typeface="Open Sans"/>
                <a:sym typeface="Open Sans"/>
              </a:rPr>
              <a:t>CRM and Costa Rica Team</a:t>
            </a:r>
            <a:endParaRPr sz="800" b="1" i="1" u="sng">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Automated identification of Employers with potential duplicate product onboarding. </a:t>
            </a:r>
            <a:endParaRPr sz="800">
              <a:solidFill>
                <a:schemeClr val="dk1"/>
              </a:solidFill>
              <a:latin typeface="Open Sans"/>
              <a:ea typeface="Open Sans"/>
              <a:cs typeface="Open Sans"/>
              <a:sym typeface="Open Sans"/>
            </a:endParaRPr>
          </a:p>
          <a:p>
            <a:pPr marL="0" lvl="0" indent="0" algn="l" rtl="0">
              <a:spcBef>
                <a:spcPts val="200"/>
              </a:spcBef>
              <a:spcAft>
                <a:spcPts val="200"/>
              </a:spcAft>
              <a:buNone/>
            </a:pPr>
            <a:r>
              <a:rPr lang="en" sz="800">
                <a:solidFill>
                  <a:schemeClr val="dk1"/>
                </a:solidFill>
                <a:latin typeface="Open Sans"/>
                <a:ea typeface="Open Sans"/>
                <a:cs typeface="Open Sans"/>
                <a:sym typeface="Open Sans"/>
              </a:rPr>
              <a:t>Replace current SIPI process with a targeted review process in Salesforce.</a:t>
            </a:r>
            <a:endParaRPr sz="800">
              <a:solidFill>
                <a:schemeClr val="dk1"/>
              </a:solidFill>
              <a:latin typeface="Open Sans"/>
              <a:ea typeface="Open Sans"/>
              <a:cs typeface="Open Sans"/>
              <a:sym typeface="Open Sans"/>
            </a:endParaRPr>
          </a:p>
        </p:txBody>
      </p:sp>
      <p:sp>
        <p:nvSpPr>
          <p:cNvPr id="1616" name="Google Shape;1616;p162"/>
          <p:cNvSpPr/>
          <p:nvPr/>
        </p:nvSpPr>
        <p:spPr>
          <a:xfrm>
            <a:off x="6792350" y="1173475"/>
            <a:ext cx="2077200" cy="310500"/>
          </a:xfrm>
          <a:prstGeom prst="rect">
            <a:avLst/>
          </a:prstGeom>
          <a:solidFill>
            <a:schemeClr val="dk2"/>
          </a:solidFill>
          <a:ln>
            <a:noFill/>
          </a:ln>
        </p:spPr>
        <p:txBody>
          <a:bodyPr spcFirstLastPara="1" wrap="square" lIns="45700" tIns="45700" rIns="45700" bIns="45700" anchor="ctr"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Process Improvements by Process Role</a:t>
            </a:r>
            <a:endParaRPr sz="800" b="1">
              <a:solidFill>
                <a:schemeClr val="lt1"/>
              </a:solidFill>
              <a:latin typeface="Open Sans"/>
              <a:ea typeface="Open Sans"/>
              <a:cs typeface="Open Sans"/>
              <a:sym typeface="Open Sans"/>
            </a:endParaRPr>
          </a:p>
        </p:txBody>
      </p:sp>
      <p:sp>
        <p:nvSpPr>
          <p:cNvPr id="1617" name="Google Shape;1617;p162"/>
          <p:cNvSpPr/>
          <p:nvPr/>
        </p:nvSpPr>
        <p:spPr>
          <a:xfrm>
            <a:off x="6689452" y="1097278"/>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4</a:t>
            </a:r>
            <a:endParaRPr sz="800">
              <a:solidFill>
                <a:schemeClr val="dk1"/>
              </a:solidFill>
              <a:latin typeface="Open Sans"/>
              <a:ea typeface="Open Sans"/>
              <a:cs typeface="Open Sans"/>
              <a:sym typeface="Open Sans"/>
            </a:endParaRPr>
          </a:p>
        </p:txBody>
      </p:sp>
      <p:sp>
        <p:nvSpPr>
          <p:cNvPr id="1618" name="Google Shape;1618;p162"/>
          <p:cNvSpPr/>
          <p:nvPr/>
        </p:nvSpPr>
        <p:spPr>
          <a:xfrm>
            <a:off x="280869" y="2121750"/>
            <a:ext cx="4089300" cy="1662000"/>
          </a:xfrm>
          <a:prstGeom prst="roundRect">
            <a:avLst>
              <a:gd name="adj" fmla="val 9091"/>
            </a:avLst>
          </a:prstGeom>
          <a:solidFill>
            <a:schemeClr val="accent1"/>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Employer</a:t>
            </a:r>
            <a:endParaRPr sz="7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Onboarding </a:t>
            </a:r>
            <a:endParaRPr sz="700" b="1">
              <a:solidFill>
                <a:schemeClr val="lt1"/>
              </a:solidFill>
              <a:latin typeface="Open Sans"/>
              <a:ea typeface="Open Sans"/>
              <a:cs typeface="Open Sans"/>
              <a:sym typeface="Open Sans"/>
            </a:endParaRPr>
          </a:p>
        </p:txBody>
      </p:sp>
      <p:sp>
        <p:nvSpPr>
          <p:cNvPr id="1619" name="Google Shape;1619;p162"/>
          <p:cNvSpPr/>
          <p:nvPr/>
        </p:nvSpPr>
        <p:spPr>
          <a:xfrm>
            <a:off x="958563" y="2194212"/>
            <a:ext cx="1582500" cy="110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i="0" u="none" strike="noStrike" cap="none">
                <a:solidFill>
                  <a:schemeClr val="dk1"/>
                </a:solidFill>
                <a:latin typeface="Open Sans"/>
                <a:ea typeface="Open Sans"/>
                <a:cs typeface="Open Sans"/>
                <a:sym typeface="Open Sans"/>
              </a:rPr>
              <a:t>Employer Setup</a:t>
            </a:r>
            <a:endParaRPr sz="600" b="1" i="0" u="none" strike="noStrike" cap="none">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Lookup EFX_ID (Employer Name Matching &amp; Multiple match Review Process)</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Duplication Check &amp; Review Process</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Setup Employer CDH</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Setup Salesforce Account</a:t>
            </a:r>
            <a:endParaRPr sz="600" i="1">
              <a:solidFill>
                <a:schemeClr val="dk1"/>
              </a:solidFill>
              <a:latin typeface="Open Sans"/>
              <a:ea typeface="Open Sans"/>
              <a:cs typeface="Open Sans"/>
              <a:sym typeface="Open Sans"/>
            </a:endParaRPr>
          </a:p>
        </p:txBody>
      </p:sp>
      <p:sp>
        <p:nvSpPr>
          <p:cNvPr id="1620" name="Google Shape;1620;p162"/>
          <p:cNvSpPr/>
          <p:nvPr/>
        </p:nvSpPr>
        <p:spPr>
          <a:xfrm>
            <a:off x="2580675" y="2194212"/>
            <a:ext cx="1581900" cy="110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Product Setup - </a:t>
            </a:r>
            <a:r>
              <a:rPr lang="en" sz="600" b="1" i="0" u="none" strike="noStrike" cap="none">
                <a:solidFill>
                  <a:schemeClr val="dk1"/>
                </a:solidFill>
                <a:latin typeface="Open Sans"/>
                <a:ea typeface="Open Sans"/>
                <a:cs typeface="Open Sans"/>
                <a:sym typeface="Open Sans"/>
              </a:rPr>
              <a:t>Common</a:t>
            </a:r>
            <a:endParaRPr sz="600" b="1" i="0" u="none" strike="noStrike" cap="none">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ERCode Generation </a:t>
            </a:r>
            <a:r>
              <a:rPr lang="en" sz="600" b="1" i="1">
                <a:solidFill>
                  <a:schemeClr val="dk1"/>
                </a:solidFill>
                <a:latin typeface="Open Sans"/>
                <a:ea typeface="Open Sans"/>
                <a:cs typeface="Open Sans"/>
                <a:sym typeface="Open Sans"/>
              </a:rPr>
              <a:t>(support ERCode sharing cross product)</a:t>
            </a:r>
            <a:endParaRPr sz="600" b="1"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Link ERCode to EFX_ID &amp; Alliance (CDH, Salesforce)</a:t>
            </a:r>
            <a:endParaRPr sz="600"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Product Default Config Manager (</a:t>
            </a:r>
            <a:r>
              <a:rPr lang="en" sz="600" b="1" i="1">
                <a:solidFill>
                  <a:schemeClr val="lt1"/>
                </a:solidFill>
                <a:highlight>
                  <a:schemeClr val="dk2"/>
                </a:highlight>
                <a:latin typeface="Open Sans"/>
                <a:ea typeface="Open Sans"/>
                <a:cs typeface="Open Sans"/>
                <a:sym typeface="Open Sans"/>
              </a:rPr>
              <a:t>Alliance</a:t>
            </a:r>
            <a:r>
              <a:rPr lang="en" sz="600" i="1">
                <a:solidFill>
                  <a:schemeClr val="dk1"/>
                </a:solidFill>
                <a:latin typeface="Open Sans"/>
                <a:ea typeface="Open Sans"/>
                <a:cs typeface="Open Sans"/>
                <a:sym typeface="Open Sans"/>
              </a:rPr>
              <a:t>)</a:t>
            </a:r>
            <a:endParaRPr sz="600"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Employer Authorization Setup (SSS)</a:t>
            </a:r>
            <a:endParaRPr sz="600" i="1">
              <a:solidFill>
                <a:schemeClr val="dk1"/>
              </a:solidFill>
              <a:latin typeface="Open Sans"/>
              <a:ea typeface="Open Sans"/>
              <a:cs typeface="Open Sans"/>
              <a:sym typeface="Open Sans"/>
            </a:endParaRPr>
          </a:p>
        </p:txBody>
      </p:sp>
      <p:sp>
        <p:nvSpPr>
          <p:cNvPr id="1621" name="Google Shape;1621;p162"/>
          <p:cNvSpPr/>
          <p:nvPr/>
        </p:nvSpPr>
        <p:spPr>
          <a:xfrm>
            <a:off x="958563" y="3327588"/>
            <a:ext cx="1582500" cy="38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Data Transformers</a:t>
            </a:r>
            <a:endParaRPr sz="600" b="1" i="0" u="none" strike="noStrike" cap="none">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MCIF Transformer</a:t>
            </a:r>
            <a:endParaRPr sz="600"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i="1">
              <a:solidFill>
                <a:schemeClr val="dk1"/>
              </a:solidFill>
              <a:latin typeface="Open Sans"/>
              <a:ea typeface="Open Sans"/>
              <a:cs typeface="Open Sans"/>
              <a:sym typeface="Open Sans"/>
            </a:endParaRPr>
          </a:p>
        </p:txBody>
      </p:sp>
      <p:sp>
        <p:nvSpPr>
          <p:cNvPr id="1622" name="Google Shape;1622;p162"/>
          <p:cNvSpPr/>
          <p:nvPr/>
        </p:nvSpPr>
        <p:spPr>
          <a:xfrm>
            <a:off x="2575625" y="3327560"/>
            <a:ext cx="1582500" cy="38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Setup - </a:t>
            </a:r>
            <a:r>
              <a:rPr lang="en" sz="600">
                <a:solidFill>
                  <a:schemeClr val="dk1"/>
                </a:solidFill>
                <a:latin typeface="Open Sans"/>
                <a:ea typeface="Open Sans"/>
                <a:cs typeface="Open Sans"/>
                <a:sym typeface="Open Sans"/>
              </a:rPr>
              <a:t>(TWN, I9, UC…..)</a:t>
            </a:r>
            <a:endParaRPr sz="600">
              <a:solidFill>
                <a:schemeClr val="dk1"/>
              </a:solidFill>
              <a:latin typeface="Open Sans"/>
              <a:ea typeface="Open Sans"/>
              <a:cs typeface="Open Sans"/>
              <a:sym typeface="Open Sans"/>
            </a:endParaRPr>
          </a:p>
          <a:p>
            <a:pPr marL="54864" marR="0" lvl="0" indent="0" algn="l" rtl="0">
              <a:lnSpc>
                <a:spcPct val="100000"/>
              </a:lnSpc>
              <a:spcBef>
                <a:spcPts val="0"/>
              </a:spcBef>
              <a:spcAft>
                <a:spcPts val="0"/>
              </a:spcAft>
              <a:buNone/>
            </a:pPr>
            <a:endParaRPr sz="600" i="1">
              <a:solidFill>
                <a:schemeClr val="dk1"/>
              </a:solidFill>
              <a:latin typeface="Open Sans"/>
              <a:ea typeface="Open Sans"/>
              <a:cs typeface="Open Sans"/>
              <a:sym typeface="Open Sans"/>
            </a:endParaRPr>
          </a:p>
        </p:txBody>
      </p:sp>
      <p:sp>
        <p:nvSpPr>
          <p:cNvPr id="1623" name="Google Shape;1623;p162"/>
          <p:cNvSpPr/>
          <p:nvPr/>
        </p:nvSpPr>
        <p:spPr>
          <a:xfrm>
            <a:off x="5497713" y="2696700"/>
            <a:ext cx="1142400" cy="5121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Create Project in Workfront for product implementation</a:t>
            </a:r>
            <a:endParaRPr sz="600">
              <a:solidFill>
                <a:schemeClr val="dk1"/>
              </a:solidFill>
              <a:latin typeface="Open Sans"/>
              <a:ea typeface="Open Sans"/>
              <a:cs typeface="Open Sans"/>
              <a:sym typeface="Open Sans"/>
            </a:endParaRPr>
          </a:p>
        </p:txBody>
      </p:sp>
      <p:sp>
        <p:nvSpPr>
          <p:cNvPr id="1624" name="Google Shape;1624;p162"/>
          <p:cNvSpPr/>
          <p:nvPr/>
        </p:nvSpPr>
        <p:spPr>
          <a:xfrm>
            <a:off x="4701617" y="2797500"/>
            <a:ext cx="570600" cy="3105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l" rtl="0">
              <a:lnSpc>
                <a:spcPct val="100000"/>
              </a:lnSpc>
              <a:spcBef>
                <a:spcPts val="0"/>
              </a:spcBef>
              <a:spcAft>
                <a:spcPts val="300"/>
              </a:spcAft>
              <a:buClr>
                <a:srgbClr val="000000"/>
              </a:buClr>
              <a:buSzPts val="700"/>
              <a:buFont typeface="Arial"/>
              <a:buNone/>
            </a:pPr>
            <a:r>
              <a:rPr lang="en" sz="600">
                <a:solidFill>
                  <a:schemeClr val="dk1"/>
                </a:solidFill>
                <a:latin typeface="Open Sans"/>
                <a:ea typeface="Open Sans"/>
                <a:cs typeface="Open Sans"/>
                <a:sym typeface="Open Sans"/>
              </a:rPr>
              <a:t>Salesforce/</a:t>
            </a:r>
            <a:br>
              <a:rPr lang="en" sz="600">
                <a:solidFill>
                  <a:schemeClr val="dk1"/>
                </a:solidFill>
                <a:latin typeface="Open Sans"/>
                <a:ea typeface="Open Sans"/>
                <a:cs typeface="Open Sans"/>
                <a:sym typeface="Open Sans"/>
              </a:rPr>
            </a:br>
            <a:r>
              <a:rPr lang="en" sz="600">
                <a:solidFill>
                  <a:schemeClr val="dk1"/>
                </a:solidFill>
                <a:latin typeface="Open Sans"/>
                <a:ea typeface="Open Sans"/>
                <a:cs typeface="Open Sans"/>
                <a:sym typeface="Open Sans"/>
              </a:rPr>
              <a:t>Mulesoft</a:t>
            </a:r>
            <a:endParaRPr sz="600">
              <a:solidFill>
                <a:schemeClr val="dk1"/>
              </a:solidFill>
              <a:latin typeface="Open Sans"/>
              <a:ea typeface="Open Sans"/>
              <a:cs typeface="Open Sans"/>
              <a:sym typeface="Open Sans"/>
            </a:endParaRPr>
          </a:p>
        </p:txBody>
      </p:sp>
      <p:sp>
        <p:nvSpPr>
          <p:cNvPr id="1625" name="Google Shape;1625;p162"/>
          <p:cNvSpPr/>
          <p:nvPr/>
        </p:nvSpPr>
        <p:spPr>
          <a:xfrm>
            <a:off x="5401114" y="2609951"/>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4</a:t>
            </a:r>
            <a:endParaRPr sz="800">
              <a:solidFill>
                <a:schemeClr val="dk1"/>
              </a:solidFill>
              <a:latin typeface="Open Sans"/>
              <a:ea typeface="Open Sans"/>
              <a:cs typeface="Open Sans"/>
              <a:sym typeface="Open Sans"/>
            </a:endParaRPr>
          </a:p>
        </p:txBody>
      </p:sp>
      <p:cxnSp>
        <p:nvCxnSpPr>
          <p:cNvPr id="1626" name="Google Shape;1626;p162"/>
          <p:cNvCxnSpPr>
            <a:stCxn id="1624" idx="3"/>
            <a:endCxn id="1623" idx="1"/>
          </p:cNvCxnSpPr>
          <p:nvPr/>
        </p:nvCxnSpPr>
        <p:spPr>
          <a:xfrm>
            <a:off x="5272217" y="2952750"/>
            <a:ext cx="225600" cy="0"/>
          </a:xfrm>
          <a:prstGeom prst="straightConnector1">
            <a:avLst/>
          </a:prstGeom>
          <a:noFill/>
          <a:ln w="9525" cap="flat" cmpd="sng">
            <a:solidFill>
              <a:schemeClr val="dk2"/>
            </a:solidFill>
            <a:prstDash val="solid"/>
            <a:round/>
            <a:headEnd type="none" w="med" len="med"/>
            <a:tailEnd type="triangle" w="med" len="med"/>
          </a:ln>
        </p:spPr>
      </p:cxnSp>
      <p:sp>
        <p:nvSpPr>
          <p:cNvPr id="1627" name="Google Shape;1627;p162"/>
          <p:cNvSpPr/>
          <p:nvPr/>
        </p:nvSpPr>
        <p:spPr>
          <a:xfrm>
            <a:off x="2071862" y="1091980"/>
            <a:ext cx="1307124" cy="277182"/>
          </a:xfrm>
          <a:prstGeom prst="flowChartDocument">
            <a:avLst/>
          </a:prstGeom>
          <a:solidFill>
            <a:schemeClr val="lt2"/>
          </a:solidFill>
          <a:ln>
            <a:noFill/>
          </a:ln>
        </p:spPr>
        <p:txBody>
          <a:bodyPr spcFirstLastPara="1" wrap="square" lIns="91425" tIns="0" rIns="0" bIns="0" anchor="ctr" anchorCtr="0">
            <a:noAutofit/>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MCIF File </a:t>
            </a:r>
            <a:r>
              <a:rPr lang="en" sz="700" i="1">
                <a:solidFill>
                  <a:schemeClr val="dk1"/>
                </a:solidFill>
                <a:latin typeface="Open Sans"/>
                <a:ea typeface="Open Sans"/>
                <a:cs typeface="Open Sans"/>
                <a:sym typeface="Open Sans"/>
              </a:rPr>
              <a:t>(csv, json)</a:t>
            </a:r>
            <a:endParaRPr sz="700" i="1">
              <a:solidFill>
                <a:schemeClr val="dk1"/>
              </a:solidFill>
              <a:latin typeface="Open Sans"/>
              <a:ea typeface="Open Sans"/>
              <a:cs typeface="Open Sans"/>
              <a:sym typeface="Open Sans"/>
            </a:endParaRPr>
          </a:p>
        </p:txBody>
      </p:sp>
      <p:sp>
        <p:nvSpPr>
          <p:cNvPr id="1628" name="Google Shape;1628;p162"/>
          <p:cNvSpPr txBox="1"/>
          <p:nvPr/>
        </p:nvSpPr>
        <p:spPr>
          <a:xfrm>
            <a:off x="3433125" y="1073275"/>
            <a:ext cx="26532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Legacy Generic MCIF Schema</a:t>
            </a:r>
            <a:endParaRPr sz="800">
              <a:solidFill>
                <a:schemeClr val="dk1"/>
              </a:solidFill>
              <a:latin typeface="Open Sans"/>
              <a:ea typeface="Open Sans"/>
              <a:cs typeface="Open Sans"/>
              <a:sym typeface="Open Sans"/>
            </a:endParaRPr>
          </a:p>
        </p:txBody>
      </p:sp>
      <p:sp>
        <p:nvSpPr>
          <p:cNvPr id="1629" name="Google Shape;1629;p162"/>
          <p:cNvSpPr/>
          <p:nvPr/>
        </p:nvSpPr>
        <p:spPr>
          <a:xfrm>
            <a:off x="2242372" y="1259425"/>
            <a:ext cx="1116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2"/>
          <p:cNvSpPr/>
          <p:nvPr/>
        </p:nvSpPr>
        <p:spPr>
          <a:xfrm>
            <a:off x="2242372" y="2121750"/>
            <a:ext cx="1116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2"/>
          <p:cNvSpPr/>
          <p:nvPr/>
        </p:nvSpPr>
        <p:spPr>
          <a:xfrm>
            <a:off x="3089359" y="1202134"/>
            <a:ext cx="1116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2"/>
          <p:cNvSpPr/>
          <p:nvPr/>
        </p:nvSpPr>
        <p:spPr>
          <a:xfrm>
            <a:off x="3089359" y="2121750"/>
            <a:ext cx="1116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3" name="Google Shape;1633;p162"/>
          <p:cNvCxnSpPr>
            <a:stCxn id="1629" idx="2"/>
            <a:endCxn id="1630" idx="0"/>
          </p:cNvCxnSpPr>
          <p:nvPr/>
        </p:nvCxnSpPr>
        <p:spPr>
          <a:xfrm>
            <a:off x="2298172" y="1367125"/>
            <a:ext cx="0" cy="754500"/>
          </a:xfrm>
          <a:prstGeom prst="straightConnector1">
            <a:avLst/>
          </a:prstGeom>
          <a:noFill/>
          <a:ln w="9525" cap="flat" cmpd="sng">
            <a:solidFill>
              <a:schemeClr val="dk2"/>
            </a:solidFill>
            <a:prstDash val="solid"/>
            <a:round/>
            <a:headEnd type="none" w="med" len="med"/>
            <a:tailEnd type="triangle" w="med" len="med"/>
          </a:ln>
        </p:spPr>
      </p:cxnSp>
      <p:cxnSp>
        <p:nvCxnSpPr>
          <p:cNvPr id="1634" name="Google Shape;1634;p162"/>
          <p:cNvCxnSpPr>
            <a:endCxn id="1631" idx="2"/>
          </p:cNvCxnSpPr>
          <p:nvPr/>
        </p:nvCxnSpPr>
        <p:spPr>
          <a:xfrm rot="10800000">
            <a:off x="3145159" y="1309834"/>
            <a:ext cx="0" cy="825600"/>
          </a:xfrm>
          <a:prstGeom prst="straightConnector1">
            <a:avLst/>
          </a:prstGeom>
          <a:noFill/>
          <a:ln w="9525" cap="flat" cmpd="sng">
            <a:solidFill>
              <a:schemeClr val="dk2"/>
            </a:solidFill>
            <a:prstDash val="solid"/>
            <a:round/>
            <a:headEnd type="none" w="med" len="med"/>
            <a:tailEnd type="triangle" w="med" len="med"/>
          </a:ln>
        </p:spPr>
      </p:cxnSp>
      <p:sp>
        <p:nvSpPr>
          <p:cNvPr id="1635" name="Google Shape;1635;p162"/>
          <p:cNvSpPr/>
          <p:nvPr/>
        </p:nvSpPr>
        <p:spPr>
          <a:xfrm>
            <a:off x="2203925" y="172710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1</a:t>
            </a:r>
            <a:endParaRPr sz="800">
              <a:solidFill>
                <a:schemeClr val="dk1"/>
              </a:solidFill>
              <a:latin typeface="Open Sans"/>
              <a:ea typeface="Open Sans"/>
              <a:cs typeface="Open Sans"/>
              <a:sym typeface="Open Sans"/>
            </a:endParaRPr>
          </a:p>
        </p:txBody>
      </p:sp>
      <p:sp>
        <p:nvSpPr>
          <p:cNvPr id="1636" name="Google Shape;1636;p162"/>
          <p:cNvSpPr/>
          <p:nvPr/>
        </p:nvSpPr>
        <p:spPr>
          <a:xfrm>
            <a:off x="3057110" y="172710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5</a:t>
            </a:r>
            <a:endParaRPr sz="800">
              <a:solidFill>
                <a:schemeClr val="dk1"/>
              </a:solidFill>
              <a:latin typeface="Open Sans"/>
              <a:ea typeface="Open Sans"/>
              <a:cs typeface="Open Sans"/>
              <a:sym typeface="Open Sans"/>
            </a:endParaRPr>
          </a:p>
        </p:txBody>
      </p:sp>
      <p:sp>
        <p:nvSpPr>
          <p:cNvPr id="1637" name="Google Shape;1637;p162"/>
          <p:cNvSpPr/>
          <p:nvPr/>
        </p:nvSpPr>
        <p:spPr>
          <a:xfrm>
            <a:off x="2004935" y="198795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2</a:t>
            </a:r>
            <a:endParaRPr sz="800">
              <a:solidFill>
                <a:schemeClr val="dk1"/>
              </a:solidFill>
              <a:latin typeface="Open Sans"/>
              <a:ea typeface="Open Sans"/>
              <a:cs typeface="Open Sans"/>
              <a:sym typeface="Open Sans"/>
            </a:endParaRPr>
          </a:p>
        </p:txBody>
      </p:sp>
      <p:sp>
        <p:nvSpPr>
          <p:cNvPr id="1638" name="Google Shape;1638;p162"/>
          <p:cNvSpPr/>
          <p:nvPr/>
        </p:nvSpPr>
        <p:spPr>
          <a:xfrm>
            <a:off x="2575625" y="4130800"/>
            <a:ext cx="1581900" cy="6327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TWN product specific default configuration setup</a:t>
            </a:r>
            <a:endParaRPr sz="600">
              <a:solidFill>
                <a:schemeClr val="dk1"/>
              </a:solidFill>
              <a:latin typeface="Open Sans"/>
              <a:ea typeface="Open Sans"/>
              <a:cs typeface="Open Sans"/>
              <a:sym typeface="Open Sans"/>
            </a:endParaRPr>
          </a:p>
        </p:txBody>
      </p:sp>
      <p:sp>
        <p:nvSpPr>
          <p:cNvPr id="1639" name="Google Shape;1639;p162"/>
          <p:cNvSpPr/>
          <p:nvPr/>
        </p:nvSpPr>
        <p:spPr>
          <a:xfrm>
            <a:off x="2844116" y="3581868"/>
            <a:ext cx="93000" cy="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62"/>
          <p:cNvSpPr/>
          <p:nvPr/>
        </p:nvSpPr>
        <p:spPr>
          <a:xfrm>
            <a:off x="2844116" y="4130800"/>
            <a:ext cx="93000" cy="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1" name="Google Shape;1641;p162"/>
          <p:cNvCxnSpPr>
            <a:stCxn id="1639" idx="2"/>
            <a:endCxn id="1640" idx="0"/>
          </p:cNvCxnSpPr>
          <p:nvPr/>
        </p:nvCxnSpPr>
        <p:spPr>
          <a:xfrm>
            <a:off x="2890616" y="3643968"/>
            <a:ext cx="0" cy="486900"/>
          </a:xfrm>
          <a:prstGeom prst="straightConnector1">
            <a:avLst/>
          </a:prstGeom>
          <a:noFill/>
          <a:ln w="9525" cap="flat" cmpd="sng">
            <a:solidFill>
              <a:schemeClr val="dk2"/>
            </a:solidFill>
            <a:prstDash val="solid"/>
            <a:round/>
            <a:headEnd type="oval" w="med" len="med"/>
            <a:tailEnd type="triangle" w="med" len="med"/>
          </a:ln>
        </p:spPr>
      </p:cxnSp>
      <p:sp>
        <p:nvSpPr>
          <p:cNvPr id="1642" name="Google Shape;1642;p162"/>
          <p:cNvSpPr/>
          <p:nvPr/>
        </p:nvSpPr>
        <p:spPr>
          <a:xfrm>
            <a:off x="3943616" y="4044575"/>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3</a:t>
            </a:r>
            <a:endParaRPr sz="800">
              <a:solidFill>
                <a:schemeClr val="dk1"/>
              </a:solidFill>
              <a:latin typeface="Open Sans"/>
              <a:ea typeface="Open Sans"/>
              <a:cs typeface="Open Sans"/>
              <a:sym typeface="Open Sans"/>
            </a:endParaRPr>
          </a:p>
        </p:txBody>
      </p:sp>
      <p:cxnSp>
        <p:nvCxnSpPr>
          <p:cNvPr id="1643" name="Google Shape;1643;p162"/>
          <p:cNvCxnSpPr>
            <a:stCxn id="1638" idx="3"/>
            <a:endCxn id="1624" idx="1"/>
          </p:cNvCxnSpPr>
          <p:nvPr/>
        </p:nvCxnSpPr>
        <p:spPr>
          <a:xfrm rot="10800000" flipH="1">
            <a:off x="4157525" y="2952850"/>
            <a:ext cx="544200" cy="1494300"/>
          </a:xfrm>
          <a:prstGeom prst="bentConnector3">
            <a:avLst>
              <a:gd name="adj1" fmla="val 49990"/>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63"/>
          <p:cNvSpPr txBox="1"/>
          <p:nvPr/>
        </p:nvSpPr>
        <p:spPr>
          <a:xfrm>
            <a:off x="4530725" y="4353050"/>
            <a:ext cx="2158800" cy="360300"/>
          </a:xfrm>
          <a:prstGeom prst="rect">
            <a:avLst/>
          </a:prstGeom>
          <a:solidFill>
            <a:schemeClr val="lt2"/>
          </a:solidFill>
          <a:ln>
            <a:noFill/>
          </a:ln>
        </p:spPr>
        <p:txBody>
          <a:bodyPr spcFirstLastPara="1" wrap="square" lIns="18275" tIns="18275" rIns="18275" bIns="18275"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Note:</a:t>
            </a:r>
            <a:endParaRPr sz="700" b="1" i="1">
              <a:solidFill>
                <a:schemeClr val="dk1"/>
              </a:solidFill>
              <a:latin typeface="Open Sans"/>
              <a:ea typeface="Open Sans"/>
              <a:cs typeface="Open Sans"/>
              <a:sym typeface="Open Sans"/>
            </a:endParaRPr>
          </a:p>
          <a:p>
            <a:pPr marL="109728" lvl="0" indent="-117602" algn="l" rtl="0">
              <a:spcBef>
                <a:spcPts val="0"/>
              </a:spcBef>
              <a:spcAft>
                <a:spcPts val="0"/>
              </a:spcAft>
              <a:buClr>
                <a:schemeClr val="dk1"/>
              </a:buClr>
              <a:buSzPts val="700"/>
              <a:buFont typeface="Open Sans"/>
              <a:buChar char="•"/>
            </a:pPr>
            <a:r>
              <a:rPr lang="en" sz="700" i="1">
                <a:solidFill>
                  <a:schemeClr val="dk1"/>
                </a:solidFill>
                <a:latin typeface="Open Sans"/>
                <a:ea typeface="Open Sans"/>
                <a:cs typeface="Open Sans"/>
                <a:sym typeface="Open Sans"/>
              </a:rPr>
              <a:t>TWN &amp; UC will share an ERCode and will be associated with the same Alliance</a:t>
            </a:r>
            <a:endParaRPr sz="700" i="1">
              <a:solidFill>
                <a:schemeClr val="dk1"/>
              </a:solidFill>
              <a:latin typeface="Open Sans"/>
              <a:ea typeface="Open Sans"/>
              <a:cs typeface="Open Sans"/>
              <a:sym typeface="Open Sans"/>
            </a:endParaRPr>
          </a:p>
        </p:txBody>
      </p:sp>
      <p:sp>
        <p:nvSpPr>
          <p:cNvPr id="1649" name="Google Shape;1649;p163"/>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sz="1200" i="1"/>
          </a:p>
          <a:p>
            <a:pPr marL="0" lvl="0" indent="0" algn="l" rtl="0">
              <a:spcBef>
                <a:spcPts val="0"/>
              </a:spcBef>
              <a:spcAft>
                <a:spcPts val="0"/>
              </a:spcAft>
              <a:buNone/>
            </a:pPr>
            <a:r>
              <a:rPr lang="en" sz="1200" i="1"/>
              <a:t>Logical Architecture - Information Flow Diagram for Alliance Onboarding </a:t>
            </a:r>
            <a:r>
              <a:rPr lang="en" sz="1200" b="1" i="1"/>
              <a:t>UKG/OSV (TWN + UC) </a:t>
            </a:r>
            <a:r>
              <a:rPr lang="en" sz="1200" i="1">
                <a:solidFill>
                  <a:schemeClr val="lt1"/>
                </a:solidFill>
                <a:highlight>
                  <a:schemeClr val="dk1"/>
                </a:highlight>
              </a:rPr>
              <a:t>Long term Proposal</a:t>
            </a:r>
            <a:endParaRPr sz="1200" i="1">
              <a:solidFill>
                <a:schemeClr val="lt1"/>
              </a:solidFill>
              <a:highlight>
                <a:schemeClr val="dk1"/>
              </a:highlight>
            </a:endParaRPr>
          </a:p>
        </p:txBody>
      </p:sp>
      <p:sp>
        <p:nvSpPr>
          <p:cNvPr id="1650" name="Google Shape;1650;p163"/>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651" name="Google Shape;1651;p163"/>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652" name="Google Shape;1652;p163"/>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1653" name="Google Shape;1653;p163"/>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654" name="Google Shape;1654;p163"/>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1655" name="Google Shape;1655;p163"/>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656" name="Google Shape;1656;p163"/>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657" name="Google Shape;1657;p163"/>
          <p:cNvSpPr txBox="1"/>
          <p:nvPr/>
        </p:nvSpPr>
        <p:spPr>
          <a:xfrm>
            <a:off x="1389888" y="256032"/>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i="1">
                <a:solidFill>
                  <a:schemeClr val="lt1"/>
                </a:solidFill>
                <a:latin typeface="Open Sans"/>
                <a:ea typeface="Open Sans"/>
                <a:cs typeface="Open Sans"/>
                <a:sym typeface="Open Sans"/>
              </a:rPr>
              <a:t>Information Flow Diagram</a:t>
            </a:r>
            <a:endParaRPr sz="600" b="1" i="1">
              <a:solidFill>
                <a:schemeClr val="lt1"/>
              </a:solidFill>
              <a:latin typeface="Open Sans"/>
              <a:ea typeface="Open Sans"/>
              <a:cs typeface="Open Sans"/>
              <a:sym typeface="Open Sans"/>
            </a:endParaRPr>
          </a:p>
        </p:txBody>
      </p:sp>
      <p:sp>
        <p:nvSpPr>
          <p:cNvPr id="1658" name="Google Shape;1658;p163"/>
          <p:cNvSpPr/>
          <p:nvPr/>
        </p:nvSpPr>
        <p:spPr>
          <a:xfrm>
            <a:off x="6792350" y="1483975"/>
            <a:ext cx="2075700" cy="327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u="sng">
                <a:solidFill>
                  <a:schemeClr val="dk1"/>
                </a:solidFill>
                <a:latin typeface="Open Sans"/>
                <a:ea typeface="Open Sans"/>
                <a:cs typeface="Open Sans"/>
                <a:sym typeface="Open Sans"/>
              </a:rPr>
              <a:t>Workflow Specialist &amp; Implementation Consultant (UCX)</a:t>
            </a:r>
            <a:endParaRPr sz="800" b="1" i="1" u="sng">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a:solidFill>
                  <a:schemeClr val="dk1"/>
                </a:solidFill>
                <a:latin typeface="Open Sans"/>
                <a:ea typeface="Open Sans"/>
                <a:cs typeface="Open Sans"/>
                <a:sym typeface="Open Sans"/>
              </a:rPr>
              <a:t>Same as direct onboarding</a:t>
            </a:r>
            <a:endParaRPr sz="800">
              <a:solidFill>
                <a:schemeClr val="dk1"/>
              </a:solidFill>
              <a:latin typeface="Open Sans"/>
              <a:ea typeface="Open Sans"/>
              <a:cs typeface="Open Sans"/>
              <a:sym typeface="Open Sans"/>
            </a:endParaRPr>
          </a:p>
          <a:p>
            <a:pPr marL="0" lvl="0" indent="0" algn="l" rtl="0">
              <a:spcBef>
                <a:spcPts val="200"/>
              </a:spcBef>
              <a:spcAft>
                <a:spcPts val="0"/>
              </a:spcAft>
              <a:buNone/>
            </a:pPr>
            <a:r>
              <a:rPr lang="en" sz="800" b="1" i="1" u="sng">
                <a:solidFill>
                  <a:schemeClr val="dk1"/>
                </a:solidFill>
                <a:latin typeface="Open Sans"/>
                <a:ea typeface="Open Sans"/>
                <a:cs typeface="Open Sans"/>
                <a:sym typeface="Open Sans"/>
              </a:rPr>
              <a:t>Implementation Specialist</a:t>
            </a:r>
            <a:endParaRPr sz="800" b="1" i="1" u="sng">
              <a:solidFill>
                <a:schemeClr val="dk1"/>
              </a:solidFill>
              <a:latin typeface="Open Sans"/>
              <a:ea typeface="Open Sans"/>
              <a:cs typeface="Open Sans"/>
              <a:sym typeface="Open Sans"/>
            </a:endParaRPr>
          </a:p>
          <a:p>
            <a:pPr marL="0" lvl="0" indent="0" algn="l" rtl="0">
              <a:spcBef>
                <a:spcPts val="200"/>
              </a:spcBef>
              <a:spcAft>
                <a:spcPts val="200"/>
              </a:spcAft>
              <a:buNone/>
            </a:pPr>
            <a:r>
              <a:rPr lang="en" sz="800">
                <a:solidFill>
                  <a:schemeClr val="dk1"/>
                </a:solidFill>
                <a:latin typeface="Open Sans"/>
                <a:ea typeface="Open Sans"/>
                <a:cs typeface="Open Sans"/>
                <a:sym typeface="Open Sans"/>
              </a:rPr>
              <a:t>Same as direct onboarding</a:t>
            </a:r>
            <a:endParaRPr sz="800">
              <a:solidFill>
                <a:schemeClr val="dk1"/>
              </a:solidFill>
              <a:latin typeface="Open Sans"/>
              <a:ea typeface="Open Sans"/>
              <a:cs typeface="Open Sans"/>
              <a:sym typeface="Open Sans"/>
            </a:endParaRPr>
          </a:p>
        </p:txBody>
      </p:sp>
      <p:sp>
        <p:nvSpPr>
          <p:cNvPr id="1659" name="Google Shape;1659;p163"/>
          <p:cNvSpPr/>
          <p:nvPr/>
        </p:nvSpPr>
        <p:spPr>
          <a:xfrm>
            <a:off x="6792350" y="1173475"/>
            <a:ext cx="2077200" cy="310500"/>
          </a:xfrm>
          <a:prstGeom prst="rect">
            <a:avLst/>
          </a:prstGeom>
          <a:solidFill>
            <a:schemeClr val="dk2"/>
          </a:solidFill>
          <a:ln>
            <a:noFill/>
          </a:ln>
        </p:spPr>
        <p:txBody>
          <a:bodyPr spcFirstLastPara="1" wrap="square" lIns="45700" tIns="45700" rIns="45700" bIns="45700" anchor="ctr"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Process Improvements by Process Role</a:t>
            </a:r>
            <a:endParaRPr sz="800" b="1">
              <a:solidFill>
                <a:schemeClr val="lt1"/>
              </a:solidFill>
              <a:latin typeface="Open Sans"/>
              <a:ea typeface="Open Sans"/>
              <a:cs typeface="Open Sans"/>
              <a:sym typeface="Open Sans"/>
            </a:endParaRPr>
          </a:p>
        </p:txBody>
      </p:sp>
      <p:sp>
        <p:nvSpPr>
          <p:cNvPr id="1660" name="Google Shape;1660;p163"/>
          <p:cNvSpPr/>
          <p:nvPr/>
        </p:nvSpPr>
        <p:spPr>
          <a:xfrm>
            <a:off x="6689452" y="1097278"/>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4</a:t>
            </a:r>
            <a:endParaRPr sz="800">
              <a:solidFill>
                <a:schemeClr val="dk1"/>
              </a:solidFill>
              <a:latin typeface="Open Sans"/>
              <a:ea typeface="Open Sans"/>
              <a:cs typeface="Open Sans"/>
              <a:sym typeface="Open Sans"/>
            </a:endParaRPr>
          </a:p>
        </p:txBody>
      </p:sp>
      <p:sp>
        <p:nvSpPr>
          <p:cNvPr id="1661" name="Google Shape;1661;p163"/>
          <p:cNvSpPr/>
          <p:nvPr/>
        </p:nvSpPr>
        <p:spPr>
          <a:xfrm>
            <a:off x="280869" y="2121750"/>
            <a:ext cx="4089300" cy="1662000"/>
          </a:xfrm>
          <a:prstGeom prst="roundRect">
            <a:avLst>
              <a:gd name="adj" fmla="val 9091"/>
            </a:avLst>
          </a:prstGeom>
          <a:solidFill>
            <a:schemeClr val="accent1"/>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Employer</a:t>
            </a:r>
            <a:endParaRPr sz="7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Onboarding </a:t>
            </a:r>
            <a:endParaRPr sz="700" b="1">
              <a:solidFill>
                <a:schemeClr val="lt1"/>
              </a:solidFill>
              <a:latin typeface="Open Sans"/>
              <a:ea typeface="Open Sans"/>
              <a:cs typeface="Open Sans"/>
              <a:sym typeface="Open Sans"/>
            </a:endParaRPr>
          </a:p>
        </p:txBody>
      </p:sp>
      <p:sp>
        <p:nvSpPr>
          <p:cNvPr id="1662" name="Google Shape;1662;p163"/>
          <p:cNvSpPr/>
          <p:nvPr/>
        </p:nvSpPr>
        <p:spPr>
          <a:xfrm>
            <a:off x="958563" y="2194212"/>
            <a:ext cx="1582500" cy="110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i="0" u="none" strike="noStrike" cap="none">
                <a:solidFill>
                  <a:schemeClr val="dk1"/>
                </a:solidFill>
                <a:latin typeface="Open Sans"/>
                <a:ea typeface="Open Sans"/>
                <a:cs typeface="Open Sans"/>
                <a:sym typeface="Open Sans"/>
              </a:rPr>
              <a:t>Employer Setup</a:t>
            </a:r>
            <a:endParaRPr sz="600" b="1" i="0" u="none" strike="noStrike" cap="none">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Lookup EFX_ID (Employer Name Matching &amp; Multiple match Review Process)</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Duplication Check &amp; Review Process</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Setup Employer CDH</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Setup Salesforce Account</a:t>
            </a:r>
            <a:endParaRPr sz="600" i="1">
              <a:solidFill>
                <a:schemeClr val="dk1"/>
              </a:solidFill>
              <a:latin typeface="Open Sans"/>
              <a:ea typeface="Open Sans"/>
              <a:cs typeface="Open Sans"/>
              <a:sym typeface="Open Sans"/>
            </a:endParaRPr>
          </a:p>
        </p:txBody>
      </p:sp>
      <p:sp>
        <p:nvSpPr>
          <p:cNvPr id="1663" name="Google Shape;1663;p163"/>
          <p:cNvSpPr/>
          <p:nvPr/>
        </p:nvSpPr>
        <p:spPr>
          <a:xfrm>
            <a:off x="2580675" y="2194212"/>
            <a:ext cx="1581900" cy="110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Product Setup - </a:t>
            </a:r>
            <a:r>
              <a:rPr lang="en" sz="600" b="1" i="0" u="none" strike="noStrike" cap="none">
                <a:solidFill>
                  <a:schemeClr val="dk1"/>
                </a:solidFill>
                <a:latin typeface="Open Sans"/>
                <a:ea typeface="Open Sans"/>
                <a:cs typeface="Open Sans"/>
                <a:sym typeface="Open Sans"/>
              </a:rPr>
              <a:t>Common</a:t>
            </a:r>
            <a:endParaRPr sz="600" b="1" i="0" u="none" strike="noStrike" cap="none">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ERCode Generation </a:t>
            </a:r>
            <a:r>
              <a:rPr lang="en" sz="600" b="1" i="1">
                <a:solidFill>
                  <a:schemeClr val="dk1"/>
                </a:solidFill>
                <a:latin typeface="Open Sans"/>
                <a:ea typeface="Open Sans"/>
                <a:cs typeface="Open Sans"/>
                <a:sym typeface="Open Sans"/>
              </a:rPr>
              <a:t>(support ERCode sharing cross product)</a:t>
            </a:r>
            <a:endParaRPr sz="600" b="1"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Link ERCode to EFX_ID &amp; Alliance (CDH, Salesforce)</a:t>
            </a:r>
            <a:endParaRPr sz="600"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Product Default Config Manager (</a:t>
            </a:r>
            <a:r>
              <a:rPr lang="en" sz="600" b="1" i="1">
                <a:solidFill>
                  <a:schemeClr val="lt1"/>
                </a:solidFill>
                <a:highlight>
                  <a:schemeClr val="dk2"/>
                </a:highlight>
                <a:latin typeface="Open Sans"/>
                <a:ea typeface="Open Sans"/>
                <a:cs typeface="Open Sans"/>
                <a:sym typeface="Open Sans"/>
              </a:rPr>
              <a:t>Alliance</a:t>
            </a:r>
            <a:r>
              <a:rPr lang="en" sz="600" i="1">
                <a:solidFill>
                  <a:schemeClr val="dk1"/>
                </a:solidFill>
                <a:latin typeface="Open Sans"/>
                <a:ea typeface="Open Sans"/>
                <a:cs typeface="Open Sans"/>
                <a:sym typeface="Open Sans"/>
              </a:rPr>
              <a:t>)</a:t>
            </a:r>
            <a:endParaRPr sz="600"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Employer Authorization Setup (SSS)</a:t>
            </a:r>
            <a:endParaRPr sz="600" i="1">
              <a:solidFill>
                <a:schemeClr val="dk1"/>
              </a:solidFill>
              <a:latin typeface="Open Sans"/>
              <a:ea typeface="Open Sans"/>
              <a:cs typeface="Open Sans"/>
              <a:sym typeface="Open Sans"/>
            </a:endParaRPr>
          </a:p>
        </p:txBody>
      </p:sp>
      <p:sp>
        <p:nvSpPr>
          <p:cNvPr id="1664" name="Google Shape;1664;p163"/>
          <p:cNvSpPr/>
          <p:nvPr/>
        </p:nvSpPr>
        <p:spPr>
          <a:xfrm>
            <a:off x="2575625" y="3327560"/>
            <a:ext cx="1582500" cy="38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Setup- </a:t>
            </a:r>
            <a:r>
              <a:rPr lang="en" sz="600">
                <a:solidFill>
                  <a:schemeClr val="dk1"/>
                </a:solidFill>
                <a:latin typeface="Open Sans"/>
                <a:ea typeface="Open Sans"/>
                <a:cs typeface="Open Sans"/>
                <a:sym typeface="Open Sans"/>
              </a:rPr>
              <a:t>(TWN, I9, UC…..)</a:t>
            </a:r>
            <a:endParaRPr sz="600">
              <a:solidFill>
                <a:schemeClr val="dk1"/>
              </a:solidFill>
              <a:latin typeface="Open Sans"/>
              <a:ea typeface="Open Sans"/>
              <a:cs typeface="Open Sans"/>
              <a:sym typeface="Open Sans"/>
            </a:endParaRPr>
          </a:p>
        </p:txBody>
      </p:sp>
      <p:sp>
        <p:nvSpPr>
          <p:cNvPr id="1665" name="Google Shape;1665;p163"/>
          <p:cNvSpPr/>
          <p:nvPr/>
        </p:nvSpPr>
        <p:spPr>
          <a:xfrm>
            <a:off x="2575625" y="4130800"/>
            <a:ext cx="1581900" cy="6327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UC Data &amp; UCX product specific default configuration setup</a:t>
            </a:r>
            <a:endParaRPr sz="600" b="1" i="1">
              <a:solidFill>
                <a:schemeClr val="dk1"/>
              </a:solidFill>
              <a:latin typeface="Open Sans"/>
              <a:ea typeface="Open Sans"/>
              <a:cs typeface="Open Sans"/>
              <a:sym typeface="Open Sans"/>
            </a:endParaRPr>
          </a:p>
          <a:p>
            <a:pPr marL="0" lvl="0" indent="0" algn="l" rtl="0">
              <a:spcBef>
                <a:spcPts val="0"/>
              </a:spcBef>
              <a:spcAft>
                <a:spcPts val="0"/>
              </a:spcAft>
              <a:buNone/>
            </a:pPr>
            <a:r>
              <a:rPr lang="en" sz="600" i="1">
                <a:solidFill>
                  <a:schemeClr val="dk1"/>
                </a:solidFill>
                <a:latin typeface="Open Sans"/>
                <a:ea typeface="Open Sans"/>
                <a:cs typeface="Open Sans"/>
                <a:sym typeface="Open Sans"/>
              </a:rPr>
              <a:t>UCX “Inhouse Account ID” generation</a:t>
            </a:r>
            <a:endParaRPr sz="600" i="1">
              <a:solidFill>
                <a:schemeClr val="dk1"/>
              </a:solidFill>
              <a:latin typeface="Open Sans"/>
              <a:ea typeface="Open Sans"/>
              <a:cs typeface="Open Sans"/>
              <a:sym typeface="Open Sans"/>
            </a:endParaRPr>
          </a:p>
          <a:p>
            <a:pPr marL="0" lvl="0" indent="0" algn="l" rtl="0">
              <a:spcBef>
                <a:spcPts val="0"/>
              </a:spcBef>
              <a:spcAft>
                <a:spcPts val="0"/>
              </a:spcAft>
              <a:buNone/>
            </a:pPr>
            <a:r>
              <a:rPr lang="en" sz="600" i="1">
                <a:solidFill>
                  <a:schemeClr val="dk1"/>
                </a:solidFill>
                <a:latin typeface="Open Sans"/>
                <a:ea typeface="Open Sans"/>
                <a:cs typeface="Open Sans"/>
                <a:sym typeface="Open Sans"/>
              </a:rPr>
              <a:t>TWN &amp; UC Default Product Config</a:t>
            </a:r>
            <a:endParaRPr sz="600" i="1">
              <a:solidFill>
                <a:schemeClr val="dk1"/>
              </a:solidFill>
              <a:latin typeface="Open Sans"/>
              <a:ea typeface="Open Sans"/>
              <a:cs typeface="Open Sans"/>
              <a:sym typeface="Open Sans"/>
            </a:endParaRPr>
          </a:p>
        </p:txBody>
      </p:sp>
      <p:sp>
        <p:nvSpPr>
          <p:cNvPr id="1666" name="Google Shape;1666;p163"/>
          <p:cNvSpPr/>
          <p:nvPr/>
        </p:nvSpPr>
        <p:spPr>
          <a:xfrm>
            <a:off x="4701617" y="2797500"/>
            <a:ext cx="570600" cy="3105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l" rtl="0">
              <a:lnSpc>
                <a:spcPct val="100000"/>
              </a:lnSpc>
              <a:spcBef>
                <a:spcPts val="0"/>
              </a:spcBef>
              <a:spcAft>
                <a:spcPts val="300"/>
              </a:spcAft>
              <a:buClr>
                <a:srgbClr val="000000"/>
              </a:buClr>
              <a:buSzPts val="700"/>
              <a:buFont typeface="Arial"/>
              <a:buNone/>
            </a:pPr>
            <a:r>
              <a:rPr lang="en" sz="600">
                <a:solidFill>
                  <a:schemeClr val="dk1"/>
                </a:solidFill>
                <a:latin typeface="Open Sans"/>
                <a:ea typeface="Open Sans"/>
                <a:cs typeface="Open Sans"/>
                <a:sym typeface="Open Sans"/>
              </a:rPr>
              <a:t>Salesforce/</a:t>
            </a:r>
            <a:br>
              <a:rPr lang="en" sz="600">
                <a:solidFill>
                  <a:schemeClr val="dk1"/>
                </a:solidFill>
                <a:latin typeface="Open Sans"/>
                <a:ea typeface="Open Sans"/>
                <a:cs typeface="Open Sans"/>
                <a:sym typeface="Open Sans"/>
              </a:rPr>
            </a:br>
            <a:r>
              <a:rPr lang="en" sz="600">
                <a:solidFill>
                  <a:schemeClr val="dk1"/>
                </a:solidFill>
                <a:latin typeface="Open Sans"/>
                <a:ea typeface="Open Sans"/>
                <a:cs typeface="Open Sans"/>
                <a:sym typeface="Open Sans"/>
              </a:rPr>
              <a:t>Mulesoft</a:t>
            </a:r>
            <a:endParaRPr sz="600">
              <a:solidFill>
                <a:schemeClr val="dk1"/>
              </a:solidFill>
              <a:latin typeface="Open Sans"/>
              <a:ea typeface="Open Sans"/>
              <a:cs typeface="Open Sans"/>
              <a:sym typeface="Open Sans"/>
            </a:endParaRPr>
          </a:p>
        </p:txBody>
      </p:sp>
      <p:grpSp>
        <p:nvGrpSpPr>
          <p:cNvPr id="1667" name="Google Shape;1667;p163"/>
          <p:cNvGrpSpPr/>
          <p:nvPr/>
        </p:nvGrpSpPr>
        <p:grpSpPr>
          <a:xfrm>
            <a:off x="5401114" y="1924151"/>
            <a:ext cx="1238999" cy="598849"/>
            <a:chOff x="5401114" y="2609951"/>
            <a:chExt cx="1238999" cy="598849"/>
          </a:xfrm>
        </p:grpSpPr>
        <p:sp>
          <p:nvSpPr>
            <p:cNvPr id="1668" name="Google Shape;1668;p163"/>
            <p:cNvSpPr/>
            <p:nvPr/>
          </p:nvSpPr>
          <p:spPr>
            <a:xfrm>
              <a:off x="5497713" y="2696700"/>
              <a:ext cx="1142400" cy="5121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Create Project in Workfront for product implementation</a:t>
              </a:r>
              <a:endParaRPr sz="600">
                <a:solidFill>
                  <a:schemeClr val="dk1"/>
                </a:solidFill>
                <a:latin typeface="Open Sans"/>
                <a:ea typeface="Open Sans"/>
                <a:cs typeface="Open Sans"/>
                <a:sym typeface="Open Sans"/>
              </a:endParaRPr>
            </a:p>
            <a:p>
              <a:pPr marL="0" lvl="0" indent="0" algn="l" rtl="0">
                <a:spcBef>
                  <a:spcPts val="0"/>
                </a:spcBef>
                <a:spcAft>
                  <a:spcPts val="0"/>
                </a:spcAft>
                <a:buNone/>
              </a:pPr>
              <a:r>
                <a:rPr lang="en" sz="600" b="1" i="1">
                  <a:solidFill>
                    <a:schemeClr val="dk1"/>
                  </a:solidFill>
                  <a:latin typeface="Open Sans"/>
                  <a:ea typeface="Open Sans"/>
                  <a:cs typeface="Open Sans"/>
                  <a:sym typeface="Open Sans"/>
                </a:rPr>
                <a:t>TWN + UC Data</a:t>
              </a:r>
              <a:endParaRPr sz="600" b="1" i="1">
                <a:solidFill>
                  <a:schemeClr val="dk1"/>
                </a:solidFill>
                <a:latin typeface="Open Sans"/>
                <a:ea typeface="Open Sans"/>
                <a:cs typeface="Open Sans"/>
                <a:sym typeface="Open Sans"/>
              </a:endParaRPr>
            </a:p>
          </p:txBody>
        </p:sp>
        <p:sp>
          <p:nvSpPr>
            <p:cNvPr id="1669" name="Google Shape;1669;p163"/>
            <p:cNvSpPr/>
            <p:nvPr/>
          </p:nvSpPr>
          <p:spPr>
            <a:xfrm>
              <a:off x="5401114" y="2609951"/>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4</a:t>
              </a:r>
              <a:endParaRPr sz="800">
                <a:solidFill>
                  <a:schemeClr val="dk1"/>
                </a:solidFill>
                <a:latin typeface="Open Sans"/>
                <a:ea typeface="Open Sans"/>
                <a:cs typeface="Open Sans"/>
                <a:sym typeface="Open Sans"/>
              </a:endParaRPr>
            </a:p>
          </p:txBody>
        </p:sp>
      </p:grpSp>
      <p:cxnSp>
        <p:nvCxnSpPr>
          <p:cNvPr id="1670" name="Google Shape;1670;p163"/>
          <p:cNvCxnSpPr>
            <a:stCxn id="1666" idx="3"/>
            <a:endCxn id="1668" idx="1"/>
          </p:cNvCxnSpPr>
          <p:nvPr/>
        </p:nvCxnSpPr>
        <p:spPr>
          <a:xfrm rot="10800000" flipH="1">
            <a:off x="5272217" y="2266950"/>
            <a:ext cx="225600" cy="685800"/>
          </a:xfrm>
          <a:prstGeom prst="bentConnector3">
            <a:avLst>
              <a:gd name="adj1" fmla="val 49977"/>
            </a:avLst>
          </a:prstGeom>
          <a:noFill/>
          <a:ln w="9525" cap="flat" cmpd="sng">
            <a:solidFill>
              <a:schemeClr val="dk2"/>
            </a:solidFill>
            <a:prstDash val="solid"/>
            <a:round/>
            <a:headEnd type="none" w="med" len="med"/>
            <a:tailEnd type="triangle" w="med" len="med"/>
          </a:ln>
        </p:spPr>
      </p:cxnSp>
      <p:cxnSp>
        <p:nvCxnSpPr>
          <p:cNvPr id="1671" name="Google Shape;1671;p163"/>
          <p:cNvCxnSpPr>
            <a:stCxn id="1666" idx="3"/>
            <a:endCxn id="1672" idx="1"/>
          </p:cNvCxnSpPr>
          <p:nvPr/>
        </p:nvCxnSpPr>
        <p:spPr>
          <a:xfrm>
            <a:off x="5272217" y="2952750"/>
            <a:ext cx="225600" cy="702000"/>
          </a:xfrm>
          <a:prstGeom prst="bentConnector3">
            <a:avLst>
              <a:gd name="adj1" fmla="val 49977"/>
            </a:avLst>
          </a:prstGeom>
          <a:noFill/>
          <a:ln w="9525" cap="flat" cmpd="sng">
            <a:solidFill>
              <a:schemeClr val="dk2"/>
            </a:solidFill>
            <a:prstDash val="solid"/>
            <a:round/>
            <a:headEnd type="none" w="med" len="med"/>
            <a:tailEnd type="triangle" w="med" len="med"/>
          </a:ln>
        </p:spPr>
      </p:cxnSp>
      <p:cxnSp>
        <p:nvCxnSpPr>
          <p:cNvPr id="1673" name="Google Shape;1673;p163"/>
          <p:cNvCxnSpPr>
            <a:stCxn id="1665" idx="3"/>
            <a:endCxn id="1666" idx="1"/>
          </p:cNvCxnSpPr>
          <p:nvPr/>
        </p:nvCxnSpPr>
        <p:spPr>
          <a:xfrm rot="10800000" flipH="1">
            <a:off x="4157525" y="2952850"/>
            <a:ext cx="544200" cy="1494300"/>
          </a:xfrm>
          <a:prstGeom prst="bentConnector3">
            <a:avLst>
              <a:gd name="adj1" fmla="val 49990"/>
            </a:avLst>
          </a:prstGeom>
          <a:noFill/>
          <a:ln w="9525" cap="flat" cmpd="sng">
            <a:solidFill>
              <a:schemeClr val="dk2"/>
            </a:solidFill>
            <a:prstDash val="solid"/>
            <a:round/>
            <a:headEnd type="none" w="med" len="med"/>
            <a:tailEnd type="triangle" w="med" len="med"/>
          </a:ln>
        </p:spPr>
      </p:cxnSp>
      <p:sp>
        <p:nvSpPr>
          <p:cNvPr id="1674" name="Google Shape;1674;p163"/>
          <p:cNvSpPr txBox="1"/>
          <p:nvPr/>
        </p:nvSpPr>
        <p:spPr>
          <a:xfrm>
            <a:off x="274325" y="1073275"/>
            <a:ext cx="7668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EFX Operations</a:t>
            </a:r>
            <a:endParaRPr sz="800">
              <a:solidFill>
                <a:schemeClr val="dk1"/>
              </a:solidFill>
              <a:latin typeface="Open Sans"/>
              <a:ea typeface="Open Sans"/>
              <a:cs typeface="Open Sans"/>
              <a:sym typeface="Open Sans"/>
            </a:endParaRPr>
          </a:p>
        </p:txBody>
      </p:sp>
      <p:sp>
        <p:nvSpPr>
          <p:cNvPr id="1675" name="Google Shape;1675;p163"/>
          <p:cNvSpPr txBox="1"/>
          <p:nvPr/>
        </p:nvSpPr>
        <p:spPr>
          <a:xfrm>
            <a:off x="1407838" y="987550"/>
            <a:ext cx="6939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Operations Portal</a:t>
            </a:r>
            <a:endParaRPr sz="800">
              <a:solidFill>
                <a:schemeClr val="dk1"/>
              </a:solidFill>
              <a:latin typeface="Open Sans"/>
              <a:ea typeface="Open Sans"/>
              <a:cs typeface="Open Sans"/>
              <a:sym typeface="Open Sans"/>
            </a:endParaRPr>
          </a:p>
        </p:txBody>
      </p:sp>
      <p:sp>
        <p:nvSpPr>
          <p:cNvPr id="1676" name="Google Shape;1676;p163"/>
          <p:cNvSpPr/>
          <p:nvPr/>
        </p:nvSpPr>
        <p:spPr>
          <a:xfrm>
            <a:off x="566225" y="1221770"/>
            <a:ext cx="183000" cy="183000"/>
          </a:xfrm>
          <a:custGeom>
            <a:avLst/>
            <a:gdLst/>
            <a:ahLst/>
            <a:cxnLst/>
            <a:rect l="l" t="t" r="r" b="b"/>
            <a:pathLst>
              <a:path w="120000" h="120000" extrusionOk="0">
                <a:moveTo>
                  <a:pt x="108518" y="60000"/>
                </a:moveTo>
                <a:cubicBezTo>
                  <a:pt x="108518" y="68518"/>
                  <a:pt x="106296" y="76666"/>
                  <a:pt x="102592" y="83703"/>
                </a:cubicBezTo>
                <a:cubicBezTo>
                  <a:pt x="100000" y="65185"/>
                  <a:pt x="100000" y="65185"/>
                  <a:pt x="100000" y="65185"/>
                </a:cubicBezTo>
                <a:cubicBezTo>
                  <a:pt x="99629" y="65185"/>
                  <a:pt x="99629" y="65185"/>
                  <a:pt x="99629" y="65185"/>
                </a:cubicBezTo>
                <a:cubicBezTo>
                  <a:pt x="96666" y="65185"/>
                  <a:pt x="96666" y="65185"/>
                  <a:pt x="96666" y="65185"/>
                </a:cubicBezTo>
                <a:cubicBezTo>
                  <a:pt x="96666" y="91851"/>
                  <a:pt x="96666" y="91851"/>
                  <a:pt x="96666" y="91851"/>
                </a:cubicBezTo>
                <a:cubicBezTo>
                  <a:pt x="88888" y="100370"/>
                  <a:pt x="78518" y="106296"/>
                  <a:pt x="67037" y="108148"/>
                </a:cubicBezTo>
                <a:cubicBezTo>
                  <a:pt x="67407" y="102962"/>
                  <a:pt x="67407" y="102962"/>
                  <a:pt x="67407" y="102962"/>
                </a:cubicBezTo>
                <a:cubicBezTo>
                  <a:pt x="67777" y="102962"/>
                  <a:pt x="68518" y="102592"/>
                  <a:pt x="69259" y="102592"/>
                </a:cubicBezTo>
                <a:cubicBezTo>
                  <a:pt x="74074" y="101111"/>
                  <a:pt x="77037" y="95925"/>
                  <a:pt x="75555" y="90740"/>
                </a:cubicBezTo>
                <a:cubicBezTo>
                  <a:pt x="63703" y="52592"/>
                  <a:pt x="63703" y="52592"/>
                  <a:pt x="63703" y="52592"/>
                </a:cubicBezTo>
                <a:cubicBezTo>
                  <a:pt x="63703" y="52222"/>
                  <a:pt x="63703" y="51851"/>
                  <a:pt x="63703" y="51851"/>
                </a:cubicBezTo>
                <a:cubicBezTo>
                  <a:pt x="62962" y="50370"/>
                  <a:pt x="62222" y="48888"/>
                  <a:pt x="61111" y="47407"/>
                </a:cubicBezTo>
                <a:cubicBezTo>
                  <a:pt x="62962" y="46296"/>
                  <a:pt x="65185" y="45925"/>
                  <a:pt x="67407" y="45925"/>
                </a:cubicBezTo>
                <a:cubicBezTo>
                  <a:pt x="67407" y="45925"/>
                  <a:pt x="71111" y="45925"/>
                  <a:pt x="75925" y="45925"/>
                </a:cubicBezTo>
                <a:cubicBezTo>
                  <a:pt x="80370" y="50000"/>
                  <a:pt x="80370" y="50000"/>
                  <a:pt x="80370" y="50000"/>
                </a:cubicBezTo>
                <a:cubicBezTo>
                  <a:pt x="77037" y="81481"/>
                  <a:pt x="77037" y="81481"/>
                  <a:pt x="77037" y="81481"/>
                </a:cubicBezTo>
                <a:cubicBezTo>
                  <a:pt x="81851" y="85925"/>
                  <a:pt x="81851" y="85925"/>
                  <a:pt x="81851" y="85925"/>
                </a:cubicBezTo>
                <a:cubicBezTo>
                  <a:pt x="86296" y="81481"/>
                  <a:pt x="86296" y="81481"/>
                  <a:pt x="86296" y="81481"/>
                </a:cubicBezTo>
                <a:cubicBezTo>
                  <a:pt x="82962" y="50000"/>
                  <a:pt x="82962" y="50000"/>
                  <a:pt x="82962" y="50000"/>
                </a:cubicBezTo>
                <a:cubicBezTo>
                  <a:pt x="87407" y="45925"/>
                  <a:pt x="87407" y="45925"/>
                  <a:pt x="87407" y="45925"/>
                </a:cubicBezTo>
                <a:cubicBezTo>
                  <a:pt x="92592" y="45925"/>
                  <a:pt x="96296" y="45925"/>
                  <a:pt x="96296" y="45925"/>
                </a:cubicBezTo>
                <a:cubicBezTo>
                  <a:pt x="102222" y="45925"/>
                  <a:pt x="107037" y="50000"/>
                  <a:pt x="108148" y="55555"/>
                </a:cubicBezTo>
                <a:cubicBezTo>
                  <a:pt x="108518" y="57037"/>
                  <a:pt x="108518" y="58518"/>
                  <a:pt x="108518" y="60000"/>
                </a:cubicBezTo>
                <a:close/>
                <a:moveTo>
                  <a:pt x="67777" y="98148"/>
                </a:moveTo>
                <a:cubicBezTo>
                  <a:pt x="67407" y="98148"/>
                  <a:pt x="67037" y="98148"/>
                  <a:pt x="66296" y="98148"/>
                </a:cubicBezTo>
                <a:cubicBezTo>
                  <a:pt x="64444" y="98148"/>
                  <a:pt x="62592" y="97037"/>
                  <a:pt x="61851" y="94814"/>
                </a:cubicBezTo>
                <a:cubicBezTo>
                  <a:pt x="52592" y="63703"/>
                  <a:pt x="52592" y="63703"/>
                  <a:pt x="52592" y="63703"/>
                </a:cubicBezTo>
                <a:cubicBezTo>
                  <a:pt x="48518" y="63703"/>
                  <a:pt x="48518" y="63703"/>
                  <a:pt x="48518" y="63703"/>
                </a:cubicBezTo>
                <a:cubicBezTo>
                  <a:pt x="58888" y="108518"/>
                  <a:pt x="58888" y="108518"/>
                  <a:pt x="58888" y="108518"/>
                </a:cubicBezTo>
                <a:cubicBezTo>
                  <a:pt x="43703" y="108148"/>
                  <a:pt x="30370" y="100740"/>
                  <a:pt x="21851" y="89629"/>
                </a:cubicBezTo>
                <a:cubicBezTo>
                  <a:pt x="27777" y="63703"/>
                  <a:pt x="27777" y="63703"/>
                  <a:pt x="27777" y="63703"/>
                </a:cubicBezTo>
                <a:cubicBezTo>
                  <a:pt x="23703" y="63703"/>
                  <a:pt x="23703" y="63703"/>
                  <a:pt x="23703" y="63703"/>
                </a:cubicBezTo>
                <a:cubicBezTo>
                  <a:pt x="17777" y="83703"/>
                  <a:pt x="17777" y="83703"/>
                  <a:pt x="17777" y="83703"/>
                </a:cubicBezTo>
                <a:cubicBezTo>
                  <a:pt x="15555" y="79259"/>
                  <a:pt x="13703" y="74074"/>
                  <a:pt x="12592" y="68888"/>
                </a:cubicBezTo>
                <a:cubicBezTo>
                  <a:pt x="17037" y="53703"/>
                  <a:pt x="17037" y="53703"/>
                  <a:pt x="17037" y="53703"/>
                </a:cubicBezTo>
                <a:cubicBezTo>
                  <a:pt x="17407" y="53703"/>
                  <a:pt x="17407" y="53703"/>
                  <a:pt x="17407" y="53703"/>
                </a:cubicBezTo>
                <a:cubicBezTo>
                  <a:pt x="18888" y="49259"/>
                  <a:pt x="22592" y="45925"/>
                  <a:pt x="27037" y="45925"/>
                </a:cubicBezTo>
                <a:cubicBezTo>
                  <a:pt x="38148" y="45925"/>
                  <a:pt x="38148" y="45925"/>
                  <a:pt x="38148" y="45925"/>
                </a:cubicBezTo>
                <a:cubicBezTo>
                  <a:pt x="49259" y="45925"/>
                  <a:pt x="49259" y="45925"/>
                  <a:pt x="49259" y="45925"/>
                </a:cubicBezTo>
                <a:cubicBezTo>
                  <a:pt x="53703" y="45925"/>
                  <a:pt x="57407" y="49259"/>
                  <a:pt x="59259" y="53703"/>
                </a:cubicBezTo>
                <a:cubicBezTo>
                  <a:pt x="59259" y="53703"/>
                  <a:pt x="59259" y="53703"/>
                  <a:pt x="59259" y="53703"/>
                </a:cubicBezTo>
                <a:cubicBezTo>
                  <a:pt x="70740" y="92222"/>
                  <a:pt x="70740" y="92222"/>
                  <a:pt x="70740" y="92222"/>
                </a:cubicBezTo>
                <a:cubicBezTo>
                  <a:pt x="71851" y="94814"/>
                  <a:pt x="70370" y="97407"/>
                  <a:pt x="67777" y="98148"/>
                </a:cubicBezTo>
                <a:close/>
                <a:moveTo>
                  <a:pt x="70370" y="30370"/>
                </a:moveTo>
                <a:cubicBezTo>
                  <a:pt x="70370" y="24074"/>
                  <a:pt x="75555" y="19259"/>
                  <a:pt x="81851" y="19259"/>
                </a:cubicBezTo>
                <a:cubicBezTo>
                  <a:pt x="88148" y="19259"/>
                  <a:pt x="93333" y="24074"/>
                  <a:pt x="93333" y="30370"/>
                </a:cubicBezTo>
                <a:cubicBezTo>
                  <a:pt x="93333" y="36666"/>
                  <a:pt x="88148" y="41851"/>
                  <a:pt x="81851" y="41851"/>
                </a:cubicBezTo>
                <a:cubicBezTo>
                  <a:pt x="75555" y="41851"/>
                  <a:pt x="70370" y="36666"/>
                  <a:pt x="70370" y="30370"/>
                </a:cubicBezTo>
                <a:close/>
                <a:moveTo>
                  <a:pt x="22962" y="36666"/>
                </a:moveTo>
                <a:cubicBezTo>
                  <a:pt x="22222" y="33703"/>
                  <a:pt x="27407" y="35185"/>
                  <a:pt x="28888" y="25925"/>
                </a:cubicBezTo>
                <a:cubicBezTo>
                  <a:pt x="30000" y="19259"/>
                  <a:pt x="35925" y="17777"/>
                  <a:pt x="38148" y="17777"/>
                </a:cubicBezTo>
                <a:cubicBezTo>
                  <a:pt x="40740" y="17777"/>
                  <a:pt x="46296" y="19259"/>
                  <a:pt x="47407" y="25925"/>
                </a:cubicBezTo>
                <a:cubicBezTo>
                  <a:pt x="48888" y="35185"/>
                  <a:pt x="54074" y="33703"/>
                  <a:pt x="53333" y="36666"/>
                </a:cubicBezTo>
                <a:cubicBezTo>
                  <a:pt x="52962" y="38888"/>
                  <a:pt x="47777" y="41851"/>
                  <a:pt x="38148" y="41851"/>
                </a:cubicBezTo>
                <a:cubicBezTo>
                  <a:pt x="28518" y="41851"/>
                  <a:pt x="23703" y="38888"/>
                  <a:pt x="22962" y="36666"/>
                </a:cubicBezTo>
                <a:close/>
                <a:moveTo>
                  <a:pt x="60000" y="115185"/>
                </a:moveTo>
                <a:cubicBezTo>
                  <a:pt x="29629" y="115185"/>
                  <a:pt x="5185" y="90370"/>
                  <a:pt x="5185" y="60000"/>
                </a:cubicBezTo>
                <a:cubicBezTo>
                  <a:pt x="5185" y="30000"/>
                  <a:pt x="29629" y="4814"/>
                  <a:pt x="60000" y="4814"/>
                </a:cubicBezTo>
                <a:cubicBezTo>
                  <a:pt x="90370" y="4814"/>
                  <a:pt x="115185" y="30000"/>
                  <a:pt x="115185" y="60000"/>
                </a:cubicBezTo>
                <a:cubicBezTo>
                  <a:pt x="115185" y="90370"/>
                  <a:pt x="90370" y="115185"/>
                  <a:pt x="60000" y="115185"/>
                </a:cubicBezTo>
                <a:close/>
                <a:moveTo>
                  <a:pt x="60000" y="0"/>
                </a:moveTo>
                <a:cubicBezTo>
                  <a:pt x="27037" y="0"/>
                  <a:pt x="0" y="27037"/>
                  <a:pt x="0" y="60000"/>
                </a:cubicBezTo>
                <a:cubicBezTo>
                  <a:pt x="0" y="92962"/>
                  <a:pt x="27037" y="120000"/>
                  <a:pt x="60000" y="120000"/>
                </a:cubicBezTo>
                <a:cubicBezTo>
                  <a:pt x="93333" y="120000"/>
                  <a:pt x="120000" y="92962"/>
                  <a:pt x="120000" y="60000"/>
                </a:cubicBezTo>
                <a:cubicBezTo>
                  <a:pt x="120000" y="27037"/>
                  <a:pt x="93333" y="0"/>
                  <a:pt x="6000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grpSp>
        <p:nvGrpSpPr>
          <p:cNvPr id="1677" name="Google Shape;1677;p163"/>
          <p:cNvGrpSpPr/>
          <p:nvPr/>
        </p:nvGrpSpPr>
        <p:grpSpPr>
          <a:xfrm>
            <a:off x="1459331" y="1221840"/>
            <a:ext cx="182887" cy="182860"/>
            <a:chOff x="533397" y="1635125"/>
            <a:chExt cx="601800" cy="603300"/>
          </a:xfrm>
        </p:grpSpPr>
        <p:sp>
          <p:nvSpPr>
            <p:cNvPr id="1678" name="Google Shape;1678;p163"/>
            <p:cNvSpPr/>
            <p:nvPr/>
          </p:nvSpPr>
          <p:spPr>
            <a:xfrm>
              <a:off x="533397" y="1635125"/>
              <a:ext cx="601800" cy="603300"/>
            </a:xfrm>
            <a:custGeom>
              <a:avLst/>
              <a:gdLst/>
              <a:ahLst/>
              <a:cxnLst/>
              <a:rect l="l" t="t" r="r" b="b"/>
              <a:pathLst>
                <a:path w="120000" h="120000" extrusionOk="0">
                  <a:moveTo>
                    <a:pt x="60000" y="0"/>
                  </a:moveTo>
                  <a:cubicBezTo>
                    <a:pt x="26625" y="0"/>
                    <a:pt x="0" y="26625"/>
                    <a:pt x="0" y="60000"/>
                  </a:cubicBezTo>
                  <a:cubicBezTo>
                    <a:pt x="0" y="93000"/>
                    <a:pt x="26625" y="120000"/>
                    <a:pt x="60000" y="120000"/>
                  </a:cubicBezTo>
                  <a:cubicBezTo>
                    <a:pt x="93000" y="120000"/>
                    <a:pt x="120000" y="93000"/>
                    <a:pt x="120000" y="60000"/>
                  </a:cubicBezTo>
                  <a:cubicBezTo>
                    <a:pt x="120000" y="26625"/>
                    <a:pt x="93000" y="0"/>
                    <a:pt x="60000" y="0"/>
                  </a:cubicBezTo>
                  <a:close/>
                  <a:moveTo>
                    <a:pt x="60000" y="4875"/>
                  </a:moveTo>
                  <a:cubicBezTo>
                    <a:pt x="90000" y="4875"/>
                    <a:pt x="115125" y="29625"/>
                    <a:pt x="115125" y="60000"/>
                  </a:cubicBezTo>
                  <a:cubicBezTo>
                    <a:pt x="115125" y="90375"/>
                    <a:pt x="90000" y="115125"/>
                    <a:pt x="60000" y="115125"/>
                  </a:cubicBezTo>
                  <a:cubicBezTo>
                    <a:pt x="29250" y="115125"/>
                    <a:pt x="4875" y="90375"/>
                    <a:pt x="4875" y="60000"/>
                  </a:cubicBezTo>
                  <a:cubicBezTo>
                    <a:pt x="4875" y="29625"/>
                    <a:pt x="29250" y="4875"/>
                    <a:pt x="60000" y="4875"/>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sp>
          <p:nvSpPr>
            <p:cNvPr id="1679" name="Google Shape;1679;p163"/>
            <p:cNvSpPr/>
            <p:nvPr/>
          </p:nvSpPr>
          <p:spPr>
            <a:xfrm>
              <a:off x="642937" y="1784350"/>
              <a:ext cx="382500" cy="354000"/>
            </a:xfrm>
            <a:custGeom>
              <a:avLst/>
              <a:gdLst/>
              <a:ahLst/>
              <a:cxnLst/>
              <a:rect l="l" t="t" r="r" b="b"/>
              <a:pathLst>
                <a:path w="120000" h="120000" extrusionOk="0">
                  <a:moveTo>
                    <a:pt x="111133" y="79787"/>
                  </a:moveTo>
                  <a:cubicBezTo>
                    <a:pt x="111133" y="77234"/>
                    <a:pt x="109359" y="75957"/>
                    <a:pt x="107586" y="75957"/>
                  </a:cubicBezTo>
                  <a:cubicBezTo>
                    <a:pt x="105221" y="75957"/>
                    <a:pt x="104039" y="77234"/>
                    <a:pt x="104039" y="79787"/>
                  </a:cubicBezTo>
                  <a:cubicBezTo>
                    <a:pt x="104039" y="81702"/>
                    <a:pt x="105221" y="82978"/>
                    <a:pt x="107586" y="82978"/>
                  </a:cubicBezTo>
                  <a:cubicBezTo>
                    <a:pt x="109359" y="82978"/>
                    <a:pt x="111133" y="81702"/>
                    <a:pt x="111133" y="79787"/>
                  </a:cubicBezTo>
                  <a:close/>
                  <a:moveTo>
                    <a:pt x="99310" y="79787"/>
                  </a:moveTo>
                  <a:cubicBezTo>
                    <a:pt x="99310" y="77234"/>
                    <a:pt x="98128" y="75957"/>
                    <a:pt x="95763" y="75957"/>
                  </a:cubicBezTo>
                  <a:cubicBezTo>
                    <a:pt x="93990" y="75957"/>
                    <a:pt x="92216" y="77234"/>
                    <a:pt x="92216" y="79787"/>
                  </a:cubicBezTo>
                  <a:cubicBezTo>
                    <a:pt x="92216" y="81702"/>
                    <a:pt x="93990" y="82978"/>
                    <a:pt x="95763" y="82978"/>
                  </a:cubicBezTo>
                  <a:cubicBezTo>
                    <a:pt x="98128" y="82978"/>
                    <a:pt x="99310" y="81702"/>
                    <a:pt x="99310" y="79787"/>
                  </a:cubicBezTo>
                  <a:close/>
                  <a:moveTo>
                    <a:pt x="88669" y="79787"/>
                  </a:moveTo>
                  <a:cubicBezTo>
                    <a:pt x="88669" y="77234"/>
                    <a:pt x="86896" y="75957"/>
                    <a:pt x="85123" y="75957"/>
                  </a:cubicBezTo>
                  <a:cubicBezTo>
                    <a:pt x="83349" y="75957"/>
                    <a:pt x="81576" y="77234"/>
                    <a:pt x="81576" y="79787"/>
                  </a:cubicBezTo>
                  <a:cubicBezTo>
                    <a:pt x="81576" y="81702"/>
                    <a:pt x="83349" y="82978"/>
                    <a:pt x="85123" y="82978"/>
                  </a:cubicBezTo>
                  <a:cubicBezTo>
                    <a:pt x="86896" y="82978"/>
                    <a:pt x="88669" y="81702"/>
                    <a:pt x="88669" y="79787"/>
                  </a:cubicBezTo>
                  <a:close/>
                  <a:moveTo>
                    <a:pt x="10049" y="69574"/>
                  </a:moveTo>
                  <a:cubicBezTo>
                    <a:pt x="109359" y="69574"/>
                    <a:pt x="109359" y="69574"/>
                    <a:pt x="109359" y="69574"/>
                  </a:cubicBezTo>
                  <a:cubicBezTo>
                    <a:pt x="109359" y="11489"/>
                    <a:pt x="109359" y="11489"/>
                    <a:pt x="109359" y="11489"/>
                  </a:cubicBezTo>
                  <a:cubicBezTo>
                    <a:pt x="10049" y="11489"/>
                    <a:pt x="10049" y="11489"/>
                    <a:pt x="10049" y="11489"/>
                  </a:cubicBezTo>
                  <a:lnTo>
                    <a:pt x="10049" y="69574"/>
                  </a:lnTo>
                  <a:close/>
                  <a:moveTo>
                    <a:pt x="120000" y="10212"/>
                  </a:moveTo>
                  <a:cubicBezTo>
                    <a:pt x="120000" y="79787"/>
                    <a:pt x="120000" y="79787"/>
                    <a:pt x="120000" y="79787"/>
                  </a:cubicBezTo>
                  <a:cubicBezTo>
                    <a:pt x="120000" y="85531"/>
                    <a:pt x="115862" y="90000"/>
                    <a:pt x="110541" y="90000"/>
                  </a:cubicBezTo>
                  <a:cubicBezTo>
                    <a:pt x="8866" y="90000"/>
                    <a:pt x="8866" y="90000"/>
                    <a:pt x="8866" y="90000"/>
                  </a:cubicBezTo>
                  <a:cubicBezTo>
                    <a:pt x="4137" y="90000"/>
                    <a:pt x="0" y="85531"/>
                    <a:pt x="0" y="79787"/>
                  </a:cubicBezTo>
                  <a:cubicBezTo>
                    <a:pt x="0" y="10212"/>
                    <a:pt x="0" y="10212"/>
                    <a:pt x="0" y="10212"/>
                  </a:cubicBezTo>
                  <a:cubicBezTo>
                    <a:pt x="0" y="4468"/>
                    <a:pt x="4137" y="0"/>
                    <a:pt x="8866" y="0"/>
                  </a:cubicBezTo>
                  <a:cubicBezTo>
                    <a:pt x="110541" y="0"/>
                    <a:pt x="110541" y="0"/>
                    <a:pt x="110541" y="0"/>
                  </a:cubicBezTo>
                  <a:cubicBezTo>
                    <a:pt x="115862" y="0"/>
                    <a:pt x="120000" y="4468"/>
                    <a:pt x="120000" y="10212"/>
                  </a:cubicBezTo>
                  <a:close/>
                  <a:moveTo>
                    <a:pt x="96945" y="115531"/>
                  </a:moveTo>
                  <a:cubicBezTo>
                    <a:pt x="96354" y="118085"/>
                    <a:pt x="94581" y="119361"/>
                    <a:pt x="92807" y="119361"/>
                  </a:cubicBezTo>
                  <a:cubicBezTo>
                    <a:pt x="92216" y="119361"/>
                    <a:pt x="92216" y="119361"/>
                    <a:pt x="91625" y="119361"/>
                  </a:cubicBezTo>
                  <a:cubicBezTo>
                    <a:pt x="60295" y="112978"/>
                    <a:pt x="60295" y="112978"/>
                    <a:pt x="60295" y="112978"/>
                  </a:cubicBezTo>
                  <a:cubicBezTo>
                    <a:pt x="27783" y="119361"/>
                    <a:pt x="27783" y="119361"/>
                    <a:pt x="27783" y="119361"/>
                  </a:cubicBezTo>
                  <a:cubicBezTo>
                    <a:pt x="25418" y="120000"/>
                    <a:pt x="23054" y="118085"/>
                    <a:pt x="23054" y="115531"/>
                  </a:cubicBezTo>
                  <a:cubicBezTo>
                    <a:pt x="22463" y="112978"/>
                    <a:pt x="24236" y="110425"/>
                    <a:pt x="26600" y="109787"/>
                  </a:cubicBezTo>
                  <a:cubicBezTo>
                    <a:pt x="43743" y="106595"/>
                    <a:pt x="43743" y="106595"/>
                    <a:pt x="43743" y="106595"/>
                  </a:cubicBezTo>
                  <a:cubicBezTo>
                    <a:pt x="45517" y="96382"/>
                    <a:pt x="45517" y="96382"/>
                    <a:pt x="45517" y="96382"/>
                  </a:cubicBezTo>
                  <a:cubicBezTo>
                    <a:pt x="75073" y="96382"/>
                    <a:pt x="75073" y="96382"/>
                    <a:pt x="75073" y="96382"/>
                  </a:cubicBezTo>
                  <a:cubicBezTo>
                    <a:pt x="76256" y="106595"/>
                    <a:pt x="76256" y="106595"/>
                    <a:pt x="76256" y="106595"/>
                  </a:cubicBezTo>
                  <a:cubicBezTo>
                    <a:pt x="93399" y="109787"/>
                    <a:pt x="93399" y="109787"/>
                    <a:pt x="93399" y="109787"/>
                  </a:cubicBezTo>
                  <a:cubicBezTo>
                    <a:pt x="95763" y="110425"/>
                    <a:pt x="97536" y="112978"/>
                    <a:pt x="96945" y="11553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grpSp>
      <p:sp>
        <p:nvSpPr>
          <p:cNvPr id="1680" name="Google Shape;1680;p163"/>
          <p:cNvSpPr/>
          <p:nvPr/>
        </p:nvSpPr>
        <p:spPr>
          <a:xfrm>
            <a:off x="2071862" y="1091980"/>
            <a:ext cx="1307124" cy="277182"/>
          </a:xfrm>
          <a:prstGeom prst="flowChartDocument">
            <a:avLst/>
          </a:prstGeom>
          <a:solidFill>
            <a:schemeClr val="lt2"/>
          </a:solidFill>
          <a:ln>
            <a:noFill/>
          </a:ln>
        </p:spPr>
        <p:txBody>
          <a:bodyPr spcFirstLastPara="1" wrap="square" lIns="91425" tIns="0" rIns="0" bIns="0" anchor="ctr" anchorCtr="0">
            <a:noAutofit/>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API Gateway json)</a:t>
            </a:r>
            <a:endParaRPr sz="700">
              <a:solidFill>
                <a:schemeClr val="dk1"/>
              </a:solidFill>
              <a:latin typeface="Open Sans"/>
              <a:ea typeface="Open Sans"/>
              <a:cs typeface="Open Sans"/>
              <a:sym typeface="Open Sans"/>
            </a:endParaRPr>
          </a:p>
        </p:txBody>
      </p:sp>
      <p:sp>
        <p:nvSpPr>
          <p:cNvPr id="1681" name="Google Shape;1681;p163"/>
          <p:cNvSpPr txBox="1"/>
          <p:nvPr/>
        </p:nvSpPr>
        <p:spPr>
          <a:xfrm>
            <a:off x="3433125" y="1073275"/>
            <a:ext cx="26532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 MCIF support limited to existing MCIF Alliances</a:t>
            </a:r>
            <a:endParaRPr sz="800" i="1">
              <a:solidFill>
                <a:schemeClr val="dk1"/>
              </a:solidFill>
              <a:latin typeface="Open Sans"/>
              <a:ea typeface="Open Sans"/>
              <a:cs typeface="Open Sans"/>
              <a:sym typeface="Open Sans"/>
            </a:endParaRPr>
          </a:p>
        </p:txBody>
      </p:sp>
      <p:sp>
        <p:nvSpPr>
          <p:cNvPr id="1682" name="Google Shape;1682;p163"/>
          <p:cNvSpPr/>
          <p:nvPr/>
        </p:nvSpPr>
        <p:spPr>
          <a:xfrm>
            <a:off x="637625" y="1259420"/>
            <a:ext cx="1116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63"/>
          <p:cNvSpPr/>
          <p:nvPr/>
        </p:nvSpPr>
        <p:spPr>
          <a:xfrm>
            <a:off x="1459321" y="1259425"/>
            <a:ext cx="1800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63"/>
          <p:cNvSpPr/>
          <p:nvPr/>
        </p:nvSpPr>
        <p:spPr>
          <a:xfrm>
            <a:off x="1493521" y="2121750"/>
            <a:ext cx="1116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63"/>
          <p:cNvSpPr/>
          <p:nvPr/>
        </p:nvSpPr>
        <p:spPr>
          <a:xfrm>
            <a:off x="1795052" y="2121750"/>
            <a:ext cx="1116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63"/>
          <p:cNvSpPr/>
          <p:nvPr/>
        </p:nvSpPr>
        <p:spPr>
          <a:xfrm>
            <a:off x="2242372" y="1259425"/>
            <a:ext cx="1116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63"/>
          <p:cNvSpPr/>
          <p:nvPr/>
        </p:nvSpPr>
        <p:spPr>
          <a:xfrm>
            <a:off x="2242372" y="2121750"/>
            <a:ext cx="1116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63"/>
          <p:cNvSpPr/>
          <p:nvPr/>
        </p:nvSpPr>
        <p:spPr>
          <a:xfrm>
            <a:off x="3089359" y="1202134"/>
            <a:ext cx="1116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63"/>
          <p:cNvSpPr/>
          <p:nvPr/>
        </p:nvSpPr>
        <p:spPr>
          <a:xfrm>
            <a:off x="3089359" y="2121750"/>
            <a:ext cx="111600" cy="1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0" name="Google Shape;1690;p163"/>
          <p:cNvCxnSpPr>
            <a:stCxn id="1682" idx="3"/>
            <a:endCxn id="1683" idx="1"/>
          </p:cNvCxnSpPr>
          <p:nvPr/>
        </p:nvCxnSpPr>
        <p:spPr>
          <a:xfrm>
            <a:off x="749225" y="1313270"/>
            <a:ext cx="710100" cy="0"/>
          </a:xfrm>
          <a:prstGeom prst="straightConnector1">
            <a:avLst/>
          </a:prstGeom>
          <a:noFill/>
          <a:ln w="9525" cap="flat" cmpd="sng">
            <a:solidFill>
              <a:schemeClr val="dk2"/>
            </a:solidFill>
            <a:prstDash val="solid"/>
            <a:round/>
            <a:headEnd type="none" w="med" len="med"/>
            <a:tailEnd type="triangle" w="med" len="med"/>
          </a:ln>
        </p:spPr>
      </p:cxnSp>
      <p:cxnSp>
        <p:nvCxnSpPr>
          <p:cNvPr id="1691" name="Google Shape;1691;p163"/>
          <p:cNvCxnSpPr>
            <a:stCxn id="1683" idx="2"/>
            <a:endCxn id="1684" idx="0"/>
          </p:cNvCxnSpPr>
          <p:nvPr/>
        </p:nvCxnSpPr>
        <p:spPr>
          <a:xfrm>
            <a:off x="1549321" y="1367125"/>
            <a:ext cx="0" cy="754500"/>
          </a:xfrm>
          <a:prstGeom prst="straightConnector1">
            <a:avLst/>
          </a:prstGeom>
          <a:noFill/>
          <a:ln w="9525" cap="flat" cmpd="sng">
            <a:solidFill>
              <a:schemeClr val="dk2"/>
            </a:solidFill>
            <a:prstDash val="solid"/>
            <a:round/>
            <a:headEnd type="none" w="med" len="med"/>
            <a:tailEnd type="triangle" w="med" len="med"/>
          </a:ln>
        </p:spPr>
      </p:cxnSp>
      <p:cxnSp>
        <p:nvCxnSpPr>
          <p:cNvPr id="1692" name="Google Shape;1692;p163"/>
          <p:cNvCxnSpPr>
            <a:stCxn id="1685" idx="0"/>
            <a:endCxn id="1683" idx="3"/>
          </p:cNvCxnSpPr>
          <p:nvPr/>
        </p:nvCxnSpPr>
        <p:spPr>
          <a:xfrm rot="5400000" flipH="1">
            <a:off x="1340852" y="1611750"/>
            <a:ext cx="808500" cy="211500"/>
          </a:xfrm>
          <a:prstGeom prst="bentConnector2">
            <a:avLst/>
          </a:prstGeom>
          <a:noFill/>
          <a:ln w="9525" cap="flat" cmpd="sng">
            <a:solidFill>
              <a:schemeClr val="dk2"/>
            </a:solidFill>
            <a:prstDash val="solid"/>
            <a:round/>
            <a:headEnd type="none" w="med" len="med"/>
            <a:tailEnd type="triangle" w="med" len="med"/>
          </a:ln>
        </p:spPr>
      </p:cxnSp>
      <p:cxnSp>
        <p:nvCxnSpPr>
          <p:cNvPr id="1693" name="Google Shape;1693;p163"/>
          <p:cNvCxnSpPr>
            <a:stCxn id="1686" idx="2"/>
            <a:endCxn id="1687" idx="0"/>
          </p:cNvCxnSpPr>
          <p:nvPr/>
        </p:nvCxnSpPr>
        <p:spPr>
          <a:xfrm>
            <a:off x="2298172" y="1367125"/>
            <a:ext cx="0" cy="754500"/>
          </a:xfrm>
          <a:prstGeom prst="straightConnector1">
            <a:avLst/>
          </a:prstGeom>
          <a:noFill/>
          <a:ln w="9525" cap="flat" cmpd="sng">
            <a:solidFill>
              <a:schemeClr val="dk2"/>
            </a:solidFill>
            <a:prstDash val="solid"/>
            <a:round/>
            <a:headEnd type="none" w="med" len="med"/>
            <a:tailEnd type="triangle" w="med" len="med"/>
          </a:ln>
        </p:spPr>
      </p:cxnSp>
      <p:cxnSp>
        <p:nvCxnSpPr>
          <p:cNvPr id="1694" name="Google Shape;1694;p163"/>
          <p:cNvCxnSpPr>
            <a:endCxn id="1688" idx="2"/>
          </p:cNvCxnSpPr>
          <p:nvPr/>
        </p:nvCxnSpPr>
        <p:spPr>
          <a:xfrm rot="10800000">
            <a:off x="3145159" y="1309834"/>
            <a:ext cx="0" cy="825600"/>
          </a:xfrm>
          <a:prstGeom prst="straightConnector1">
            <a:avLst/>
          </a:prstGeom>
          <a:noFill/>
          <a:ln w="9525" cap="flat" cmpd="sng">
            <a:solidFill>
              <a:schemeClr val="dk2"/>
            </a:solidFill>
            <a:prstDash val="solid"/>
            <a:round/>
            <a:headEnd type="none" w="med" len="med"/>
            <a:tailEnd type="triangle" w="med" len="med"/>
          </a:ln>
        </p:spPr>
      </p:cxnSp>
      <p:sp>
        <p:nvSpPr>
          <p:cNvPr id="1695" name="Google Shape;1695;p163"/>
          <p:cNvSpPr/>
          <p:nvPr/>
        </p:nvSpPr>
        <p:spPr>
          <a:xfrm>
            <a:off x="2844116" y="3581868"/>
            <a:ext cx="93000" cy="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63"/>
          <p:cNvSpPr/>
          <p:nvPr/>
        </p:nvSpPr>
        <p:spPr>
          <a:xfrm>
            <a:off x="2844116" y="4130800"/>
            <a:ext cx="93000" cy="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7" name="Google Shape;1697;p163"/>
          <p:cNvCxnSpPr>
            <a:stCxn id="1695" idx="2"/>
            <a:endCxn id="1696" idx="0"/>
          </p:cNvCxnSpPr>
          <p:nvPr/>
        </p:nvCxnSpPr>
        <p:spPr>
          <a:xfrm>
            <a:off x="2890616" y="3643968"/>
            <a:ext cx="0" cy="486900"/>
          </a:xfrm>
          <a:prstGeom prst="straightConnector1">
            <a:avLst/>
          </a:prstGeom>
          <a:noFill/>
          <a:ln w="9525" cap="flat" cmpd="sng">
            <a:solidFill>
              <a:schemeClr val="dk2"/>
            </a:solidFill>
            <a:prstDash val="solid"/>
            <a:round/>
            <a:headEnd type="oval" w="med" len="med"/>
            <a:tailEnd type="triangle" w="med" len="med"/>
          </a:ln>
        </p:spPr>
      </p:cxnSp>
      <p:sp>
        <p:nvSpPr>
          <p:cNvPr id="1698" name="Google Shape;1698;p163"/>
          <p:cNvSpPr/>
          <p:nvPr/>
        </p:nvSpPr>
        <p:spPr>
          <a:xfrm>
            <a:off x="2800616" y="3815975"/>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3</a:t>
            </a:r>
            <a:endParaRPr sz="800">
              <a:solidFill>
                <a:schemeClr val="dk1"/>
              </a:solidFill>
              <a:latin typeface="Open Sans"/>
              <a:ea typeface="Open Sans"/>
              <a:cs typeface="Open Sans"/>
              <a:sym typeface="Open Sans"/>
            </a:endParaRPr>
          </a:p>
        </p:txBody>
      </p:sp>
      <p:sp>
        <p:nvSpPr>
          <p:cNvPr id="1699" name="Google Shape;1699;p163"/>
          <p:cNvSpPr/>
          <p:nvPr/>
        </p:nvSpPr>
        <p:spPr>
          <a:xfrm>
            <a:off x="2004935" y="198795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2</a:t>
            </a:r>
            <a:endParaRPr sz="800">
              <a:solidFill>
                <a:schemeClr val="dk1"/>
              </a:solidFill>
              <a:latin typeface="Open Sans"/>
              <a:ea typeface="Open Sans"/>
              <a:cs typeface="Open Sans"/>
              <a:sym typeface="Open Sans"/>
            </a:endParaRPr>
          </a:p>
        </p:txBody>
      </p:sp>
      <p:sp>
        <p:nvSpPr>
          <p:cNvPr id="1700" name="Google Shape;1700;p163"/>
          <p:cNvSpPr/>
          <p:nvPr/>
        </p:nvSpPr>
        <p:spPr>
          <a:xfrm>
            <a:off x="1460516" y="172710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1</a:t>
            </a:r>
            <a:endParaRPr sz="800">
              <a:solidFill>
                <a:schemeClr val="dk1"/>
              </a:solidFill>
              <a:latin typeface="Open Sans"/>
              <a:ea typeface="Open Sans"/>
              <a:cs typeface="Open Sans"/>
              <a:sym typeface="Open Sans"/>
            </a:endParaRPr>
          </a:p>
        </p:txBody>
      </p:sp>
      <p:sp>
        <p:nvSpPr>
          <p:cNvPr id="1701" name="Google Shape;1701;p163"/>
          <p:cNvSpPr/>
          <p:nvPr/>
        </p:nvSpPr>
        <p:spPr>
          <a:xfrm>
            <a:off x="1759119" y="172710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5</a:t>
            </a:r>
            <a:endParaRPr sz="800">
              <a:solidFill>
                <a:schemeClr val="dk1"/>
              </a:solidFill>
              <a:latin typeface="Open Sans"/>
              <a:ea typeface="Open Sans"/>
              <a:cs typeface="Open Sans"/>
              <a:sym typeface="Open Sans"/>
            </a:endParaRPr>
          </a:p>
        </p:txBody>
      </p:sp>
      <p:sp>
        <p:nvSpPr>
          <p:cNvPr id="1702" name="Google Shape;1702;p163"/>
          <p:cNvSpPr/>
          <p:nvPr/>
        </p:nvSpPr>
        <p:spPr>
          <a:xfrm>
            <a:off x="2203925" y="172710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1</a:t>
            </a:r>
            <a:endParaRPr sz="800">
              <a:solidFill>
                <a:schemeClr val="dk1"/>
              </a:solidFill>
              <a:latin typeface="Open Sans"/>
              <a:ea typeface="Open Sans"/>
              <a:cs typeface="Open Sans"/>
              <a:sym typeface="Open Sans"/>
            </a:endParaRPr>
          </a:p>
        </p:txBody>
      </p:sp>
      <p:sp>
        <p:nvSpPr>
          <p:cNvPr id="1703" name="Google Shape;1703;p163"/>
          <p:cNvSpPr/>
          <p:nvPr/>
        </p:nvSpPr>
        <p:spPr>
          <a:xfrm>
            <a:off x="3057110" y="172710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5</a:t>
            </a:r>
            <a:endParaRPr sz="800">
              <a:solidFill>
                <a:schemeClr val="dk1"/>
              </a:solidFill>
              <a:latin typeface="Open Sans"/>
              <a:ea typeface="Open Sans"/>
              <a:cs typeface="Open Sans"/>
              <a:sym typeface="Open Sans"/>
            </a:endParaRPr>
          </a:p>
        </p:txBody>
      </p:sp>
      <p:grpSp>
        <p:nvGrpSpPr>
          <p:cNvPr id="1704" name="Google Shape;1704;p163"/>
          <p:cNvGrpSpPr/>
          <p:nvPr/>
        </p:nvGrpSpPr>
        <p:grpSpPr>
          <a:xfrm>
            <a:off x="5401114" y="3311817"/>
            <a:ext cx="1238999" cy="598849"/>
            <a:chOff x="5401114" y="2609951"/>
            <a:chExt cx="1238999" cy="598849"/>
          </a:xfrm>
        </p:grpSpPr>
        <p:sp>
          <p:nvSpPr>
            <p:cNvPr id="1672" name="Google Shape;1672;p163"/>
            <p:cNvSpPr/>
            <p:nvPr/>
          </p:nvSpPr>
          <p:spPr>
            <a:xfrm>
              <a:off x="5497713" y="2696700"/>
              <a:ext cx="1142400" cy="5121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Create Project in Workfront for product implementation</a:t>
              </a:r>
              <a:endParaRPr sz="600">
                <a:solidFill>
                  <a:schemeClr val="dk1"/>
                </a:solidFill>
                <a:latin typeface="Open Sans"/>
                <a:ea typeface="Open Sans"/>
                <a:cs typeface="Open Sans"/>
                <a:sym typeface="Open Sans"/>
              </a:endParaRPr>
            </a:p>
            <a:p>
              <a:pPr marL="0" lvl="0" indent="0" algn="l" rtl="0">
                <a:spcBef>
                  <a:spcPts val="0"/>
                </a:spcBef>
                <a:spcAft>
                  <a:spcPts val="0"/>
                </a:spcAft>
                <a:buNone/>
              </a:pPr>
              <a:r>
                <a:rPr lang="en" sz="600" b="1" i="1">
                  <a:solidFill>
                    <a:schemeClr val="dk1"/>
                  </a:solidFill>
                  <a:latin typeface="Open Sans"/>
                  <a:ea typeface="Open Sans"/>
                  <a:cs typeface="Open Sans"/>
                  <a:sym typeface="Open Sans"/>
                </a:rPr>
                <a:t>UC Service Only</a:t>
              </a:r>
              <a:endParaRPr sz="600" b="1" i="1">
                <a:solidFill>
                  <a:schemeClr val="dk1"/>
                </a:solidFill>
                <a:latin typeface="Open Sans"/>
                <a:ea typeface="Open Sans"/>
                <a:cs typeface="Open Sans"/>
                <a:sym typeface="Open Sans"/>
              </a:endParaRPr>
            </a:p>
          </p:txBody>
        </p:sp>
        <p:sp>
          <p:nvSpPr>
            <p:cNvPr id="1705" name="Google Shape;1705;p163"/>
            <p:cNvSpPr/>
            <p:nvPr/>
          </p:nvSpPr>
          <p:spPr>
            <a:xfrm>
              <a:off x="5401114" y="2609951"/>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4</a:t>
              </a:r>
              <a:endParaRPr sz="800">
                <a:solidFill>
                  <a:schemeClr val="dk1"/>
                </a:solidFill>
                <a:latin typeface="Open Sans"/>
                <a:ea typeface="Open Sans"/>
                <a:cs typeface="Open Sans"/>
                <a:sym typeface="Open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164"/>
          <p:cNvSpPr/>
          <p:nvPr/>
        </p:nvSpPr>
        <p:spPr>
          <a:xfrm>
            <a:off x="1310625" y="4060970"/>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64"/>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sz="1400" i="1"/>
          </a:p>
          <a:p>
            <a:pPr marL="0" lvl="0" indent="0" algn="l" rtl="0">
              <a:spcBef>
                <a:spcPts val="0"/>
              </a:spcBef>
              <a:spcAft>
                <a:spcPts val="0"/>
              </a:spcAft>
              <a:buNone/>
            </a:pPr>
            <a:r>
              <a:rPr lang="en" sz="1400" i="1"/>
              <a:t>Logical Architecture - Information Flow Diagram for </a:t>
            </a:r>
            <a:r>
              <a:rPr lang="en" sz="1400" b="1" i="1"/>
              <a:t>Alliance Bulk Onboarding (I9 Cloud)</a:t>
            </a:r>
            <a:endParaRPr sz="1400" b="1" i="1"/>
          </a:p>
        </p:txBody>
      </p:sp>
      <p:sp>
        <p:nvSpPr>
          <p:cNvPr id="1712" name="Google Shape;1712;p164"/>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713" name="Google Shape;1713;p164"/>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714" name="Google Shape;1714;p164"/>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1715" name="Google Shape;1715;p164"/>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716" name="Google Shape;1716;p164"/>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1717" name="Google Shape;1717;p164"/>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718" name="Google Shape;1718;p164"/>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719" name="Google Shape;1719;p164"/>
          <p:cNvSpPr txBox="1"/>
          <p:nvPr/>
        </p:nvSpPr>
        <p:spPr>
          <a:xfrm>
            <a:off x="1389888" y="256032"/>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i="1">
                <a:solidFill>
                  <a:schemeClr val="lt1"/>
                </a:solidFill>
                <a:latin typeface="Open Sans"/>
                <a:ea typeface="Open Sans"/>
                <a:cs typeface="Open Sans"/>
                <a:sym typeface="Open Sans"/>
              </a:rPr>
              <a:t>Information Flow Diagram</a:t>
            </a:r>
            <a:endParaRPr sz="600" b="1" i="1">
              <a:solidFill>
                <a:schemeClr val="lt1"/>
              </a:solidFill>
              <a:latin typeface="Open Sans"/>
              <a:ea typeface="Open Sans"/>
              <a:cs typeface="Open Sans"/>
              <a:sym typeface="Open Sans"/>
            </a:endParaRPr>
          </a:p>
        </p:txBody>
      </p:sp>
      <p:sp>
        <p:nvSpPr>
          <p:cNvPr id="1720" name="Google Shape;1720;p164"/>
          <p:cNvSpPr/>
          <p:nvPr/>
        </p:nvSpPr>
        <p:spPr>
          <a:xfrm>
            <a:off x="280869" y="2121750"/>
            <a:ext cx="4089300" cy="1662000"/>
          </a:xfrm>
          <a:prstGeom prst="roundRect">
            <a:avLst>
              <a:gd name="adj" fmla="val 9091"/>
            </a:avLst>
          </a:prstGeom>
          <a:solidFill>
            <a:schemeClr val="accent1"/>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Employer</a:t>
            </a:r>
            <a:endParaRPr sz="7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Onboarding </a:t>
            </a:r>
            <a:endParaRPr sz="700" b="1">
              <a:solidFill>
                <a:schemeClr val="lt1"/>
              </a:solidFill>
              <a:latin typeface="Open Sans"/>
              <a:ea typeface="Open Sans"/>
              <a:cs typeface="Open Sans"/>
              <a:sym typeface="Open Sans"/>
            </a:endParaRPr>
          </a:p>
        </p:txBody>
      </p:sp>
      <p:sp>
        <p:nvSpPr>
          <p:cNvPr id="1721" name="Google Shape;1721;p164"/>
          <p:cNvSpPr/>
          <p:nvPr/>
        </p:nvSpPr>
        <p:spPr>
          <a:xfrm>
            <a:off x="958563" y="2194212"/>
            <a:ext cx="1582500" cy="110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i="0" u="none" strike="noStrike" cap="none">
                <a:solidFill>
                  <a:schemeClr val="dk1"/>
                </a:solidFill>
                <a:latin typeface="Open Sans"/>
                <a:ea typeface="Open Sans"/>
                <a:cs typeface="Open Sans"/>
                <a:sym typeface="Open Sans"/>
              </a:rPr>
              <a:t>Employer Setup</a:t>
            </a:r>
            <a:endParaRPr sz="600" b="1" i="0" u="none" strike="noStrike" cap="none">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Lookup EFX_ID (Employer Name Matching &amp; Multiple match Review Process)</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Product Duplication Check &amp; Review Process</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Setup Employer CDH</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Setup Salesforce Account</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Get/Create Employer ES Portal</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*Note1</a:t>
            </a:r>
            <a:endParaRPr sz="600" i="1">
              <a:solidFill>
                <a:schemeClr val="dk1"/>
              </a:solidFill>
              <a:latin typeface="Open Sans"/>
              <a:ea typeface="Open Sans"/>
              <a:cs typeface="Open Sans"/>
              <a:sym typeface="Open Sans"/>
            </a:endParaRPr>
          </a:p>
        </p:txBody>
      </p:sp>
      <p:sp>
        <p:nvSpPr>
          <p:cNvPr id="1722" name="Google Shape;1722;p164"/>
          <p:cNvSpPr/>
          <p:nvPr/>
        </p:nvSpPr>
        <p:spPr>
          <a:xfrm>
            <a:off x="2580675" y="2194212"/>
            <a:ext cx="1581900" cy="110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Product Setup - </a:t>
            </a:r>
            <a:r>
              <a:rPr lang="en" sz="600" b="1" i="0" u="none" strike="noStrike" cap="none">
                <a:solidFill>
                  <a:schemeClr val="dk1"/>
                </a:solidFill>
                <a:latin typeface="Open Sans"/>
                <a:ea typeface="Open Sans"/>
                <a:cs typeface="Open Sans"/>
                <a:sym typeface="Open Sans"/>
              </a:rPr>
              <a:t>Common</a:t>
            </a:r>
            <a:endParaRPr sz="600" b="1" i="0" u="none" strike="noStrike" cap="none">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ERCode Generation (support ERCode sharing cross product)</a:t>
            </a:r>
            <a:endParaRPr sz="600"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Link ERCode to EFX_ID &amp; Alliance (CDH, Salesforce)</a:t>
            </a:r>
            <a:endParaRPr sz="600"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Product Default Config Manager (Alliance/Direct)</a:t>
            </a:r>
            <a:endParaRPr sz="600" i="1">
              <a:solidFill>
                <a:schemeClr val="dk1"/>
              </a:solidFill>
              <a:latin typeface="Open Sans"/>
              <a:ea typeface="Open Sans"/>
              <a:cs typeface="Open Sans"/>
              <a:sym typeface="Open Sans"/>
            </a:endParaRPr>
          </a:p>
          <a:p>
            <a:pPr marL="109728" marR="0" lvl="0" indent="-111252"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Employer Authorization Setup (SSS,AMS)</a:t>
            </a:r>
            <a:endParaRPr sz="600" i="1">
              <a:solidFill>
                <a:schemeClr val="dk1"/>
              </a:solidFill>
              <a:latin typeface="Open Sans"/>
              <a:ea typeface="Open Sans"/>
              <a:cs typeface="Open Sans"/>
              <a:sym typeface="Open Sans"/>
            </a:endParaRPr>
          </a:p>
        </p:txBody>
      </p:sp>
      <p:sp>
        <p:nvSpPr>
          <p:cNvPr id="1723" name="Google Shape;1723;p164"/>
          <p:cNvSpPr/>
          <p:nvPr/>
        </p:nvSpPr>
        <p:spPr>
          <a:xfrm>
            <a:off x="2575625" y="3327560"/>
            <a:ext cx="1582500" cy="3837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Setup- </a:t>
            </a:r>
            <a:r>
              <a:rPr lang="en" sz="600">
                <a:solidFill>
                  <a:schemeClr val="dk1"/>
                </a:solidFill>
                <a:latin typeface="Open Sans"/>
                <a:ea typeface="Open Sans"/>
                <a:cs typeface="Open Sans"/>
                <a:sym typeface="Open Sans"/>
              </a:rPr>
              <a:t>(I9 Cloud)</a:t>
            </a:r>
            <a:endParaRPr sz="600">
              <a:solidFill>
                <a:schemeClr val="dk1"/>
              </a:solidFill>
              <a:latin typeface="Open Sans"/>
              <a:ea typeface="Open Sans"/>
              <a:cs typeface="Open Sans"/>
              <a:sym typeface="Open Sans"/>
            </a:endParaRPr>
          </a:p>
        </p:txBody>
      </p:sp>
      <p:sp>
        <p:nvSpPr>
          <p:cNvPr id="1724" name="Google Shape;1724;p164"/>
          <p:cNvSpPr/>
          <p:nvPr/>
        </p:nvSpPr>
        <p:spPr>
          <a:xfrm>
            <a:off x="2575625" y="4130800"/>
            <a:ext cx="1581900" cy="6327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I9 Cloud product specific default configuration setup</a:t>
            </a:r>
            <a:endParaRPr sz="600" b="1">
              <a:solidFill>
                <a:schemeClr val="dk1"/>
              </a:solidFill>
              <a:latin typeface="Open Sans"/>
              <a:ea typeface="Open Sans"/>
              <a:cs typeface="Open Sans"/>
              <a:sym typeface="Open Sans"/>
            </a:endParaRPr>
          </a:p>
          <a:p>
            <a:pPr marL="0" lvl="0" indent="0" algn="l" rtl="0">
              <a:spcBef>
                <a:spcPts val="0"/>
              </a:spcBef>
              <a:spcAft>
                <a:spcPts val="0"/>
              </a:spcAft>
              <a:buNone/>
            </a:pPr>
            <a:r>
              <a:rPr lang="en" sz="600" i="1">
                <a:solidFill>
                  <a:schemeClr val="dk1"/>
                </a:solidFill>
                <a:latin typeface="Open Sans"/>
                <a:ea typeface="Open Sans"/>
                <a:cs typeface="Open Sans"/>
                <a:sym typeface="Open Sans"/>
              </a:rPr>
              <a:t>[</a:t>
            </a:r>
            <a:r>
              <a:rPr lang="en" sz="600" b="1" i="1">
                <a:solidFill>
                  <a:schemeClr val="accent1"/>
                </a:solidFill>
                <a:latin typeface="Open Sans"/>
                <a:ea typeface="Open Sans"/>
                <a:cs typeface="Open Sans"/>
                <a:sym typeface="Open Sans"/>
              </a:rPr>
              <a:t>**Pending Discussion</a:t>
            </a:r>
            <a:r>
              <a:rPr lang="en" sz="600" i="1">
                <a:solidFill>
                  <a:schemeClr val="dk1"/>
                </a:solidFill>
                <a:latin typeface="Open Sans"/>
                <a:ea typeface="Open Sans"/>
                <a:cs typeface="Open Sans"/>
                <a:sym typeface="Open Sans"/>
              </a:rPr>
              <a:t> by Equifax Tech team - Under discussion for partner setup for ES Portal]</a:t>
            </a:r>
            <a:endParaRPr sz="600" i="1">
              <a:solidFill>
                <a:schemeClr val="dk1"/>
              </a:solidFill>
              <a:latin typeface="Open Sans"/>
              <a:ea typeface="Open Sans"/>
              <a:cs typeface="Open Sans"/>
              <a:sym typeface="Open Sans"/>
            </a:endParaRPr>
          </a:p>
        </p:txBody>
      </p:sp>
      <p:sp>
        <p:nvSpPr>
          <p:cNvPr id="1725" name="Google Shape;1725;p164"/>
          <p:cNvSpPr/>
          <p:nvPr/>
        </p:nvSpPr>
        <p:spPr>
          <a:xfrm>
            <a:off x="2844116" y="3581868"/>
            <a:ext cx="93000" cy="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64"/>
          <p:cNvSpPr/>
          <p:nvPr/>
        </p:nvSpPr>
        <p:spPr>
          <a:xfrm>
            <a:off x="2844116" y="4130800"/>
            <a:ext cx="93000" cy="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7" name="Google Shape;1727;p164"/>
          <p:cNvCxnSpPr>
            <a:stCxn id="1725" idx="2"/>
            <a:endCxn id="1726" idx="0"/>
          </p:cNvCxnSpPr>
          <p:nvPr/>
        </p:nvCxnSpPr>
        <p:spPr>
          <a:xfrm>
            <a:off x="2890616" y="3643968"/>
            <a:ext cx="0" cy="486900"/>
          </a:xfrm>
          <a:prstGeom prst="straightConnector1">
            <a:avLst/>
          </a:prstGeom>
          <a:noFill/>
          <a:ln w="9525" cap="flat" cmpd="sng">
            <a:solidFill>
              <a:schemeClr val="dk2"/>
            </a:solidFill>
            <a:prstDash val="solid"/>
            <a:round/>
            <a:headEnd type="oval" w="med" len="med"/>
            <a:tailEnd type="triangle" w="med" len="med"/>
          </a:ln>
        </p:spPr>
      </p:cxnSp>
      <p:sp>
        <p:nvSpPr>
          <p:cNvPr id="1728" name="Google Shape;1728;p164"/>
          <p:cNvSpPr/>
          <p:nvPr/>
        </p:nvSpPr>
        <p:spPr>
          <a:xfrm>
            <a:off x="2800616" y="3815975"/>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3</a:t>
            </a:r>
            <a:endParaRPr sz="800">
              <a:solidFill>
                <a:schemeClr val="dk1"/>
              </a:solidFill>
              <a:latin typeface="Open Sans"/>
              <a:ea typeface="Open Sans"/>
              <a:cs typeface="Open Sans"/>
              <a:sym typeface="Open Sans"/>
            </a:endParaRPr>
          </a:p>
        </p:txBody>
      </p:sp>
      <p:sp>
        <p:nvSpPr>
          <p:cNvPr id="1729" name="Google Shape;1729;p164"/>
          <p:cNvSpPr/>
          <p:nvPr/>
        </p:nvSpPr>
        <p:spPr>
          <a:xfrm>
            <a:off x="5497713" y="2696700"/>
            <a:ext cx="1142400" cy="512100"/>
          </a:xfrm>
          <a:prstGeom prst="roundRect">
            <a:avLst>
              <a:gd name="adj" fmla="val 16667"/>
            </a:avLst>
          </a:prstGeom>
          <a:solidFill>
            <a:srgbClr val="FFFFFF"/>
          </a:solidFill>
          <a:ln w="9525"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Setup Workfront Project for Reporting Only</a:t>
            </a:r>
            <a:endParaRPr sz="600" b="1">
              <a:solidFill>
                <a:schemeClr val="dk1"/>
              </a:solidFill>
              <a:latin typeface="Open Sans"/>
              <a:ea typeface="Open Sans"/>
              <a:cs typeface="Open Sans"/>
              <a:sym typeface="Open Sans"/>
            </a:endParaRPr>
          </a:p>
        </p:txBody>
      </p:sp>
      <p:sp>
        <p:nvSpPr>
          <p:cNvPr id="1730" name="Google Shape;1730;p164"/>
          <p:cNvSpPr/>
          <p:nvPr/>
        </p:nvSpPr>
        <p:spPr>
          <a:xfrm>
            <a:off x="4701617" y="2797500"/>
            <a:ext cx="570600" cy="3105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l" rtl="0">
              <a:lnSpc>
                <a:spcPct val="100000"/>
              </a:lnSpc>
              <a:spcBef>
                <a:spcPts val="0"/>
              </a:spcBef>
              <a:spcAft>
                <a:spcPts val="300"/>
              </a:spcAft>
              <a:buClr>
                <a:srgbClr val="000000"/>
              </a:buClr>
              <a:buSzPts val="700"/>
              <a:buFont typeface="Arial"/>
              <a:buNone/>
            </a:pPr>
            <a:r>
              <a:rPr lang="en" sz="600">
                <a:solidFill>
                  <a:schemeClr val="dk1"/>
                </a:solidFill>
                <a:latin typeface="Open Sans"/>
                <a:ea typeface="Open Sans"/>
                <a:cs typeface="Open Sans"/>
                <a:sym typeface="Open Sans"/>
              </a:rPr>
              <a:t>Salesforce/</a:t>
            </a:r>
            <a:br>
              <a:rPr lang="en" sz="600">
                <a:solidFill>
                  <a:schemeClr val="dk1"/>
                </a:solidFill>
                <a:latin typeface="Open Sans"/>
                <a:ea typeface="Open Sans"/>
                <a:cs typeface="Open Sans"/>
                <a:sym typeface="Open Sans"/>
              </a:rPr>
            </a:br>
            <a:r>
              <a:rPr lang="en" sz="600">
                <a:solidFill>
                  <a:schemeClr val="dk1"/>
                </a:solidFill>
                <a:latin typeface="Open Sans"/>
                <a:ea typeface="Open Sans"/>
                <a:cs typeface="Open Sans"/>
                <a:sym typeface="Open Sans"/>
              </a:rPr>
              <a:t>Mulesoft</a:t>
            </a:r>
            <a:endParaRPr sz="600">
              <a:solidFill>
                <a:schemeClr val="dk1"/>
              </a:solidFill>
              <a:latin typeface="Open Sans"/>
              <a:ea typeface="Open Sans"/>
              <a:cs typeface="Open Sans"/>
              <a:sym typeface="Open Sans"/>
            </a:endParaRPr>
          </a:p>
        </p:txBody>
      </p:sp>
      <p:sp>
        <p:nvSpPr>
          <p:cNvPr id="1731" name="Google Shape;1731;p164"/>
          <p:cNvSpPr/>
          <p:nvPr/>
        </p:nvSpPr>
        <p:spPr>
          <a:xfrm>
            <a:off x="5401114" y="2609951"/>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4</a:t>
            </a:r>
            <a:endParaRPr sz="800">
              <a:solidFill>
                <a:schemeClr val="dk1"/>
              </a:solidFill>
              <a:latin typeface="Open Sans"/>
              <a:ea typeface="Open Sans"/>
              <a:cs typeface="Open Sans"/>
              <a:sym typeface="Open Sans"/>
            </a:endParaRPr>
          </a:p>
        </p:txBody>
      </p:sp>
      <p:cxnSp>
        <p:nvCxnSpPr>
          <p:cNvPr id="1732" name="Google Shape;1732;p164"/>
          <p:cNvCxnSpPr>
            <a:stCxn id="1730" idx="3"/>
            <a:endCxn id="1729" idx="1"/>
          </p:cNvCxnSpPr>
          <p:nvPr/>
        </p:nvCxnSpPr>
        <p:spPr>
          <a:xfrm>
            <a:off x="5272217" y="2952750"/>
            <a:ext cx="225600" cy="0"/>
          </a:xfrm>
          <a:prstGeom prst="straightConnector1">
            <a:avLst/>
          </a:prstGeom>
          <a:noFill/>
          <a:ln w="9525" cap="flat" cmpd="sng">
            <a:solidFill>
              <a:schemeClr val="dk2"/>
            </a:solidFill>
            <a:prstDash val="solid"/>
            <a:round/>
            <a:headEnd type="none" w="med" len="med"/>
            <a:tailEnd type="triangle" w="med" len="med"/>
          </a:ln>
        </p:spPr>
      </p:cxnSp>
      <p:cxnSp>
        <p:nvCxnSpPr>
          <p:cNvPr id="1733" name="Google Shape;1733;p164"/>
          <p:cNvCxnSpPr>
            <a:stCxn id="1724" idx="3"/>
            <a:endCxn id="1730" idx="1"/>
          </p:cNvCxnSpPr>
          <p:nvPr/>
        </p:nvCxnSpPr>
        <p:spPr>
          <a:xfrm rot="10800000" flipH="1">
            <a:off x="4157525" y="2952850"/>
            <a:ext cx="544200" cy="1494300"/>
          </a:xfrm>
          <a:prstGeom prst="bentConnector3">
            <a:avLst>
              <a:gd name="adj1" fmla="val 49990"/>
            </a:avLst>
          </a:prstGeom>
          <a:noFill/>
          <a:ln w="9525" cap="flat" cmpd="sng">
            <a:solidFill>
              <a:schemeClr val="dk2"/>
            </a:solidFill>
            <a:prstDash val="solid"/>
            <a:round/>
            <a:headEnd type="none" w="med" len="med"/>
            <a:tailEnd type="triangle" w="med" len="med"/>
          </a:ln>
        </p:spPr>
      </p:cxnSp>
      <p:sp>
        <p:nvSpPr>
          <p:cNvPr id="1734" name="Google Shape;1734;p164"/>
          <p:cNvSpPr txBox="1"/>
          <p:nvPr/>
        </p:nvSpPr>
        <p:spPr>
          <a:xfrm>
            <a:off x="280875" y="4262543"/>
            <a:ext cx="2242500" cy="498600"/>
          </a:xfrm>
          <a:prstGeom prst="rect">
            <a:avLst/>
          </a:prstGeom>
          <a:noFill/>
          <a:ln w="9525" cap="flat" cmpd="sng">
            <a:solidFill>
              <a:schemeClr val="dk2"/>
            </a:solidFill>
            <a:prstDash val="solid"/>
            <a:round/>
            <a:headEnd type="none" w="sm" len="sm"/>
            <a:tailEnd type="none" w="sm" len="sm"/>
          </a:ln>
        </p:spPr>
        <p:txBody>
          <a:bodyPr spcFirstLastPara="1" wrap="square" lIns="18275" tIns="18275" rIns="18275" bIns="18275" anchor="t" anchorCtr="0">
            <a:sp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Manual Review performed by Equifax Operations:</a:t>
            </a:r>
            <a:endParaRPr sz="600" b="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a:solidFill>
                  <a:schemeClr val="dk1"/>
                </a:solidFill>
                <a:latin typeface="Open Sans"/>
                <a:ea typeface="Open Sans"/>
                <a:cs typeface="Open Sans"/>
                <a:sym typeface="Open Sans"/>
              </a:rPr>
              <a:t>Multiple EFX_ID Matches → Does not impact cycle time for onboarding</a:t>
            </a:r>
            <a:endParaRPr sz="600">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a:solidFill>
                  <a:schemeClr val="dk1"/>
                </a:solidFill>
                <a:latin typeface="Open Sans"/>
                <a:ea typeface="Open Sans"/>
                <a:cs typeface="Open Sans"/>
                <a:sym typeface="Open Sans"/>
              </a:rPr>
              <a:t>Duplication check &amp; Review →</a:t>
            </a:r>
            <a:r>
              <a:rPr lang="en" sz="600" b="1">
                <a:solidFill>
                  <a:schemeClr val="dk1"/>
                </a:solidFill>
                <a:latin typeface="Open Sans"/>
                <a:ea typeface="Open Sans"/>
                <a:cs typeface="Open Sans"/>
                <a:sym typeface="Open Sans"/>
              </a:rPr>
              <a:t> </a:t>
            </a:r>
            <a:r>
              <a:rPr lang="en" sz="600" b="1" i="1" u="sng">
                <a:solidFill>
                  <a:schemeClr val="dk1"/>
                </a:solidFill>
                <a:latin typeface="Open Sans"/>
                <a:ea typeface="Open Sans"/>
                <a:cs typeface="Open Sans"/>
                <a:sym typeface="Open Sans"/>
              </a:rPr>
              <a:t>Will impact cycle time</a:t>
            </a:r>
            <a:r>
              <a:rPr lang="en" sz="600" b="1">
                <a:solidFill>
                  <a:schemeClr val="dk1"/>
                </a:solidFill>
                <a:latin typeface="Open Sans"/>
                <a:ea typeface="Open Sans"/>
                <a:cs typeface="Open Sans"/>
                <a:sym typeface="Open Sans"/>
              </a:rPr>
              <a:t>.</a:t>
            </a:r>
            <a:r>
              <a:rPr lang="en" sz="600">
                <a:solidFill>
                  <a:schemeClr val="dk1"/>
                </a:solidFill>
                <a:latin typeface="Open Sans"/>
                <a:ea typeface="Open Sans"/>
                <a:cs typeface="Open Sans"/>
                <a:sym typeface="Open Sans"/>
              </a:rPr>
              <a:t> Process put on hold till review is complete </a:t>
            </a:r>
            <a:endParaRPr sz="600">
              <a:solidFill>
                <a:schemeClr val="dk1"/>
              </a:solidFill>
              <a:latin typeface="Open Sans"/>
              <a:ea typeface="Open Sans"/>
              <a:cs typeface="Open Sans"/>
              <a:sym typeface="Open Sans"/>
            </a:endParaRPr>
          </a:p>
        </p:txBody>
      </p:sp>
      <p:sp>
        <p:nvSpPr>
          <p:cNvPr id="1735" name="Google Shape;1735;p164"/>
          <p:cNvSpPr/>
          <p:nvPr/>
        </p:nvSpPr>
        <p:spPr>
          <a:xfrm>
            <a:off x="1341225" y="3661950"/>
            <a:ext cx="121800" cy="12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64"/>
          <p:cNvSpPr/>
          <p:nvPr/>
        </p:nvSpPr>
        <p:spPr>
          <a:xfrm>
            <a:off x="1341225" y="4060975"/>
            <a:ext cx="121800" cy="12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7" name="Google Shape;1737;p164"/>
          <p:cNvCxnSpPr>
            <a:stCxn id="1735" idx="2"/>
            <a:endCxn id="1736" idx="0"/>
          </p:cNvCxnSpPr>
          <p:nvPr/>
        </p:nvCxnSpPr>
        <p:spPr>
          <a:xfrm>
            <a:off x="1402125" y="3783750"/>
            <a:ext cx="0" cy="277200"/>
          </a:xfrm>
          <a:prstGeom prst="straightConnector1">
            <a:avLst/>
          </a:prstGeom>
          <a:noFill/>
          <a:ln w="9525" cap="flat" cmpd="sng">
            <a:solidFill>
              <a:schemeClr val="dk2"/>
            </a:solidFill>
            <a:prstDash val="solid"/>
            <a:round/>
            <a:headEnd type="none" w="med" len="med"/>
            <a:tailEnd type="triangle" w="med" len="med"/>
          </a:ln>
        </p:spPr>
      </p:cxnSp>
      <p:sp>
        <p:nvSpPr>
          <p:cNvPr id="1738" name="Google Shape;1738;p164"/>
          <p:cNvSpPr/>
          <p:nvPr/>
        </p:nvSpPr>
        <p:spPr>
          <a:xfrm>
            <a:off x="4248375" y="2279100"/>
            <a:ext cx="121800" cy="12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9" name="Google Shape;1739;p164"/>
          <p:cNvCxnSpPr>
            <a:stCxn id="1729" idx="0"/>
            <a:endCxn id="1738" idx="3"/>
          </p:cNvCxnSpPr>
          <p:nvPr/>
        </p:nvCxnSpPr>
        <p:spPr>
          <a:xfrm rot="5400000" flipH="1">
            <a:off x="5041263" y="1669050"/>
            <a:ext cx="356700" cy="1698600"/>
          </a:xfrm>
          <a:prstGeom prst="bentConnector2">
            <a:avLst/>
          </a:prstGeom>
          <a:noFill/>
          <a:ln w="9525" cap="flat" cmpd="sng">
            <a:solidFill>
              <a:schemeClr val="dk2"/>
            </a:solidFill>
            <a:prstDash val="solid"/>
            <a:round/>
            <a:headEnd type="none" w="med" len="med"/>
            <a:tailEnd type="triangle" w="med" len="med"/>
          </a:ln>
        </p:spPr>
      </p:cxnSp>
      <p:sp>
        <p:nvSpPr>
          <p:cNvPr id="1740" name="Google Shape;1740;p164"/>
          <p:cNvSpPr/>
          <p:nvPr/>
        </p:nvSpPr>
        <p:spPr>
          <a:xfrm>
            <a:off x="2462135" y="198795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2</a:t>
            </a:r>
            <a:endParaRPr sz="800">
              <a:solidFill>
                <a:schemeClr val="dk1"/>
              </a:solidFill>
              <a:latin typeface="Open Sans"/>
              <a:ea typeface="Open Sans"/>
              <a:cs typeface="Open Sans"/>
              <a:sym typeface="Open Sans"/>
            </a:endParaRPr>
          </a:p>
        </p:txBody>
      </p:sp>
      <p:sp>
        <p:nvSpPr>
          <p:cNvPr id="1741" name="Google Shape;1741;p164"/>
          <p:cNvSpPr txBox="1"/>
          <p:nvPr/>
        </p:nvSpPr>
        <p:spPr>
          <a:xfrm>
            <a:off x="280869" y="1073275"/>
            <a:ext cx="9792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APIGEE</a:t>
            </a:r>
            <a:endParaRPr sz="800" b="1">
              <a:solidFill>
                <a:schemeClr val="dk1"/>
              </a:solidFill>
              <a:latin typeface="Open Sans"/>
              <a:ea typeface="Open Sans"/>
              <a:cs typeface="Open Sans"/>
              <a:sym typeface="Open Sans"/>
            </a:endParaRPr>
          </a:p>
        </p:txBody>
      </p:sp>
      <p:sp>
        <p:nvSpPr>
          <p:cNvPr id="1742" name="Google Shape;1742;p164"/>
          <p:cNvSpPr txBox="1"/>
          <p:nvPr/>
        </p:nvSpPr>
        <p:spPr>
          <a:xfrm>
            <a:off x="280876" y="1582143"/>
            <a:ext cx="10605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Asynchronous</a:t>
            </a:r>
            <a:endParaRPr sz="800" b="1">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 Partner Employer</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Primary User Details}</a:t>
            </a:r>
            <a:endParaRPr sz="800">
              <a:solidFill>
                <a:schemeClr val="dk1"/>
              </a:solidFill>
              <a:latin typeface="Open Sans"/>
              <a:ea typeface="Open Sans"/>
              <a:cs typeface="Open Sans"/>
              <a:sym typeface="Open Sans"/>
            </a:endParaRPr>
          </a:p>
        </p:txBody>
      </p:sp>
      <p:sp>
        <p:nvSpPr>
          <p:cNvPr id="1743" name="Google Shape;1743;p164"/>
          <p:cNvSpPr/>
          <p:nvPr/>
        </p:nvSpPr>
        <p:spPr>
          <a:xfrm>
            <a:off x="1462262" y="1226246"/>
            <a:ext cx="1307124" cy="277182"/>
          </a:xfrm>
          <a:prstGeom prst="flowChartDocument">
            <a:avLst/>
          </a:prstGeom>
          <a:solidFill>
            <a:schemeClr val="dk1"/>
          </a:solidFill>
          <a:ln>
            <a:noFill/>
          </a:ln>
        </p:spPr>
        <p:txBody>
          <a:bodyPr spcFirstLastPara="1" wrap="square" lIns="91425" tIns="0" rIns="0" bIns="0" anchor="ctr" anchorCtr="0">
            <a:noAutofit/>
          </a:bodyPr>
          <a:lstStyle/>
          <a:p>
            <a:pPr marL="0" marR="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Data Exchange Service API</a:t>
            </a:r>
            <a:endParaRPr sz="700">
              <a:solidFill>
                <a:schemeClr val="lt1"/>
              </a:solidFill>
              <a:latin typeface="Open Sans"/>
              <a:ea typeface="Open Sans"/>
              <a:cs typeface="Open Sans"/>
              <a:sym typeface="Open Sans"/>
            </a:endParaRPr>
          </a:p>
        </p:txBody>
      </p:sp>
      <p:sp>
        <p:nvSpPr>
          <p:cNvPr id="1744" name="Google Shape;1744;p164"/>
          <p:cNvSpPr/>
          <p:nvPr/>
        </p:nvSpPr>
        <p:spPr>
          <a:xfrm>
            <a:off x="1571500" y="1374036"/>
            <a:ext cx="121800" cy="12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64"/>
          <p:cNvSpPr/>
          <p:nvPr/>
        </p:nvSpPr>
        <p:spPr>
          <a:xfrm>
            <a:off x="1571500" y="2131275"/>
            <a:ext cx="121800" cy="12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6" name="Google Shape;1746;p164"/>
          <p:cNvCxnSpPr>
            <a:endCxn id="1745" idx="0"/>
          </p:cNvCxnSpPr>
          <p:nvPr/>
        </p:nvCxnSpPr>
        <p:spPr>
          <a:xfrm>
            <a:off x="1632400" y="1495875"/>
            <a:ext cx="0" cy="635400"/>
          </a:xfrm>
          <a:prstGeom prst="straightConnector1">
            <a:avLst/>
          </a:prstGeom>
          <a:noFill/>
          <a:ln w="9525" cap="flat" cmpd="sng">
            <a:solidFill>
              <a:schemeClr val="dk2"/>
            </a:solidFill>
            <a:prstDash val="solid"/>
            <a:round/>
            <a:headEnd type="none" w="med" len="med"/>
            <a:tailEnd type="triangle" w="med" len="med"/>
          </a:ln>
        </p:spPr>
      </p:cxnSp>
      <p:sp>
        <p:nvSpPr>
          <p:cNvPr id="1747" name="Google Shape;1747;p164"/>
          <p:cNvSpPr/>
          <p:nvPr/>
        </p:nvSpPr>
        <p:spPr>
          <a:xfrm>
            <a:off x="1543143" y="1727107"/>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1</a:t>
            </a:r>
            <a:endParaRPr sz="800">
              <a:solidFill>
                <a:schemeClr val="dk1"/>
              </a:solidFill>
              <a:latin typeface="Open Sans"/>
              <a:ea typeface="Open Sans"/>
              <a:cs typeface="Open Sans"/>
              <a:sym typeface="Open Sans"/>
            </a:endParaRPr>
          </a:p>
        </p:txBody>
      </p:sp>
      <p:sp>
        <p:nvSpPr>
          <p:cNvPr id="1748" name="Google Shape;1748;p164"/>
          <p:cNvSpPr/>
          <p:nvPr/>
        </p:nvSpPr>
        <p:spPr>
          <a:xfrm>
            <a:off x="3323173" y="1235850"/>
            <a:ext cx="93000" cy="19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64"/>
          <p:cNvSpPr/>
          <p:nvPr/>
        </p:nvSpPr>
        <p:spPr>
          <a:xfrm>
            <a:off x="3525504" y="1235850"/>
            <a:ext cx="93000" cy="19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64"/>
          <p:cNvSpPr/>
          <p:nvPr/>
        </p:nvSpPr>
        <p:spPr>
          <a:xfrm>
            <a:off x="3323179" y="2121750"/>
            <a:ext cx="93000" cy="2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64"/>
          <p:cNvSpPr/>
          <p:nvPr/>
        </p:nvSpPr>
        <p:spPr>
          <a:xfrm>
            <a:off x="3525504" y="2121750"/>
            <a:ext cx="93000" cy="2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2" name="Google Shape;1752;p164"/>
          <p:cNvGrpSpPr/>
          <p:nvPr/>
        </p:nvGrpSpPr>
        <p:grpSpPr>
          <a:xfrm>
            <a:off x="270650" y="1226246"/>
            <a:ext cx="274262" cy="274262"/>
            <a:chOff x="5542097" y="1515168"/>
            <a:chExt cx="1663200" cy="1663200"/>
          </a:xfrm>
        </p:grpSpPr>
        <p:sp>
          <p:nvSpPr>
            <p:cNvPr id="1753" name="Google Shape;1753;p164"/>
            <p:cNvSpPr/>
            <p:nvPr/>
          </p:nvSpPr>
          <p:spPr>
            <a:xfrm>
              <a:off x="5542097" y="1515168"/>
              <a:ext cx="1663200" cy="16632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640"/>
                <a:buFont typeface="Arial"/>
                <a:buNone/>
              </a:pPr>
              <a:endParaRPr sz="2640" b="0" i="0" u="none" strike="noStrike" cap="none">
                <a:solidFill>
                  <a:srgbClr val="FFFFFF"/>
                </a:solidFill>
                <a:latin typeface="Georgia"/>
                <a:ea typeface="Georgia"/>
                <a:cs typeface="Georgia"/>
                <a:sym typeface="Georgia"/>
              </a:endParaRPr>
            </a:p>
          </p:txBody>
        </p:sp>
        <p:sp>
          <p:nvSpPr>
            <p:cNvPr id="1754" name="Google Shape;1754;p164"/>
            <p:cNvSpPr/>
            <p:nvPr/>
          </p:nvSpPr>
          <p:spPr>
            <a:xfrm>
              <a:off x="5846421" y="1720637"/>
              <a:ext cx="1054500" cy="1252200"/>
            </a:xfrm>
            <a:custGeom>
              <a:avLst/>
              <a:gdLst/>
              <a:ahLst/>
              <a:cxnLst/>
              <a:rect l="l" t="t" r="r" b="b"/>
              <a:pathLst>
                <a:path w="120000" h="120000" extrusionOk="0">
                  <a:moveTo>
                    <a:pt x="69767" y="65882"/>
                  </a:moveTo>
                  <a:cubicBezTo>
                    <a:pt x="69767" y="65882"/>
                    <a:pt x="66976" y="65882"/>
                    <a:pt x="64186" y="65882"/>
                  </a:cubicBezTo>
                  <a:cubicBezTo>
                    <a:pt x="64186" y="65882"/>
                    <a:pt x="64186" y="68235"/>
                    <a:pt x="64186" y="68235"/>
                  </a:cubicBezTo>
                  <a:cubicBezTo>
                    <a:pt x="64186" y="80000"/>
                    <a:pt x="64186" y="80000"/>
                    <a:pt x="64186" y="80000"/>
                  </a:cubicBezTo>
                  <a:cubicBezTo>
                    <a:pt x="61395" y="80000"/>
                    <a:pt x="61395" y="80000"/>
                    <a:pt x="61395" y="80000"/>
                  </a:cubicBezTo>
                  <a:cubicBezTo>
                    <a:pt x="33488" y="80000"/>
                    <a:pt x="11162" y="65882"/>
                    <a:pt x="0" y="44705"/>
                  </a:cubicBezTo>
                  <a:cubicBezTo>
                    <a:pt x="0" y="47058"/>
                    <a:pt x="0" y="49411"/>
                    <a:pt x="0" y="49411"/>
                  </a:cubicBezTo>
                  <a:cubicBezTo>
                    <a:pt x="0" y="80000"/>
                    <a:pt x="27906" y="105882"/>
                    <a:pt x="64186" y="105882"/>
                  </a:cubicBezTo>
                  <a:cubicBezTo>
                    <a:pt x="64186" y="117647"/>
                    <a:pt x="64186" y="117647"/>
                    <a:pt x="64186" y="117647"/>
                  </a:cubicBezTo>
                  <a:cubicBezTo>
                    <a:pt x="64186" y="117647"/>
                    <a:pt x="64186" y="120000"/>
                    <a:pt x="64186" y="120000"/>
                  </a:cubicBezTo>
                  <a:cubicBezTo>
                    <a:pt x="66976" y="120000"/>
                    <a:pt x="66976" y="120000"/>
                    <a:pt x="66976" y="120000"/>
                  </a:cubicBezTo>
                  <a:cubicBezTo>
                    <a:pt x="66976" y="120000"/>
                    <a:pt x="69767" y="120000"/>
                    <a:pt x="69767" y="120000"/>
                  </a:cubicBezTo>
                  <a:cubicBezTo>
                    <a:pt x="97674" y="94117"/>
                    <a:pt x="97674" y="94117"/>
                    <a:pt x="97674" y="94117"/>
                  </a:cubicBezTo>
                  <a:cubicBezTo>
                    <a:pt x="100465" y="94117"/>
                    <a:pt x="100465" y="94117"/>
                    <a:pt x="100465" y="91764"/>
                  </a:cubicBezTo>
                  <a:cubicBezTo>
                    <a:pt x="100465" y="91764"/>
                    <a:pt x="100465" y="91764"/>
                    <a:pt x="97674" y="91764"/>
                  </a:cubicBezTo>
                  <a:lnTo>
                    <a:pt x="69767" y="65882"/>
                  </a:lnTo>
                  <a:close/>
                  <a:moveTo>
                    <a:pt x="120000" y="70588"/>
                  </a:moveTo>
                  <a:cubicBezTo>
                    <a:pt x="120000" y="72941"/>
                    <a:pt x="120000" y="75294"/>
                    <a:pt x="117209" y="77647"/>
                  </a:cubicBezTo>
                  <a:cubicBezTo>
                    <a:pt x="108837" y="56470"/>
                    <a:pt x="86511" y="40000"/>
                    <a:pt x="58604" y="40000"/>
                  </a:cubicBezTo>
                  <a:cubicBezTo>
                    <a:pt x="58604" y="40000"/>
                    <a:pt x="55813" y="42352"/>
                    <a:pt x="55813" y="42352"/>
                  </a:cubicBezTo>
                  <a:cubicBezTo>
                    <a:pt x="55813" y="54117"/>
                    <a:pt x="55813" y="54117"/>
                    <a:pt x="55813" y="54117"/>
                  </a:cubicBezTo>
                  <a:cubicBezTo>
                    <a:pt x="55813" y="54117"/>
                    <a:pt x="55813" y="56470"/>
                    <a:pt x="53023" y="56470"/>
                  </a:cubicBezTo>
                  <a:cubicBezTo>
                    <a:pt x="53023" y="56470"/>
                    <a:pt x="53023" y="56470"/>
                    <a:pt x="53023" y="56470"/>
                  </a:cubicBezTo>
                  <a:cubicBezTo>
                    <a:pt x="50232" y="56470"/>
                    <a:pt x="50232" y="56470"/>
                    <a:pt x="50232" y="54117"/>
                  </a:cubicBezTo>
                  <a:cubicBezTo>
                    <a:pt x="19534" y="30588"/>
                    <a:pt x="19534" y="30588"/>
                    <a:pt x="19534" y="30588"/>
                  </a:cubicBezTo>
                  <a:cubicBezTo>
                    <a:pt x="19534" y="30588"/>
                    <a:pt x="19534" y="28235"/>
                    <a:pt x="19534" y="28235"/>
                  </a:cubicBezTo>
                  <a:cubicBezTo>
                    <a:pt x="19534" y="28235"/>
                    <a:pt x="19534" y="25882"/>
                    <a:pt x="19534" y="25882"/>
                  </a:cubicBezTo>
                  <a:cubicBezTo>
                    <a:pt x="50232" y="2352"/>
                    <a:pt x="50232" y="2352"/>
                    <a:pt x="50232" y="2352"/>
                  </a:cubicBezTo>
                  <a:cubicBezTo>
                    <a:pt x="50232" y="0"/>
                    <a:pt x="53023" y="0"/>
                    <a:pt x="53023" y="0"/>
                  </a:cubicBezTo>
                  <a:cubicBezTo>
                    <a:pt x="55813" y="2352"/>
                    <a:pt x="55813" y="2352"/>
                    <a:pt x="55813" y="4705"/>
                  </a:cubicBezTo>
                  <a:cubicBezTo>
                    <a:pt x="55813" y="14117"/>
                    <a:pt x="55813" y="14117"/>
                    <a:pt x="55813" y="14117"/>
                  </a:cubicBezTo>
                  <a:cubicBezTo>
                    <a:pt x="92093" y="16470"/>
                    <a:pt x="120000" y="40000"/>
                    <a:pt x="120000" y="70588"/>
                  </a:cubicBezTo>
                  <a:close/>
                </a:path>
              </a:pathLst>
            </a:custGeom>
            <a:solidFill>
              <a:schemeClr val="accent1"/>
            </a:solidFill>
            <a:ln>
              <a:noFill/>
            </a:ln>
          </p:spPr>
          <p:txBody>
            <a:bodyPr spcFirstLastPara="1" wrap="square" lIns="100575" tIns="50275" rIns="100575" bIns="50275" anchor="t" anchorCtr="0">
              <a:noAutofit/>
            </a:bodyPr>
            <a:lstStyle/>
            <a:p>
              <a:pPr marL="0" marR="0" lvl="0" indent="0" algn="l" rtl="0">
                <a:lnSpc>
                  <a:spcPct val="100000"/>
                </a:lnSpc>
                <a:spcBef>
                  <a:spcPts val="0"/>
                </a:spcBef>
                <a:spcAft>
                  <a:spcPts val="0"/>
                </a:spcAft>
                <a:buClr>
                  <a:srgbClr val="000000"/>
                </a:buClr>
                <a:buSzPts val="2207"/>
                <a:buFont typeface="Arial"/>
                <a:buNone/>
              </a:pPr>
              <a:endParaRPr sz="2207" b="0" i="0" u="none" strike="noStrike" cap="none">
                <a:solidFill>
                  <a:srgbClr val="000000"/>
                </a:solidFill>
                <a:latin typeface="Arial"/>
                <a:ea typeface="Arial"/>
                <a:cs typeface="Arial"/>
                <a:sym typeface="Arial"/>
              </a:endParaRPr>
            </a:p>
          </p:txBody>
        </p:sp>
      </p:grpSp>
      <p:cxnSp>
        <p:nvCxnSpPr>
          <p:cNvPr id="1755" name="Google Shape;1755;p164"/>
          <p:cNvCxnSpPr>
            <a:stCxn id="1753" idx="6"/>
            <a:endCxn id="1743" idx="1"/>
          </p:cNvCxnSpPr>
          <p:nvPr/>
        </p:nvCxnSpPr>
        <p:spPr>
          <a:xfrm>
            <a:off x="544911" y="1363377"/>
            <a:ext cx="917400" cy="1500"/>
          </a:xfrm>
          <a:prstGeom prst="straightConnector1">
            <a:avLst/>
          </a:prstGeom>
          <a:noFill/>
          <a:ln w="9525" cap="flat" cmpd="sng">
            <a:solidFill>
              <a:schemeClr val="dk2"/>
            </a:solidFill>
            <a:prstDash val="solid"/>
            <a:round/>
            <a:headEnd type="none" w="med" len="med"/>
            <a:tailEnd type="triangle" w="med" len="med"/>
          </a:ln>
        </p:spPr>
      </p:cxnSp>
      <p:sp>
        <p:nvSpPr>
          <p:cNvPr id="1756" name="Google Shape;1756;p164"/>
          <p:cNvSpPr txBox="1"/>
          <p:nvPr/>
        </p:nvSpPr>
        <p:spPr>
          <a:xfrm>
            <a:off x="4662600" y="4050450"/>
            <a:ext cx="3244800" cy="243300"/>
          </a:xfrm>
          <a:prstGeom prst="rect">
            <a:avLst/>
          </a:prstGeom>
          <a:noFill/>
          <a:ln w="9525" cap="flat" cmpd="sng">
            <a:solidFill>
              <a:schemeClr val="accent6"/>
            </a:solidFill>
            <a:prstDash val="solid"/>
            <a:round/>
            <a:headEnd type="none" w="sm" len="sm"/>
            <a:tailEnd type="none" w="sm" len="sm"/>
          </a:ln>
        </p:spPr>
        <p:txBody>
          <a:bodyPr spcFirstLastPara="1" wrap="square" lIns="27425" tIns="0" rIns="0" bIns="27425" anchor="t" anchorCtr="0">
            <a:sp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*Note 1:</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600" i="1">
                <a:solidFill>
                  <a:schemeClr val="dk1"/>
                </a:solidFill>
                <a:latin typeface="Open Sans"/>
                <a:ea typeface="Open Sans"/>
                <a:cs typeface="Open Sans"/>
                <a:sym typeface="Open Sans"/>
              </a:rPr>
              <a:t>Using “Customer Commerce Account” services is pending technical discussion by Equifax team</a:t>
            </a:r>
            <a:endParaRPr>
              <a:latin typeface="Open Sans"/>
              <a:ea typeface="Open Sans"/>
              <a:cs typeface="Open Sans"/>
              <a:sym typeface="Open Sans"/>
            </a:endParaRPr>
          </a:p>
        </p:txBody>
      </p:sp>
      <p:sp>
        <p:nvSpPr>
          <p:cNvPr id="1757" name="Google Shape;1757;p164"/>
          <p:cNvSpPr txBox="1"/>
          <p:nvPr/>
        </p:nvSpPr>
        <p:spPr>
          <a:xfrm>
            <a:off x="1162150" y="3136125"/>
            <a:ext cx="27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graphicFrame>
        <p:nvGraphicFramePr>
          <p:cNvPr id="1762" name="Google Shape;1762;p165"/>
          <p:cNvGraphicFramePr/>
          <p:nvPr/>
        </p:nvGraphicFramePr>
        <p:xfrm>
          <a:off x="274320" y="1097280"/>
          <a:ext cx="3000000" cy="3000000"/>
        </p:xfrm>
        <a:graphic>
          <a:graphicData uri="http://schemas.openxmlformats.org/drawingml/2006/table">
            <a:tbl>
              <a:tblPr>
                <a:noFill/>
                <a:tableStyleId>{8A735C0E-AA7C-4758-AA04-D96A957C941B}</a:tableStyleId>
              </a:tblPr>
              <a:tblGrid>
                <a:gridCol w="437050">
                  <a:extLst>
                    <a:ext uri="{9D8B030D-6E8A-4147-A177-3AD203B41FA5}">
                      <a16:colId xmlns:a16="http://schemas.microsoft.com/office/drawing/2014/main" val="20000"/>
                    </a:ext>
                  </a:extLst>
                </a:gridCol>
                <a:gridCol w="3974075">
                  <a:extLst>
                    <a:ext uri="{9D8B030D-6E8A-4147-A177-3AD203B41FA5}">
                      <a16:colId xmlns:a16="http://schemas.microsoft.com/office/drawing/2014/main" val="20001"/>
                    </a:ext>
                  </a:extLst>
                </a:gridCol>
                <a:gridCol w="4184175">
                  <a:extLst>
                    <a:ext uri="{9D8B030D-6E8A-4147-A177-3AD203B41FA5}">
                      <a16:colId xmlns:a16="http://schemas.microsoft.com/office/drawing/2014/main" val="20002"/>
                    </a:ext>
                  </a:extLst>
                </a:gridCol>
              </a:tblGrid>
              <a:tr h="94375">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Step</a:t>
                      </a:r>
                      <a:endParaRPr sz="10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gridSpan="2">
                  <a:txBody>
                    <a:bodyPr/>
                    <a:lstStyle/>
                    <a:p>
                      <a:pPr marL="0" lvl="0" indent="0" algn="l" rtl="0">
                        <a:spcBef>
                          <a:spcPts val="0"/>
                        </a:spcBef>
                        <a:spcAft>
                          <a:spcPts val="0"/>
                        </a:spcAft>
                        <a:buNone/>
                      </a:pPr>
                      <a:r>
                        <a:rPr lang="en" sz="1000" b="1">
                          <a:solidFill>
                            <a:schemeClr val="lt1"/>
                          </a:solidFill>
                          <a:latin typeface="Open Sans"/>
                          <a:ea typeface="Open Sans"/>
                          <a:cs typeface="Open Sans"/>
                          <a:sym typeface="Open Sans"/>
                        </a:rPr>
                        <a:t>Details</a:t>
                      </a:r>
                      <a:endParaRPr sz="10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0"/>
                  </a:ext>
                </a:extLst>
              </a:tr>
              <a:tr h="170475">
                <a:tc>
                  <a:txBody>
                    <a:bodyPr/>
                    <a:lstStyle/>
                    <a:p>
                      <a:pPr marL="0" marR="0" lvl="0" indent="0" algn="l" rtl="0">
                        <a:lnSpc>
                          <a:spcPct val="100000"/>
                        </a:lnSpc>
                        <a:spcBef>
                          <a:spcPts val="0"/>
                        </a:spcBef>
                        <a:spcAft>
                          <a:spcPts val="0"/>
                        </a:spcAft>
                        <a:buNone/>
                      </a:pPr>
                      <a:endParaRPr sz="1000">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gridSpan="2">
                  <a:txBody>
                    <a:bodyPr/>
                    <a:lstStyle/>
                    <a:p>
                      <a:pPr marL="0" lvl="0" indent="0" algn="l" rtl="0">
                        <a:spcBef>
                          <a:spcPts val="0"/>
                        </a:spcBef>
                        <a:spcAft>
                          <a:spcPts val="0"/>
                        </a:spcAft>
                        <a:buNone/>
                      </a:pPr>
                      <a:r>
                        <a:rPr lang="en" sz="1000">
                          <a:latin typeface="Open Sans"/>
                          <a:ea typeface="Open Sans"/>
                          <a:cs typeface="Open Sans"/>
                          <a:sym typeface="Open Sans"/>
                        </a:rPr>
                        <a:t>Data XChange Services – will send a request to Employer Onboarding with Alliance (Partner) Code, Employer Name, Address, Web Domain, Primary User Details</a:t>
                      </a:r>
                      <a:endParaRPr sz="1000">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551050">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1000">
                          <a:latin typeface="Open Sans"/>
                          <a:ea typeface="Open Sans"/>
                          <a:cs typeface="Open Sans"/>
                          <a:sym typeface="Open Sans"/>
                        </a:rPr>
                        <a:t>Lookup EFX_ID using Employer Name, Address, Web Domain</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Product Duplication check for existing active I9 ERCode. Existing active ER Code will trigger manual review process</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Setup Employer in CDH,for new Employer</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Setup Employer in ESP Portal for new Employer</a:t>
                      </a:r>
                      <a:endParaRPr sz="1000">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1000">
                          <a:latin typeface="Open Sans"/>
                          <a:ea typeface="Open Sans"/>
                          <a:cs typeface="Open Sans"/>
                          <a:sym typeface="Open Sans"/>
                        </a:rPr>
                        <a:t>Generate ERCode and associate with EFX_ID in CDH </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Lookup Alliance specific default product setup configuration, including I9 SKU</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Set up Employer Authorization in AMS</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Setup Account in Salesforce, for new Employer</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Associate ERCode with Salesforce Account</a:t>
                      </a:r>
                      <a:endParaRPr sz="1000">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94375">
                <a:tc>
                  <a:txBody>
                    <a:bodyPr/>
                    <a:lstStyle/>
                    <a:p>
                      <a:pPr marL="0" marR="0" lvl="0" indent="0" algn="l" rtl="0">
                        <a:lnSpc>
                          <a:spcPct val="100000"/>
                        </a:lnSpc>
                        <a:spcBef>
                          <a:spcPts val="0"/>
                        </a:spcBef>
                        <a:spcAft>
                          <a:spcPts val="0"/>
                        </a:spcAft>
                        <a:buNone/>
                      </a:pPr>
                      <a:endParaRPr sz="1000">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 sz="1000">
                          <a:latin typeface="Open Sans"/>
                          <a:ea typeface="Open Sans"/>
                          <a:cs typeface="Open Sans"/>
                          <a:sym typeface="Open Sans"/>
                        </a:rPr>
                        <a:t>Invoke an I9 provided service to setup a I9 SKU for Employer in I9 Cloud </a:t>
                      </a:r>
                      <a:endParaRPr sz="1000">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94375">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2">
                  <a:txBody>
                    <a:bodyPr/>
                    <a:lstStyle/>
                    <a:p>
                      <a:pPr marL="0" lvl="0" indent="0" algn="l" rtl="0">
                        <a:spcBef>
                          <a:spcPts val="0"/>
                        </a:spcBef>
                        <a:spcAft>
                          <a:spcPts val="0"/>
                        </a:spcAft>
                        <a:buNone/>
                      </a:pPr>
                      <a:r>
                        <a:rPr lang="en" sz="1000">
                          <a:latin typeface="Open Sans"/>
                          <a:ea typeface="Open Sans"/>
                          <a:cs typeface="Open Sans"/>
                          <a:sym typeface="Open Sans"/>
                        </a:rPr>
                        <a:t>Create a Workfront project for Reporting purposes only</a:t>
                      </a:r>
                      <a:endParaRPr sz="1000">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1763" name="Google Shape;1763;p165"/>
          <p:cNvSpPr txBox="1"/>
          <p:nvPr/>
        </p:nvSpPr>
        <p:spPr>
          <a:xfrm>
            <a:off x="274325" y="3387900"/>
            <a:ext cx="8595300" cy="1231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000" b="1">
                <a:solidFill>
                  <a:schemeClr val="dk1"/>
                </a:solidFill>
                <a:latin typeface="Open Sans"/>
                <a:ea typeface="Open Sans"/>
                <a:cs typeface="Open Sans"/>
                <a:sym typeface="Open Sans"/>
              </a:rPr>
              <a:t>Manual review performed by Equifax Operations</a:t>
            </a:r>
            <a:endParaRPr sz="1000" b="1">
              <a:solidFill>
                <a:schemeClr val="dk1"/>
              </a:solidFill>
              <a:latin typeface="Open Sans"/>
              <a:ea typeface="Open Sans"/>
              <a:cs typeface="Open Sans"/>
              <a:sym typeface="Open Sans"/>
            </a:endParaRPr>
          </a:p>
          <a:p>
            <a:pPr marL="109728" lvl="0" indent="-136652" algn="l" rtl="0">
              <a:lnSpc>
                <a:spcPct val="100000"/>
              </a:lnSpc>
              <a:spcBef>
                <a:spcPts val="0"/>
              </a:spcBef>
              <a:spcAft>
                <a:spcPts val="0"/>
              </a:spcAft>
              <a:buClr>
                <a:schemeClr val="dk1"/>
              </a:buClr>
              <a:buSzPts val="1000"/>
              <a:buChar char="•"/>
            </a:pPr>
            <a:r>
              <a:rPr lang="en" sz="1000" b="1">
                <a:solidFill>
                  <a:schemeClr val="dk1"/>
                </a:solidFill>
                <a:latin typeface="Open Sans"/>
                <a:ea typeface="Open Sans"/>
                <a:cs typeface="Open Sans"/>
                <a:sym typeface="Open Sans"/>
              </a:rPr>
              <a:t>Name Match functionality returns multiple EFX_ID’s</a:t>
            </a:r>
            <a:r>
              <a:rPr lang="en" sz="1000">
                <a:solidFill>
                  <a:schemeClr val="dk1"/>
                </a:solidFill>
                <a:latin typeface="Open Sans"/>
                <a:ea typeface="Open Sans"/>
                <a:cs typeface="Open Sans"/>
                <a:sym typeface="Open Sans"/>
              </a:rPr>
              <a:t>, Employer Onboarding will select the highest match score EFX_ID and proceed with the onboarding. Perform an offline manual review for the multiple matches found in CDH. The resolution process is outside the scope of this design</a:t>
            </a:r>
            <a:endParaRPr sz="1000">
              <a:solidFill>
                <a:schemeClr val="dk1"/>
              </a:solidFill>
              <a:latin typeface="Open Sans"/>
              <a:ea typeface="Open Sans"/>
              <a:cs typeface="Open Sans"/>
              <a:sym typeface="Open Sans"/>
            </a:endParaRPr>
          </a:p>
          <a:p>
            <a:pPr marL="109728" lvl="0" indent="-136652" algn="l" rtl="0">
              <a:lnSpc>
                <a:spcPct val="100000"/>
              </a:lnSpc>
              <a:spcBef>
                <a:spcPts val="0"/>
              </a:spcBef>
              <a:spcAft>
                <a:spcPts val="0"/>
              </a:spcAft>
              <a:buClr>
                <a:schemeClr val="dk1"/>
              </a:buClr>
              <a:buSzPts val="1000"/>
              <a:buChar char="•"/>
            </a:pPr>
            <a:r>
              <a:rPr lang="en" sz="1000" b="1">
                <a:solidFill>
                  <a:schemeClr val="dk1"/>
                </a:solidFill>
                <a:latin typeface="Open Sans"/>
                <a:ea typeface="Open Sans"/>
                <a:cs typeface="Open Sans"/>
                <a:sym typeface="Open Sans"/>
              </a:rPr>
              <a:t>Duplication Check</a:t>
            </a:r>
            <a:r>
              <a:rPr lang="en" sz="1000">
                <a:solidFill>
                  <a:schemeClr val="dk1"/>
                </a:solidFill>
                <a:latin typeface="Open Sans"/>
                <a:ea typeface="Open Sans"/>
                <a:cs typeface="Open Sans"/>
                <a:sym typeface="Open Sans"/>
              </a:rPr>
              <a:t> Detects a potential duplicate</a:t>
            </a:r>
            <a:endParaRPr sz="1000">
              <a:solidFill>
                <a:schemeClr val="dk1"/>
              </a:solidFill>
              <a:latin typeface="Open Sans"/>
              <a:ea typeface="Open Sans"/>
              <a:cs typeface="Open Sans"/>
              <a:sym typeface="Open Sans"/>
            </a:endParaRPr>
          </a:p>
          <a:p>
            <a:pPr marL="256032" lvl="1" indent="-136652" algn="l" rtl="0">
              <a:lnSpc>
                <a:spcPct val="100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I9 Onboarding for employer will be paused, till a manual review is complete</a:t>
            </a:r>
            <a:endParaRPr sz="1000">
              <a:solidFill>
                <a:schemeClr val="dk1"/>
              </a:solidFill>
              <a:latin typeface="Open Sans"/>
              <a:ea typeface="Open Sans"/>
              <a:cs typeface="Open Sans"/>
              <a:sym typeface="Open Sans"/>
            </a:endParaRPr>
          </a:p>
          <a:p>
            <a:pPr marL="256032" lvl="1" indent="-136652" algn="l" rtl="0">
              <a:lnSpc>
                <a:spcPct val="100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If review identifies a true duplicate then either terminate the current request or deactivate the existing active ERCode and resume processing of request</a:t>
            </a:r>
            <a:endParaRPr sz="1000">
              <a:solidFill>
                <a:schemeClr val="dk1"/>
              </a:solidFill>
              <a:latin typeface="Open Sans"/>
              <a:ea typeface="Open Sans"/>
              <a:cs typeface="Open Sans"/>
              <a:sym typeface="Open Sans"/>
            </a:endParaRPr>
          </a:p>
        </p:txBody>
      </p:sp>
      <p:sp>
        <p:nvSpPr>
          <p:cNvPr id="1764" name="Google Shape;1764;p165"/>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sz="1400" i="1"/>
          </a:p>
          <a:p>
            <a:pPr marL="0" lvl="0" indent="0" algn="l" rtl="0">
              <a:spcBef>
                <a:spcPts val="0"/>
              </a:spcBef>
              <a:spcAft>
                <a:spcPts val="0"/>
              </a:spcAft>
              <a:buNone/>
            </a:pPr>
            <a:r>
              <a:rPr lang="en" sz="1400" i="1"/>
              <a:t>Logical Architecture - Information Flow Diagram - </a:t>
            </a:r>
            <a:r>
              <a:rPr lang="en" sz="1400" b="1" i="1"/>
              <a:t>Alliance Bulk Onboarding</a:t>
            </a:r>
            <a:r>
              <a:rPr lang="en" sz="1400" i="1"/>
              <a:t> </a:t>
            </a:r>
            <a:r>
              <a:rPr lang="en" sz="1400" b="1" i="1"/>
              <a:t>(I9 Cloud)</a:t>
            </a:r>
            <a:r>
              <a:rPr lang="en" sz="1400" i="1"/>
              <a:t> Details</a:t>
            </a:r>
            <a:endParaRPr sz="1400" i="1"/>
          </a:p>
        </p:txBody>
      </p:sp>
      <p:sp>
        <p:nvSpPr>
          <p:cNvPr id="1765" name="Google Shape;1765;p165"/>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766" name="Google Shape;1766;p165"/>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767" name="Google Shape;1767;p165"/>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1768" name="Google Shape;1768;p165"/>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769" name="Google Shape;1769;p165"/>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1770" name="Google Shape;1770;p165"/>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771" name="Google Shape;1771;p165"/>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772" name="Google Shape;1772;p165"/>
          <p:cNvSpPr txBox="1"/>
          <p:nvPr/>
        </p:nvSpPr>
        <p:spPr>
          <a:xfrm>
            <a:off x="1389888" y="256032"/>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Information Flow Diagram</a:t>
            </a:r>
            <a:endParaRPr sz="600" b="1">
              <a:solidFill>
                <a:schemeClr val="lt1"/>
              </a:solidFill>
              <a:latin typeface="Open Sans"/>
              <a:ea typeface="Open Sans"/>
              <a:cs typeface="Open Sans"/>
              <a:sym typeface="Open Sans"/>
            </a:endParaRPr>
          </a:p>
        </p:txBody>
      </p:sp>
      <p:sp>
        <p:nvSpPr>
          <p:cNvPr id="1773" name="Google Shape;1773;p165"/>
          <p:cNvSpPr/>
          <p:nvPr/>
        </p:nvSpPr>
        <p:spPr>
          <a:xfrm>
            <a:off x="410377" y="2599870"/>
            <a:ext cx="147000" cy="147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3</a:t>
            </a:r>
            <a:endParaRPr sz="800">
              <a:solidFill>
                <a:schemeClr val="dk1"/>
              </a:solidFill>
              <a:latin typeface="Open Sans"/>
              <a:ea typeface="Open Sans"/>
              <a:cs typeface="Open Sans"/>
              <a:sym typeface="Open Sans"/>
            </a:endParaRPr>
          </a:p>
        </p:txBody>
      </p:sp>
      <p:sp>
        <p:nvSpPr>
          <p:cNvPr id="1774" name="Google Shape;1774;p165"/>
          <p:cNvSpPr/>
          <p:nvPr/>
        </p:nvSpPr>
        <p:spPr>
          <a:xfrm>
            <a:off x="410377" y="2786353"/>
            <a:ext cx="147000" cy="147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4</a:t>
            </a:r>
            <a:endParaRPr sz="800">
              <a:solidFill>
                <a:schemeClr val="dk1"/>
              </a:solidFill>
              <a:latin typeface="Open Sans"/>
              <a:ea typeface="Open Sans"/>
              <a:cs typeface="Open Sans"/>
              <a:sym typeface="Open Sans"/>
            </a:endParaRPr>
          </a:p>
        </p:txBody>
      </p:sp>
      <p:sp>
        <p:nvSpPr>
          <p:cNvPr id="1775" name="Google Shape;1775;p165"/>
          <p:cNvSpPr/>
          <p:nvPr/>
        </p:nvSpPr>
        <p:spPr>
          <a:xfrm>
            <a:off x="410377" y="1664720"/>
            <a:ext cx="147000" cy="147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2</a:t>
            </a:r>
            <a:endParaRPr sz="800">
              <a:solidFill>
                <a:schemeClr val="dk1"/>
              </a:solidFill>
              <a:latin typeface="Open Sans"/>
              <a:ea typeface="Open Sans"/>
              <a:cs typeface="Open Sans"/>
              <a:sym typeface="Open Sans"/>
            </a:endParaRPr>
          </a:p>
        </p:txBody>
      </p:sp>
      <p:sp>
        <p:nvSpPr>
          <p:cNvPr id="1776" name="Google Shape;1776;p165"/>
          <p:cNvSpPr/>
          <p:nvPr/>
        </p:nvSpPr>
        <p:spPr>
          <a:xfrm>
            <a:off x="410377" y="1334927"/>
            <a:ext cx="147000" cy="147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1</a:t>
            </a:r>
            <a:endParaRPr sz="800">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pic>
        <p:nvPicPr>
          <p:cNvPr id="1781" name="Google Shape;1781;p166"/>
          <p:cNvPicPr preferRelativeResize="0"/>
          <p:nvPr/>
        </p:nvPicPr>
        <p:blipFill>
          <a:blip r:embed="rId3">
            <a:alphaModFix/>
          </a:blip>
          <a:stretch>
            <a:fillRect/>
          </a:stretch>
        </p:blipFill>
        <p:spPr>
          <a:xfrm>
            <a:off x="274325" y="1019500"/>
            <a:ext cx="7170923" cy="3885550"/>
          </a:xfrm>
          <a:prstGeom prst="rect">
            <a:avLst/>
          </a:prstGeom>
          <a:noFill/>
          <a:ln>
            <a:noFill/>
          </a:ln>
        </p:spPr>
      </p:pic>
      <p:sp>
        <p:nvSpPr>
          <p:cNvPr id="1782" name="Google Shape;1782;p166"/>
          <p:cNvSpPr/>
          <p:nvPr/>
        </p:nvSpPr>
        <p:spPr>
          <a:xfrm>
            <a:off x="7547525" y="2091166"/>
            <a:ext cx="1322100" cy="23748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endParaRPr sz="700" b="1" i="1">
              <a:solidFill>
                <a:schemeClr val="dk1"/>
              </a:solidFill>
              <a:latin typeface="Open Sans"/>
              <a:ea typeface="Open Sans"/>
              <a:cs typeface="Open Sans"/>
              <a:sym typeface="Open Sans"/>
            </a:endParaRPr>
          </a:p>
        </p:txBody>
      </p:sp>
      <p:sp>
        <p:nvSpPr>
          <p:cNvPr id="1783" name="Google Shape;1783;p166"/>
          <p:cNvSpPr/>
          <p:nvPr/>
        </p:nvSpPr>
        <p:spPr>
          <a:xfrm>
            <a:off x="3344170" y="4540046"/>
            <a:ext cx="3244800" cy="228000"/>
          </a:xfrm>
          <a:prstGeom prst="wedgeRoundRectCallout">
            <a:avLst>
              <a:gd name="adj1" fmla="val -60118"/>
              <a:gd name="adj2" fmla="val -484002"/>
              <a:gd name="adj3" fmla="val 0"/>
            </a:avLst>
          </a:prstGeom>
          <a:solidFill>
            <a:schemeClr val="lt2"/>
          </a:solid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 sz="700" i="1">
                <a:solidFill>
                  <a:schemeClr val="dk1"/>
                </a:solidFill>
                <a:latin typeface="Open Sans"/>
                <a:ea typeface="Open Sans"/>
                <a:cs typeface="Open Sans"/>
                <a:sym typeface="Open Sans"/>
              </a:rPr>
              <a:t>Send to “Exception Process - EFX_ID Matching” process to manually review</a:t>
            </a:r>
            <a:endParaRPr sz="700" i="1">
              <a:solidFill>
                <a:schemeClr val="dk1"/>
              </a:solidFill>
              <a:latin typeface="Open Sans"/>
              <a:ea typeface="Open Sans"/>
              <a:cs typeface="Open Sans"/>
              <a:sym typeface="Open Sans"/>
            </a:endParaRPr>
          </a:p>
        </p:txBody>
      </p:sp>
      <p:sp>
        <p:nvSpPr>
          <p:cNvPr id="1784" name="Google Shape;1784;p166"/>
          <p:cNvSpPr/>
          <p:nvPr/>
        </p:nvSpPr>
        <p:spPr>
          <a:xfrm>
            <a:off x="3355393" y="1211821"/>
            <a:ext cx="1509900" cy="100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785" name="Google Shape;1785;p166"/>
          <p:cNvSpPr/>
          <p:nvPr/>
        </p:nvSpPr>
        <p:spPr>
          <a:xfrm>
            <a:off x="2627764" y="3240703"/>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1786" name="Google Shape;1786;p166"/>
          <p:cNvSpPr/>
          <p:nvPr/>
        </p:nvSpPr>
        <p:spPr>
          <a:xfrm>
            <a:off x="2914907" y="3370487"/>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787" name="Google Shape;1787;p166"/>
          <p:cNvSpPr/>
          <p:nvPr/>
        </p:nvSpPr>
        <p:spPr>
          <a:xfrm>
            <a:off x="3677632" y="3350230"/>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788" name="Google Shape;1788;p166"/>
          <p:cNvSpPr/>
          <p:nvPr/>
        </p:nvSpPr>
        <p:spPr>
          <a:xfrm>
            <a:off x="2565841" y="2824748"/>
            <a:ext cx="521100" cy="10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lt1"/>
                </a:solidFill>
                <a:latin typeface="Open Sans"/>
                <a:ea typeface="Open Sans"/>
                <a:cs typeface="Open Sans"/>
                <a:sym typeface="Open Sans"/>
              </a:rPr>
              <a:t>Salesforce</a:t>
            </a:r>
            <a:endParaRPr/>
          </a:p>
        </p:txBody>
      </p:sp>
      <p:sp>
        <p:nvSpPr>
          <p:cNvPr id="1789" name="Google Shape;1789;p166"/>
          <p:cNvSpPr/>
          <p:nvPr/>
        </p:nvSpPr>
        <p:spPr>
          <a:xfrm>
            <a:off x="2560350" y="4385629"/>
            <a:ext cx="521100" cy="10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latin typeface="Open Sans"/>
                <a:ea typeface="Open Sans"/>
                <a:cs typeface="Open Sans"/>
                <a:sym typeface="Open Sans"/>
              </a:rPr>
              <a:t>CDH</a:t>
            </a:r>
            <a:endParaRPr sz="500">
              <a:solidFill>
                <a:srgbClr val="FFFFFF"/>
              </a:solidFill>
              <a:latin typeface="Open Sans"/>
              <a:ea typeface="Open Sans"/>
              <a:cs typeface="Open Sans"/>
              <a:sym typeface="Open Sans"/>
            </a:endParaRPr>
          </a:p>
        </p:txBody>
      </p:sp>
      <p:sp>
        <p:nvSpPr>
          <p:cNvPr id="1790" name="Google Shape;1790;p166"/>
          <p:cNvSpPr/>
          <p:nvPr/>
        </p:nvSpPr>
        <p:spPr>
          <a:xfrm>
            <a:off x="1286200" y="2689550"/>
            <a:ext cx="521100" cy="1647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lt1"/>
                </a:solidFill>
                <a:latin typeface="Open Sans"/>
                <a:ea typeface="Open Sans"/>
                <a:cs typeface="Open Sans"/>
                <a:sym typeface="Open Sans"/>
              </a:rPr>
              <a:t>Employer Boarding</a:t>
            </a:r>
            <a:endParaRPr sz="500">
              <a:solidFill>
                <a:schemeClr val="lt1"/>
              </a:solidFill>
              <a:latin typeface="Open Sans"/>
              <a:ea typeface="Open Sans"/>
              <a:cs typeface="Open Sans"/>
              <a:sym typeface="Open Sans"/>
            </a:endParaRPr>
          </a:p>
        </p:txBody>
      </p:sp>
      <p:sp>
        <p:nvSpPr>
          <p:cNvPr id="1791" name="Google Shape;1791;p166"/>
          <p:cNvSpPr/>
          <p:nvPr/>
        </p:nvSpPr>
        <p:spPr>
          <a:xfrm>
            <a:off x="2481879" y="2361432"/>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1792" name="Google Shape;1792;p166"/>
          <p:cNvSpPr/>
          <p:nvPr/>
        </p:nvSpPr>
        <p:spPr>
          <a:xfrm>
            <a:off x="3023611" y="2890725"/>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793" name="Google Shape;1793;p166"/>
          <p:cNvSpPr txBox="1"/>
          <p:nvPr/>
        </p:nvSpPr>
        <p:spPr>
          <a:xfrm>
            <a:off x="7896910" y="2275910"/>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Start</a:t>
            </a:r>
            <a:endParaRPr sz="600">
              <a:solidFill>
                <a:schemeClr val="dk1"/>
              </a:solidFill>
              <a:latin typeface="Open Sans"/>
              <a:ea typeface="Open Sans"/>
              <a:cs typeface="Open Sans"/>
              <a:sym typeface="Open Sans"/>
            </a:endParaRPr>
          </a:p>
        </p:txBody>
      </p:sp>
      <p:sp>
        <p:nvSpPr>
          <p:cNvPr id="1794" name="Google Shape;1794;p166"/>
          <p:cNvSpPr txBox="1"/>
          <p:nvPr/>
        </p:nvSpPr>
        <p:spPr>
          <a:xfrm>
            <a:off x="7896910" y="3004529"/>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End</a:t>
            </a:r>
            <a:endParaRPr sz="600">
              <a:solidFill>
                <a:schemeClr val="dk1"/>
              </a:solidFill>
              <a:latin typeface="Open Sans"/>
              <a:ea typeface="Open Sans"/>
              <a:cs typeface="Open Sans"/>
              <a:sym typeface="Open Sans"/>
            </a:endParaRPr>
          </a:p>
        </p:txBody>
      </p:sp>
      <p:sp>
        <p:nvSpPr>
          <p:cNvPr id="1795" name="Google Shape;1795;p166"/>
          <p:cNvSpPr txBox="1"/>
          <p:nvPr/>
        </p:nvSpPr>
        <p:spPr>
          <a:xfrm>
            <a:off x="7896910" y="2471854"/>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Send Message</a:t>
            </a:r>
            <a:endParaRPr sz="600">
              <a:solidFill>
                <a:schemeClr val="dk1"/>
              </a:solidFill>
              <a:latin typeface="Open Sans"/>
              <a:ea typeface="Open Sans"/>
              <a:cs typeface="Open Sans"/>
              <a:sym typeface="Open Sans"/>
            </a:endParaRPr>
          </a:p>
        </p:txBody>
      </p:sp>
      <p:sp>
        <p:nvSpPr>
          <p:cNvPr id="1796" name="Google Shape;1796;p166"/>
          <p:cNvSpPr txBox="1"/>
          <p:nvPr/>
        </p:nvSpPr>
        <p:spPr>
          <a:xfrm>
            <a:off x="7896910" y="3210892"/>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Receive Message</a:t>
            </a:r>
            <a:endParaRPr sz="600">
              <a:solidFill>
                <a:schemeClr val="dk1"/>
              </a:solidFill>
              <a:latin typeface="Open Sans"/>
              <a:ea typeface="Open Sans"/>
              <a:cs typeface="Open Sans"/>
              <a:sym typeface="Open Sans"/>
            </a:endParaRPr>
          </a:p>
        </p:txBody>
      </p:sp>
      <p:sp>
        <p:nvSpPr>
          <p:cNvPr id="1797" name="Google Shape;1797;p166"/>
          <p:cNvSpPr txBox="1"/>
          <p:nvPr/>
        </p:nvSpPr>
        <p:spPr>
          <a:xfrm>
            <a:off x="7896910" y="2678595"/>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Manual Activity</a:t>
            </a:r>
            <a:endParaRPr sz="600">
              <a:solidFill>
                <a:schemeClr val="dk1"/>
              </a:solidFill>
              <a:latin typeface="Open Sans"/>
              <a:ea typeface="Open Sans"/>
              <a:cs typeface="Open Sans"/>
              <a:sym typeface="Open Sans"/>
            </a:endParaRPr>
          </a:p>
        </p:txBody>
      </p:sp>
      <p:sp>
        <p:nvSpPr>
          <p:cNvPr id="1798" name="Google Shape;1798;p166"/>
          <p:cNvSpPr txBox="1"/>
          <p:nvPr/>
        </p:nvSpPr>
        <p:spPr>
          <a:xfrm>
            <a:off x="7896910" y="3413141"/>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System Integration</a:t>
            </a:r>
            <a:endParaRPr sz="600">
              <a:solidFill>
                <a:schemeClr val="dk1"/>
              </a:solidFill>
              <a:latin typeface="Open Sans"/>
              <a:ea typeface="Open Sans"/>
              <a:cs typeface="Open Sans"/>
              <a:sym typeface="Open Sans"/>
            </a:endParaRPr>
          </a:p>
        </p:txBody>
      </p:sp>
      <p:pic>
        <p:nvPicPr>
          <p:cNvPr id="1799" name="Google Shape;1799;p166"/>
          <p:cNvPicPr preferRelativeResize="0"/>
          <p:nvPr/>
        </p:nvPicPr>
        <p:blipFill>
          <a:blip r:embed="rId4">
            <a:alphaModFix/>
          </a:blip>
          <a:stretch>
            <a:fillRect/>
          </a:stretch>
        </p:blipFill>
        <p:spPr>
          <a:xfrm>
            <a:off x="7609746" y="2254725"/>
            <a:ext cx="176158" cy="134770"/>
          </a:xfrm>
          <a:prstGeom prst="rect">
            <a:avLst/>
          </a:prstGeom>
          <a:noFill/>
          <a:ln>
            <a:noFill/>
          </a:ln>
        </p:spPr>
      </p:pic>
      <p:pic>
        <p:nvPicPr>
          <p:cNvPr id="1800" name="Google Shape;1800;p166"/>
          <p:cNvPicPr preferRelativeResize="0"/>
          <p:nvPr/>
        </p:nvPicPr>
        <p:blipFill>
          <a:blip r:embed="rId5">
            <a:alphaModFix/>
          </a:blip>
          <a:stretch>
            <a:fillRect/>
          </a:stretch>
        </p:blipFill>
        <p:spPr>
          <a:xfrm>
            <a:off x="7609746" y="2435726"/>
            <a:ext cx="169595" cy="164656"/>
          </a:xfrm>
          <a:prstGeom prst="rect">
            <a:avLst/>
          </a:prstGeom>
          <a:noFill/>
          <a:ln>
            <a:noFill/>
          </a:ln>
        </p:spPr>
      </p:pic>
      <p:pic>
        <p:nvPicPr>
          <p:cNvPr id="1801" name="Google Shape;1801;p166"/>
          <p:cNvPicPr preferRelativeResize="0"/>
          <p:nvPr/>
        </p:nvPicPr>
        <p:blipFill>
          <a:blip r:embed="rId6">
            <a:alphaModFix/>
          </a:blip>
          <a:stretch>
            <a:fillRect/>
          </a:stretch>
        </p:blipFill>
        <p:spPr>
          <a:xfrm>
            <a:off x="7609746" y="3178911"/>
            <a:ext cx="173736" cy="156362"/>
          </a:xfrm>
          <a:prstGeom prst="rect">
            <a:avLst/>
          </a:prstGeom>
          <a:noFill/>
          <a:ln>
            <a:noFill/>
          </a:ln>
        </p:spPr>
      </p:pic>
      <p:pic>
        <p:nvPicPr>
          <p:cNvPr id="1802" name="Google Shape;1802;p166"/>
          <p:cNvPicPr preferRelativeResize="0"/>
          <p:nvPr/>
        </p:nvPicPr>
        <p:blipFill>
          <a:blip r:embed="rId7">
            <a:alphaModFix/>
          </a:blip>
          <a:stretch>
            <a:fillRect/>
          </a:stretch>
        </p:blipFill>
        <p:spPr>
          <a:xfrm>
            <a:off x="7609746" y="3733316"/>
            <a:ext cx="173736" cy="135967"/>
          </a:xfrm>
          <a:prstGeom prst="rect">
            <a:avLst/>
          </a:prstGeom>
          <a:noFill/>
          <a:ln>
            <a:noFill/>
          </a:ln>
        </p:spPr>
      </p:pic>
      <p:pic>
        <p:nvPicPr>
          <p:cNvPr id="1803" name="Google Shape;1803;p166"/>
          <p:cNvPicPr preferRelativeResize="0"/>
          <p:nvPr/>
        </p:nvPicPr>
        <p:blipFill>
          <a:blip r:embed="rId8">
            <a:alphaModFix/>
          </a:blip>
          <a:stretch>
            <a:fillRect/>
          </a:stretch>
        </p:blipFill>
        <p:spPr>
          <a:xfrm>
            <a:off x="7609746" y="2968433"/>
            <a:ext cx="173736" cy="164592"/>
          </a:xfrm>
          <a:prstGeom prst="rect">
            <a:avLst/>
          </a:prstGeom>
          <a:noFill/>
          <a:ln>
            <a:noFill/>
          </a:ln>
        </p:spPr>
      </p:pic>
      <p:pic>
        <p:nvPicPr>
          <p:cNvPr id="1804" name="Google Shape;1804;p166"/>
          <p:cNvPicPr preferRelativeResize="0"/>
          <p:nvPr/>
        </p:nvPicPr>
        <p:blipFill>
          <a:blip r:embed="rId9">
            <a:alphaModFix/>
          </a:blip>
          <a:stretch>
            <a:fillRect/>
          </a:stretch>
        </p:blipFill>
        <p:spPr>
          <a:xfrm>
            <a:off x="7609746" y="2646613"/>
            <a:ext cx="173736" cy="156362"/>
          </a:xfrm>
          <a:prstGeom prst="rect">
            <a:avLst/>
          </a:prstGeom>
          <a:noFill/>
          <a:ln>
            <a:noFill/>
          </a:ln>
        </p:spPr>
      </p:pic>
      <p:pic>
        <p:nvPicPr>
          <p:cNvPr id="1805" name="Google Shape;1805;p166"/>
          <p:cNvPicPr preferRelativeResize="0"/>
          <p:nvPr/>
        </p:nvPicPr>
        <p:blipFill>
          <a:blip r:embed="rId10">
            <a:alphaModFix/>
          </a:blip>
          <a:stretch>
            <a:fillRect/>
          </a:stretch>
        </p:blipFill>
        <p:spPr>
          <a:xfrm>
            <a:off x="7609746" y="3381160"/>
            <a:ext cx="173736" cy="156362"/>
          </a:xfrm>
          <a:prstGeom prst="rect">
            <a:avLst/>
          </a:prstGeom>
          <a:noFill/>
          <a:ln>
            <a:noFill/>
          </a:ln>
        </p:spPr>
      </p:pic>
      <p:pic>
        <p:nvPicPr>
          <p:cNvPr id="1806" name="Google Shape;1806;p166"/>
          <p:cNvPicPr preferRelativeResize="0"/>
          <p:nvPr/>
        </p:nvPicPr>
        <p:blipFill>
          <a:blip r:embed="rId11">
            <a:alphaModFix/>
          </a:blip>
          <a:stretch>
            <a:fillRect/>
          </a:stretch>
        </p:blipFill>
        <p:spPr>
          <a:xfrm>
            <a:off x="7609746" y="4146044"/>
            <a:ext cx="173736" cy="156362"/>
          </a:xfrm>
          <a:prstGeom prst="rect">
            <a:avLst/>
          </a:prstGeom>
          <a:noFill/>
          <a:ln>
            <a:noFill/>
          </a:ln>
        </p:spPr>
      </p:pic>
      <p:pic>
        <p:nvPicPr>
          <p:cNvPr id="1807" name="Google Shape;1807;p166"/>
          <p:cNvPicPr preferRelativeResize="0"/>
          <p:nvPr/>
        </p:nvPicPr>
        <p:blipFill>
          <a:blip r:embed="rId12">
            <a:alphaModFix/>
          </a:blip>
          <a:stretch>
            <a:fillRect/>
          </a:stretch>
        </p:blipFill>
        <p:spPr>
          <a:xfrm>
            <a:off x="7609746" y="3939680"/>
            <a:ext cx="173736" cy="135967"/>
          </a:xfrm>
          <a:prstGeom prst="rect">
            <a:avLst/>
          </a:prstGeom>
          <a:noFill/>
          <a:ln>
            <a:noFill/>
          </a:ln>
        </p:spPr>
      </p:pic>
      <p:sp>
        <p:nvSpPr>
          <p:cNvPr id="1808" name="Google Shape;1808;p166"/>
          <p:cNvSpPr txBox="1"/>
          <p:nvPr/>
        </p:nvSpPr>
        <p:spPr>
          <a:xfrm>
            <a:off x="7896910" y="3758399"/>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If else decision</a:t>
            </a:r>
            <a:endParaRPr sz="600">
              <a:solidFill>
                <a:schemeClr val="dk1"/>
              </a:solidFill>
              <a:latin typeface="Open Sans"/>
              <a:ea typeface="Open Sans"/>
              <a:cs typeface="Open Sans"/>
              <a:sym typeface="Open Sans"/>
            </a:endParaRPr>
          </a:p>
        </p:txBody>
      </p:sp>
      <p:sp>
        <p:nvSpPr>
          <p:cNvPr id="1809" name="Google Shape;1809;p166"/>
          <p:cNvSpPr txBox="1"/>
          <p:nvPr/>
        </p:nvSpPr>
        <p:spPr>
          <a:xfrm>
            <a:off x="7896910" y="3964764"/>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Parallel activities</a:t>
            </a:r>
            <a:endParaRPr sz="600">
              <a:solidFill>
                <a:schemeClr val="dk1"/>
              </a:solidFill>
              <a:latin typeface="Open Sans"/>
              <a:ea typeface="Open Sans"/>
              <a:cs typeface="Open Sans"/>
              <a:sym typeface="Open Sans"/>
            </a:endParaRPr>
          </a:p>
        </p:txBody>
      </p:sp>
      <p:sp>
        <p:nvSpPr>
          <p:cNvPr id="1810" name="Google Shape;1810;p166"/>
          <p:cNvSpPr txBox="1"/>
          <p:nvPr/>
        </p:nvSpPr>
        <p:spPr>
          <a:xfrm>
            <a:off x="7896910" y="4181325"/>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Local scripts</a:t>
            </a:r>
            <a:endParaRPr sz="600">
              <a:solidFill>
                <a:schemeClr val="dk1"/>
              </a:solidFill>
              <a:latin typeface="Open Sans"/>
              <a:ea typeface="Open Sans"/>
              <a:cs typeface="Open Sans"/>
              <a:sym typeface="Open Sans"/>
            </a:endParaRPr>
          </a:p>
        </p:txBody>
      </p:sp>
      <p:sp>
        <p:nvSpPr>
          <p:cNvPr id="1811" name="Google Shape;1811;p166"/>
          <p:cNvSpPr/>
          <p:nvPr/>
        </p:nvSpPr>
        <p:spPr>
          <a:xfrm>
            <a:off x="3391102" y="3073115"/>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1812" name="Google Shape;1812;p166"/>
          <p:cNvSpPr/>
          <p:nvPr/>
        </p:nvSpPr>
        <p:spPr>
          <a:xfrm>
            <a:off x="4410970" y="4099038"/>
            <a:ext cx="1762500" cy="183000"/>
          </a:xfrm>
          <a:prstGeom prst="wedgeRoundRectCallout">
            <a:avLst>
              <a:gd name="adj1" fmla="val -88525"/>
              <a:gd name="adj2" fmla="val -416141"/>
              <a:gd name="adj3" fmla="val 0"/>
            </a:avLst>
          </a:prstGeom>
          <a:solidFill>
            <a:schemeClr val="lt2"/>
          </a:solid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 sz="700" i="1">
                <a:solidFill>
                  <a:schemeClr val="dk1"/>
                </a:solidFill>
                <a:latin typeface="Open Sans"/>
                <a:ea typeface="Open Sans"/>
                <a:cs typeface="Open Sans"/>
                <a:sym typeface="Open Sans"/>
              </a:rPr>
              <a:t>Manual Review performed in Salesforce</a:t>
            </a:r>
            <a:endParaRPr sz="700" i="1">
              <a:solidFill>
                <a:schemeClr val="dk1"/>
              </a:solidFill>
              <a:latin typeface="Open Sans"/>
              <a:ea typeface="Open Sans"/>
              <a:cs typeface="Open Sans"/>
              <a:sym typeface="Open Sans"/>
            </a:endParaRPr>
          </a:p>
        </p:txBody>
      </p:sp>
      <p:sp>
        <p:nvSpPr>
          <p:cNvPr id="1813" name="Google Shape;1813;p166"/>
          <p:cNvSpPr/>
          <p:nvPr/>
        </p:nvSpPr>
        <p:spPr>
          <a:xfrm>
            <a:off x="5935350" y="1379000"/>
            <a:ext cx="1509900" cy="459900"/>
          </a:xfrm>
          <a:prstGeom prst="wedgeRectCallout">
            <a:avLst>
              <a:gd name="adj1" fmla="val -20440"/>
              <a:gd name="adj2" fmla="val 51011"/>
            </a:avLst>
          </a:prstGeom>
          <a:solidFill>
            <a:schemeClr val="lt2"/>
          </a:solidFill>
          <a:ln>
            <a:noFill/>
          </a:ln>
        </p:spPr>
        <p:txBody>
          <a:bodyPr spcFirstLastPara="1" wrap="square" lIns="45700" tIns="45700" rIns="45700" bIns="45700" anchor="ctr" anchorCtr="0">
            <a:noAutofit/>
          </a:bodyPr>
          <a:lstStyle/>
          <a:p>
            <a:pPr marL="0" lvl="0" indent="0" algn="l" rtl="0">
              <a:spcBef>
                <a:spcPts val="0"/>
              </a:spcBef>
              <a:spcAft>
                <a:spcPts val="0"/>
              </a:spcAft>
              <a:buNone/>
            </a:pPr>
            <a:r>
              <a:rPr lang="en" sz="600" b="1" u="sng">
                <a:solidFill>
                  <a:schemeClr val="dk1"/>
                </a:solidFill>
                <a:latin typeface="Open Sans"/>
                <a:ea typeface="Open Sans"/>
                <a:cs typeface="Open Sans"/>
                <a:sym typeface="Open Sans"/>
              </a:rPr>
              <a:t>Potential Duplicate </a:t>
            </a:r>
            <a:endParaRPr sz="600" b="1" u="sng">
              <a:solidFill>
                <a:schemeClr val="dk1"/>
              </a:solidFill>
              <a:latin typeface="Open Sans"/>
              <a:ea typeface="Open Sans"/>
              <a:cs typeface="Open Sans"/>
              <a:sym typeface="Open Sans"/>
            </a:endParaRPr>
          </a:p>
          <a:p>
            <a:pPr marL="0" lvl="0" indent="0" algn="l" rtl="0">
              <a:spcBef>
                <a:spcPts val="0"/>
              </a:spcBef>
              <a:spcAft>
                <a:spcPts val="0"/>
              </a:spcAft>
              <a:buNone/>
            </a:pPr>
            <a:r>
              <a:rPr lang="en" sz="600">
                <a:solidFill>
                  <a:schemeClr val="dk1"/>
                </a:solidFill>
                <a:latin typeface="Open Sans"/>
                <a:ea typeface="Open Sans"/>
                <a:cs typeface="Open Sans"/>
                <a:sym typeface="Open Sans"/>
              </a:rPr>
              <a:t>Phase 1 - Do not block for potential duplicate</a:t>
            </a:r>
            <a:endParaRPr sz="600">
              <a:solidFill>
                <a:schemeClr val="dk1"/>
              </a:solidFill>
              <a:latin typeface="Open Sans"/>
              <a:ea typeface="Open Sans"/>
              <a:cs typeface="Open Sans"/>
              <a:sym typeface="Open Sans"/>
            </a:endParaRPr>
          </a:p>
          <a:p>
            <a:pPr marL="0" lvl="0" indent="0" algn="l" rtl="0">
              <a:spcBef>
                <a:spcPts val="0"/>
              </a:spcBef>
              <a:spcAft>
                <a:spcPts val="0"/>
              </a:spcAft>
              <a:buNone/>
            </a:pPr>
            <a:r>
              <a:rPr lang="en" sz="600">
                <a:solidFill>
                  <a:schemeClr val="dk1"/>
                </a:solidFill>
                <a:latin typeface="Open Sans"/>
                <a:ea typeface="Open Sans"/>
                <a:cs typeface="Open Sans"/>
                <a:sym typeface="Open Sans"/>
              </a:rPr>
              <a:t>Phase 2 - Implement a block only for a limited scenarios</a:t>
            </a:r>
            <a:endParaRPr sz="600">
              <a:solidFill>
                <a:schemeClr val="dk1"/>
              </a:solidFill>
              <a:latin typeface="Open Sans"/>
              <a:ea typeface="Open Sans"/>
              <a:cs typeface="Open Sans"/>
              <a:sym typeface="Open Sans"/>
            </a:endParaRPr>
          </a:p>
        </p:txBody>
      </p:sp>
      <p:sp>
        <p:nvSpPr>
          <p:cNvPr id="1814" name="Google Shape;1814;p166"/>
          <p:cNvSpPr/>
          <p:nvPr/>
        </p:nvSpPr>
        <p:spPr>
          <a:xfrm>
            <a:off x="9079650" y="1669331"/>
            <a:ext cx="155400" cy="155400"/>
          </a:xfrm>
          <a:prstGeom prst="star5">
            <a:avLst>
              <a:gd name="adj" fmla="val 0"/>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1815" name="Google Shape;1815;p166"/>
          <p:cNvSpPr/>
          <p:nvPr/>
        </p:nvSpPr>
        <p:spPr>
          <a:xfrm>
            <a:off x="4657579" y="1915745"/>
            <a:ext cx="521100" cy="10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lt1"/>
                </a:solidFill>
                <a:latin typeface="Open Sans"/>
                <a:ea typeface="Open Sans"/>
                <a:cs typeface="Open Sans"/>
                <a:sym typeface="Open Sans"/>
              </a:rPr>
              <a:t>ES Portal</a:t>
            </a:r>
            <a:endParaRPr/>
          </a:p>
        </p:txBody>
      </p:sp>
      <p:sp>
        <p:nvSpPr>
          <p:cNvPr id="1816" name="Google Shape;1816;p166"/>
          <p:cNvSpPr/>
          <p:nvPr/>
        </p:nvSpPr>
        <p:spPr>
          <a:xfrm>
            <a:off x="5066024" y="2005824"/>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817" name="Google Shape;1817;p166"/>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 </a:t>
            </a:r>
            <a:endParaRPr/>
          </a:p>
          <a:p>
            <a:pPr marL="0" lvl="0" indent="0" algn="l" rtl="0">
              <a:spcBef>
                <a:spcPts val="0"/>
              </a:spcBef>
              <a:spcAft>
                <a:spcPts val="0"/>
              </a:spcAft>
              <a:buNone/>
            </a:pPr>
            <a:r>
              <a:rPr lang="en" sz="1400" i="1"/>
              <a:t>Main Process (Employer Onboarding Process)</a:t>
            </a:r>
            <a:endParaRPr sz="1400" i="1"/>
          </a:p>
        </p:txBody>
      </p:sp>
      <p:sp>
        <p:nvSpPr>
          <p:cNvPr id="1818" name="Google Shape;1818;p166"/>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819" name="Google Shape;1819;p166"/>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820" name="Google Shape;1820;p166"/>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1821" name="Google Shape;1821;p166"/>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822" name="Google Shape;1822;p166"/>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1823" name="Google Shape;1823;p166"/>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824" name="Google Shape;1824;p166"/>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825" name="Google Shape;1825;p166"/>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1826" name="Google Shape;1826;p166"/>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1827" name="Google Shape;1827;p166"/>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1828" name="Google Shape;1828;p166"/>
          <p:cNvSpPr txBox="1"/>
          <p:nvPr/>
        </p:nvSpPr>
        <p:spPr>
          <a:xfrm>
            <a:off x="13873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1829" name="Google Shape;1829;p166"/>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1830" name="Google Shape;1830;p166"/>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1831" name="Google Shape;1831;p166"/>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1832" name="Google Shape;1832;p166"/>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1833" name="Google Shape;1833;p166"/>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1834" name="Google Shape;1834;p166"/>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1835" name="Google Shape;1835;p166"/>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1836" name="Google Shape;1836;p166"/>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1837" name="Google Shape;1837;p166"/>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838" name="Google Shape;1838;p166"/>
          <p:cNvSpPr/>
          <p:nvPr/>
        </p:nvSpPr>
        <p:spPr>
          <a:xfrm>
            <a:off x="1699254" y="2820648"/>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839" name="Google Shape;1839;p166"/>
          <p:cNvSpPr/>
          <p:nvPr/>
        </p:nvSpPr>
        <p:spPr>
          <a:xfrm>
            <a:off x="3020232" y="4454897"/>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840" name="Google Shape;1840;p166"/>
          <p:cNvSpPr/>
          <p:nvPr/>
        </p:nvSpPr>
        <p:spPr>
          <a:xfrm>
            <a:off x="1627825" y="1916400"/>
            <a:ext cx="847800" cy="228000"/>
          </a:xfrm>
          <a:prstGeom prst="wedgeRectCallout">
            <a:avLst>
              <a:gd name="adj1" fmla="val -65927"/>
              <a:gd name="adj2" fmla="val 1630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a:t>Implementation details in subsequent slides</a:t>
            </a:r>
            <a:endParaRPr sz="500"/>
          </a:p>
        </p:txBody>
      </p:sp>
      <p:sp>
        <p:nvSpPr>
          <p:cNvPr id="1841" name="Google Shape;1841;p166"/>
          <p:cNvSpPr/>
          <p:nvPr/>
        </p:nvSpPr>
        <p:spPr>
          <a:xfrm>
            <a:off x="6509600" y="2063875"/>
            <a:ext cx="847800" cy="304800"/>
          </a:xfrm>
          <a:prstGeom prst="wedgeRectCallout">
            <a:avLst>
              <a:gd name="adj1" fmla="val -29777"/>
              <a:gd name="adj2" fmla="val 8686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i="1"/>
              <a:t>Product setup details are described a nested process flow </a:t>
            </a:r>
            <a:endParaRPr sz="500" i="1"/>
          </a:p>
        </p:txBody>
      </p:sp>
      <p:sp>
        <p:nvSpPr>
          <p:cNvPr id="1842" name="Google Shape;1842;p166"/>
          <p:cNvSpPr/>
          <p:nvPr/>
        </p:nvSpPr>
        <p:spPr>
          <a:xfrm>
            <a:off x="736050" y="4804100"/>
            <a:ext cx="521100" cy="1647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lt1"/>
                </a:solidFill>
                <a:latin typeface="Open Sans"/>
                <a:ea typeface="Open Sans"/>
                <a:cs typeface="Open Sans"/>
                <a:sym typeface="Open Sans"/>
              </a:rPr>
              <a:t>Employer Boarding</a:t>
            </a:r>
            <a:endParaRPr sz="500">
              <a:solidFill>
                <a:schemeClr val="lt1"/>
              </a:solidFill>
              <a:latin typeface="Open Sans"/>
              <a:ea typeface="Open Sans"/>
              <a:cs typeface="Open Sans"/>
              <a:sym typeface="Open Sans"/>
            </a:endParaRPr>
          </a:p>
        </p:txBody>
      </p:sp>
      <p:sp>
        <p:nvSpPr>
          <p:cNvPr id="1843" name="Google Shape;1843;p166"/>
          <p:cNvSpPr/>
          <p:nvPr/>
        </p:nvSpPr>
        <p:spPr>
          <a:xfrm>
            <a:off x="1149104" y="4935198"/>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graphicFrame>
        <p:nvGraphicFramePr>
          <p:cNvPr id="1848" name="Google Shape;1848;p167"/>
          <p:cNvGraphicFramePr/>
          <p:nvPr/>
        </p:nvGraphicFramePr>
        <p:xfrm>
          <a:off x="274320" y="1097280"/>
          <a:ext cx="3000000" cy="3000000"/>
        </p:xfrm>
        <a:graphic>
          <a:graphicData uri="http://schemas.openxmlformats.org/drawingml/2006/table">
            <a:tbl>
              <a:tblPr>
                <a:noFill/>
                <a:tableStyleId>{8A735C0E-AA7C-4758-AA04-D96A957C941B}</a:tableStyleId>
              </a:tblPr>
              <a:tblGrid>
                <a:gridCol w="1300675">
                  <a:extLst>
                    <a:ext uri="{9D8B030D-6E8A-4147-A177-3AD203B41FA5}">
                      <a16:colId xmlns:a16="http://schemas.microsoft.com/office/drawing/2014/main" val="20000"/>
                    </a:ext>
                  </a:extLst>
                </a:gridCol>
                <a:gridCol w="4064500">
                  <a:extLst>
                    <a:ext uri="{9D8B030D-6E8A-4147-A177-3AD203B41FA5}">
                      <a16:colId xmlns:a16="http://schemas.microsoft.com/office/drawing/2014/main" val="20001"/>
                    </a:ext>
                  </a:extLst>
                </a:gridCol>
                <a:gridCol w="2401075">
                  <a:extLst>
                    <a:ext uri="{9D8B030D-6E8A-4147-A177-3AD203B41FA5}">
                      <a16:colId xmlns:a16="http://schemas.microsoft.com/office/drawing/2014/main" val="20002"/>
                    </a:ext>
                  </a:extLst>
                </a:gridCol>
                <a:gridCol w="829100">
                  <a:extLst>
                    <a:ext uri="{9D8B030D-6E8A-4147-A177-3AD203B41FA5}">
                      <a16:colId xmlns:a16="http://schemas.microsoft.com/office/drawing/2014/main" val="20003"/>
                    </a:ext>
                  </a:extLst>
                </a:gridCol>
              </a:tblGrid>
              <a:tr h="123050">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Step</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Implementation Details</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Component Mapping</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Systems</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2305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Process Start</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Start of service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Not applicable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Not applicable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20835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Duplicate Client Request Check (External Alliance Unique ID)</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Perform duplicate check on Client Unique External ID (e.g. OOID for ADP)</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No changes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20835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Lookup Employer</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Fetch an Employer EFX_ID using Employer Name and Address </a:t>
                      </a:r>
                      <a:endParaRPr sz="8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or validate a received EFX_ID </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r>
                        <a:rPr lang="en" sz="800" b="1">
                          <a:solidFill>
                            <a:schemeClr val="dk1"/>
                          </a:solidFill>
                          <a:highlight>
                            <a:srgbClr val="FFFF00"/>
                          </a:highlight>
                          <a:latin typeface="Open Sans"/>
                          <a:ea typeface="Open Sans"/>
                          <a:cs typeface="Open Sans"/>
                          <a:sym typeface="Open Sans"/>
                        </a:rPr>
                        <a:t>Enhance Existing Service:</a:t>
                      </a:r>
                      <a:r>
                        <a:rPr lang="en" sz="800">
                          <a:solidFill>
                            <a:schemeClr val="dk1"/>
                          </a:solidFill>
                          <a:latin typeface="Open Sans"/>
                          <a:ea typeface="Open Sans"/>
                          <a:cs typeface="Open Sans"/>
                          <a:sym typeface="Open Sans"/>
                        </a:rPr>
                        <a:t> Lookup Employer Service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293625">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Check for existing active product for Employer</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Checks if there is an existing active subscription for the product for the Employer. Delegate ER Code duplicate check to Salesforce</a:t>
                      </a:r>
                      <a:endParaRPr sz="8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800" b="1" i="1" u="sng">
                          <a:solidFill>
                            <a:schemeClr val="dk1"/>
                          </a:solidFill>
                          <a:latin typeface="Open Sans"/>
                          <a:ea typeface="Open Sans"/>
                          <a:cs typeface="Open Sans"/>
                          <a:sym typeface="Open Sans"/>
                        </a:rPr>
                        <a:t>Dependency on</a:t>
                      </a:r>
                      <a:r>
                        <a:rPr lang="en" sz="800">
                          <a:solidFill>
                            <a:schemeClr val="dk1"/>
                          </a:solidFill>
                          <a:latin typeface="Open Sans"/>
                          <a:ea typeface="Open Sans"/>
                          <a:cs typeface="Open Sans"/>
                          <a:sym typeface="Open Sans"/>
                        </a:rPr>
                        <a:t> initiative “Automate Employer Deduplication Procedures”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b="1">
                          <a:solidFill>
                            <a:schemeClr val="dk1"/>
                          </a:solidFill>
                          <a:highlight>
                            <a:srgbClr val="FFFF00"/>
                          </a:highlight>
                          <a:latin typeface="Open Sans"/>
                          <a:ea typeface="Open Sans"/>
                          <a:cs typeface="Open Sans"/>
                          <a:sym typeface="Open Sans"/>
                        </a:rPr>
                        <a:t>New Service: </a:t>
                      </a:r>
                      <a:r>
                        <a:rPr lang="en" sz="800">
                          <a:solidFill>
                            <a:schemeClr val="dk1"/>
                          </a:solidFill>
                          <a:latin typeface="Open Sans"/>
                          <a:ea typeface="Open Sans"/>
                          <a:cs typeface="Open Sans"/>
                          <a:sym typeface="Open Sans"/>
                        </a:rPr>
                        <a:t>Check Duplicate Employer Product Subscription</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endParaRPr sz="800">
                        <a:solidFill>
                          <a:schemeClr val="dk1"/>
                        </a:solidFill>
                        <a:highlight>
                          <a:srgbClr val="FFFFFF"/>
                        </a:highlight>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r h="20835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Get Temp EFX_ID &amp; Setup Employer [CDH]</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Setup a new Employer in CDH and return a temp EFX_ID</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b="1">
                          <a:solidFill>
                            <a:schemeClr val="dk1"/>
                          </a:solidFill>
                          <a:latin typeface="Open Sans"/>
                          <a:ea typeface="Open Sans"/>
                          <a:cs typeface="Open Sans"/>
                          <a:sym typeface="Open Sans"/>
                        </a:rPr>
                        <a:t>Existing Service: </a:t>
                      </a:r>
                      <a:r>
                        <a:rPr lang="en" sz="800">
                          <a:solidFill>
                            <a:schemeClr val="dk1"/>
                          </a:solidFill>
                          <a:latin typeface="Open Sans"/>
                          <a:ea typeface="Open Sans"/>
                          <a:cs typeface="Open Sans"/>
                          <a:sym typeface="Open Sans"/>
                        </a:rPr>
                        <a:t>CDH Account Creation</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CDH</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5"/>
                  </a:ext>
                </a:extLst>
              </a:tr>
              <a:tr h="37890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Request Manual review of Employer multiple match</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If the “Lookup Employer” returns multiple EFX_ID with a match score &gt;=90%, initiate an offline manual review for the multiple EFX_ID matches. </a:t>
                      </a:r>
                      <a:endParaRPr sz="8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Do not wait for completion of manual review. Continue processing with the first highest score EFX_ID.</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b="1">
                          <a:solidFill>
                            <a:schemeClr val="dk1"/>
                          </a:solidFill>
                          <a:highlight>
                            <a:srgbClr val="FFFF00"/>
                          </a:highlight>
                          <a:latin typeface="Open Sans"/>
                          <a:ea typeface="Open Sans"/>
                          <a:cs typeface="Open Sans"/>
                          <a:sym typeface="Open Sans"/>
                        </a:rPr>
                        <a:t>New Process: </a:t>
                      </a:r>
                      <a:r>
                        <a:rPr lang="en" sz="800">
                          <a:solidFill>
                            <a:schemeClr val="dk1"/>
                          </a:solidFill>
                          <a:latin typeface="Open Sans"/>
                          <a:ea typeface="Open Sans"/>
                          <a:cs typeface="Open Sans"/>
                          <a:sym typeface="Open Sans"/>
                        </a:rPr>
                        <a:t>Exception Process - EFX_ID Matching</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CDH</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6"/>
                  </a:ext>
                </a:extLst>
              </a:tr>
              <a:tr h="20835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Wait For Review Decision</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For a potential duplicate wait for the output of the decision from manual review. </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b="1">
                          <a:solidFill>
                            <a:schemeClr val="dk1"/>
                          </a:solidFill>
                          <a:highlight>
                            <a:srgbClr val="FFFF00"/>
                          </a:highlight>
                          <a:latin typeface="Open Sans"/>
                          <a:ea typeface="Open Sans"/>
                          <a:cs typeface="Open Sans"/>
                          <a:sym typeface="Open Sans"/>
                        </a:rPr>
                        <a:t>New Message Event: </a:t>
                      </a:r>
                      <a:r>
                        <a:rPr lang="en" sz="800">
                          <a:solidFill>
                            <a:schemeClr val="dk1"/>
                          </a:solidFill>
                          <a:latin typeface="Open Sans"/>
                          <a:ea typeface="Open Sans"/>
                          <a:cs typeface="Open Sans"/>
                          <a:sym typeface="Open Sans"/>
                        </a:rPr>
                        <a:t>Receive a message event from the manual review activity</a:t>
                      </a:r>
                      <a:endParaRPr sz="800" b="1">
                        <a:solidFill>
                          <a:schemeClr val="dk1"/>
                        </a:solidFill>
                        <a:highlight>
                          <a:srgbClr val="FFFF00"/>
                        </a:highlight>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7"/>
                  </a:ext>
                </a:extLst>
              </a:tr>
              <a:tr h="20835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Setup Employer [ES Portal]</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Setup Employer in ES Portal, if it does not exist, for products enabled on ESP Portal e.g. I9 </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Existing Service:</a:t>
                      </a:r>
                      <a:r>
                        <a:rPr lang="en" sz="800">
                          <a:solidFill>
                            <a:schemeClr val="dk1"/>
                          </a:solidFill>
                          <a:latin typeface="Open Sans"/>
                          <a:ea typeface="Open Sans"/>
                          <a:cs typeface="Open Sans"/>
                          <a:sym typeface="Open Sans"/>
                        </a:rPr>
                        <a:t> in ESP Portal</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ES Portal</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8"/>
                  </a:ext>
                </a:extLst>
              </a:tr>
              <a:tr h="293625">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Employer Product Onboarding Subprocess</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Initiate a separate instance of “Employer Product Onboarding Subprocess” for each product. All the subprocesses are linked to the parent “Enhanced Employer Onboarding Process”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b="1">
                          <a:solidFill>
                            <a:schemeClr val="dk1"/>
                          </a:solidFill>
                          <a:highlight>
                            <a:srgbClr val="FFFF00"/>
                          </a:highlight>
                          <a:latin typeface="Open Sans"/>
                          <a:ea typeface="Open Sans"/>
                          <a:cs typeface="Open Sans"/>
                          <a:sym typeface="Open Sans"/>
                        </a:rPr>
                        <a:t>New Process: </a:t>
                      </a:r>
                      <a:r>
                        <a:rPr lang="en" sz="800">
                          <a:solidFill>
                            <a:schemeClr val="dk1"/>
                          </a:solidFill>
                          <a:latin typeface="Open Sans"/>
                          <a:ea typeface="Open Sans"/>
                          <a:cs typeface="Open Sans"/>
                          <a:sym typeface="Open Sans"/>
                        </a:rPr>
                        <a:t>Employer Product Onboarding Subprocess</a:t>
                      </a:r>
                      <a:endParaRPr sz="800" b="1">
                        <a:solidFill>
                          <a:schemeClr val="dk1"/>
                        </a:solidFill>
                        <a:highlight>
                          <a:srgbClr val="FFFF00"/>
                        </a:highlight>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9"/>
                  </a:ext>
                </a:extLst>
              </a:tr>
            </a:tbl>
          </a:graphicData>
        </a:graphic>
      </p:graphicFrame>
      <p:sp>
        <p:nvSpPr>
          <p:cNvPr id="1849" name="Google Shape;1849;p167"/>
          <p:cNvSpPr txBox="1"/>
          <p:nvPr/>
        </p:nvSpPr>
        <p:spPr>
          <a:xfrm>
            <a:off x="1309275" y="-685800"/>
            <a:ext cx="22425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Target State and Implementation Roadmap</a:t>
            </a:r>
            <a:endParaRPr sz="700" b="1">
              <a:solidFill>
                <a:schemeClr val="lt1"/>
              </a:solidFill>
              <a:latin typeface="Open Sans"/>
              <a:ea typeface="Open Sans"/>
              <a:cs typeface="Open Sans"/>
              <a:sym typeface="Open Sans"/>
            </a:endParaRPr>
          </a:p>
        </p:txBody>
      </p:sp>
      <p:sp>
        <p:nvSpPr>
          <p:cNvPr id="1850" name="Google Shape;1850;p167"/>
          <p:cNvSpPr txBox="1"/>
          <p:nvPr/>
        </p:nvSpPr>
        <p:spPr>
          <a:xfrm>
            <a:off x="2175" y="-685800"/>
            <a:ext cx="1307100" cy="179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Executive Summary</a:t>
            </a:r>
            <a:endParaRPr sz="700">
              <a:solidFill>
                <a:schemeClr val="lt1"/>
              </a:solidFill>
              <a:latin typeface="Open Sans"/>
              <a:ea typeface="Open Sans"/>
              <a:cs typeface="Open Sans"/>
              <a:sym typeface="Open Sans"/>
            </a:endParaRPr>
          </a:p>
        </p:txBody>
      </p:sp>
      <p:sp>
        <p:nvSpPr>
          <p:cNvPr id="1851" name="Google Shape;1851;p167"/>
          <p:cNvSpPr txBox="1"/>
          <p:nvPr/>
        </p:nvSpPr>
        <p:spPr>
          <a:xfrm>
            <a:off x="1690275" y="-5212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Architecture</a:t>
            </a:r>
            <a:endParaRPr sz="700">
              <a:solidFill>
                <a:schemeClr val="accent6"/>
              </a:solidFill>
              <a:latin typeface="Open Sans"/>
              <a:ea typeface="Open Sans"/>
              <a:cs typeface="Open Sans"/>
              <a:sym typeface="Open Sans"/>
            </a:endParaRPr>
          </a:p>
        </p:txBody>
      </p:sp>
      <p:sp>
        <p:nvSpPr>
          <p:cNvPr id="1852" name="Google Shape;1852;p167"/>
          <p:cNvSpPr txBox="1"/>
          <p:nvPr/>
        </p:nvSpPr>
        <p:spPr>
          <a:xfrm>
            <a:off x="2175" y="-5212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Baseball Card</a:t>
            </a:r>
            <a:endParaRPr sz="700">
              <a:solidFill>
                <a:schemeClr val="accent6"/>
              </a:solidFill>
              <a:latin typeface="Open Sans"/>
              <a:ea typeface="Open Sans"/>
              <a:cs typeface="Open Sans"/>
              <a:sym typeface="Open Sans"/>
            </a:endParaRPr>
          </a:p>
        </p:txBody>
      </p:sp>
      <p:sp>
        <p:nvSpPr>
          <p:cNvPr id="1853" name="Google Shape;1853;p167"/>
          <p:cNvSpPr txBox="1"/>
          <p:nvPr/>
        </p:nvSpPr>
        <p:spPr>
          <a:xfrm>
            <a:off x="2528475" y="-521200"/>
            <a:ext cx="88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Design</a:t>
            </a:r>
            <a:endParaRPr sz="700" b="1">
              <a:solidFill>
                <a:schemeClr val="lt1"/>
              </a:solidFill>
              <a:latin typeface="Open Sans"/>
              <a:ea typeface="Open Sans"/>
              <a:cs typeface="Open Sans"/>
              <a:sym typeface="Open Sans"/>
            </a:endParaRPr>
          </a:p>
        </p:txBody>
      </p:sp>
      <p:sp>
        <p:nvSpPr>
          <p:cNvPr id="1854" name="Google Shape;1854;p167"/>
          <p:cNvSpPr txBox="1"/>
          <p:nvPr/>
        </p:nvSpPr>
        <p:spPr>
          <a:xfrm>
            <a:off x="3371475" y="-5212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Plan</a:t>
            </a:r>
            <a:endParaRPr sz="700">
              <a:solidFill>
                <a:schemeClr val="accent6"/>
              </a:solidFill>
              <a:latin typeface="Open Sans"/>
              <a:ea typeface="Open Sans"/>
              <a:cs typeface="Open Sans"/>
              <a:sym typeface="Open Sans"/>
            </a:endParaRPr>
          </a:p>
        </p:txBody>
      </p:sp>
      <p:sp>
        <p:nvSpPr>
          <p:cNvPr id="1855" name="Google Shape;1855;p167"/>
          <p:cNvSpPr txBox="1"/>
          <p:nvPr/>
        </p:nvSpPr>
        <p:spPr>
          <a:xfrm>
            <a:off x="818475" y="-5212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Process Context</a:t>
            </a:r>
            <a:endParaRPr sz="700">
              <a:solidFill>
                <a:schemeClr val="accent6"/>
              </a:solidFill>
              <a:latin typeface="Open Sans"/>
              <a:ea typeface="Open Sans"/>
              <a:cs typeface="Open Sans"/>
              <a:sym typeface="Open Sans"/>
            </a:endParaRPr>
          </a:p>
        </p:txBody>
      </p:sp>
      <p:sp>
        <p:nvSpPr>
          <p:cNvPr id="1856" name="Google Shape;1856;p167"/>
          <p:cNvSpPr txBox="1"/>
          <p:nvPr/>
        </p:nvSpPr>
        <p:spPr>
          <a:xfrm>
            <a:off x="1361663" y="-344987"/>
            <a:ext cx="887100" cy="91500"/>
          </a:xfrm>
          <a:prstGeom prst="rect">
            <a:avLst/>
          </a:prstGeom>
          <a:solidFill>
            <a:schemeClr val="accent2"/>
          </a:solidFill>
          <a:ln>
            <a:noFill/>
          </a:ln>
        </p:spPr>
        <p:txBody>
          <a:bodyPr spcFirstLastPara="1" wrap="square" lIns="45700" tIns="45700" rIns="45700" bIns="45700"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1857" name="Google Shape;1857;p167"/>
          <p:cNvSpPr txBox="1"/>
          <p:nvPr/>
        </p:nvSpPr>
        <p:spPr>
          <a:xfrm>
            <a:off x="2252250" y="-344975"/>
            <a:ext cx="1163400" cy="91500"/>
          </a:xfrm>
          <a:prstGeom prst="rect">
            <a:avLst/>
          </a:prstGeom>
          <a:solidFill>
            <a:schemeClr val="dk2"/>
          </a:solidFill>
          <a:ln>
            <a:noFill/>
          </a:ln>
        </p:spPr>
        <p:txBody>
          <a:bodyPr spcFirstLastPara="1" wrap="square" lIns="45700" tIns="45700" rIns="45700" bIns="45700"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1858" name="Google Shape;1858;p167"/>
          <p:cNvSpPr txBox="1"/>
          <p:nvPr/>
        </p:nvSpPr>
        <p:spPr>
          <a:xfrm>
            <a:off x="3419063" y="-344975"/>
            <a:ext cx="1163400" cy="91500"/>
          </a:xfrm>
          <a:prstGeom prst="rect">
            <a:avLst/>
          </a:prstGeom>
          <a:solidFill>
            <a:schemeClr val="dk2"/>
          </a:solidFill>
          <a:ln>
            <a:noFill/>
          </a:ln>
        </p:spPr>
        <p:txBody>
          <a:bodyPr spcFirstLastPara="1" wrap="square" lIns="45700" tIns="45700" rIns="45700" bIns="45700"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1859" name="Google Shape;1859;p167"/>
          <p:cNvSpPr txBox="1"/>
          <p:nvPr/>
        </p:nvSpPr>
        <p:spPr>
          <a:xfrm>
            <a:off x="4585875" y="-344975"/>
            <a:ext cx="822900" cy="91500"/>
          </a:xfrm>
          <a:prstGeom prst="rect">
            <a:avLst/>
          </a:prstGeom>
          <a:solidFill>
            <a:schemeClr val="dk2"/>
          </a:solidFill>
          <a:ln>
            <a:noFill/>
          </a:ln>
        </p:spPr>
        <p:txBody>
          <a:bodyPr spcFirstLastPara="1" wrap="square" lIns="45700" tIns="45700" rIns="45700" bIns="45700" anchor="ctr" anchorCtr="0">
            <a:noAutofit/>
          </a:bodyPr>
          <a:lstStyle/>
          <a:p>
            <a:pPr marL="0" lvl="0" indent="0" algn="l"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1860" name="Google Shape;1860;p167"/>
          <p:cNvSpPr txBox="1"/>
          <p:nvPr/>
        </p:nvSpPr>
        <p:spPr>
          <a:xfrm>
            <a:off x="6081300" y="-344975"/>
            <a:ext cx="8871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Summary of Changes</a:t>
            </a:r>
            <a:endParaRPr sz="700">
              <a:solidFill>
                <a:schemeClr val="accent6"/>
              </a:solidFill>
              <a:latin typeface="Open Sans"/>
              <a:ea typeface="Open Sans"/>
              <a:cs typeface="Open Sans"/>
              <a:sym typeface="Open Sans"/>
            </a:endParaRPr>
          </a:p>
        </p:txBody>
      </p:sp>
      <p:sp>
        <p:nvSpPr>
          <p:cNvPr id="1861" name="Google Shape;1861;p167"/>
          <p:cNvSpPr txBox="1"/>
          <p:nvPr/>
        </p:nvSpPr>
        <p:spPr>
          <a:xfrm>
            <a:off x="5414550" y="-344975"/>
            <a:ext cx="6624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Scenarios</a:t>
            </a:r>
            <a:endParaRPr sz="700">
              <a:solidFill>
                <a:schemeClr val="accent6"/>
              </a:solidFill>
              <a:latin typeface="Open Sans"/>
              <a:ea typeface="Open Sans"/>
              <a:cs typeface="Open Sans"/>
              <a:sym typeface="Open Sans"/>
            </a:endParaRPr>
          </a:p>
        </p:txBody>
      </p:sp>
      <p:sp>
        <p:nvSpPr>
          <p:cNvPr id="1862" name="Google Shape;1862;p167"/>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Main Process (Employer Onboarding Process) - Implementation Details</a:t>
            </a:r>
            <a:endParaRPr sz="1400" i="1"/>
          </a:p>
        </p:txBody>
      </p:sp>
      <p:sp>
        <p:nvSpPr>
          <p:cNvPr id="1863" name="Google Shape;1863;p167"/>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864" name="Google Shape;1864;p167"/>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865" name="Google Shape;1865;p167"/>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1866" name="Google Shape;1866;p167"/>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867" name="Google Shape;1867;p167"/>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1868" name="Google Shape;1868;p167"/>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869" name="Google Shape;1869;p167"/>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870" name="Google Shape;1870;p167"/>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1871" name="Google Shape;1871;p167"/>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1872" name="Google Shape;1872;p167"/>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1873" name="Google Shape;1873;p167"/>
          <p:cNvSpPr txBox="1"/>
          <p:nvPr/>
        </p:nvSpPr>
        <p:spPr>
          <a:xfrm>
            <a:off x="13873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1874" name="Google Shape;1874;p167"/>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1875" name="Google Shape;1875;p167"/>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41"/>
          <p:cNvSpPr/>
          <p:nvPr/>
        </p:nvSpPr>
        <p:spPr>
          <a:xfrm rot="10800000">
            <a:off x="279550" y="2495256"/>
            <a:ext cx="4070100" cy="232800"/>
          </a:xfrm>
          <a:prstGeom prst="triangle">
            <a:avLst>
              <a:gd name="adj" fmla="val 50000"/>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000" b="0" i="0" u="none" strike="noStrike" cap="none">
              <a:solidFill>
                <a:srgbClr val="000000"/>
              </a:solidFill>
              <a:latin typeface="Open Sans"/>
              <a:ea typeface="Open Sans"/>
              <a:cs typeface="Open Sans"/>
              <a:sym typeface="Open Sans"/>
            </a:endParaRPr>
          </a:p>
        </p:txBody>
      </p:sp>
      <p:sp>
        <p:nvSpPr>
          <p:cNvPr id="856" name="Google Shape;856;p141"/>
          <p:cNvSpPr txBox="1">
            <a:spLocks noGrp="1"/>
          </p:cNvSpPr>
          <p:nvPr>
            <p:ph type="title"/>
          </p:nvPr>
        </p:nvSpPr>
        <p:spPr>
          <a:xfrm>
            <a:off x="121925" y="121925"/>
            <a:ext cx="8595300" cy="36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3366"/>
              </a:buClr>
              <a:buSzPts val="2400"/>
              <a:buFont typeface="Century Gothic"/>
              <a:buNone/>
            </a:pPr>
            <a:r>
              <a:rPr lang="en" sz="1800"/>
              <a:t>Executive Summary: Case for Change</a:t>
            </a:r>
            <a:endParaRPr sz="1800"/>
          </a:p>
        </p:txBody>
      </p:sp>
      <p:sp>
        <p:nvSpPr>
          <p:cNvPr id="857" name="Google Shape;857;p141"/>
          <p:cNvSpPr txBox="1"/>
          <p:nvPr/>
        </p:nvSpPr>
        <p:spPr>
          <a:xfrm>
            <a:off x="274325" y="1084921"/>
            <a:ext cx="8595300" cy="10620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chemeClr val="dk1"/>
                </a:solidFill>
                <a:latin typeface="Open Sans"/>
                <a:ea typeface="Open Sans"/>
                <a:cs typeface="Open Sans"/>
                <a:sym typeface="Open Sans"/>
              </a:rPr>
              <a:t>In 5 short years, Equifax Workforce Solutions doubled in revenue not once but TWICE</a:t>
            </a:r>
            <a:endParaRPr sz="900" b="1" i="0" u="none" strike="noStrike" cap="none">
              <a:solidFill>
                <a:schemeClr val="dk1"/>
              </a:solidFill>
              <a:latin typeface="Open Sans"/>
              <a:ea typeface="Open Sans"/>
              <a:cs typeface="Open Sans"/>
              <a:sym typeface="Open Sans"/>
            </a:endParaRPr>
          </a:p>
          <a:p>
            <a:pPr marL="91440" marR="0" lvl="0" indent="-91440" algn="l" rtl="0">
              <a:lnSpc>
                <a:spcPct val="100000"/>
              </a:lnSpc>
              <a:spcBef>
                <a:spcPts val="300"/>
              </a:spcBef>
              <a:spcAft>
                <a:spcPts val="0"/>
              </a:spcAft>
              <a:buClr>
                <a:schemeClr val="dk1"/>
              </a:buClr>
              <a:buSzPts val="900"/>
              <a:buFont typeface="Open Sans"/>
              <a:buChar char="•"/>
            </a:pPr>
            <a:r>
              <a:rPr lang="en" sz="900" b="0" i="0" u="none" strike="noStrike" cap="none">
                <a:solidFill>
                  <a:schemeClr val="dk1"/>
                </a:solidFill>
                <a:latin typeface="Open Sans"/>
                <a:ea typeface="Open Sans"/>
                <a:cs typeface="Open Sans"/>
                <a:sym typeface="Open Sans"/>
              </a:rPr>
              <a:t>Significant growth during this time was </a:t>
            </a:r>
            <a:r>
              <a:rPr lang="en" sz="900" b="0" i="1" u="none" strike="noStrike" cap="none">
                <a:solidFill>
                  <a:schemeClr val="dk1"/>
                </a:solidFill>
                <a:latin typeface="Open Sans"/>
                <a:ea typeface="Open Sans"/>
                <a:cs typeface="Open Sans"/>
                <a:sym typeface="Open Sans"/>
              </a:rPr>
              <a:t>enabled by the Employer Onboarding Platform</a:t>
            </a:r>
            <a:r>
              <a:rPr lang="en" sz="900" b="0" i="0" u="none" strike="noStrike" cap="none">
                <a:solidFill>
                  <a:schemeClr val="dk1"/>
                </a:solidFill>
                <a:latin typeface="Open Sans"/>
                <a:ea typeface="Open Sans"/>
                <a:cs typeface="Open Sans"/>
                <a:sym typeface="Open Sans"/>
              </a:rPr>
              <a:t> (originating from ADP TWN Partnership) </a:t>
            </a:r>
            <a:endParaRPr sz="900" b="0" i="0" u="none" strike="noStrike" cap="none">
              <a:solidFill>
                <a:schemeClr val="dk1"/>
              </a:solidFill>
              <a:latin typeface="Open Sans"/>
              <a:ea typeface="Open Sans"/>
              <a:cs typeface="Open Sans"/>
              <a:sym typeface="Open Sans"/>
            </a:endParaRPr>
          </a:p>
          <a:p>
            <a:pPr marL="91440" marR="0" lvl="0" indent="-91440" algn="l" rtl="0">
              <a:lnSpc>
                <a:spcPct val="100000"/>
              </a:lnSpc>
              <a:spcBef>
                <a:spcPts val="300"/>
              </a:spcBef>
              <a:spcAft>
                <a:spcPts val="0"/>
              </a:spcAft>
              <a:buClr>
                <a:schemeClr val="dk1"/>
              </a:buClr>
              <a:buSzPts val="900"/>
              <a:buFont typeface="Open Sans"/>
              <a:buChar char="•"/>
            </a:pPr>
            <a:r>
              <a:rPr lang="en" sz="900" b="0" i="0" u="none" strike="noStrike" cap="none">
                <a:solidFill>
                  <a:schemeClr val="dk1"/>
                </a:solidFill>
                <a:latin typeface="Open Sans"/>
                <a:ea typeface="Open Sans"/>
                <a:cs typeface="Open Sans"/>
                <a:sym typeface="Open Sans"/>
              </a:rPr>
              <a:t>Employer Onboarding platform </a:t>
            </a:r>
            <a:r>
              <a:rPr lang="en" sz="900" b="0" i="1" u="none" strike="noStrike" cap="none">
                <a:solidFill>
                  <a:schemeClr val="dk1"/>
                </a:solidFill>
                <a:latin typeface="Open Sans"/>
                <a:ea typeface="Open Sans"/>
                <a:cs typeface="Open Sans"/>
                <a:sym typeface="Open Sans"/>
              </a:rPr>
              <a:t>remains virtually unchanged </a:t>
            </a:r>
            <a:r>
              <a:rPr lang="en" sz="900" b="0" i="0" u="none" strike="noStrike" cap="none">
                <a:solidFill>
                  <a:schemeClr val="dk1"/>
                </a:solidFill>
                <a:latin typeface="Open Sans"/>
                <a:ea typeface="Open Sans"/>
                <a:cs typeface="Open Sans"/>
                <a:sym typeface="Open Sans"/>
              </a:rPr>
              <a:t>limited to moving platform to cloud and expansion beyond ADP</a:t>
            </a:r>
            <a:endParaRPr sz="900" b="0" i="0" u="none" strike="noStrike" cap="none">
              <a:solidFill>
                <a:schemeClr val="dk1"/>
              </a:solidFill>
              <a:latin typeface="Open Sans"/>
              <a:ea typeface="Open Sans"/>
              <a:cs typeface="Open Sans"/>
              <a:sym typeface="Open Sans"/>
            </a:endParaRPr>
          </a:p>
          <a:p>
            <a:pPr marL="91440" marR="0" lvl="0" indent="-91440" algn="l" rtl="0">
              <a:lnSpc>
                <a:spcPct val="100000"/>
              </a:lnSpc>
              <a:spcBef>
                <a:spcPts val="300"/>
              </a:spcBef>
              <a:spcAft>
                <a:spcPts val="0"/>
              </a:spcAft>
              <a:buClr>
                <a:schemeClr val="dk1"/>
              </a:buClr>
              <a:buSzPts val="900"/>
              <a:buFont typeface="Open Sans"/>
              <a:buChar char="•"/>
            </a:pPr>
            <a:r>
              <a:rPr lang="en" sz="900" b="0" i="0" u="none" strike="noStrike" cap="none">
                <a:solidFill>
                  <a:schemeClr val="dk1"/>
                </a:solidFill>
                <a:latin typeface="Open Sans"/>
                <a:ea typeface="Open Sans"/>
                <a:cs typeface="Open Sans"/>
                <a:sym typeface="Open Sans"/>
              </a:rPr>
              <a:t>Manual activities by operations can no longer be neglected - </a:t>
            </a:r>
            <a:r>
              <a:rPr lang="en" sz="900" b="0" i="1" u="none" strike="noStrike" cap="none">
                <a:solidFill>
                  <a:schemeClr val="dk1"/>
                </a:solidFill>
                <a:latin typeface="Open Sans"/>
                <a:ea typeface="Open Sans"/>
                <a:cs typeface="Open Sans"/>
                <a:sym typeface="Open Sans"/>
              </a:rPr>
              <a:t>time to revenue is table stakes</a:t>
            </a:r>
            <a:r>
              <a:rPr lang="en" sz="900" b="0" i="0" u="none" strike="noStrike" cap="none">
                <a:solidFill>
                  <a:schemeClr val="dk1"/>
                </a:solidFill>
                <a:latin typeface="Open Sans"/>
                <a:ea typeface="Open Sans"/>
                <a:cs typeface="Open Sans"/>
                <a:sym typeface="Open Sans"/>
              </a:rPr>
              <a:t> for EWS and Customer Experience</a:t>
            </a:r>
            <a:endParaRPr sz="900" b="0" i="0" u="none" strike="noStrike" cap="none">
              <a:solidFill>
                <a:schemeClr val="dk1"/>
              </a:solidFill>
              <a:latin typeface="Open Sans"/>
              <a:ea typeface="Open Sans"/>
              <a:cs typeface="Open Sans"/>
              <a:sym typeface="Open Sans"/>
            </a:endParaRPr>
          </a:p>
          <a:p>
            <a:pPr marL="91440" marR="0" lvl="0" indent="-91440" algn="l" rtl="0">
              <a:lnSpc>
                <a:spcPct val="100000"/>
              </a:lnSpc>
              <a:spcBef>
                <a:spcPts val="300"/>
              </a:spcBef>
              <a:spcAft>
                <a:spcPts val="0"/>
              </a:spcAft>
              <a:buClr>
                <a:schemeClr val="dk1"/>
              </a:buClr>
              <a:buSzPts val="900"/>
              <a:buFont typeface="Open Sans"/>
              <a:buChar char="•"/>
            </a:pPr>
            <a:r>
              <a:rPr lang="en" sz="900" b="0" i="0" u="none" strike="noStrike" cap="none">
                <a:solidFill>
                  <a:schemeClr val="dk1"/>
                </a:solidFill>
                <a:latin typeface="Open Sans"/>
                <a:ea typeface="Open Sans"/>
                <a:cs typeface="Open Sans"/>
                <a:sym typeface="Open Sans"/>
              </a:rPr>
              <a:t>Applying same concepts to all EWS solutions at scale present</a:t>
            </a:r>
            <a:r>
              <a:rPr lang="en" sz="900" b="0" i="1" u="none" strike="noStrike" cap="none">
                <a:solidFill>
                  <a:schemeClr val="dk1"/>
                </a:solidFill>
                <a:latin typeface="Open Sans"/>
                <a:ea typeface="Open Sans"/>
                <a:cs typeface="Open Sans"/>
                <a:sym typeface="Open Sans"/>
              </a:rPr>
              <a:t> greater revenue opportunities</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600"/>
              </a:spcBef>
              <a:spcAft>
                <a:spcPts val="300"/>
              </a:spcAft>
              <a:buClr>
                <a:srgbClr val="000000"/>
              </a:buClr>
              <a:buSzPts val="1000"/>
              <a:buFont typeface="Arial"/>
              <a:buNone/>
            </a:pPr>
            <a:r>
              <a:rPr lang="en" sz="900" b="1" i="0" u="none" strike="noStrike" cap="none">
                <a:solidFill>
                  <a:schemeClr val="dk1"/>
                </a:solidFill>
                <a:latin typeface="Open Sans"/>
                <a:ea typeface="Open Sans"/>
                <a:cs typeface="Open Sans"/>
                <a:sym typeface="Open Sans"/>
              </a:rPr>
              <a:t>Doubling in revenue again is in short reach but we need to ADAPT by scaling within every solution and channel of EWS</a:t>
            </a:r>
            <a:endParaRPr sz="900" b="1" i="0" u="none" strike="noStrike" cap="none">
              <a:solidFill>
                <a:schemeClr val="dk1"/>
              </a:solidFill>
              <a:latin typeface="Open Sans"/>
              <a:ea typeface="Open Sans"/>
              <a:cs typeface="Open Sans"/>
              <a:sym typeface="Open Sans"/>
            </a:endParaRPr>
          </a:p>
        </p:txBody>
      </p:sp>
      <p:sp>
        <p:nvSpPr>
          <p:cNvPr id="858" name="Google Shape;858;p141"/>
          <p:cNvSpPr/>
          <p:nvPr/>
        </p:nvSpPr>
        <p:spPr>
          <a:xfrm rot="5400000">
            <a:off x="3770625" y="3456300"/>
            <a:ext cx="1673400" cy="290100"/>
          </a:xfrm>
          <a:prstGeom prst="triangle">
            <a:avLst>
              <a:gd name="adj" fmla="val 50676"/>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FFFFFF"/>
              </a:solidFill>
              <a:latin typeface="Open Sans"/>
              <a:ea typeface="Open Sans"/>
              <a:cs typeface="Open Sans"/>
              <a:sym typeface="Open Sans"/>
            </a:endParaRPr>
          </a:p>
        </p:txBody>
      </p:sp>
      <p:sp>
        <p:nvSpPr>
          <p:cNvPr id="859" name="Google Shape;859;p141"/>
          <p:cNvSpPr/>
          <p:nvPr/>
        </p:nvSpPr>
        <p:spPr>
          <a:xfrm>
            <a:off x="4974925" y="2605725"/>
            <a:ext cx="1460400" cy="1853100"/>
          </a:xfrm>
          <a:prstGeom prst="roundRect">
            <a:avLst>
              <a:gd name="adj" fmla="val 9886"/>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900" b="0" i="0" u="none" strike="noStrike" cap="none">
              <a:solidFill>
                <a:schemeClr val="lt1"/>
              </a:solidFill>
              <a:latin typeface="Open Sans"/>
              <a:ea typeface="Open Sans"/>
              <a:cs typeface="Open Sans"/>
              <a:sym typeface="Open Sans"/>
            </a:endParaRPr>
          </a:p>
        </p:txBody>
      </p:sp>
      <p:sp>
        <p:nvSpPr>
          <p:cNvPr id="860" name="Google Shape;860;p141"/>
          <p:cNvSpPr txBox="1"/>
          <p:nvPr/>
        </p:nvSpPr>
        <p:spPr>
          <a:xfrm>
            <a:off x="274350" y="792480"/>
            <a:ext cx="8595300" cy="246300"/>
          </a:xfrm>
          <a:prstGeom prst="rect">
            <a:avLst/>
          </a:prstGeom>
          <a:solidFill>
            <a:schemeClr val="accent1"/>
          </a:solid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406E"/>
              </a:buClr>
              <a:buSzPts val="400"/>
              <a:buFont typeface="Century Gothic"/>
              <a:buNone/>
            </a:pPr>
            <a:r>
              <a:rPr lang="en" sz="1000" b="1" i="0" u="none" strike="noStrike" cap="none">
                <a:solidFill>
                  <a:schemeClr val="lt1"/>
                </a:solidFill>
                <a:latin typeface="Open Sans"/>
                <a:ea typeface="Open Sans"/>
                <a:cs typeface="Open Sans"/>
                <a:sym typeface="Open Sans"/>
              </a:rPr>
              <a:t>What we know today</a:t>
            </a:r>
            <a:endParaRPr sz="1000" b="1" i="0" u="none" strike="noStrike" cap="none">
              <a:solidFill>
                <a:schemeClr val="lt1"/>
              </a:solidFill>
              <a:latin typeface="Open Sans"/>
              <a:ea typeface="Open Sans"/>
              <a:cs typeface="Open Sans"/>
              <a:sym typeface="Open Sans"/>
            </a:endParaRPr>
          </a:p>
        </p:txBody>
      </p:sp>
      <p:sp>
        <p:nvSpPr>
          <p:cNvPr id="861" name="Google Shape;861;p141"/>
          <p:cNvSpPr/>
          <p:nvPr/>
        </p:nvSpPr>
        <p:spPr>
          <a:xfrm>
            <a:off x="271625" y="2764650"/>
            <a:ext cx="1786500" cy="360900"/>
          </a:xfrm>
          <a:prstGeom prst="roundRect">
            <a:avLst>
              <a:gd name="adj" fmla="val 16667"/>
            </a:avLst>
          </a:pr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900" b="0" i="0" u="none" strike="noStrike" cap="none">
                <a:solidFill>
                  <a:schemeClr val="lt1"/>
                </a:solidFill>
                <a:latin typeface="Open Sans"/>
                <a:ea typeface="Open Sans"/>
                <a:cs typeface="Open Sans"/>
                <a:sym typeface="Open Sans"/>
              </a:rPr>
              <a:t>Organic Growth</a:t>
            </a:r>
            <a:endParaRPr sz="900" b="0" i="0" u="none" strike="noStrike" cap="none">
              <a:solidFill>
                <a:schemeClr val="lt1"/>
              </a:solidFill>
              <a:latin typeface="Open Sans"/>
              <a:ea typeface="Open Sans"/>
              <a:cs typeface="Open Sans"/>
              <a:sym typeface="Open Sans"/>
            </a:endParaRPr>
          </a:p>
        </p:txBody>
      </p:sp>
      <p:sp>
        <p:nvSpPr>
          <p:cNvPr id="862" name="Google Shape;862;p141"/>
          <p:cNvSpPr/>
          <p:nvPr/>
        </p:nvSpPr>
        <p:spPr>
          <a:xfrm>
            <a:off x="2123200" y="2764650"/>
            <a:ext cx="2226000" cy="360900"/>
          </a:xfrm>
          <a:prstGeom prst="roundRect">
            <a:avLst>
              <a:gd name="adj" fmla="val 16667"/>
            </a:avLst>
          </a:pr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a:solidFill>
                  <a:schemeClr val="dk2"/>
                </a:solidFill>
                <a:latin typeface="Open Sans"/>
                <a:ea typeface="Open Sans"/>
                <a:cs typeface="Open Sans"/>
                <a:sym typeface="Open Sans"/>
              </a:rPr>
              <a:t>New direct Employers</a:t>
            </a:r>
            <a:endParaRPr sz="900" b="0" i="0" u="none" strike="noStrike" cap="none">
              <a:solidFill>
                <a:schemeClr val="dk2"/>
              </a:solidFill>
              <a:latin typeface="Open Sans"/>
              <a:ea typeface="Open Sans"/>
              <a:cs typeface="Open Sans"/>
              <a:sym typeface="Open Sans"/>
            </a:endParaRPr>
          </a:p>
        </p:txBody>
      </p:sp>
      <p:sp>
        <p:nvSpPr>
          <p:cNvPr id="863" name="Google Shape;863;p141"/>
          <p:cNvSpPr/>
          <p:nvPr/>
        </p:nvSpPr>
        <p:spPr>
          <a:xfrm>
            <a:off x="5189189" y="2749256"/>
            <a:ext cx="1141800" cy="329100"/>
          </a:xfrm>
          <a:prstGeom prst="roundRect">
            <a:avLst>
              <a:gd name="adj" fmla="val 16667"/>
            </a:avLst>
          </a:prstGeom>
          <a:solidFill>
            <a:schemeClr val="accent2"/>
          </a:solidFill>
          <a:ln>
            <a:noFill/>
          </a:ln>
        </p:spPr>
        <p:txBody>
          <a:bodyPr spcFirstLastPara="1" wrap="square" lIns="36575" tIns="41025" rIns="36575" bIns="41025" anchor="ctr" anchorCtr="0">
            <a:noAutofit/>
          </a:bodyPr>
          <a:lstStyle/>
          <a:p>
            <a:pPr marL="0" marR="0" lvl="0" indent="0" algn="ctr" rtl="0">
              <a:lnSpc>
                <a:spcPct val="100000"/>
              </a:lnSpc>
              <a:spcBef>
                <a:spcPts val="0"/>
              </a:spcBef>
              <a:spcAft>
                <a:spcPts val="0"/>
              </a:spcAft>
              <a:buClr>
                <a:schemeClr val="lt1"/>
              </a:buClr>
              <a:buSzPts val="1200"/>
              <a:buFont typeface="Century Gothic"/>
              <a:buNone/>
            </a:pPr>
            <a:r>
              <a:rPr lang="en" sz="900" b="0" i="0" u="none" strike="noStrike" cap="none">
                <a:solidFill>
                  <a:schemeClr val="lt1"/>
                </a:solidFill>
                <a:latin typeface="Open Sans"/>
                <a:ea typeface="Open Sans"/>
                <a:cs typeface="Open Sans"/>
                <a:sym typeface="Open Sans"/>
              </a:rPr>
              <a:t>Automation Efficiency</a:t>
            </a:r>
            <a:endParaRPr sz="900" b="0" i="0" u="none" strike="noStrike" cap="none">
              <a:solidFill>
                <a:schemeClr val="lt1"/>
              </a:solidFill>
              <a:latin typeface="Open Sans"/>
              <a:ea typeface="Open Sans"/>
              <a:cs typeface="Open Sans"/>
              <a:sym typeface="Open Sans"/>
            </a:endParaRPr>
          </a:p>
        </p:txBody>
      </p:sp>
      <p:sp>
        <p:nvSpPr>
          <p:cNvPr id="864" name="Google Shape;864;p141"/>
          <p:cNvSpPr/>
          <p:nvPr/>
        </p:nvSpPr>
        <p:spPr>
          <a:xfrm>
            <a:off x="5189189" y="3394968"/>
            <a:ext cx="1141800" cy="329100"/>
          </a:xfrm>
          <a:prstGeom prst="roundRect">
            <a:avLst>
              <a:gd name="adj" fmla="val 16667"/>
            </a:avLst>
          </a:prstGeom>
          <a:solidFill>
            <a:schemeClr val="accent2"/>
          </a:solidFill>
          <a:ln>
            <a:noFill/>
          </a:ln>
        </p:spPr>
        <p:txBody>
          <a:bodyPr spcFirstLastPara="1" wrap="square" lIns="36575" tIns="41025" rIns="36575" bIns="41025" anchor="ctr" anchorCtr="0">
            <a:noAutofit/>
          </a:bodyPr>
          <a:lstStyle/>
          <a:p>
            <a:pPr marL="0" marR="0" lvl="0" indent="0" algn="ctr" rtl="0">
              <a:lnSpc>
                <a:spcPct val="100000"/>
              </a:lnSpc>
              <a:spcBef>
                <a:spcPts val="0"/>
              </a:spcBef>
              <a:spcAft>
                <a:spcPts val="0"/>
              </a:spcAft>
              <a:buClr>
                <a:schemeClr val="lt1"/>
              </a:buClr>
              <a:buSzPts val="1200"/>
              <a:buFont typeface="Century Gothic"/>
              <a:buNone/>
            </a:pPr>
            <a:r>
              <a:rPr lang="en" sz="900" b="0" i="0" u="none" strike="noStrike" cap="none">
                <a:solidFill>
                  <a:schemeClr val="lt1"/>
                </a:solidFill>
                <a:latin typeface="Open Sans"/>
                <a:ea typeface="Open Sans"/>
                <a:cs typeface="Open Sans"/>
                <a:sym typeface="Open Sans"/>
              </a:rPr>
              <a:t>Process Optimization</a:t>
            </a:r>
            <a:endParaRPr sz="900" b="0" i="0" u="none" strike="noStrike" cap="none">
              <a:solidFill>
                <a:schemeClr val="lt1"/>
              </a:solidFill>
              <a:latin typeface="Open Sans"/>
              <a:ea typeface="Open Sans"/>
              <a:cs typeface="Open Sans"/>
              <a:sym typeface="Open Sans"/>
            </a:endParaRPr>
          </a:p>
        </p:txBody>
      </p:sp>
      <p:sp>
        <p:nvSpPr>
          <p:cNvPr id="865" name="Google Shape;865;p141"/>
          <p:cNvSpPr/>
          <p:nvPr/>
        </p:nvSpPr>
        <p:spPr>
          <a:xfrm>
            <a:off x="5189189" y="4040680"/>
            <a:ext cx="1141800" cy="329100"/>
          </a:xfrm>
          <a:prstGeom prst="roundRect">
            <a:avLst>
              <a:gd name="adj" fmla="val 16667"/>
            </a:avLst>
          </a:prstGeom>
          <a:solidFill>
            <a:schemeClr val="accent2"/>
          </a:solidFill>
          <a:ln>
            <a:noFill/>
          </a:ln>
        </p:spPr>
        <p:txBody>
          <a:bodyPr spcFirstLastPara="1" wrap="square" lIns="36575" tIns="41025" rIns="36575" bIns="41025" anchor="ctr" anchorCtr="0">
            <a:noAutofit/>
          </a:bodyPr>
          <a:lstStyle/>
          <a:p>
            <a:pPr marL="0" marR="0" lvl="0" indent="0" algn="ctr" rtl="0">
              <a:lnSpc>
                <a:spcPct val="100000"/>
              </a:lnSpc>
              <a:spcBef>
                <a:spcPts val="0"/>
              </a:spcBef>
              <a:spcAft>
                <a:spcPts val="0"/>
              </a:spcAft>
              <a:buClr>
                <a:srgbClr val="FFFFFF"/>
              </a:buClr>
              <a:buSzPts val="1200"/>
              <a:buFont typeface="Century Gothic"/>
              <a:buNone/>
            </a:pPr>
            <a:r>
              <a:rPr lang="en" sz="900" b="0" i="0" u="none" strike="noStrike" cap="none">
                <a:solidFill>
                  <a:schemeClr val="lt1"/>
                </a:solidFill>
                <a:latin typeface="Open Sans"/>
                <a:ea typeface="Open Sans"/>
                <a:cs typeface="Open Sans"/>
                <a:sym typeface="Open Sans"/>
              </a:rPr>
              <a:t>Technology Enhancements</a:t>
            </a:r>
            <a:endParaRPr sz="900" b="0" i="0" u="none" strike="noStrike" cap="none">
              <a:solidFill>
                <a:schemeClr val="lt1"/>
              </a:solidFill>
              <a:latin typeface="Open Sans"/>
              <a:ea typeface="Open Sans"/>
              <a:cs typeface="Open Sans"/>
              <a:sym typeface="Open Sans"/>
            </a:endParaRPr>
          </a:p>
        </p:txBody>
      </p:sp>
      <p:sp>
        <p:nvSpPr>
          <p:cNvPr id="866" name="Google Shape;866;p141"/>
          <p:cNvSpPr/>
          <p:nvPr/>
        </p:nvSpPr>
        <p:spPr>
          <a:xfrm>
            <a:off x="271625" y="3200920"/>
            <a:ext cx="1786500" cy="360900"/>
          </a:xfrm>
          <a:prstGeom prst="roundRect">
            <a:avLst>
              <a:gd name="adj" fmla="val 16667"/>
            </a:avLst>
          </a:pr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Open Sans"/>
                <a:ea typeface="Open Sans"/>
                <a:cs typeface="Open Sans"/>
                <a:sym typeface="Open Sans"/>
              </a:rPr>
              <a:t>Inorganic Growth</a:t>
            </a:r>
            <a:endParaRPr sz="900" b="0" i="0" u="none" strike="noStrike" cap="none">
              <a:solidFill>
                <a:schemeClr val="lt1"/>
              </a:solidFill>
              <a:latin typeface="Open Sans"/>
              <a:ea typeface="Open Sans"/>
              <a:cs typeface="Open Sans"/>
              <a:sym typeface="Open Sans"/>
            </a:endParaRPr>
          </a:p>
        </p:txBody>
      </p:sp>
      <p:sp>
        <p:nvSpPr>
          <p:cNvPr id="867" name="Google Shape;867;p141"/>
          <p:cNvSpPr/>
          <p:nvPr/>
        </p:nvSpPr>
        <p:spPr>
          <a:xfrm>
            <a:off x="2123200" y="3200920"/>
            <a:ext cx="2226000" cy="360900"/>
          </a:xfrm>
          <a:prstGeom prst="roundRect">
            <a:avLst>
              <a:gd name="adj" fmla="val 16667"/>
            </a:avLst>
          </a:pr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a:solidFill>
                  <a:schemeClr val="dk2"/>
                </a:solidFill>
                <a:latin typeface="Open Sans"/>
                <a:ea typeface="Open Sans"/>
                <a:cs typeface="Open Sans"/>
                <a:sym typeface="Open Sans"/>
              </a:rPr>
              <a:t>InVerify, i2Verfiy, HireTech, Health e(fx), Efficient Hire</a:t>
            </a:r>
            <a:endParaRPr sz="900" b="0" i="0" u="none" strike="noStrike" cap="none">
              <a:solidFill>
                <a:schemeClr val="dk2"/>
              </a:solidFill>
              <a:latin typeface="Open Sans"/>
              <a:ea typeface="Open Sans"/>
              <a:cs typeface="Open Sans"/>
              <a:sym typeface="Open Sans"/>
            </a:endParaRPr>
          </a:p>
        </p:txBody>
      </p:sp>
      <p:sp>
        <p:nvSpPr>
          <p:cNvPr id="868" name="Google Shape;868;p141"/>
          <p:cNvSpPr/>
          <p:nvPr/>
        </p:nvSpPr>
        <p:spPr>
          <a:xfrm>
            <a:off x="271625" y="3637190"/>
            <a:ext cx="1786500" cy="360900"/>
          </a:xfrm>
          <a:prstGeom prst="roundRect">
            <a:avLst>
              <a:gd name="adj" fmla="val 16667"/>
            </a:avLst>
          </a:pr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900" b="0" i="0" u="none" strike="noStrike" cap="none">
                <a:solidFill>
                  <a:schemeClr val="lt1"/>
                </a:solidFill>
                <a:latin typeface="Open Sans"/>
                <a:ea typeface="Open Sans"/>
                <a:cs typeface="Open Sans"/>
                <a:sym typeface="Open Sans"/>
              </a:rPr>
              <a:t>Volumetric Growth</a:t>
            </a:r>
            <a:endParaRPr sz="900" b="0" i="0" u="none" strike="noStrike" cap="none">
              <a:solidFill>
                <a:schemeClr val="lt1"/>
              </a:solidFill>
              <a:latin typeface="Open Sans"/>
              <a:ea typeface="Open Sans"/>
              <a:cs typeface="Open Sans"/>
              <a:sym typeface="Open Sans"/>
            </a:endParaRPr>
          </a:p>
        </p:txBody>
      </p:sp>
      <p:sp>
        <p:nvSpPr>
          <p:cNvPr id="869" name="Google Shape;869;p141"/>
          <p:cNvSpPr/>
          <p:nvPr/>
        </p:nvSpPr>
        <p:spPr>
          <a:xfrm>
            <a:off x="2123200" y="3637190"/>
            <a:ext cx="2226000" cy="360900"/>
          </a:xfrm>
          <a:prstGeom prst="roundRect">
            <a:avLst>
              <a:gd name="adj" fmla="val 16667"/>
            </a:avLst>
          </a:pr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a:solidFill>
                  <a:schemeClr val="dk2"/>
                </a:solidFill>
                <a:latin typeface="Open Sans"/>
                <a:ea typeface="Open Sans"/>
                <a:cs typeface="Open Sans"/>
                <a:sym typeface="Open Sans"/>
              </a:rPr>
              <a:t>New partners: Namely, PrimePay, iSolved, PeopleGuru, Asure, Humanic</a:t>
            </a:r>
            <a:endParaRPr sz="900" b="0" i="0" u="none" strike="noStrike" cap="none">
              <a:solidFill>
                <a:schemeClr val="dk2"/>
              </a:solidFill>
              <a:latin typeface="Open Sans"/>
              <a:ea typeface="Open Sans"/>
              <a:cs typeface="Open Sans"/>
              <a:sym typeface="Open Sans"/>
            </a:endParaRPr>
          </a:p>
        </p:txBody>
      </p:sp>
      <p:sp>
        <p:nvSpPr>
          <p:cNvPr id="870" name="Google Shape;870;p141"/>
          <p:cNvSpPr/>
          <p:nvPr/>
        </p:nvSpPr>
        <p:spPr>
          <a:xfrm>
            <a:off x="271625" y="4073459"/>
            <a:ext cx="1786500" cy="360900"/>
          </a:xfrm>
          <a:prstGeom prst="roundRect">
            <a:avLst>
              <a:gd name="adj" fmla="val 16667"/>
            </a:avLst>
          </a:pr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900" b="0" i="0" u="none" strike="noStrike" cap="none">
                <a:solidFill>
                  <a:schemeClr val="lt1"/>
                </a:solidFill>
                <a:latin typeface="Open Sans"/>
                <a:ea typeface="Open Sans"/>
                <a:cs typeface="Open Sans"/>
                <a:sym typeface="Open Sans"/>
              </a:rPr>
              <a:t>Key Growth Drivers</a:t>
            </a:r>
            <a:endParaRPr sz="900" b="0" i="0" u="none" strike="noStrike" cap="none">
              <a:solidFill>
                <a:schemeClr val="lt1"/>
              </a:solidFill>
              <a:latin typeface="Open Sans"/>
              <a:ea typeface="Open Sans"/>
              <a:cs typeface="Open Sans"/>
              <a:sym typeface="Open Sans"/>
            </a:endParaRPr>
          </a:p>
        </p:txBody>
      </p:sp>
      <p:sp>
        <p:nvSpPr>
          <p:cNvPr id="871" name="Google Shape;871;p141"/>
          <p:cNvSpPr/>
          <p:nvPr/>
        </p:nvSpPr>
        <p:spPr>
          <a:xfrm>
            <a:off x="2123200" y="4073459"/>
            <a:ext cx="2226000" cy="360900"/>
          </a:xfrm>
          <a:prstGeom prst="roundRect">
            <a:avLst>
              <a:gd name="adj" fmla="val 16667"/>
            </a:avLst>
          </a:pr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a:solidFill>
                  <a:schemeClr val="dk1"/>
                </a:solidFill>
                <a:latin typeface="Open Sans"/>
                <a:ea typeface="Open Sans"/>
                <a:cs typeface="Open Sans"/>
                <a:sym typeface="Open Sans"/>
              </a:rPr>
              <a:t>Mortgage, Talent, I9, Government</a:t>
            </a:r>
            <a:endParaRPr sz="900" b="0" i="0" u="none" strike="noStrike" cap="none">
              <a:solidFill>
                <a:schemeClr val="dk2"/>
              </a:solidFill>
              <a:latin typeface="Open Sans"/>
              <a:ea typeface="Open Sans"/>
              <a:cs typeface="Open Sans"/>
              <a:sym typeface="Open Sans"/>
            </a:endParaRPr>
          </a:p>
        </p:txBody>
      </p:sp>
      <p:sp>
        <p:nvSpPr>
          <p:cNvPr id="872" name="Google Shape;872;p141"/>
          <p:cNvSpPr/>
          <p:nvPr/>
        </p:nvSpPr>
        <p:spPr>
          <a:xfrm>
            <a:off x="271625" y="2251050"/>
            <a:ext cx="4074900" cy="246300"/>
          </a:xfrm>
          <a:prstGeom prst="roundRect">
            <a:avLst>
              <a:gd name="adj" fmla="val 16667"/>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1" u="none" strike="noStrike" cap="none">
                <a:solidFill>
                  <a:schemeClr val="lt1"/>
                </a:solidFill>
                <a:latin typeface="Open Sans"/>
                <a:ea typeface="Open Sans"/>
                <a:cs typeface="Open Sans"/>
                <a:sym typeface="Open Sans"/>
              </a:rPr>
              <a:t>Driving Factors</a:t>
            </a:r>
            <a:endParaRPr sz="1000" b="1" i="1" u="none" strike="noStrike" cap="none">
              <a:solidFill>
                <a:schemeClr val="lt1"/>
              </a:solidFill>
              <a:latin typeface="Open Sans"/>
              <a:ea typeface="Open Sans"/>
              <a:cs typeface="Open Sans"/>
              <a:sym typeface="Open Sans"/>
            </a:endParaRPr>
          </a:p>
        </p:txBody>
      </p:sp>
      <p:sp>
        <p:nvSpPr>
          <p:cNvPr id="873" name="Google Shape;873;p141"/>
          <p:cNvSpPr/>
          <p:nvPr/>
        </p:nvSpPr>
        <p:spPr>
          <a:xfrm>
            <a:off x="4978225" y="2251050"/>
            <a:ext cx="1453800" cy="246300"/>
          </a:xfrm>
          <a:prstGeom prst="roundRect">
            <a:avLst>
              <a:gd name="adj" fmla="val 16667"/>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1" u="none" strike="noStrike" cap="none">
                <a:solidFill>
                  <a:schemeClr val="lt1"/>
                </a:solidFill>
                <a:latin typeface="Open Sans"/>
                <a:ea typeface="Open Sans"/>
                <a:cs typeface="Open Sans"/>
                <a:sym typeface="Open Sans"/>
              </a:rPr>
              <a:t>Accelerators</a:t>
            </a:r>
            <a:endParaRPr sz="1000" b="1" i="1" u="none" strike="noStrike" cap="none">
              <a:solidFill>
                <a:schemeClr val="lt1"/>
              </a:solidFill>
              <a:latin typeface="Open Sans"/>
              <a:ea typeface="Open Sans"/>
              <a:cs typeface="Open Sans"/>
              <a:sym typeface="Open Sans"/>
            </a:endParaRPr>
          </a:p>
        </p:txBody>
      </p:sp>
      <p:sp>
        <p:nvSpPr>
          <p:cNvPr id="874" name="Google Shape;874;p141"/>
          <p:cNvSpPr/>
          <p:nvPr/>
        </p:nvSpPr>
        <p:spPr>
          <a:xfrm>
            <a:off x="6694025" y="2251050"/>
            <a:ext cx="2176200" cy="246300"/>
          </a:xfrm>
          <a:prstGeom prst="roundRect">
            <a:avLst>
              <a:gd name="adj" fmla="val 16667"/>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1" u="none" strike="noStrike" cap="none">
                <a:solidFill>
                  <a:srgbClr val="212121"/>
                </a:solidFill>
                <a:latin typeface="Open Sans"/>
                <a:ea typeface="Open Sans"/>
                <a:cs typeface="Open Sans"/>
                <a:sym typeface="Open Sans"/>
              </a:rPr>
              <a:t>Business Benefits</a:t>
            </a:r>
            <a:endParaRPr sz="1000" b="1" i="1" u="none" strike="noStrike" cap="none">
              <a:solidFill>
                <a:srgbClr val="212121"/>
              </a:solidFill>
              <a:latin typeface="Open Sans"/>
              <a:ea typeface="Open Sans"/>
              <a:cs typeface="Open Sans"/>
              <a:sym typeface="Open Sans"/>
            </a:endParaRPr>
          </a:p>
        </p:txBody>
      </p:sp>
      <p:sp>
        <p:nvSpPr>
          <p:cNvPr id="875" name="Google Shape;875;p141"/>
          <p:cNvSpPr/>
          <p:nvPr/>
        </p:nvSpPr>
        <p:spPr>
          <a:xfrm>
            <a:off x="6694025" y="2601475"/>
            <a:ext cx="2176200" cy="1853100"/>
          </a:xfrm>
          <a:prstGeom prst="roundRect">
            <a:avLst>
              <a:gd name="adj" fmla="val 648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900" b="0" i="0" u="none" strike="noStrike" cap="none">
              <a:solidFill>
                <a:schemeClr val="lt1"/>
              </a:solidFill>
              <a:latin typeface="Open Sans"/>
              <a:ea typeface="Open Sans"/>
              <a:cs typeface="Open Sans"/>
              <a:sym typeface="Open Sans"/>
            </a:endParaRPr>
          </a:p>
        </p:txBody>
      </p:sp>
      <p:grpSp>
        <p:nvGrpSpPr>
          <p:cNvPr id="876" name="Google Shape;876;p141"/>
          <p:cNvGrpSpPr/>
          <p:nvPr/>
        </p:nvGrpSpPr>
        <p:grpSpPr>
          <a:xfrm>
            <a:off x="6808738" y="2672048"/>
            <a:ext cx="1946778" cy="1711952"/>
            <a:chOff x="6841302" y="2543088"/>
            <a:chExt cx="1731239" cy="1522412"/>
          </a:xfrm>
        </p:grpSpPr>
        <p:sp>
          <p:nvSpPr>
            <p:cNvPr id="877" name="Google Shape;877;p141"/>
            <p:cNvSpPr/>
            <p:nvPr/>
          </p:nvSpPr>
          <p:spPr>
            <a:xfrm>
              <a:off x="6841302" y="2543088"/>
              <a:ext cx="840045" cy="438418"/>
            </a:xfrm>
            <a:custGeom>
              <a:avLst/>
              <a:gdLst/>
              <a:ahLst/>
              <a:cxnLst/>
              <a:rect l="l" t="t" r="r" b="b"/>
              <a:pathLst>
                <a:path w="1226343" h="1226343" extrusionOk="0">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5"/>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Fit &amp; Scalable</a:t>
              </a:r>
              <a:endParaRPr sz="800" b="1" i="1" u="none" strike="noStrike" cap="none">
                <a:solidFill>
                  <a:srgbClr val="181411"/>
                </a:solidFill>
                <a:latin typeface="Open Sans"/>
                <a:ea typeface="Open Sans"/>
                <a:cs typeface="Open Sans"/>
                <a:sym typeface="Open Sans"/>
              </a:endParaRPr>
            </a:p>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for Growth</a:t>
              </a:r>
              <a:endParaRPr sz="800" b="1" i="1" u="none" strike="noStrike" cap="none">
                <a:solidFill>
                  <a:srgbClr val="181411"/>
                </a:solidFill>
                <a:latin typeface="Open Sans"/>
                <a:ea typeface="Open Sans"/>
                <a:cs typeface="Open Sans"/>
                <a:sym typeface="Open Sans"/>
              </a:endParaRPr>
            </a:p>
          </p:txBody>
        </p:sp>
        <p:sp>
          <p:nvSpPr>
            <p:cNvPr id="878" name="Google Shape;878;p141"/>
            <p:cNvSpPr/>
            <p:nvPr/>
          </p:nvSpPr>
          <p:spPr>
            <a:xfrm>
              <a:off x="7727114" y="2543088"/>
              <a:ext cx="840045" cy="438418"/>
            </a:xfrm>
            <a:custGeom>
              <a:avLst/>
              <a:gdLst/>
              <a:ahLst/>
              <a:cxnLst/>
              <a:rect l="l" t="t" r="r" b="b"/>
              <a:pathLst>
                <a:path w="1226343" h="1226343" extrusionOk="0">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5"/>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Accelerated </a:t>
              </a:r>
              <a:endParaRPr sz="800" b="1" i="1" u="none" strike="noStrike" cap="none">
                <a:solidFill>
                  <a:srgbClr val="181411"/>
                </a:solidFill>
                <a:latin typeface="Open Sans"/>
                <a:ea typeface="Open Sans"/>
                <a:cs typeface="Open Sans"/>
                <a:sym typeface="Open Sans"/>
              </a:endParaRPr>
            </a:p>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M&amp;A Onboarding</a:t>
              </a:r>
              <a:endParaRPr sz="800" b="1" i="1" u="none" strike="noStrike" cap="none">
                <a:solidFill>
                  <a:srgbClr val="181411"/>
                </a:solidFill>
                <a:latin typeface="Open Sans"/>
                <a:ea typeface="Open Sans"/>
                <a:cs typeface="Open Sans"/>
                <a:sym typeface="Open Sans"/>
              </a:endParaRPr>
            </a:p>
          </p:txBody>
        </p:sp>
        <p:sp>
          <p:nvSpPr>
            <p:cNvPr id="879" name="Google Shape;879;p141"/>
            <p:cNvSpPr/>
            <p:nvPr/>
          </p:nvSpPr>
          <p:spPr>
            <a:xfrm>
              <a:off x="6846684" y="3115719"/>
              <a:ext cx="840045" cy="438418"/>
            </a:xfrm>
            <a:custGeom>
              <a:avLst/>
              <a:gdLst/>
              <a:ahLst/>
              <a:cxnLst/>
              <a:rect l="l" t="t" r="r" b="b"/>
              <a:pathLst>
                <a:path w="1226343" h="1226343" extrusionOk="0">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5"/>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Improved </a:t>
              </a:r>
              <a:endParaRPr sz="800" b="1" i="1" u="none" strike="noStrike" cap="none">
                <a:solidFill>
                  <a:srgbClr val="181411"/>
                </a:solidFill>
                <a:latin typeface="Open Sans"/>
                <a:ea typeface="Open Sans"/>
                <a:cs typeface="Open Sans"/>
                <a:sym typeface="Open Sans"/>
              </a:endParaRPr>
            </a:p>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Data Quality</a:t>
              </a:r>
              <a:endParaRPr sz="800" b="1" i="1" u="none" strike="noStrike" cap="none">
                <a:solidFill>
                  <a:srgbClr val="181411"/>
                </a:solidFill>
                <a:latin typeface="Open Sans"/>
                <a:ea typeface="Open Sans"/>
                <a:cs typeface="Open Sans"/>
                <a:sym typeface="Open Sans"/>
              </a:endParaRPr>
            </a:p>
          </p:txBody>
        </p:sp>
        <p:sp>
          <p:nvSpPr>
            <p:cNvPr id="880" name="Google Shape;880;p141"/>
            <p:cNvSpPr/>
            <p:nvPr/>
          </p:nvSpPr>
          <p:spPr>
            <a:xfrm>
              <a:off x="7732496" y="3115719"/>
              <a:ext cx="840045" cy="438418"/>
            </a:xfrm>
            <a:custGeom>
              <a:avLst/>
              <a:gdLst/>
              <a:ahLst/>
              <a:cxnLst/>
              <a:rect l="l" t="t" r="r" b="b"/>
              <a:pathLst>
                <a:path w="1226343" h="1226343" extrusionOk="0">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5"/>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Improved</a:t>
              </a:r>
              <a:endParaRPr sz="800" b="1" i="1" u="none" strike="noStrike" cap="none">
                <a:solidFill>
                  <a:srgbClr val="181411"/>
                </a:solidFill>
                <a:latin typeface="Open Sans"/>
                <a:ea typeface="Open Sans"/>
                <a:cs typeface="Open Sans"/>
                <a:sym typeface="Open Sans"/>
              </a:endParaRPr>
            </a:p>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User Experience</a:t>
              </a:r>
              <a:endParaRPr sz="1000" b="0" i="0" u="none" strike="noStrike" cap="none">
                <a:solidFill>
                  <a:srgbClr val="000000"/>
                </a:solidFill>
                <a:latin typeface="Open Sans"/>
                <a:ea typeface="Open Sans"/>
                <a:cs typeface="Open Sans"/>
                <a:sym typeface="Open Sans"/>
              </a:endParaRPr>
            </a:p>
          </p:txBody>
        </p:sp>
        <p:sp>
          <p:nvSpPr>
            <p:cNvPr id="881" name="Google Shape;881;p141"/>
            <p:cNvSpPr/>
            <p:nvPr/>
          </p:nvSpPr>
          <p:spPr>
            <a:xfrm>
              <a:off x="6841302" y="3627082"/>
              <a:ext cx="840045" cy="438418"/>
            </a:xfrm>
            <a:custGeom>
              <a:avLst/>
              <a:gdLst/>
              <a:ahLst/>
              <a:cxnLst/>
              <a:rect l="l" t="t" r="r" b="b"/>
              <a:pathLst>
                <a:path w="1226343" h="1226343" extrusionOk="0">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5"/>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Reduced</a:t>
              </a:r>
              <a:endParaRPr sz="800" b="1" i="1" u="none" strike="noStrike" cap="none">
                <a:solidFill>
                  <a:srgbClr val="181411"/>
                </a:solidFill>
                <a:latin typeface="Open Sans"/>
                <a:ea typeface="Open Sans"/>
                <a:cs typeface="Open Sans"/>
                <a:sym typeface="Open Sans"/>
              </a:endParaRPr>
            </a:p>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Operating Costs</a:t>
              </a:r>
              <a:endParaRPr sz="800" b="1" i="1" u="none" strike="noStrike" cap="none">
                <a:solidFill>
                  <a:srgbClr val="181411"/>
                </a:solidFill>
                <a:latin typeface="Open Sans"/>
                <a:ea typeface="Open Sans"/>
                <a:cs typeface="Open Sans"/>
                <a:sym typeface="Open Sans"/>
              </a:endParaRPr>
            </a:p>
          </p:txBody>
        </p:sp>
        <p:sp>
          <p:nvSpPr>
            <p:cNvPr id="882" name="Google Shape;882;p141"/>
            <p:cNvSpPr/>
            <p:nvPr/>
          </p:nvSpPr>
          <p:spPr>
            <a:xfrm>
              <a:off x="7727114" y="3627082"/>
              <a:ext cx="840045" cy="438418"/>
            </a:xfrm>
            <a:custGeom>
              <a:avLst/>
              <a:gdLst/>
              <a:ahLst/>
              <a:cxnLst/>
              <a:rect l="l" t="t" r="r" b="b"/>
              <a:pathLst>
                <a:path w="1226343" h="1226343" extrusionOk="0">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5"/>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Reduced </a:t>
              </a:r>
              <a:endParaRPr sz="800" b="1" i="1" u="none" strike="noStrike" cap="none">
                <a:solidFill>
                  <a:srgbClr val="181411"/>
                </a:solidFill>
                <a:latin typeface="Open Sans"/>
                <a:ea typeface="Open Sans"/>
                <a:cs typeface="Open Sans"/>
                <a:sym typeface="Open Sans"/>
              </a:endParaRPr>
            </a:p>
            <a:p>
              <a:pPr marL="0" marR="0" lvl="0" indent="0" algn="ctr" rtl="0">
                <a:lnSpc>
                  <a:spcPct val="90000"/>
                </a:lnSpc>
                <a:spcBef>
                  <a:spcPts val="0"/>
                </a:spcBef>
                <a:spcAft>
                  <a:spcPts val="0"/>
                </a:spcAft>
                <a:buClr>
                  <a:srgbClr val="181411"/>
                </a:buClr>
                <a:buSzPts val="1100"/>
                <a:buFont typeface="Century Gothic"/>
                <a:buNone/>
              </a:pPr>
              <a:r>
                <a:rPr lang="en" sz="800" b="1" i="1" u="none" strike="noStrike" cap="none">
                  <a:solidFill>
                    <a:srgbClr val="181411"/>
                  </a:solidFill>
                  <a:latin typeface="Open Sans"/>
                  <a:ea typeface="Open Sans"/>
                  <a:cs typeface="Open Sans"/>
                  <a:sym typeface="Open Sans"/>
                </a:rPr>
                <a:t>Cycle Time</a:t>
              </a:r>
              <a:endParaRPr sz="1000" b="1" i="0" u="none" strike="noStrike" cap="none">
                <a:solidFill>
                  <a:srgbClr val="181411"/>
                </a:solidFill>
                <a:latin typeface="Open Sans"/>
                <a:ea typeface="Open Sans"/>
                <a:cs typeface="Open Sans"/>
                <a:sym typeface="Open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168"/>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Main Process (Employer Onboarding Process) - Process Step (Lookup Employer)</a:t>
            </a:r>
            <a:endParaRPr sz="1400" i="1"/>
          </a:p>
        </p:txBody>
      </p:sp>
      <p:sp>
        <p:nvSpPr>
          <p:cNvPr id="1881" name="Google Shape;1881;p168"/>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882" name="Google Shape;1882;p168"/>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883" name="Google Shape;1883;p168"/>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1884" name="Google Shape;1884;p168"/>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885" name="Google Shape;1885;p168"/>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1886" name="Google Shape;1886;p168"/>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887" name="Google Shape;1887;p168"/>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888" name="Google Shape;1888;p168"/>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1889" name="Google Shape;1889;p168"/>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1890" name="Google Shape;1890;p168"/>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1891" name="Google Shape;1891;p168"/>
          <p:cNvSpPr txBox="1"/>
          <p:nvPr/>
        </p:nvSpPr>
        <p:spPr>
          <a:xfrm>
            <a:off x="13873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1892" name="Google Shape;1892;p168"/>
          <p:cNvSpPr txBox="1"/>
          <p:nvPr/>
        </p:nvSpPr>
        <p:spPr>
          <a:xfrm>
            <a:off x="1387370" y="378525"/>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Lookup</a:t>
            </a:r>
            <a:endParaRPr sz="600">
              <a:solidFill>
                <a:schemeClr val="lt1"/>
              </a:solidFill>
              <a:latin typeface="Open Sans"/>
              <a:ea typeface="Open Sans"/>
              <a:cs typeface="Open Sans"/>
              <a:sym typeface="Open Sans"/>
            </a:endParaRPr>
          </a:p>
        </p:txBody>
      </p:sp>
      <p:sp>
        <p:nvSpPr>
          <p:cNvPr id="1893" name="Google Shape;1893;p168"/>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1894" name="Google Shape;1894;p168"/>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grpSp>
        <p:nvGrpSpPr>
          <p:cNvPr id="1895" name="Google Shape;1895;p168"/>
          <p:cNvGrpSpPr/>
          <p:nvPr/>
        </p:nvGrpSpPr>
        <p:grpSpPr>
          <a:xfrm>
            <a:off x="274320" y="1097280"/>
            <a:ext cx="7011201" cy="3197275"/>
            <a:chOff x="322255" y="1097280"/>
            <a:chExt cx="7011201" cy="3197275"/>
          </a:xfrm>
        </p:grpSpPr>
        <p:pic>
          <p:nvPicPr>
            <p:cNvPr id="1896" name="Google Shape;1896;p168"/>
            <p:cNvPicPr preferRelativeResize="0"/>
            <p:nvPr/>
          </p:nvPicPr>
          <p:blipFill rotWithShape="1">
            <a:blip r:embed="rId3">
              <a:alphaModFix/>
            </a:blip>
            <a:srcRect l="675" t="2903"/>
            <a:stretch/>
          </p:blipFill>
          <p:spPr>
            <a:xfrm>
              <a:off x="322255" y="1097280"/>
              <a:ext cx="7011201" cy="3197275"/>
            </a:xfrm>
            <a:prstGeom prst="rect">
              <a:avLst/>
            </a:prstGeom>
            <a:noFill/>
            <a:ln w="9525" cap="flat" cmpd="sng">
              <a:solidFill>
                <a:schemeClr val="accent6"/>
              </a:solidFill>
              <a:prstDash val="solid"/>
              <a:round/>
              <a:headEnd type="none" w="sm" len="sm"/>
              <a:tailEnd type="none" w="sm" len="sm"/>
            </a:ln>
          </p:spPr>
        </p:pic>
        <p:sp>
          <p:nvSpPr>
            <p:cNvPr id="1897" name="Google Shape;1897;p168"/>
            <p:cNvSpPr/>
            <p:nvPr/>
          </p:nvSpPr>
          <p:spPr>
            <a:xfrm>
              <a:off x="2850413" y="3069556"/>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1898" name="Google Shape;1898;p168"/>
            <p:cNvSpPr/>
            <p:nvPr/>
          </p:nvSpPr>
          <p:spPr>
            <a:xfrm>
              <a:off x="2061109" y="1543200"/>
              <a:ext cx="521100" cy="91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lt1"/>
                  </a:solidFill>
                  <a:latin typeface="Open Sans"/>
                  <a:ea typeface="Open Sans"/>
                  <a:cs typeface="Open Sans"/>
                  <a:sym typeface="Open Sans"/>
                </a:rPr>
                <a:t>CDH</a:t>
              </a:r>
              <a:endParaRPr sz="500">
                <a:solidFill>
                  <a:schemeClr val="lt1"/>
                </a:solidFill>
                <a:latin typeface="Open Sans"/>
                <a:ea typeface="Open Sans"/>
                <a:cs typeface="Open Sans"/>
                <a:sym typeface="Open Sans"/>
              </a:endParaRPr>
            </a:p>
          </p:txBody>
        </p:sp>
        <p:sp>
          <p:nvSpPr>
            <p:cNvPr id="1899" name="Google Shape;1899;p168"/>
            <p:cNvSpPr/>
            <p:nvPr/>
          </p:nvSpPr>
          <p:spPr>
            <a:xfrm>
              <a:off x="2483697" y="1653585"/>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900" name="Google Shape;1900;p168"/>
            <p:cNvSpPr/>
            <p:nvPr/>
          </p:nvSpPr>
          <p:spPr>
            <a:xfrm>
              <a:off x="2061109" y="2289275"/>
              <a:ext cx="521100" cy="91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lt1"/>
                  </a:solidFill>
                  <a:latin typeface="Open Sans"/>
                  <a:ea typeface="Open Sans"/>
                  <a:cs typeface="Open Sans"/>
                  <a:sym typeface="Open Sans"/>
                </a:rPr>
                <a:t>CDH</a:t>
              </a:r>
              <a:endParaRPr sz="500">
                <a:solidFill>
                  <a:schemeClr val="lt1"/>
                </a:solidFill>
                <a:latin typeface="Open Sans"/>
                <a:ea typeface="Open Sans"/>
                <a:cs typeface="Open Sans"/>
                <a:sym typeface="Open Sans"/>
              </a:endParaRPr>
            </a:p>
          </p:txBody>
        </p:sp>
        <p:sp>
          <p:nvSpPr>
            <p:cNvPr id="1901" name="Google Shape;1901;p168"/>
            <p:cNvSpPr/>
            <p:nvPr/>
          </p:nvSpPr>
          <p:spPr>
            <a:xfrm>
              <a:off x="2483697" y="2399660"/>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902" name="Google Shape;1902;p168"/>
            <p:cNvSpPr/>
            <p:nvPr/>
          </p:nvSpPr>
          <p:spPr>
            <a:xfrm>
              <a:off x="3036794" y="3499831"/>
              <a:ext cx="521100" cy="91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chemeClr val="lt1"/>
                  </a:solidFill>
                  <a:latin typeface="Open Sans"/>
                  <a:ea typeface="Open Sans"/>
                  <a:cs typeface="Open Sans"/>
                  <a:sym typeface="Open Sans"/>
                </a:rPr>
                <a:t>CDH</a:t>
              </a:r>
              <a:endParaRPr sz="500">
                <a:solidFill>
                  <a:schemeClr val="lt1"/>
                </a:solidFill>
                <a:latin typeface="Open Sans"/>
                <a:ea typeface="Open Sans"/>
                <a:cs typeface="Open Sans"/>
                <a:sym typeface="Open Sans"/>
              </a:endParaRPr>
            </a:p>
          </p:txBody>
        </p:sp>
        <p:sp>
          <p:nvSpPr>
            <p:cNvPr id="1903" name="Google Shape;1903;p168"/>
            <p:cNvSpPr/>
            <p:nvPr/>
          </p:nvSpPr>
          <p:spPr>
            <a:xfrm>
              <a:off x="3459382" y="3477031"/>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904" name="Google Shape;1904;p168"/>
            <p:cNvSpPr/>
            <p:nvPr/>
          </p:nvSpPr>
          <p:spPr>
            <a:xfrm>
              <a:off x="5260158" y="3103481"/>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grpSp>
      <p:sp>
        <p:nvSpPr>
          <p:cNvPr id="1905" name="Google Shape;1905;p168"/>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1906" name="Google Shape;1906;p168"/>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1907" name="Google Shape;1907;p168"/>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1908" name="Google Shape;1908;p168"/>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1909" name="Google Shape;1909;p168"/>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1910" name="Google Shape;1910;p168"/>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1911" name="Google Shape;1911;p168"/>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1912" name="Google Shape;1912;p168"/>
          <p:cNvSpPr/>
          <p:nvPr/>
        </p:nvSpPr>
        <p:spPr>
          <a:xfrm>
            <a:off x="2649450" y="1097275"/>
            <a:ext cx="2004900" cy="121800"/>
          </a:xfrm>
          <a:prstGeom prst="wedgeRectCallout">
            <a:avLst>
              <a:gd name="adj1" fmla="val -57601"/>
              <a:gd name="adj2" fmla="val 1385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b="1">
                <a:solidFill>
                  <a:schemeClr val="accent1"/>
                </a:solidFill>
              </a:rPr>
              <a:t>Pending discussion by Equifax Team</a:t>
            </a:r>
            <a:r>
              <a:rPr lang="en" sz="500"/>
              <a:t> with CDH team.</a:t>
            </a:r>
            <a:endParaRPr sz="5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graphicFrame>
        <p:nvGraphicFramePr>
          <p:cNvPr id="1917" name="Google Shape;1917;p169"/>
          <p:cNvGraphicFramePr/>
          <p:nvPr/>
        </p:nvGraphicFramePr>
        <p:xfrm>
          <a:off x="274320" y="1097280"/>
          <a:ext cx="3000000" cy="3000000"/>
        </p:xfrm>
        <a:graphic>
          <a:graphicData uri="http://schemas.openxmlformats.org/drawingml/2006/table">
            <a:tbl>
              <a:tblPr>
                <a:noFill/>
                <a:tableStyleId>{8A735C0E-AA7C-4758-AA04-D96A957C941B}</a:tableStyleId>
              </a:tblPr>
              <a:tblGrid>
                <a:gridCol w="1300675">
                  <a:extLst>
                    <a:ext uri="{9D8B030D-6E8A-4147-A177-3AD203B41FA5}">
                      <a16:colId xmlns:a16="http://schemas.microsoft.com/office/drawing/2014/main" val="20000"/>
                    </a:ext>
                  </a:extLst>
                </a:gridCol>
                <a:gridCol w="4064500">
                  <a:extLst>
                    <a:ext uri="{9D8B030D-6E8A-4147-A177-3AD203B41FA5}">
                      <a16:colId xmlns:a16="http://schemas.microsoft.com/office/drawing/2014/main" val="20001"/>
                    </a:ext>
                  </a:extLst>
                </a:gridCol>
                <a:gridCol w="2401075">
                  <a:extLst>
                    <a:ext uri="{9D8B030D-6E8A-4147-A177-3AD203B41FA5}">
                      <a16:colId xmlns:a16="http://schemas.microsoft.com/office/drawing/2014/main" val="20002"/>
                    </a:ext>
                  </a:extLst>
                </a:gridCol>
                <a:gridCol w="829100">
                  <a:extLst>
                    <a:ext uri="{9D8B030D-6E8A-4147-A177-3AD203B41FA5}">
                      <a16:colId xmlns:a16="http://schemas.microsoft.com/office/drawing/2014/main" val="20003"/>
                    </a:ext>
                  </a:extLst>
                </a:gridCol>
              </a:tblGrid>
              <a:tr h="113075">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Step</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Implementation Details</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Component Mapping</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Systems</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9320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Process Start</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Synchronous microservice interface called from the process step “Lookup Employer” in the main process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Not applicable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Not applicable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593775">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Match on Employer Name/Address[CDH]</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Lookup the Employer using the Employer Name and Address in CDH.</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To increase the accuracy of matching result also use:</a:t>
                      </a:r>
                      <a:endParaRPr sz="800">
                        <a:solidFill>
                          <a:schemeClr val="dk1"/>
                        </a:solidFill>
                        <a:latin typeface="Open Sans"/>
                        <a:ea typeface="Open Sans"/>
                        <a:cs typeface="Open Sans"/>
                        <a:sym typeface="Open Sans"/>
                      </a:endParaRPr>
                    </a:p>
                    <a:p>
                      <a:pPr marL="109728" lvl="0" indent="-123952" algn="l" rtl="0">
                        <a:lnSpc>
                          <a:spcPct val="100000"/>
                        </a:lnSpc>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Employer Web domain name</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b="1" i="1" u="sng">
                          <a:solidFill>
                            <a:schemeClr val="dk1"/>
                          </a:solidFill>
                          <a:latin typeface="Open Sans"/>
                          <a:ea typeface="Open Sans"/>
                          <a:cs typeface="Open Sans"/>
                          <a:sym typeface="Open Sans"/>
                        </a:rPr>
                        <a:t>Future consideration</a:t>
                      </a:r>
                      <a:endParaRPr sz="800" b="1" i="1" u="sng">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Increase accuracy of match using Employer FEIN. To address the security concern with persisting FEIN recommend storing the FEIN as a one way encrypted key, similar to handling of passwords.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r>
                        <a:rPr lang="en" sz="800" b="1">
                          <a:solidFill>
                            <a:schemeClr val="dk1"/>
                          </a:solidFill>
                          <a:latin typeface="Open Sans"/>
                          <a:ea typeface="Open Sans"/>
                          <a:cs typeface="Open Sans"/>
                          <a:sym typeface="Open Sans"/>
                        </a:rPr>
                        <a:t>Existing Service:</a:t>
                      </a:r>
                      <a:r>
                        <a:rPr lang="en" sz="800">
                          <a:solidFill>
                            <a:schemeClr val="dk1"/>
                          </a:solidFill>
                          <a:latin typeface="Open Sans"/>
                          <a:ea typeface="Open Sans"/>
                          <a:cs typeface="Open Sans"/>
                          <a:sym typeface="Open Sans"/>
                        </a:rPr>
                        <a:t> Employer Name Matching</a:t>
                      </a:r>
                      <a:endParaRPr sz="800" i="1">
                        <a:solidFill>
                          <a:schemeClr val="dk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sz="800" i="1" u="sng">
                          <a:solidFill>
                            <a:schemeClr val="dk1"/>
                          </a:solidFill>
                          <a:latin typeface="Open Sans"/>
                          <a:ea typeface="Open Sans"/>
                          <a:cs typeface="Open Sans"/>
                          <a:sym typeface="Open Sans"/>
                        </a:rPr>
                        <a:t>Description:</a:t>
                      </a:r>
                      <a:r>
                        <a:rPr lang="en" sz="800">
                          <a:solidFill>
                            <a:schemeClr val="dk1"/>
                          </a:solidFill>
                          <a:latin typeface="Open Sans"/>
                          <a:ea typeface="Open Sans"/>
                          <a:cs typeface="Open Sans"/>
                          <a:sym typeface="Open Sans"/>
                        </a:rPr>
                        <a:t> Matches Employer on Name and Address</a:t>
                      </a:r>
                      <a:endParaRPr sz="800" b="1">
                        <a:solidFill>
                          <a:schemeClr val="dk1"/>
                        </a:solidFill>
                        <a:highlight>
                          <a:srgbClr val="FFFF00"/>
                        </a:highlight>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CDH</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433550">
                <a:tc>
                  <a:txBody>
                    <a:bodyPr/>
                    <a:lstStyle/>
                    <a:p>
                      <a:pPr marL="0" lvl="0" indent="0" algn="l" rtl="0">
                        <a:spcBef>
                          <a:spcPts val="0"/>
                        </a:spcBef>
                        <a:spcAft>
                          <a:spcPts val="0"/>
                        </a:spcAft>
                        <a:buNone/>
                      </a:pPr>
                      <a:r>
                        <a:rPr lang="en" sz="800" b="1">
                          <a:solidFill>
                            <a:schemeClr val="accent1"/>
                          </a:solidFill>
                          <a:latin typeface="Open Sans"/>
                          <a:ea typeface="Open Sans"/>
                          <a:cs typeface="Open Sans"/>
                          <a:sym typeface="Open Sans"/>
                        </a:rPr>
                        <a:t>Match on Employer Name/Address - Temp EFXID [CDH]</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Lookup the Employer using Employer Name and Address in CDH </a:t>
                      </a:r>
                      <a:r>
                        <a:rPr lang="en" sz="800" b="1">
                          <a:solidFill>
                            <a:schemeClr val="dk1"/>
                          </a:solidFill>
                          <a:latin typeface="Open Sans"/>
                          <a:ea typeface="Open Sans"/>
                          <a:cs typeface="Open Sans"/>
                          <a:sym typeface="Open Sans"/>
                        </a:rPr>
                        <a:t>temporary area</a:t>
                      </a:r>
                      <a:r>
                        <a:rPr lang="en" sz="800">
                          <a:solidFill>
                            <a:schemeClr val="dk1"/>
                          </a:solidFill>
                          <a:latin typeface="Open Sans"/>
                          <a:ea typeface="Open Sans"/>
                          <a:cs typeface="Open Sans"/>
                          <a:sym typeface="Open Sans"/>
                        </a:rPr>
                        <a:t>.</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The existing “Employer Name and Address in CDH” service only searches CDH permanent area for a match</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highlight>
                            <a:srgbClr val="FFFF00"/>
                          </a:highlight>
                          <a:latin typeface="Open Sans"/>
                          <a:ea typeface="Open Sans"/>
                          <a:cs typeface="Open Sans"/>
                          <a:sym typeface="Open Sans"/>
                        </a:rPr>
                        <a:t>New Service:</a:t>
                      </a:r>
                      <a:r>
                        <a:rPr lang="en" sz="800">
                          <a:solidFill>
                            <a:schemeClr val="dk1"/>
                          </a:solidFill>
                          <a:latin typeface="Open Sans"/>
                          <a:ea typeface="Open Sans"/>
                          <a:cs typeface="Open Sans"/>
                          <a:sym typeface="Open Sans"/>
                        </a:rPr>
                        <a:t> Employer Name Matching - Temp EFXID</a:t>
                      </a:r>
                      <a:endParaRPr sz="800" i="1">
                        <a:solidFill>
                          <a:schemeClr val="dk1"/>
                        </a:solidFill>
                        <a:latin typeface="Open Sans"/>
                        <a:ea typeface="Open Sans"/>
                        <a:cs typeface="Open Sans"/>
                        <a:sym typeface="Open Sans"/>
                      </a:endParaRPr>
                    </a:p>
                    <a:p>
                      <a:pPr marL="0" lvl="0" indent="0" algn="l" rtl="0">
                        <a:spcBef>
                          <a:spcPts val="0"/>
                        </a:spcBef>
                        <a:spcAft>
                          <a:spcPts val="0"/>
                        </a:spcAft>
                        <a:buNone/>
                      </a:pPr>
                      <a:r>
                        <a:rPr lang="en" sz="800" i="1" u="sng">
                          <a:solidFill>
                            <a:schemeClr val="dk1"/>
                          </a:solidFill>
                          <a:latin typeface="Open Sans"/>
                          <a:ea typeface="Open Sans"/>
                          <a:cs typeface="Open Sans"/>
                          <a:sym typeface="Open Sans"/>
                        </a:rPr>
                        <a:t>Description:</a:t>
                      </a:r>
                      <a:r>
                        <a:rPr lang="en" sz="800">
                          <a:solidFill>
                            <a:schemeClr val="dk1"/>
                          </a:solidFill>
                          <a:latin typeface="Open Sans"/>
                          <a:ea typeface="Open Sans"/>
                          <a:cs typeface="Open Sans"/>
                          <a:sym typeface="Open Sans"/>
                        </a:rPr>
                        <a:t> Matches Employer on Name and Address to an existing Temp_EFXID in CDH.</a:t>
                      </a:r>
                      <a:endParaRPr sz="800" b="1">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CDH</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19320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Validate EFX_ID [CDH]</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Validate the received EFX_ID against CDH e.g. validate EFX_ID for duplicate checks </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No existing service available in CDH</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b="1">
                          <a:solidFill>
                            <a:schemeClr val="dk1"/>
                          </a:solidFill>
                          <a:latin typeface="Open Sans"/>
                          <a:ea typeface="Open Sans"/>
                          <a:cs typeface="Open Sans"/>
                          <a:sym typeface="Open Sans"/>
                        </a:rPr>
                        <a:t>[Nice to have] - "</a:t>
                      </a:r>
                      <a:r>
                        <a:rPr lang="en" sz="800" b="1" i="1">
                          <a:solidFill>
                            <a:schemeClr val="accent1"/>
                          </a:solidFill>
                          <a:latin typeface="Open Sans"/>
                          <a:ea typeface="Open Sans"/>
                          <a:cs typeface="Open Sans"/>
                          <a:sym typeface="Open Sans"/>
                        </a:rPr>
                        <a:t>Pending discussion</a:t>
                      </a:r>
                      <a:r>
                        <a:rPr lang="en" sz="800" b="1">
                          <a:solidFill>
                            <a:schemeClr val="dk1"/>
                          </a:solidFill>
                          <a:latin typeface="Open Sans"/>
                          <a:ea typeface="Open Sans"/>
                          <a:cs typeface="Open Sans"/>
                          <a:sym typeface="Open Sans"/>
                        </a:rPr>
                        <a:t> </a:t>
                      </a:r>
                      <a:r>
                        <a:rPr lang="en" sz="800" i="1">
                          <a:solidFill>
                            <a:schemeClr val="dk1"/>
                          </a:solidFill>
                          <a:latin typeface="Open Sans"/>
                          <a:ea typeface="Open Sans"/>
                          <a:cs typeface="Open Sans"/>
                          <a:sym typeface="Open Sans"/>
                        </a:rPr>
                        <a:t>by Equifax Team with CDH"</a:t>
                      </a:r>
                      <a:endParaRPr sz="800" i="1">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CDH</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r h="27330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Select the first highest match EFX_ID</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When the Employer Name/Address match returns multiple results with a score &gt;90% then return the first EFX_ID with the highest score.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Not applicable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None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18" name="Google Shape;1918;p169"/>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Enhanced Employer Onboarding Process</a:t>
            </a:r>
            <a:endParaRPr sz="1200">
              <a:solidFill>
                <a:schemeClr val="dk1"/>
              </a:solidFill>
            </a:endParaRPr>
          </a:p>
          <a:p>
            <a:pPr marL="0" lvl="0" indent="0" algn="l" rtl="0">
              <a:spcBef>
                <a:spcPts val="0"/>
              </a:spcBef>
              <a:spcAft>
                <a:spcPts val="0"/>
              </a:spcAft>
              <a:buNone/>
            </a:pPr>
            <a:r>
              <a:rPr lang="en" sz="1400" i="1">
                <a:solidFill>
                  <a:schemeClr val="dk1"/>
                </a:solidFill>
              </a:rPr>
              <a:t>Main Process (Employer Onboarding Process) - Process Step (Lookup Employer) - Implementation Details</a:t>
            </a:r>
            <a:endParaRPr sz="1400" i="1">
              <a:solidFill>
                <a:schemeClr val="dk1"/>
              </a:solidFill>
            </a:endParaRPr>
          </a:p>
        </p:txBody>
      </p:sp>
      <p:sp>
        <p:nvSpPr>
          <p:cNvPr id="1919" name="Google Shape;1919;p169"/>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920" name="Google Shape;1920;p169"/>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921" name="Google Shape;1921;p169"/>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1922" name="Google Shape;1922;p169"/>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923" name="Google Shape;1923;p169"/>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1924" name="Google Shape;1924;p169"/>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925" name="Google Shape;1925;p169"/>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926" name="Google Shape;1926;p169"/>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1927" name="Google Shape;1927;p169"/>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1928" name="Google Shape;1928;p169"/>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1929" name="Google Shape;1929;p169"/>
          <p:cNvSpPr txBox="1"/>
          <p:nvPr/>
        </p:nvSpPr>
        <p:spPr>
          <a:xfrm>
            <a:off x="13873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1930" name="Google Shape;1930;p169"/>
          <p:cNvSpPr txBox="1"/>
          <p:nvPr/>
        </p:nvSpPr>
        <p:spPr>
          <a:xfrm>
            <a:off x="1387370" y="378525"/>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Lookup</a:t>
            </a:r>
            <a:endParaRPr sz="600">
              <a:solidFill>
                <a:schemeClr val="lt1"/>
              </a:solidFill>
              <a:latin typeface="Open Sans"/>
              <a:ea typeface="Open Sans"/>
              <a:cs typeface="Open Sans"/>
              <a:sym typeface="Open Sans"/>
            </a:endParaRPr>
          </a:p>
        </p:txBody>
      </p:sp>
      <p:sp>
        <p:nvSpPr>
          <p:cNvPr id="1931" name="Google Shape;1931;p169"/>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pic>
        <p:nvPicPr>
          <p:cNvPr id="1936" name="Google Shape;1936;p170"/>
          <p:cNvPicPr preferRelativeResize="0"/>
          <p:nvPr/>
        </p:nvPicPr>
        <p:blipFill>
          <a:blip r:embed="rId3">
            <a:alphaModFix/>
          </a:blip>
          <a:stretch>
            <a:fillRect/>
          </a:stretch>
        </p:blipFill>
        <p:spPr>
          <a:xfrm>
            <a:off x="214450" y="1041975"/>
            <a:ext cx="7293276" cy="3070050"/>
          </a:xfrm>
          <a:prstGeom prst="rect">
            <a:avLst/>
          </a:prstGeom>
          <a:noFill/>
          <a:ln>
            <a:noFill/>
          </a:ln>
        </p:spPr>
      </p:pic>
      <p:sp>
        <p:nvSpPr>
          <p:cNvPr id="1937" name="Google Shape;1937;p170"/>
          <p:cNvSpPr/>
          <p:nvPr/>
        </p:nvSpPr>
        <p:spPr>
          <a:xfrm>
            <a:off x="1222355" y="2356682"/>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600">
              <a:latin typeface="Open Sans"/>
              <a:ea typeface="Open Sans"/>
              <a:cs typeface="Open Sans"/>
              <a:sym typeface="Open Sans"/>
            </a:endParaRPr>
          </a:p>
        </p:txBody>
      </p:sp>
      <p:sp>
        <p:nvSpPr>
          <p:cNvPr id="1938" name="Google Shape;1938;p170"/>
          <p:cNvSpPr/>
          <p:nvPr/>
        </p:nvSpPr>
        <p:spPr>
          <a:xfrm>
            <a:off x="3641187" y="2415104"/>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600">
              <a:latin typeface="Open Sans"/>
              <a:ea typeface="Open Sans"/>
              <a:cs typeface="Open Sans"/>
              <a:sym typeface="Open Sans"/>
            </a:endParaRPr>
          </a:p>
        </p:txBody>
      </p:sp>
      <p:sp>
        <p:nvSpPr>
          <p:cNvPr id="1939" name="Google Shape;1939;p170"/>
          <p:cNvSpPr/>
          <p:nvPr/>
        </p:nvSpPr>
        <p:spPr>
          <a:xfrm>
            <a:off x="3641362" y="2906444"/>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600">
              <a:latin typeface="Open Sans"/>
              <a:ea typeface="Open Sans"/>
              <a:cs typeface="Open Sans"/>
              <a:sym typeface="Open Sans"/>
            </a:endParaRPr>
          </a:p>
        </p:txBody>
      </p:sp>
      <p:sp>
        <p:nvSpPr>
          <p:cNvPr id="1940" name="Google Shape;1940;p170"/>
          <p:cNvSpPr/>
          <p:nvPr/>
        </p:nvSpPr>
        <p:spPr>
          <a:xfrm>
            <a:off x="3642912" y="3512619"/>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600">
              <a:latin typeface="Open Sans"/>
              <a:ea typeface="Open Sans"/>
              <a:cs typeface="Open Sans"/>
              <a:sym typeface="Open Sans"/>
            </a:endParaRPr>
          </a:p>
        </p:txBody>
      </p:sp>
      <p:sp>
        <p:nvSpPr>
          <p:cNvPr id="1941" name="Google Shape;1941;p170"/>
          <p:cNvSpPr/>
          <p:nvPr/>
        </p:nvSpPr>
        <p:spPr>
          <a:xfrm>
            <a:off x="5326087" y="2391291"/>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600">
              <a:latin typeface="Open Sans"/>
              <a:ea typeface="Open Sans"/>
              <a:cs typeface="Open Sans"/>
              <a:sym typeface="Open Sans"/>
            </a:endParaRPr>
          </a:p>
        </p:txBody>
      </p:sp>
      <p:sp>
        <p:nvSpPr>
          <p:cNvPr id="1942" name="Google Shape;1942;p170"/>
          <p:cNvSpPr/>
          <p:nvPr/>
        </p:nvSpPr>
        <p:spPr>
          <a:xfrm>
            <a:off x="5958634" y="2391303"/>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600">
              <a:latin typeface="Open Sans"/>
              <a:ea typeface="Open Sans"/>
              <a:cs typeface="Open Sans"/>
              <a:sym typeface="Open Sans"/>
            </a:endParaRPr>
          </a:p>
        </p:txBody>
      </p:sp>
      <p:sp>
        <p:nvSpPr>
          <p:cNvPr id="1943" name="Google Shape;1943;p170"/>
          <p:cNvSpPr/>
          <p:nvPr/>
        </p:nvSpPr>
        <p:spPr>
          <a:xfrm>
            <a:off x="4524747" y="2725279"/>
            <a:ext cx="411600" cy="10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latin typeface="Open Sans"/>
                <a:ea typeface="Open Sans"/>
                <a:cs typeface="Open Sans"/>
                <a:sym typeface="Open Sans"/>
              </a:rPr>
              <a:t>CDH</a:t>
            </a:r>
            <a:endParaRPr sz="500">
              <a:solidFill>
                <a:srgbClr val="FFFFFF"/>
              </a:solidFill>
              <a:latin typeface="Open Sans"/>
              <a:ea typeface="Open Sans"/>
              <a:cs typeface="Open Sans"/>
              <a:sym typeface="Open Sans"/>
            </a:endParaRPr>
          </a:p>
        </p:txBody>
      </p:sp>
      <p:sp>
        <p:nvSpPr>
          <p:cNvPr id="1944" name="Google Shape;1944;p170"/>
          <p:cNvSpPr/>
          <p:nvPr/>
        </p:nvSpPr>
        <p:spPr>
          <a:xfrm>
            <a:off x="1174345" y="2804893"/>
            <a:ext cx="411600" cy="155400"/>
          </a:xfrm>
          <a:prstGeom prst="roundRect">
            <a:avLst>
              <a:gd name="adj" fmla="val 16667"/>
            </a:avLst>
          </a:prstGeom>
          <a:solidFill>
            <a:srgbClr val="5B6771"/>
          </a:solidFill>
          <a:ln>
            <a:noFill/>
          </a:ln>
        </p:spPr>
        <p:txBody>
          <a:bodyPr spcFirstLastPara="1" wrap="square" lIns="0" tIns="0" rIns="0" bIns="0" anchor="ctr" anchorCtr="0">
            <a:noAutofit/>
          </a:bodyPr>
          <a:lstStyle/>
          <a:p>
            <a:pPr marL="0" lvl="0" indent="0" algn="l" rtl="0">
              <a:spcBef>
                <a:spcPts val="0"/>
              </a:spcBef>
              <a:spcAft>
                <a:spcPts val="0"/>
              </a:spcAft>
              <a:buNone/>
            </a:pPr>
            <a:r>
              <a:rPr lang="en" sz="500">
                <a:solidFill>
                  <a:schemeClr val="lt1"/>
                </a:solidFill>
                <a:latin typeface="Open Sans"/>
                <a:ea typeface="Open Sans"/>
                <a:cs typeface="Open Sans"/>
                <a:sym typeface="Open Sans"/>
              </a:rPr>
              <a:t>Employer Boarding</a:t>
            </a:r>
            <a:endParaRPr sz="500">
              <a:solidFill>
                <a:schemeClr val="lt1"/>
              </a:solidFill>
              <a:latin typeface="Open Sans"/>
              <a:ea typeface="Open Sans"/>
              <a:cs typeface="Open Sans"/>
              <a:sym typeface="Open Sans"/>
            </a:endParaRPr>
          </a:p>
        </p:txBody>
      </p:sp>
      <p:sp>
        <p:nvSpPr>
          <p:cNvPr id="1945" name="Google Shape;1945;p170"/>
          <p:cNvSpPr/>
          <p:nvPr/>
        </p:nvSpPr>
        <p:spPr>
          <a:xfrm>
            <a:off x="635071" y="2723930"/>
            <a:ext cx="411600" cy="10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latin typeface="Open Sans"/>
                <a:ea typeface="Open Sans"/>
                <a:cs typeface="Open Sans"/>
                <a:sym typeface="Open Sans"/>
              </a:rPr>
              <a:t>SSS</a:t>
            </a:r>
            <a:endParaRPr sz="500">
              <a:solidFill>
                <a:srgbClr val="FFFFFF"/>
              </a:solidFill>
              <a:latin typeface="Open Sans"/>
              <a:ea typeface="Open Sans"/>
              <a:cs typeface="Open Sans"/>
              <a:sym typeface="Open Sans"/>
            </a:endParaRPr>
          </a:p>
        </p:txBody>
      </p:sp>
      <p:sp>
        <p:nvSpPr>
          <p:cNvPr id="1946" name="Google Shape;1946;p170"/>
          <p:cNvSpPr/>
          <p:nvPr/>
        </p:nvSpPr>
        <p:spPr>
          <a:xfrm>
            <a:off x="961666" y="2786785"/>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Open Sans"/>
              <a:ea typeface="Open Sans"/>
              <a:cs typeface="Open Sans"/>
              <a:sym typeface="Open Sans"/>
            </a:endParaRPr>
          </a:p>
        </p:txBody>
      </p:sp>
      <p:sp>
        <p:nvSpPr>
          <p:cNvPr id="1947" name="Google Shape;1947;p170"/>
          <p:cNvSpPr/>
          <p:nvPr/>
        </p:nvSpPr>
        <p:spPr>
          <a:xfrm>
            <a:off x="4847982" y="2772497"/>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Open Sans"/>
              <a:ea typeface="Open Sans"/>
              <a:cs typeface="Open Sans"/>
              <a:sym typeface="Open Sans"/>
            </a:endParaRPr>
          </a:p>
        </p:txBody>
      </p:sp>
      <p:sp>
        <p:nvSpPr>
          <p:cNvPr id="1948" name="Google Shape;1948;p170"/>
          <p:cNvSpPr/>
          <p:nvPr/>
        </p:nvSpPr>
        <p:spPr>
          <a:xfrm>
            <a:off x="1545540" y="2922946"/>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Open Sans"/>
              <a:ea typeface="Open Sans"/>
              <a:cs typeface="Open Sans"/>
              <a:sym typeface="Open Sans"/>
            </a:endParaRPr>
          </a:p>
        </p:txBody>
      </p:sp>
      <p:sp>
        <p:nvSpPr>
          <p:cNvPr id="1949" name="Google Shape;1949;p170"/>
          <p:cNvSpPr/>
          <p:nvPr/>
        </p:nvSpPr>
        <p:spPr>
          <a:xfrm>
            <a:off x="5215890" y="2730042"/>
            <a:ext cx="411600" cy="10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latin typeface="Open Sans"/>
                <a:ea typeface="Open Sans"/>
                <a:cs typeface="Open Sans"/>
                <a:sym typeface="Open Sans"/>
              </a:rPr>
              <a:t>Salesforce</a:t>
            </a:r>
            <a:endParaRPr sz="500">
              <a:solidFill>
                <a:srgbClr val="FFFFFF"/>
              </a:solidFill>
              <a:latin typeface="Open Sans"/>
              <a:ea typeface="Open Sans"/>
              <a:cs typeface="Open Sans"/>
              <a:sym typeface="Open Sans"/>
            </a:endParaRPr>
          </a:p>
        </p:txBody>
      </p:sp>
      <p:sp>
        <p:nvSpPr>
          <p:cNvPr id="1950" name="Google Shape;1950;p170"/>
          <p:cNvSpPr/>
          <p:nvPr/>
        </p:nvSpPr>
        <p:spPr>
          <a:xfrm>
            <a:off x="5852475" y="2697442"/>
            <a:ext cx="411600" cy="10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latin typeface="Open Sans"/>
                <a:ea typeface="Open Sans"/>
                <a:cs typeface="Open Sans"/>
                <a:sym typeface="Open Sans"/>
              </a:rPr>
              <a:t>Workfront</a:t>
            </a:r>
            <a:endParaRPr sz="500">
              <a:solidFill>
                <a:srgbClr val="FFFFFF"/>
              </a:solidFill>
              <a:latin typeface="Open Sans"/>
              <a:ea typeface="Open Sans"/>
              <a:cs typeface="Open Sans"/>
              <a:sym typeface="Open Sans"/>
            </a:endParaRPr>
          </a:p>
        </p:txBody>
      </p:sp>
      <p:sp>
        <p:nvSpPr>
          <p:cNvPr id="1951" name="Google Shape;1951;p170"/>
          <p:cNvSpPr/>
          <p:nvPr/>
        </p:nvSpPr>
        <p:spPr>
          <a:xfrm>
            <a:off x="4999726" y="2279096"/>
            <a:ext cx="660900" cy="10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latin typeface="Open Sans"/>
                <a:ea typeface="Open Sans"/>
                <a:cs typeface="Open Sans"/>
                <a:sym typeface="Open Sans"/>
              </a:rPr>
              <a:t>Mulesoft</a:t>
            </a:r>
            <a:endParaRPr sz="500">
              <a:solidFill>
                <a:srgbClr val="FFFFFF"/>
              </a:solidFill>
              <a:latin typeface="Open Sans"/>
              <a:ea typeface="Open Sans"/>
              <a:cs typeface="Open Sans"/>
              <a:sym typeface="Open Sans"/>
            </a:endParaRPr>
          </a:p>
        </p:txBody>
      </p:sp>
      <p:sp>
        <p:nvSpPr>
          <p:cNvPr id="1952" name="Google Shape;1952;p170"/>
          <p:cNvSpPr txBox="1"/>
          <p:nvPr/>
        </p:nvSpPr>
        <p:spPr>
          <a:xfrm>
            <a:off x="1309275" y="-685800"/>
            <a:ext cx="22425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Target State and Implementation Roadmap</a:t>
            </a:r>
            <a:endParaRPr sz="700" b="1">
              <a:solidFill>
                <a:schemeClr val="lt1"/>
              </a:solidFill>
              <a:latin typeface="Open Sans"/>
              <a:ea typeface="Open Sans"/>
              <a:cs typeface="Open Sans"/>
              <a:sym typeface="Open Sans"/>
            </a:endParaRPr>
          </a:p>
        </p:txBody>
      </p:sp>
      <p:sp>
        <p:nvSpPr>
          <p:cNvPr id="1953" name="Google Shape;1953;p170"/>
          <p:cNvSpPr txBox="1"/>
          <p:nvPr/>
        </p:nvSpPr>
        <p:spPr>
          <a:xfrm>
            <a:off x="2175" y="-685800"/>
            <a:ext cx="1307100" cy="179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Executive Summary</a:t>
            </a:r>
            <a:endParaRPr sz="700">
              <a:solidFill>
                <a:schemeClr val="lt1"/>
              </a:solidFill>
              <a:latin typeface="Open Sans"/>
              <a:ea typeface="Open Sans"/>
              <a:cs typeface="Open Sans"/>
              <a:sym typeface="Open Sans"/>
            </a:endParaRPr>
          </a:p>
        </p:txBody>
      </p:sp>
      <p:sp>
        <p:nvSpPr>
          <p:cNvPr id="1954" name="Google Shape;1954;p170"/>
          <p:cNvSpPr txBox="1"/>
          <p:nvPr/>
        </p:nvSpPr>
        <p:spPr>
          <a:xfrm>
            <a:off x="1690275" y="-5212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Architecture</a:t>
            </a:r>
            <a:endParaRPr sz="700">
              <a:solidFill>
                <a:schemeClr val="accent6"/>
              </a:solidFill>
              <a:latin typeface="Open Sans"/>
              <a:ea typeface="Open Sans"/>
              <a:cs typeface="Open Sans"/>
              <a:sym typeface="Open Sans"/>
            </a:endParaRPr>
          </a:p>
        </p:txBody>
      </p:sp>
      <p:sp>
        <p:nvSpPr>
          <p:cNvPr id="1955" name="Google Shape;1955;p170"/>
          <p:cNvSpPr txBox="1"/>
          <p:nvPr/>
        </p:nvSpPr>
        <p:spPr>
          <a:xfrm>
            <a:off x="2175" y="-5212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Baseball Card</a:t>
            </a:r>
            <a:endParaRPr sz="700">
              <a:solidFill>
                <a:schemeClr val="accent6"/>
              </a:solidFill>
              <a:latin typeface="Open Sans"/>
              <a:ea typeface="Open Sans"/>
              <a:cs typeface="Open Sans"/>
              <a:sym typeface="Open Sans"/>
            </a:endParaRPr>
          </a:p>
        </p:txBody>
      </p:sp>
      <p:sp>
        <p:nvSpPr>
          <p:cNvPr id="1956" name="Google Shape;1956;p170"/>
          <p:cNvSpPr txBox="1"/>
          <p:nvPr/>
        </p:nvSpPr>
        <p:spPr>
          <a:xfrm>
            <a:off x="2528475" y="-521200"/>
            <a:ext cx="88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Design</a:t>
            </a:r>
            <a:endParaRPr sz="700" b="1">
              <a:solidFill>
                <a:schemeClr val="lt1"/>
              </a:solidFill>
              <a:latin typeface="Open Sans"/>
              <a:ea typeface="Open Sans"/>
              <a:cs typeface="Open Sans"/>
              <a:sym typeface="Open Sans"/>
            </a:endParaRPr>
          </a:p>
        </p:txBody>
      </p:sp>
      <p:sp>
        <p:nvSpPr>
          <p:cNvPr id="1957" name="Google Shape;1957;p170"/>
          <p:cNvSpPr txBox="1"/>
          <p:nvPr/>
        </p:nvSpPr>
        <p:spPr>
          <a:xfrm>
            <a:off x="3371475" y="-5212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Plan</a:t>
            </a:r>
            <a:endParaRPr sz="700">
              <a:solidFill>
                <a:schemeClr val="accent6"/>
              </a:solidFill>
              <a:latin typeface="Open Sans"/>
              <a:ea typeface="Open Sans"/>
              <a:cs typeface="Open Sans"/>
              <a:sym typeface="Open Sans"/>
            </a:endParaRPr>
          </a:p>
        </p:txBody>
      </p:sp>
      <p:sp>
        <p:nvSpPr>
          <p:cNvPr id="1958" name="Google Shape;1958;p170"/>
          <p:cNvSpPr txBox="1"/>
          <p:nvPr/>
        </p:nvSpPr>
        <p:spPr>
          <a:xfrm>
            <a:off x="818475" y="-5212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Process Context</a:t>
            </a:r>
            <a:endParaRPr sz="700">
              <a:solidFill>
                <a:schemeClr val="accent6"/>
              </a:solidFill>
              <a:latin typeface="Open Sans"/>
              <a:ea typeface="Open Sans"/>
              <a:cs typeface="Open Sans"/>
              <a:sym typeface="Open Sans"/>
            </a:endParaRPr>
          </a:p>
        </p:txBody>
      </p:sp>
      <p:sp>
        <p:nvSpPr>
          <p:cNvPr id="1959" name="Google Shape;1959;p170"/>
          <p:cNvSpPr txBox="1"/>
          <p:nvPr/>
        </p:nvSpPr>
        <p:spPr>
          <a:xfrm>
            <a:off x="1361663" y="-344987"/>
            <a:ext cx="887100" cy="91500"/>
          </a:xfrm>
          <a:prstGeom prst="rect">
            <a:avLst/>
          </a:prstGeom>
          <a:solidFill>
            <a:schemeClr val="dk2"/>
          </a:solidFill>
          <a:ln>
            <a:noFill/>
          </a:ln>
        </p:spPr>
        <p:txBody>
          <a:bodyPr spcFirstLastPara="1" wrap="square" lIns="45700" tIns="45700" rIns="45700" bIns="45700"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1960" name="Google Shape;1960;p170"/>
          <p:cNvSpPr txBox="1"/>
          <p:nvPr/>
        </p:nvSpPr>
        <p:spPr>
          <a:xfrm>
            <a:off x="2252250" y="-344975"/>
            <a:ext cx="1163400" cy="91500"/>
          </a:xfrm>
          <a:prstGeom prst="rect">
            <a:avLst/>
          </a:prstGeom>
          <a:solidFill>
            <a:schemeClr val="accent2"/>
          </a:solidFill>
          <a:ln>
            <a:noFill/>
          </a:ln>
        </p:spPr>
        <p:txBody>
          <a:bodyPr spcFirstLastPara="1" wrap="square" lIns="45700" tIns="45700" rIns="45700" bIns="45700"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1961" name="Google Shape;1961;p170"/>
          <p:cNvSpPr txBox="1"/>
          <p:nvPr/>
        </p:nvSpPr>
        <p:spPr>
          <a:xfrm>
            <a:off x="3419063" y="-344975"/>
            <a:ext cx="1163400" cy="91500"/>
          </a:xfrm>
          <a:prstGeom prst="rect">
            <a:avLst/>
          </a:prstGeom>
          <a:solidFill>
            <a:schemeClr val="dk2"/>
          </a:solidFill>
          <a:ln>
            <a:noFill/>
          </a:ln>
        </p:spPr>
        <p:txBody>
          <a:bodyPr spcFirstLastPara="1" wrap="square" lIns="45700" tIns="45700" rIns="45700" bIns="45700"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1962" name="Google Shape;1962;p170"/>
          <p:cNvSpPr txBox="1"/>
          <p:nvPr/>
        </p:nvSpPr>
        <p:spPr>
          <a:xfrm>
            <a:off x="4585875" y="-344975"/>
            <a:ext cx="822900" cy="91500"/>
          </a:xfrm>
          <a:prstGeom prst="rect">
            <a:avLst/>
          </a:prstGeom>
          <a:solidFill>
            <a:schemeClr val="dk2"/>
          </a:solidFill>
          <a:ln>
            <a:noFill/>
          </a:ln>
        </p:spPr>
        <p:txBody>
          <a:bodyPr spcFirstLastPara="1" wrap="square" lIns="45700" tIns="45700" rIns="45700" bIns="45700" anchor="ctr" anchorCtr="0">
            <a:noAutofit/>
          </a:bodyPr>
          <a:lstStyle/>
          <a:p>
            <a:pPr marL="0" lvl="0" indent="0" algn="l"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1963" name="Google Shape;1963;p170"/>
          <p:cNvSpPr/>
          <p:nvPr/>
        </p:nvSpPr>
        <p:spPr>
          <a:xfrm>
            <a:off x="1672263" y="2766793"/>
            <a:ext cx="411600" cy="10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latin typeface="Open Sans"/>
                <a:ea typeface="Open Sans"/>
                <a:cs typeface="Open Sans"/>
                <a:sym typeface="Open Sans"/>
              </a:rPr>
              <a:t>SSS</a:t>
            </a:r>
            <a:endParaRPr sz="500">
              <a:solidFill>
                <a:srgbClr val="FFFFFF"/>
              </a:solidFill>
              <a:latin typeface="Open Sans"/>
              <a:ea typeface="Open Sans"/>
              <a:cs typeface="Open Sans"/>
              <a:sym typeface="Open Sans"/>
            </a:endParaRPr>
          </a:p>
        </p:txBody>
      </p:sp>
      <p:sp>
        <p:nvSpPr>
          <p:cNvPr id="1964" name="Google Shape;1964;p170"/>
          <p:cNvSpPr/>
          <p:nvPr/>
        </p:nvSpPr>
        <p:spPr>
          <a:xfrm>
            <a:off x="1950315" y="2822934"/>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Open Sans"/>
              <a:ea typeface="Open Sans"/>
              <a:cs typeface="Open Sans"/>
              <a:sym typeface="Open Sans"/>
            </a:endParaRPr>
          </a:p>
        </p:txBody>
      </p:sp>
      <p:sp>
        <p:nvSpPr>
          <p:cNvPr id="1965" name="Google Shape;1965;p170"/>
          <p:cNvSpPr/>
          <p:nvPr/>
        </p:nvSpPr>
        <p:spPr>
          <a:xfrm>
            <a:off x="2549407" y="2026036"/>
            <a:ext cx="411600" cy="10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latin typeface="Open Sans"/>
                <a:ea typeface="Open Sans"/>
                <a:cs typeface="Open Sans"/>
                <a:sym typeface="Open Sans"/>
              </a:rPr>
              <a:t>AMS</a:t>
            </a:r>
            <a:endParaRPr sz="500">
              <a:solidFill>
                <a:srgbClr val="FFFFFF"/>
              </a:solidFill>
              <a:latin typeface="Open Sans"/>
              <a:ea typeface="Open Sans"/>
              <a:cs typeface="Open Sans"/>
              <a:sym typeface="Open Sans"/>
            </a:endParaRPr>
          </a:p>
        </p:txBody>
      </p:sp>
      <p:sp>
        <p:nvSpPr>
          <p:cNvPr id="1966" name="Google Shape;1966;p170"/>
          <p:cNvSpPr/>
          <p:nvPr/>
        </p:nvSpPr>
        <p:spPr>
          <a:xfrm>
            <a:off x="2881469" y="2067184"/>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Open Sans"/>
              <a:ea typeface="Open Sans"/>
              <a:cs typeface="Open Sans"/>
              <a:sym typeface="Open Sans"/>
            </a:endParaRPr>
          </a:p>
        </p:txBody>
      </p:sp>
      <p:sp>
        <p:nvSpPr>
          <p:cNvPr id="1967" name="Google Shape;1967;p170"/>
          <p:cNvSpPr txBox="1"/>
          <p:nvPr/>
        </p:nvSpPr>
        <p:spPr>
          <a:xfrm>
            <a:off x="6081300" y="-344975"/>
            <a:ext cx="8871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Summary of Changes</a:t>
            </a:r>
            <a:endParaRPr sz="700">
              <a:solidFill>
                <a:schemeClr val="accent6"/>
              </a:solidFill>
              <a:latin typeface="Open Sans"/>
              <a:ea typeface="Open Sans"/>
              <a:cs typeface="Open Sans"/>
              <a:sym typeface="Open Sans"/>
            </a:endParaRPr>
          </a:p>
        </p:txBody>
      </p:sp>
      <p:sp>
        <p:nvSpPr>
          <p:cNvPr id="1968" name="Google Shape;1968;p170"/>
          <p:cNvSpPr txBox="1"/>
          <p:nvPr/>
        </p:nvSpPr>
        <p:spPr>
          <a:xfrm>
            <a:off x="5414550" y="-344975"/>
            <a:ext cx="6624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Scenarios</a:t>
            </a:r>
            <a:endParaRPr sz="700">
              <a:solidFill>
                <a:schemeClr val="accent6"/>
              </a:solidFill>
              <a:latin typeface="Open Sans"/>
              <a:ea typeface="Open Sans"/>
              <a:cs typeface="Open Sans"/>
              <a:sym typeface="Open Sans"/>
            </a:endParaRPr>
          </a:p>
        </p:txBody>
      </p:sp>
      <p:sp>
        <p:nvSpPr>
          <p:cNvPr id="1969" name="Google Shape;1969;p170"/>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Product Setup Common</a:t>
            </a:r>
            <a:endParaRPr sz="1400" i="1"/>
          </a:p>
        </p:txBody>
      </p:sp>
      <p:sp>
        <p:nvSpPr>
          <p:cNvPr id="1970" name="Google Shape;1970;p170"/>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1971" name="Google Shape;1971;p170"/>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1972" name="Google Shape;1972;p170"/>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1973" name="Google Shape;1973;p170"/>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1974" name="Google Shape;1974;p170"/>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1975" name="Google Shape;1975;p170"/>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1976" name="Google Shape;1976;p170"/>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1977" name="Google Shape;1977;p170"/>
          <p:cNvSpPr txBox="1"/>
          <p:nvPr/>
        </p:nvSpPr>
        <p:spPr>
          <a:xfrm>
            <a:off x="2429785"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1978" name="Google Shape;1978;p170"/>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1979" name="Google Shape;1979;p170"/>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1980" name="Google Shape;1980;p170"/>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1981" name="Google Shape;1981;p170"/>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1982" name="Google Shape;1982;p170"/>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1983" name="Google Shape;1983;p170"/>
          <p:cNvSpPr/>
          <p:nvPr/>
        </p:nvSpPr>
        <p:spPr>
          <a:xfrm>
            <a:off x="7547525" y="2091166"/>
            <a:ext cx="1322100" cy="23748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endParaRPr sz="700" b="1" i="1">
              <a:solidFill>
                <a:schemeClr val="dk1"/>
              </a:solidFill>
              <a:latin typeface="Open Sans"/>
              <a:ea typeface="Open Sans"/>
              <a:cs typeface="Open Sans"/>
              <a:sym typeface="Open Sans"/>
            </a:endParaRPr>
          </a:p>
        </p:txBody>
      </p:sp>
      <p:sp>
        <p:nvSpPr>
          <p:cNvPr id="1984" name="Google Shape;1984;p170"/>
          <p:cNvSpPr txBox="1"/>
          <p:nvPr/>
        </p:nvSpPr>
        <p:spPr>
          <a:xfrm>
            <a:off x="7896910" y="2275910"/>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Start</a:t>
            </a:r>
            <a:endParaRPr sz="600">
              <a:solidFill>
                <a:schemeClr val="dk1"/>
              </a:solidFill>
              <a:latin typeface="Open Sans"/>
              <a:ea typeface="Open Sans"/>
              <a:cs typeface="Open Sans"/>
              <a:sym typeface="Open Sans"/>
            </a:endParaRPr>
          </a:p>
        </p:txBody>
      </p:sp>
      <p:sp>
        <p:nvSpPr>
          <p:cNvPr id="1985" name="Google Shape;1985;p170"/>
          <p:cNvSpPr txBox="1"/>
          <p:nvPr/>
        </p:nvSpPr>
        <p:spPr>
          <a:xfrm>
            <a:off x="7896910" y="3004529"/>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End</a:t>
            </a:r>
            <a:endParaRPr sz="600">
              <a:solidFill>
                <a:schemeClr val="dk1"/>
              </a:solidFill>
              <a:latin typeface="Open Sans"/>
              <a:ea typeface="Open Sans"/>
              <a:cs typeface="Open Sans"/>
              <a:sym typeface="Open Sans"/>
            </a:endParaRPr>
          </a:p>
        </p:txBody>
      </p:sp>
      <p:sp>
        <p:nvSpPr>
          <p:cNvPr id="1986" name="Google Shape;1986;p170"/>
          <p:cNvSpPr txBox="1"/>
          <p:nvPr/>
        </p:nvSpPr>
        <p:spPr>
          <a:xfrm>
            <a:off x="7896910" y="2471854"/>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Send Message</a:t>
            </a:r>
            <a:endParaRPr sz="600">
              <a:solidFill>
                <a:schemeClr val="dk1"/>
              </a:solidFill>
              <a:latin typeface="Open Sans"/>
              <a:ea typeface="Open Sans"/>
              <a:cs typeface="Open Sans"/>
              <a:sym typeface="Open Sans"/>
            </a:endParaRPr>
          </a:p>
        </p:txBody>
      </p:sp>
      <p:sp>
        <p:nvSpPr>
          <p:cNvPr id="1987" name="Google Shape;1987;p170"/>
          <p:cNvSpPr txBox="1"/>
          <p:nvPr/>
        </p:nvSpPr>
        <p:spPr>
          <a:xfrm>
            <a:off x="7896910" y="3210892"/>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Receive Message</a:t>
            </a:r>
            <a:endParaRPr sz="600">
              <a:solidFill>
                <a:schemeClr val="dk1"/>
              </a:solidFill>
              <a:latin typeface="Open Sans"/>
              <a:ea typeface="Open Sans"/>
              <a:cs typeface="Open Sans"/>
              <a:sym typeface="Open Sans"/>
            </a:endParaRPr>
          </a:p>
        </p:txBody>
      </p:sp>
      <p:sp>
        <p:nvSpPr>
          <p:cNvPr id="1988" name="Google Shape;1988;p170"/>
          <p:cNvSpPr txBox="1"/>
          <p:nvPr/>
        </p:nvSpPr>
        <p:spPr>
          <a:xfrm>
            <a:off x="7896910" y="2678595"/>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Manual Activity</a:t>
            </a:r>
            <a:endParaRPr sz="600">
              <a:solidFill>
                <a:schemeClr val="dk1"/>
              </a:solidFill>
              <a:latin typeface="Open Sans"/>
              <a:ea typeface="Open Sans"/>
              <a:cs typeface="Open Sans"/>
              <a:sym typeface="Open Sans"/>
            </a:endParaRPr>
          </a:p>
        </p:txBody>
      </p:sp>
      <p:sp>
        <p:nvSpPr>
          <p:cNvPr id="1989" name="Google Shape;1989;p170"/>
          <p:cNvSpPr txBox="1"/>
          <p:nvPr/>
        </p:nvSpPr>
        <p:spPr>
          <a:xfrm>
            <a:off x="7896910" y="3413141"/>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System Integration</a:t>
            </a:r>
            <a:endParaRPr sz="600">
              <a:solidFill>
                <a:schemeClr val="dk1"/>
              </a:solidFill>
              <a:latin typeface="Open Sans"/>
              <a:ea typeface="Open Sans"/>
              <a:cs typeface="Open Sans"/>
              <a:sym typeface="Open Sans"/>
            </a:endParaRPr>
          </a:p>
        </p:txBody>
      </p:sp>
      <p:pic>
        <p:nvPicPr>
          <p:cNvPr id="1990" name="Google Shape;1990;p170"/>
          <p:cNvPicPr preferRelativeResize="0"/>
          <p:nvPr/>
        </p:nvPicPr>
        <p:blipFill>
          <a:blip r:embed="rId4">
            <a:alphaModFix/>
          </a:blip>
          <a:stretch>
            <a:fillRect/>
          </a:stretch>
        </p:blipFill>
        <p:spPr>
          <a:xfrm>
            <a:off x="7609746" y="2254725"/>
            <a:ext cx="176158" cy="134770"/>
          </a:xfrm>
          <a:prstGeom prst="rect">
            <a:avLst/>
          </a:prstGeom>
          <a:noFill/>
          <a:ln>
            <a:noFill/>
          </a:ln>
        </p:spPr>
      </p:pic>
      <p:pic>
        <p:nvPicPr>
          <p:cNvPr id="1991" name="Google Shape;1991;p170"/>
          <p:cNvPicPr preferRelativeResize="0"/>
          <p:nvPr/>
        </p:nvPicPr>
        <p:blipFill>
          <a:blip r:embed="rId5">
            <a:alphaModFix/>
          </a:blip>
          <a:stretch>
            <a:fillRect/>
          </a:stretch>
        </p:blipFill>
        <p:spPr>
          <a:xfrm>
            <a:off x="7609746" y="2435726"/>
            <a:ext cx="169595" cy="164656"/>
          </a:xfrm>
          <a:prstGeom prst="rect">
            <a:avLst/>
          </a:prstGeom>
          <a:noFill/>
          <a:ln>
            <a:noFill/>
          </a:ln>
        </p:spPr>
      </p:pic>
      <p:pic>
        <p:nvPicPr>
          <p:cNvPr id="1992" name="Google Shape;1992;p170"/>
          <p:cNvPicPr preferRelativeResize="0"/>
          <p:nvPr/>
        </p:nvPicPr>
        <p:blipFill>
          <a:blip r:embed="rId6">
            <a:alphaModFix/>
          </a:blip>
          <a:stretch>
            <a:fillRect/>
          </a:stretch>
        </p:blipFill>
        <p:spPr>
          <a:xfrm>
            <a:off x="7609746" y="3178911"/>
            <a:ext cx="173736" cy="156362"/>
          </a:xfrm>
          <a:prstGeom prst="rect">
            <a:avLst/>
          </a:prstGeom>
          <a:noFill/>
          <a:ln>
            <a:noFill/>
          </a:ln>
        </p:spPr>
      </p:pic>
      <p:pic>
        <p:nvPicPr>
          <p:cNvPr id="1993" name="Google Shape;1993;p170"/>
          <p:cNvPicPr preferRelativeResize="0"/>
          <p:nvPr/>
        </p:nvPicPr>
        <p:blipFill>
          <a:blip r:embed="rId7">
            <a:alphaModFix/>
          </a:blip>
          <a:stretch>
            <a:fillRect/>
          </a:stretch>
        </p:blipFill>
        <p:spPr>
          <a:xfrm>
            <a:off x="7609746" y="3733316"/>
            <a:ext cx="173736" cy="135967"/>
          </a:xfrm>
          <a:prstGeom prst="rect">
            <a:avLst/>
          </a:prstGeom>
          <a:noFill/>
          <a:ln>
            <a:noFill/>
          </a:ln>
        </p:spPr>
      </p:pic>
      <p:pic>
        <p:nvPicPr>
          <p:cNvPr id="1994" name="Google Shape;1994;p170"/>
          <p:cNvPicPr preferRelativeResize="0"/>
          <p:nvPr/>
        </p:nvPicPr>
        <p:blipFill>
          <a:blip r:embed="rId8">
            <a:alphaModFix/>
          </a:blip>
          <a:stretch>
            <a:fillRect/>
          </a:stretch>
        </p:blipFill>
        <p:spPr>
          <a:xfrm>
            <a:off x="7609746" y="2968433"/>
            <a:ext cx="173736" cy="164592"/>
          </a:xfrm>
          <a:prstGeom prst="rect">
            <a:avLst/>
          </a:prstGeom>
          <a:noFill/>
          <a:ln>
            <a:noFill/>
          </a:ln>
        </p:spPr>
      </p:pic>
      <p:pic>
        <p:nvPicPr>
          <p:cNvPr id="1995" name="Google Shape;1995;p170"/>
          <p:cNvPicPr preferRelativeResize="0"/>
          <p:nvPr/>
        </p:nvPicPr>
        <p:blipFill>
          <a:blip r:embed="rId9">
            <a:alphaModFix/>
          </a:blip>
          <a:stretch>
            <a:fillRect/>
          </a:stretch>
        </p:blipFill>
        <p:spPr>
          <a:xfrm>
            <a:off x="7609746" y="2646613"/>
            <a:ext cx="173736" cy="156362"/>
          </a:xfrm>
          <a:prstGeom prst="rect">
            <a:avLst/>
          </a:prstGeom>
          <a:noFill/>
          <a:ln>
            <a:noFill/>
          </a:ln>
        </p:spPr>
      </p:pic>
      <p:pic>
        <p:nvPicPr>
          <p:cNvPr id="1996" name="Google Shape;1996;p170"/>
          <p:cNvPicPr preferRelativeResize="0"/>
          <p:nvPr/>
        </p:nvPicPr>
        <p:blipFill>
          <a:blip r:embed="rId10">
            <a:alphaModFix/>
          </a:blip>
          <a:stretch>
            <a:fillRect/>
          </a:stretch>
        </p:blipFill>
        <p:spPr>
          <a:xfrm>
            <a:off x="7609746" y="3381160"/>
            <a:ext cx="173736" cy="156362"/>
          </a:xfrm>
          <a:prstGeom prst="rect">
            <a:avLst/>
          </a:prstGeom>
          <a:noFill/>
          <a:ln>
            <a:noFill/>
          </a:ln>
        </p:spPr>
      </p:pic>
      <p:pic>
        <p:nvPicPr>
          <p:cNvPr id="1997" name="Google Shape;1997;p170"/>
          <p:cNvPicPr preferRelativeResize="0"/>
          <p:nvPr/>
        </p:nvPicPr>
        <p:blipFill>
          <a:blip r:embed="rId11">
            <a:alphaModFix/>
          </a:blip>
          <a:stretch>
            <a:fillRect/>
          </a:stretch>
        </p:blipFill>
        <p:spPr>
          <a:xfrm>
            <a:off x="7609746" y="4146044"/>
            <a:ext cx="173736" cy="156362"/>
          </a:xfrm>
          <a:prstGeom prst="rect">
            <a:avLst/>
          </a:prstGeom>
          <a:noFill/>
          <a:ln>
            <a:noFill/>
          </a:ln>
        </p:spPr>
      </p:pic>
      <p:pic>
        <p:nvPicPr>
          <p:cNvPr id="1998" name="Google Shape;1998;p170"/>
          <p:cNvPicPr preferRelativeResize="0"/>
          <p:nvPr/>
        </p:nvPicPr>
        <p:blipFill>
          <a:blip r:embed="rId12">
            <a:alphaModFix/>
          </a:blip>
          <a:stretch>
            <a:fillRect/>
          </a:stretch>
        </p:blipFill>
        <p:spPr>
          <a:xfrm>
            <a:off x="7609746" y="3939680"/>
            <a:ext cx="173736" cy="135967"/>
          </a:xfrm>
          <a:prstGeom prst="rect">
            <a:avLst/>
          </a:prstGeom>
          <a:noFill/>
          <a:ln>
            <a:noFill/>
          </a:ln>
        </p:spPr>
      </p:pic>
      <p:sp>
        <p:nvSpPr>
          <p:cNvPr id="1999" name="Google Shape;1999;p170"/>
          <p:cNvSpPr txBox="1"/>
          <p:nvPr/>
        </p:nvSpPr>
        <p:spPr>
          <a:xfrm>
            <a:off x="7896910" y="3758399"/>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If else decision</a:t>
            </a:r>
            <a:endParaRPr sz="600">
              <a:solidFill>
                <a:schemeClr val="dk1"/>
              </a:solidFill>
              <a:latin typeface="Open Sans"/>
              <a:ea typeface="Open Sans"/>
              <a:cs typeface="Open Sans"/>
              <a:sym typeface="Open Sans"/>
            </a:endParaRPr>
          </a:p>
        </p:txBody>
      </p:sp>
      <p:sp>
        <p:nvSpPr>
          <p:cNvPr id="2000" name="Google Shape;2000;p170"/>
          <p:cNvSpPr txBox="1"/>
          <p:nvPr/>
        </p:nvSpPr>
        <p:spPr>
          <a:xfrm>
            <a:off x="7896910" y="3964764"/>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Parallel activities</a:t>
            </a:r>
            <a:endParaRPr sz="600">
              <a:solidFill>
                <a:schemeClr val="dk1"/>
              </a:solidFill>
              <a:latin typeface="Open Sans"/>
              <a:ea typeface="Open Sans"/>
              <a:cs typeface="Open Sans"/>
              <a:sym typeface="Open Sans"/>
            </a:endParaRPr>
          </a:p>
        </p:txBody>
      </p:sp>
      <p:sp>
        <p:nvSpPr>
          <p:cNvPr id="2001" name="Google Shape;2001;p170"/>
          <p:cNvSpPr txBox="1"/>
          <p:nvPr/>
        </p:nvSpPr>
        <p:spPr>
          <a:xfrm>
            <a:off x="7896910" y="4181325"/>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Local scripts</a:t>
            </a:r>
            <a:endParaRPr sz="600">
              <a:solidFill>
                <a:schemeClr val="dk1"/>
              </a:solidFill>
              <a:latin typeface="Open Sans"/>
              <a:ea typeface="Open Sans"/>
              <a:cs typeface="Open Sans"/>
              <a:sym typeface="Open Sans"/>
            </a:endParaRPr>
          </a:p>
        </p:txBody>
      </p:sp>
      <p:sp>
        <p:nvSpPr>
          <p:cNvPr id="2002" name="Google Shape;2002;p170"/>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2003" name="Google Shape;2003;p170"/>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2004" name="Google Shape;2004;p170"/>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2005" name="Google Shape;2005;p170"/>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2006" name="Google Shape;2006;p170"/>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2007" name="Google Shape;2007;p170"/>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2008" name="Google Shape;2008;p170"/>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2009" name="Google Shape;2009;p170"/>
          <p:cNvSpPr/>
          <p:nvPr/>
        </p:nvSpPr>
        <p:spPr>
          <a:xfrm>
            <a:off x="6111586" y="2792973"/>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Open Sans"/>
              <a:ea typeface="Open Sans"/>
              <a:cs typeface="Open Sans"/>
              <a:sym typeface="Open Sans"/>
            </a:endParaRPr>
          </a:p>
        </p:txBody>
      </p:sp>
      <p:sp>
        <p:nvSpPr>
          <p:cNvPr id="2010" name="Google Shape;2010;p170"/>
          <p:cNvSpPr/>
          <p:nvPr/>
        </p:nvSpPr>
        <p:spPr>
          <a:xfrm>
            <a:off x="5598130" y="277725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graphicFrame>
        <p:nvGraphicFramePr>
          <p:cNvPr id="2015" name="Google Shape;2015;p171"/>
          <p:cNvGraphicFramePr/>
          <p:nvPr/>
        </p:nvGraphicFramePr>
        <p:xfrm>
          <a:off x="274320" y="1097280"/>
          <a:ext cx="3000000" cy="3000000"/>
        </p:xfrm>
        <a:graphic>
          <a:graphicData uri="http://schemas.openxmlformats.org/drawingml/2006/table">
            <a:tbl>
              <a:tblPr>
                <a:noFill/>
                <a:tableStyleId>{8A735C0E-AA7C-4758-AA04-D96A957C941B}</a:tableStyleId>
              </a:tblPr>
              <a:tblGrid>
                <a:gridCol w="1300675">
                  <a:extLst>
                    <a:ext uri="{9D8B030D-6E8A-4147-A177-3AD203B41FA5}">
                      <a16:colId xmlns:a16="http://schemas.microsoft.com/office/drawing/2014/main" val="20000"/>
                    </a:ext>
                  </a:extLst>
                </a:gridCol>
                <a:gridCol w="4064500">
                  <a:extLst>
                    <a:ext uri="{9D8B030D-6E8A-4147-A177-3AD203B41FA5}">
                      <a16:colId xmlns:a16="http://schemas.microsoft.com/office/drawing/2014/main" val="20001"/>
                    </a:ext>
                  </a:extLst>
                </a:gridCol>
                <a:gridCol w="2397975">
                  <a:extLst>
                    <a:ext uri="{9D8B030D-6E8A-4147-A177-3AD203B41FA5}">
                      <a16:colId xmlns:a16="http://schemas.microsoft.com/office/drawing/2014/main" val="20002"/>
                    </a:ext>
                  </a:extLst>
                </a:gridCol>
                <a:gridCol w="832200">
                  <a:extLst>
                    <a:ext uri="{9D8B030D-6E8A-4147-A177-3AD203B41FA5}">
                      <a16:colId xmlns:a16="http://schemas.microsoft.com/office/drawing/2014/main" val="20003"/>
                    </a:ext>
                  </a:extLst>
                </a:gridCol>
              </a:tblGrid>
              <a:tr h="96825">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Step</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Implementation Details</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Component Mapping</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Systems</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71550">
                <a:tc>
                  <a:txBody>
                    <a:bodyPr/>
                    <a:lstStyle/>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Get New ER Code</a:t>
                      </a:r>
                      <a:endParaRPr sz="7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Reuse existing microservice to request a new ER Code</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700" b="1">
                          <a:solidFill>
                            <a:schemeClr val="dk1"/>
                          </a:solidFill>
                          <a:latin typeface="Open Sans"/>
                          <a:ea typeface="Open Sans"/>
                          <a:cs typeface="Open Sans"/>
                          <a:sym typeface="Open Sans"/>
                        </a:rPr>
                        <a:t>Existing Service: </a:t>
                      </a:r>
                      <a:r>
                        <a:rPr lang="en" sz="700">
                          <a:solidFill>
                            <a:schemeClr val="dk1"/>
                          </a:solidFill>
                          <a:latin typeface="Open Sans"/>
                          <a:ea typeface="Open Sans"/>
                          <a:cs typeface="Open Sans"/>
                          <a:sym typeface="Open Sans"/>
                        </a:rPr>
                        <a:t>SSS Microservice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SSS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321050">
                <a:tc>
                  <a:txBody>
                    <a:bodyPr/>
                    <a:lstStyle/>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Get New ER Code for UC</a:t>
                      </a:r>
                      <a:endParaRPr sz="7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Enhance UC to remove the 5 digit constraint on ER Codes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Existing Service: </a:t>
                      </a:r>
                      <a:r>
                        <a:rPr lang="en" sz="700">
                          <a:solidFill>
                            <a:schemeClr val="dk1"/>
                          </a:solidFill>
                          <a:latin typeface="Open Sans"/>
                          <a:ea typeface="Open Sans"/>
                          <a:cs typeface="Open Sans"/>
                          <a:sym typeface="Open Sans"/>
                        </a:rPr>
                        <a:t>SSS Microservice</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b="1">
                          <a:solidFill>
                            <a:schemeClr val="dk1"/>
                          </a:solidFill>
                          <a:highlight>
                            <a:schemeClr val="lt1"/>
                          </a:highlight>
                          <a:latin typeface="Open Sans"/>
                          <a:ea typeface="Open Sans"/>
                          <a:cs typeface="Open Sans"/>
                          <a:sym typeface="Open Sans"/>
                        </a:rPr>
                        <a:t>Note:</a:t>
                      </a:r>
                      <a:r>
                        <a:rPr lang="en" sz="700">
                          <a:solidFill>
                            <a:schemeClr val="dk1"/>
                          </a:solidFill>
                          <a:latin typeface="Open Sans"/>
                          <a:ea typeface="Open Sans"/>
                          <a:cs typeface="Open Sans"/>
                          <a:sym typeface="Open Sans"/>
                        </a:rPr>
                        <a:t> UC systems to remove the 5 digit constraint for ER Codes planned for 2022 Q4</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UCX Systems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195675">
                <a:tc>
                  <a:txBody>
                    <a:bodyPr/>
                    <a:lstStyle/>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Link ERCode to EFX_ID [CDH]</a:t>
                      </a:r>
                      <a:endParaRPr sz="7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Link the ER Code to EFX_ID in CDH</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Existing Service: </a:t>
                      </a:r>
                      <a:r>
                        <a:rPr lang="en" sz="700">
                          <a:solidFill>
                            <a:schemeClr val="dk1"/>
                          </a:solidFill>
                          <a:latin typeface="Open Sans"/>
                          <a:ea typeface="Open Sans"/>
                          <a:cs typeface="Open Sans"/>
                          <a:sym typeface="Open Sans"/>
                        </a:rPr>
                        <a:t>Account Subscription Service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CDH</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620050">
                <a:tc>
                  <a:txBody>
                    <a:bodyPr/>
                    <a:lstStyle/>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Lookup Alliance Config for Product</a:t>
                      </a:r>
                      <a:endParaRPr sz="7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A generic service to maintain configuration information for Alliances across products. The configuration information maintained will be</a:t>
                      </a:r>
                      <a:endParaRPr sz="700">
                        <a:solidFill>
                          <a:schemeClr val="dk1"/>
                        </a:solidFill>
                        <a:latin typeface="Open Sans"/>
                        <a:ea typeface="Open Sans"/>
                        <a:cs typeface="Open Sans"/>
                        <a:sym typeface="Open Sans"/>
                      </a:endParaRPr>
                    </a:p>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The environment where the product should be set up</a:t>
                      </a:r>
                      <a:endParaRPr sz="700">
                        <a:solidFill>
                          <a:schemeClr val="dk1"/>
                        </a:solidFill>
                        <a:latin typeface="Open Sans"/>
                        <a:ea typeface="Open Sans"/>
                        <a:cs typeface="Open Sans"/>
                        <a:sym typeface="Open Sans"/>
                      </a:endParaRPr>
                    </a:p>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The default configuration for a product for a Alliance. The configuration will maintained as a generic payload, defined by each product</a:t>
                      </a:r>
                      <a:endParaRPr sz="700">
                        <a:solidFill>
                          <a:schemeClr val="dk1"/>
                        </a:solidFill>
                        <a:latin typeface="Open Sans"/>
                        <a:ea typeface="Open Sans"/>
                        <a:cs typeface="Open Sans"/>
                        <a:sym typeface="Open Sans"/>
                      </a:endParaRPr>
                    </a:p>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The Grants and Roles specific to a product for setup in SSS or AMS</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Configuration will be setup when onboarding the Alliance </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A default configuration will be maintained for Direct Onboarding</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Existing Feature in Employer Onboarding: </a:t>
                      </a:r>
                      <a:br>
                        <a:rPr lang="en" sz="700" b="1">
                          <a:solidFill>
                            <a:schemeClr val="dk1"/>
                          </a:solidFill>
                          <a:latin typeface="Open Sans"/>
                          <a:ea typeface="Open Sans"/>
                          <a:cs typeface="Open Sans"/>
                          <a:sym typeface="Open Sans"/>
                        </a:rPr>
                      </a:br>
                      <a:r>
                        <a:rPr lang="en" sz="700">
                          <a:solidFill>
                            <a:schemeClr val="dk1"/>
                          </a:solidFill>
                          <a:latin typeface="Open Sans"/>
                          <a:ea typeface="Open Sans"/>
                          <a:cs typeface="Open Sans"/>
                          <a:sym typeface="Open Sans"/>
                        </a:rPr>
                        <a:t>Exists for TWN</a:t>
                      </a:r>
                      <a:endParaRPr sz="700">
                        <a:solidFill>
                          <a:schemeClr val="dk1"/>
                        </a:solidFill>
                        <a:latin typeface="Open Sans"/>
                        <a:ea typeface="Open Sans"/>
                        <a:cs typeface="Open Sans"/>
                        <a:sym typeface="Open Sans"/>
                      </a:endParaRPr>
                    </a:p>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Enhancements</a:t>
                      </a:r>
                      <a:r>
                        <a:rPr lang="en" sz="700">
                          <a:solidFill>
                            <a:schemeClr val="dk1"/>
                          </a:solidFill>
                          <a:highlight>
                            <a:srgbClr val="FFFF00"/>
                          </a:highlight>
                          <a:latin typeface="Open Sans"/>
                          <a:ea typeface="Open Sans"/>
                          <a:cs typeface="Open Sans"/>
                          <a:sym typeface="Open Sans"/>
                        </a:rPr>
                        <a:t>:</a:t>
                      </a:r>
                      <a:r>
                        <a:rPr lang="en" sz="700">
                          <a:solidFill>
                            <a:schemeClr val="dk1"/>
                          </a:solidFill>
                          <a:latin typeface="Open Sans"/>
                          <a:ea typeface="Open Sans"/>
                          <a:cs typeface="Open Sans"/>
                          <a:sym typeface="Open Sans"/>
                        </a:rPr>
                        <a:t> </a:t>
                      </a:r>
                      <a:endParaRPr sz="700">
                        <a:solidFill>
                          <a:schemeClr val="dk1"/>
                        </a:solidFill>
                        <a:latin typeface="Open Sans"/>
                        <a:ea typeface="Open Sans"/>
                        <a:cs typeface="Open Sans"/>
                        <a:sym typeface="Open Sans"/>
                      </a:endParaRPr>
                    </a:p>
                    <a:p>
                      <a:pPr marL="109728" marR="0"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Enhance to support multiple products.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Employer Boarding</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r h="321050">
                <a:tc>
                  <a:txBody>
                    <a:bodyPr/>
                    <a:lstStyle/>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Create Employer &amp; Authorization [SSS]</a:t>
                      </a:r>
                      <a:endParaRPr sz="7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The configuration details will be available from the “Lookup Alliance Config for Product”</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Existing Service:</a:t>
                      </a:r>
                      <a:endParaRPr sz="700" b="1">
                        <a:solidFill>
                          <a:schemeClr val="dk1"/>
                        </a:solidFill>
                        <a:latin typeface="Open Sans"/>
                        <a:ea typeface="Open Sans"/>
                        <a:cs typeface="Open Sans"/>
                        <a:sym typeface="Open Sans"/>
                      </a:endParaRPr>
                    </a:p>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Enhancements</a:t>
                      </a:r>
                      <a:r>
                        <a:rPr lang="en" sz="700">
                          <a:solidFill>
                            <a:schemeClr val="dk1"/>
                          </a:solidFill>
                          <a:highlight>
                            <a:srgbClr val="FFFF00"/>
                          </a:highlight>
                          <a:latin typeface="Open Sans"/>
                          <a:ea typeface="Open Sans"/>
                          <a:cs typeface="Open Sans"/>
                          <a:sym typeface="Open Sans"/>
                        </a:rPr>
                        <a:t>:</a:t>
                      </a:r>
                      <a:r>
                        <a:rPr lang="en" sz="700">
                          <a:solidFill>
                            <a:schemeClr val="dk1"/>
                          </a:solidFill>
                          <a:latin typeface="Open Sans"/>
                          <a:ea typeface="Open Sans"/>
                          <a:cs typeface="Open Sans"/>
                          <a:sym typeface="Open Sans"/>
                        </a:rPr>
                        <a:t> </a:t>
                      </a:r>
                      <a:endParaRPr sz="700">
                        <a:solidFill>
                          <a:schemeClr val="dk1"/>
                        </a:solidFill>
                        <a:latin typeface="Open Sans"/>
                        <a:ea typeface="Open Sans"/>
                        <a:cs typeface="Open Sans"/>
                        <a:sym typeface="Open Sans"/>
                      </a:endParaRPr>
                    </a:p>
                    <a:p>
                      <a:pPr marL="109728" marR="0"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Invoking of service based on the Alliance configuration setup</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Employer Boarding</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5"/>
                  </a:ext>
                </a:extLst>
              </a:tr>
              <a:tr h="321050">
                <a:tc>
                  <a:txBody>
                    <a:bodyPr/>
                    <a:lstStyle/>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Setup Authorization [AMS]</a:t>
                      </a:r>
                      <a:endParaRPr sz="7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Setting up of product specific authorization roles in AMS, for products available in ESP Portal e.g. I9</a:t>
                      </a:r>
                      <a:endParaRPr sz="7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The roles are configured in “Lookup Alliance Config for Product”</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Existing Service: </a:t>
                      </a:r>
                      <a:r>
                        <a:rPr lang="en" sz="700">
                          <a:solidFill>
                            <a:schemeClr val="dk1"/>
                          </a:solidFill>
                          <a:latin typeface="Open Sans"/>
                          <a:ea typeface="Open Sans"/>
                          <a:cs typeface="Open Sans"/>
                          <a:sym typeface="Open Sans"/>
                        </a:rPr>
                        <a:t>Is an existing service provided by ESP Portal</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ESP Portal</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6"/>
                  </a:ext>
                </a:extLst>
              </a:tr>
              <a:tr h="246300">
                <a:tc>
                  <a:txBody>
                    <a:bodyPr/>
                    <a:lstStyle/>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Product?</a:t>
                      </a:r>
                      <a:endParaRPr sz="7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The decision routes the process to a product specific subprocess.</a:t>
                      </a:r>
                      <a:endParaRPr sz="7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The implementation of the product specific subprocess will be owned by the respective product application owners.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Specific to each product implementation</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TWN, UCX, UC Data or I9</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7"/>
                  </a:ext>
                </a:extLst>
              </a:tr>
            </a:tbl>
          </a:graphicData>
        </a:graphic>
      </p:graphicFrame>
      <p:sp>
        <p:nvSpPr>
          <p:cNvPr id="2016" name="Google Shape;2016;p171"/>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Product Setup Common - Implementation Details</a:t>
            </a:r>
            <a:endParaRPr sz="1400" i="1"/>
          </a:p>
        </p:txBody>
      </p:sp>
      <p:sp>
        <p:nvSpPr>
          <p:cNvPr id="2017" name="Google Shape;2017;p171"/>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018" name="Google Shape;2018;p171"/>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019" name="Google Shape;2019;p171"/>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020" name="Google Shape;2020;p171"/>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021" name="Google Shape;2021;p171"/>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022" name="Google Shape;2022;p171"/>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023" name="Google Shape;2023;p171"/>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024" name="Google Shape;2024;p171"/>
          <p:cNvSpPr txBox="1"/>
          <p:nvPr/>
        </p:nvSpPr>
        <p:spPr>
          <a:xfrm>
            <a:off x="2429785"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025" name="Google Shape;2025;p171"/>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026" name="Google Shape;2026;p171"/>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027" name="Google Shape;2027;p171"/>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028" name="Google Shape;2028;p171"/>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029" name="Google Shape;2029;p171"/>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172"/>
          <p:cNvSpPr txBox="1"/>
          <p:nvPr/>
        </p:nvSpPr>
        <p:spPr>
          <a:xfrm>
            <a:off x="274320" y="4061212"/>
            <a:ext cx="75438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800" b="1" i="1" u="sng">
                <a:solidFill>
                  <a:schemeClr val="dk1"/>
                </a:solidFill>
                <a:highlight>
                  <a:srgbClr val="FFFF00"/>
                </a:highlight>
                <a:latin typeface="Open Sans"/>
                <a:ea typeface="Open Sans"/>
                <a:cs typeface="Open Sans"/>
                <a:sym typeface="Open Sans"/>
              </a:rPr>
              <a:t>Note </a:t>
            </a:r>
            <a:r>
              <a:rPr lang="en" sz="800" b="1" i="1">
                <a:solidFill>
                  <a:schemeClr val="dk1"/>
                </a:solidFill>
                <a:latin typeface="Open Sans"/>
                <a:ea typeface="Open Sans"/>
                <a:cs typeface="Open Sans"/>
                <a:sym typeface="Open Sans"/>
              </a:rPr>
              <a:t>- </a:t>
            </a:r>
            <a:endParaRPr sz="800" b="1" i="1">
              <a:solidFill>
                <a:schemeClr val="dk1"/>
              </a:solidFill>
              <a:latin typeface="Open Sans"/>
              <a:ea typeface="Open Sans"/>
              <a:cs typeface="Open Sans"/>
              <a:sym typeface="Open Sans"/>
            </a:endParaRPr>
          </a:p>
          <a:p>
            <a:pPr marL="109728" lvl="0" indent="-123952" algn="l" rtl="0">
              <a:spcBef>
                <a:spcPts val="0"/>
              </a:spcBef>
              <a:spcAft>
                <a:spcPts val="0"/>
              </a:spcAft>
              <a:buClr>
                <a:schemeClr val="dk1"/>
              </a:buClr>
              <a:buSzPts val="800"/>
              <a:buFont typeface="Open Sans"/>
              <a:buChar char="•"/>
            </a:pPr>
            <a:r>
              <a:rPr lang="en" sz="800" i="1">
                <a:solidFill>
                  <a:schemeClr val="dk1"/>
                </a:solidFill>
                <a:latin typeface="Open Sans"/>
                <a:ea typeface="Open Sans"/>
                <a:cs typeface="Open Sans"/>
                <a:sym typeface="Open Sans"/>
              </a:rPr>
              <a:t>When setting up SSS authorizations requiring Customer Acceptance testing, Employer Onboarding will first create the setup in “Customer Acceptance” (CA).</a:t>
            </a:r>
            <a:endParaRPr sz="800" i="1">
              <a:solidFill>
                <a:schemeClr val="dk1"/>
              </a:solidFill>
              <a:latin typeface="Open Sans"/>
              <a:ea typeface="Open Sans"/>
              <a:cs typeface="Open Sans"/>
              <a:sym typeface="Open Sans"/>
            </a:endParaRPr>
          </a:p>
          <a:p>
            <a:pPr marL="109728" lvl="0" indent="-123952" algn="l" rtl="0">
              <a:spcBef>
                <a:spcPts val="0"/>
              </a:spcBef>
              <a:spcAft>
                <a:spcPts val="0"/>
              </a:spcAft>
              <a:buClr>
                <a:schemeClr val="dk1"/>
              </a:buClr>
              <a:buSzPts val="800"/>
              <a:buFont typeface="Open Sans"/>
              <a:buChar char="•"/>
            </a:pPr>
            <a:r>
              <a:rPr lang="en" sz="800" i="1">
                <a:solidFill>
                  <a:schemeClr val="dk1"/>
                </a:solidFill>
                <a:latin typeface="Open Sans"/>
                <a:ea typeface="Open Sans"/>
                <a:cs typeface="Open Sans"/>
                <a:sym typeface="Open Sans"/>
              </a:rPr>
              <a:t>An Admin UI will be built to enable Implementation Specialist to push this configuration from CA to Prod. </a:t>
            </a:r>
            <a:endParaRPr sz="800" i="1">
              <a:solidFill>
                <a:schemeClr val="dk1"/>
              </a:solidFill>
              <a:latin typeface="Open Sans"/>
              <a:ea typeface="Open Sans"/>
              <a:cs typeface="Open Sans"/>
              <a:sym typeface="Open Sans"/>
            </a:endParaRPr>
          </a:p>
          <a:p>
            <a:pPr marL="109728" lvl="0" indent="-123952" algn="l" rtl="0">
              <a:spcBef>
                <a:spcPts val="0"/>
              </a:spcBef>
              <a:spcAft>
                <a:spcPts val="0"/>
              </a:spcAft>
              <a:buClr>
                <a:schemeClr val="dk1"/>
              </a:buClr>
              <a:buSzPts val="800"/>
              <a:buFont typeface="Open Sans"/>
              <a:buChar char="•"/>
            </a:pPr>
            <a:r>
              <a:rPr lang="en" sz="800" i="1">
                <a:solidFill>
                  <a:schemeClr val="dk1"/>
                </a:solidFill>
                <a:latin typeface="Open Sans"/>
                <a:ea typeface="Open Sans"/>
                <a:cs typeface="Open Sans"/>
                <a:sym typeface="Open Sans"/>
              </a:rPr>
              <a:t>EFX Security team has provided a verbal security approval for the approach as CA and Prod are co-located in the production subnet.</a:t>
            </a:r>
            <a:endParaRPr sz="800" i="1">
              <a:solidFill>
                <a:schemeClr val="dk1"/>
              </a:solidFill>
              <a:latin typeface="Open Sans"/>
              <a:ea typeface="Open Sans"/>
              <a:cs typeface="Open Sans"/>
              <a:sym typeface="Open Sans"/>
            </a:endParaRPr>
          </a:p>
          <a:p>
            <a:pPr marL="109728" lvl="0" indent="-123952" algn="l" rtl="0">
              <a:spcBef>
                <a:spcPts val="0"/>
              </a:spcBef>
              <a:spcAft>
                <a:spcPts val="0"/>
              </a:spcAft>
              <a:buClr>
                <a:schemeClr val="dk1"/>
              </a:buClr>
              <a:buSzPts val="800"/>
              <a:buFont typeface="Open Sans"/>
              <a:buChar char="•"/>
            </a:pPr>
            <a:r>
              <a:rPr lang="en" sz="800" i="1">
                <a:solidFill>
                  <a:schemeClr val="dk1"/>
                </a:solidFill>
                <a:latin typeface="Open Sans"/>
                <a:ea typeface="Open Sans"/>
                <a:cs typeface="Open Sans"/>
                <a:sym typeface="Open Sans"/>
              </a:rPr>
              <a:t>Recommend, extending this solution for other product configurations</a:t>
            </a:r>
            <a:endParaRPr sz="800" i="1">
              <a:solidFill>
                <a:schemeClr val="dk1"/>
              </a:solidFill>
              <a:latin typeface="Open Sans"/>
              <a:ea typeface="Open Sans"/>
              <a:cs typeface="Open Sans"/>
              <a:sym typeface="Open Sans"/>
            </a:endParaRPr>
          </a:p>
        </p:txBody>
      </p:sp>
      <p:sp>
        <p:nvSpPr>
          <p:cNvPr id="2035" name="Google Shape;2035;p172"/>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Product Setup Common - Implementation Details</a:t>
            </a:r>
            <a:endParaRPr sz="1400" i="1"/>
          </a:p>
        </p:txBody>
      </p:sp>
      <p:sp>
        <p:nvSpPr>
          <p:cNvPr id="2036" name="Google Shape;2036;p172"/>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037" name="Google Shape;2037;p172"/>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038" name="Google Shape;2038;p172"/>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039" name="Google Shape;2039;p172"/>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040" name="Google Shape;2040;p172"/>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041" name="Google Shape;2041;p172"/>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042" name="Google Shape;2042;p172"/>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043" name="Google Shape;2043;p172"/>
          <p:cNvSpPr txBox="1"/>
          <p:nvPr/>
        </p:nvSpPr>
        <p:spPr>
          <a:xfrm>
            <a:off x="2429785"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044" name="Google Shape;2044;p172"/>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045" name="Google Shape;2045;p172"/>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046" name="Google Shape;2046;p172"/>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047" name="Google Shape;2047;p172"/>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048" name="Google Shape;2048;p172"/>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graphicFrame>
        <p:nvGraphicFramePr>
          <p:cNvPr id="2049" name="Google Shape;2049;p172"/>
          <p:cNvGraphicFramePr/>
          <p:nvPr/>
        </p:nvGraphicFramePr>
        <p:xfrm>
          <a:off x="274320" y="1097280"/>
          <a:ext cx="3000000" cy="3000000"/>
        </p:xfrm>
        <a:graphic>
          <a:graphicData uri="http://schemas.openxmlformats.org/drawingml/2006/table">
            <a:tbl>
              <a:tblPr>
                <a:noFill/>
                <a:tableStyleId>{8A735C0E-AA7C-4758-AA04-D96A957C941B}</a:tableStyleId>
              </a:tblPr>
              <a:tblGrid>
                <a:gridCol w="1300675">
                  <a:extLst>
                    <a:ext uri="{9D8B030D-6E8A-4147-A177-3AD203B41FA5}">
                      <a16:colId xmlns:a16="http://schemas.microsoft.com/office/drawing/2014/main" val="20000"/>
                    </a:ext>
                  </a:extLst>
                </a:gridCol>
                <a:gridCol w="4064500">
                  <a:extLst>
                    <a:ext uri="{9D8B030D-6E8A-4147-A177-3AD203B41FA5}">
                      <a16:colId xmlns:a16="http://schemas.microsoft.com/office/drawing/2014/main" val="20001"/>
                    </a:ext>
                  </a:extLst>
                </a:gridCol>
                <a:gridCol w="2397975">
                  <a:extLst>
                    <a:ext uri="{9D8B030D-6E8A-4147-A177-3AD203B41FA5}">
                      <a16:colId xmlns:a16="http://schemas.microsoft.com/office/drawing/2014/main" val="20002"/>
                    </a:ext>
                  </a:extLst>
                </a:gridCol>
                <a:gridCol w="832200">
                  <a:extLst>
                    <a:ext uri="{9D8B030D-6E8A-4147-A177-3AD203B41FA5}">
                      <a16:colId xmlns:a16="http://schemas.microsoft.com/office/drawing/2014/main" val="20003"/>
                    </a:ext>
                  </a:extLst>
                </a:gridCol>
              </a:tblGrid>
              <a:tr h="96825">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Step</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Implementation Details</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Component Mapping</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Systems</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71550">
                <a:tc>
                  <a:txBody>
                    <a:bodyPr/>
                    <a:lstStyle/>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Mulesoft </a:t>
                      </a:r>
                      <a:endParaRPr sz="700" b="1">
                        <a:solidFill>
                          <a:schemeClr val="accent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Create Opportunity/Account </a:t>
                      </a:r>
                      <a:endParaRPr sz="7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Switch existing file based implementation to an API</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New Service</a:t>
                      </a:r>
                      <a:r>
                        <a:rPr lang="en" sz="700">
                          <a:solidFill>
                            <a:schemeClr val="dk1"/>
                          </a:solidFill>
                          <a:latin typeface="Open Sans"/>
                          <a:ea typeface="Open Sans"/>
                          <a:cs typeface="Open Sans"/>
                          <a:sym typeface="Open Sans"/>
                        </a:rPr>
                        <a:t> - Create Opportunity/Account</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Mulesoft</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321050">
                <a:tc>
                  <a:txBody>
                    <a:bodyPr/>
                    <a:lstStyle/>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Setup Account &amp; Link ER Code [Salesforce]</a:t>
                      </a:r>
                      <a:endParaRPr sz="7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To set up a Salesforce Account and to link the ER Code to the Salesforce Account.</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If the Salesforce account exists then link the ER Code to the existing account.</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b="1">
                          <a:solidFill>
                            <a:schemeClr val="dk1"/>
                          </a:solidFill>
                          <a:highlight>
                            <a:srgbClr val="FFFF00"/>
                          </a:highlight>
                          <a:latin typeface="Open Sans"/>
                          <a:ea typeface="Open Sans"/>
                          <a:cs typeface="Open Sans"/>
                          <a:sym typeface="Open Sans"/>
                        </a:rPr>
                        <a:t>Existing Service: </a:t>
                      </a:r>
                      <a:r>
                        <a:rPr lang="en" sz="700">
                          <a:solidFill>
                            <a:schemeClr val="dk1"/>
                          </a:solidFill>
                          <a:latin typeface="Open Sans"/>
                          <a:ea typeface="Open Sans"/>
                          <a:cs typeface="Open Sans"/>
                          <a:sym typeface="Open Sans"/>
                        </a:rPr>
                        <a:t>“Create Opportunity/Account”</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Is an existing Mulesoft service, used by I9 Onboarding. It supports an upsert logic for Salesforce Account creation based on EFX_ID. It then associates the ERCode with the Salesforce Account. </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Enhancement </a:t>
                      </a:r>
                      <a:endParaRPr sz="700" b="1">
                        <a:solidFill>
                          <a:schemeClr val="dk1"/>
                        </a:solidFill>
                        <a:latin typeface="Open Sans"/>
                        <a:ea typeface="Open Sans"/>
                        <a:cs typeface="Open Sans"/>
                        <a:sym typeface="Open Sans"/>
                      </a:endParaRPr>
                    </a:p>
                    <a:p>
                      <a:pPr marL="109728" marR="0"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Expand the functionality to all products.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Mulesoft</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Salesforce</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195675">
                <a:tc>
                  <a:txBody>
                    <a:bodyPr/>
                    <a:lstStyle/>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Create Project</a:t>
                      </a:r>
                      <a:endParaRPr sz="700" b="1">
                        <a:solidFill>
                          <a:schemeClr val="accent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b="1">
                          <a:solidFill>
                            <a:schemeClr val="accent1"/>
                          </a:solidFill>
                          <a:latin typeface="Open Sans"/>
                          <a:ea typeface="Open Sans"/>
                          <a:cs typeface="Open Sans"/>
                          <a:sym typeface="Open Sans"/>
                        </a:rPr>
                        <a:t>[Workfront]</a:t>
                      </a:r>
                      <a:endParaRPr sz="7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Trigger a Workfront project. The project template used in Workfront must be product specific</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Enhance existing setup to create a Workfront project For UCX Services also.</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Pass default data like ERCode, UCX Inhouse Account ID to Workfront.</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Pass additional data like client contact e.t.c needed in Workfront.</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b="1" u="sng">
                          <a:solidFill>
                            <a:schemeClr val="dk1"/>
                          </a:solidFill>
                          <a:highlight>
                            <a:srgbClr val="FFFF00"/>
                          </a:highlight>
                          <a:latin typeface="Open Sans"/>
                          <a:ea typeface="Open Sans"/>
                          <a:cs typeface="Open Sans"/>
                          <a:sym typeface="Open Sans"/>
                        </a:rPr>
                        <a:t>Future decisions</a:t>
                      </a:r>
                      <a:endParaRPr sz="700" b="1" u="sng">
                        <a:solidFill>
                          <a:schemeClr val="dk1"/>
                        </a:solidFill>
                        <a:highlight>
                          <a:srgbClr val="FFFF00"/>
                        </a:highlight>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Reevaluate the list of fields needed in the Enter Project Details screen based on proposed future state.</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Review options to define a generic template for all products for Enter Project details.</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Review the option to combine the process flow for UC Data and UC Services</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Evaluate replacing Workfront with a BPMS platform to get the out of the box benefits:</a:t>
                      </a:r>
                      <a:endParaRPr sz="700">
                        <a:solidFill>
                          <a:schemeClr val="dk1"/>
                        </a:solidFill>
                        <a:latin typeface="Open Sans"/>
                        <a:ea typeface="Open Sans"/>
                        <a:cs typeface="Open Sans"/>
                        <a:sym typeface="Open Sans"/>
                      </a:endParaRPr>
                    </a:p>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Work queue management</a:t>
                      </a:r>
                      <a:endParaRPr sz="700">
                        <a:solidFill>
                          <a:schemeClr val="dk1"/>
                        </a:solidFill>
                        <a:latin typeface="Open Sans"/>
                        <a:ea typeface="Open Sans"/>
                        <a:cs typeface="Open Sans"/>
                        <a:sym typeface="Open Sans"/>
                      </a:endParaRPr>
                    </a:p>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Automating the flow of information between manual activity handoffs</a:t>
                      </a:r>
                      <a:endParaRPr sz="700">
                        <a:solidFill>
                          <a:schemeClr val="dk1"/>
                        </a:solidFill>
                        <a:latin typeface="Open Sans"/>
                        <a:ea typeface="Open Sans"/>
                        <a:cs typeface="Open Sans"/>
                        <a:sym typeface="Open Sans"/>
                      </a:endParaRPr>
                    </a:p>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Process metrics and dashboard reporting</a:t>
                      </a:r>
                      <a:endParaRPr sz="700">
                        <a:solidFill>
                          <a:schemeClr val="dk1"/>
                        </a:solidFill>
                        <a:latin typeface="Open Sans"/>
                        <a:ea typeface="Open Sans"/>
                        <a:cs typeface="Open Sans"/>
                        <a:sym typeface="Open Sans"/>
                      </a:endParaRPr>
                    </a:p>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Better UI Development capabilities for manual activities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Service: “Create Opportunity/Account”</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This service is available in Mulesoft and has nested Config Service which maintains the rules/mapping of Project Templates and Products.</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b="1">
                          <a:solidFill>
                            <a:schemeClr val="dk1"/>
                          </a:solidFill>
                          <a:highlight>
                            <a:srgbClr val="FFFF00"/>
                          </a:highlight>
                          <a:latin typeface="Open Sans"/>
                          <a:ea typeface="Open Sans"/>
                          <a:cs typeface="Open Sans"/>
                          <a:sym typeface="Open Sans"/>
                        </a:rPr>
                        <a:t>Enhancement </a:t>
                      </a:r>
                      <a:endParaRPr sz="700" b="1">
                        <a:solidFill>
                          <a:schemeClr val="dk1"/>
                        </a:solidFill>
                        <a:highlight>
                          <a:srgbClr val="FFFF00"/>
                        </a:highlight>
                        <a:latin typeface="Open Sans"/>
                        <a:ea typeface="Open Sans"/>
                        <a:cs typeface="Open Sans"/>
                        <a:sym typeface="Open Sans"/>
                      </a:endParaRPr>
                    </a:p>
                    <a:p>
                      <a:pPr marL="109728" marR="0"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Expand the functionality to all products. </a:t>
                      </a:r>
                      <a:endParaRPr sz="700">
                        <a:solidFill>
                          <a:schemeClr val="dk1"/>
                        </a:solidFill>
                        <a:latin typeface="Open Sans"/>
                        <a:ea typeface="Open Sans"/>
                        <a:cs typeface="Open Sans"/>
                        <a:sym typeface="Open Sans"/>
                      </a:endParaRPr>
                    </a:p>
                    <a:p>
                      <a:pPr marL="109728" marR="0"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Enhance the existing Mulesoft End point to support the specified implementation details.</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Mulesoft</a:t>
                      </a:r>
                      <a:endParaRPr sz="7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Workfront</a:t>
                      </a:r>
                      <a:endParaRPr sz="7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173"/>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Product Setup Common - Workfront Fields, Data Feed Changes</a:t>
            </a:r>
            <a:endParaRPr sz="1400" i="1"/>
          </a:p>
        </p:txBody>
      </p:sp>
      <p:sp>
        <p:nvSpPr>
          <p:cNvPr id="2055" name="Google Shape;2055;p173"/>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056" name="Google Shape;2056;p173"/>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057" name="Google Shape;2057;p173"/>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058" name="Google Shape;2058;p173"/>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059" name="Google Shape;2059;p173"/>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060" name="Google Shape;2060;p173"/>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061" name="Google Shape;2061;p173"/>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062" name="Google Shape;2062;p173"/>
          <p:cNvSpPr txBox="1"/>
          <p:nvPr/>
        </p:nvSpPr>
        <p:spPr>
          <a:xfrm>
            <a:off x="2429785"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063" name="Google Shape;2063;p173"/>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064" name="Google Shape;2064;p173"/>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065" name="Google Shape;2065;p173"/>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066" name="Google Shape;2066;p173"/>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067" name="Google Shape;2067;p173"/>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graphicFrame>
        <p:nvGraphicFramePr>
          <p:cNvPr id="2068" name="Google Shape;2068;p173"/>
          <p:cNvGraphicFramePr/>
          <p:nvPr/>
        </p:nvGraphicFramePr>
        <p:xfrm>
          <a:off x="274320" y="1097280"/>
          <a:ext cx="8595300" cy="3474650"/>
        </p:xfrm>
        <a:graphic>
          <a:graphicData uri="http://schemas.openxmlformats.org/drawingml/2006/table">
            <a:tbl>
              <a:tblPr>
                <a:noFill/>
                <a:tableStyleId>{8A735C0E-AA7C-4758-AA04-D96A957C941B}</a:tableStyleId>
              </a:tblPr>
              <a:tblGrid>
                <a:gridCol w="2865100">
                  <a:extLst>
                    <a:ext uri="{9D8B030D-6E8A-4147-A177-3AD203B41FA5}">
                      <a16:colId xmlns:a16="http://schemas.microsoft.com/office/drawing/2014/main" val="20000"/>
                    </a:ext>
                  </a:extLst>
                </a:gridCol>
                <a:gridCol w="3665900">
                  <a:extLst>
                    <a:ext uri="{9D8B030D-6E8A-4147-A177-3AD203B41FA5}">
                      <a16:colId xmlns:a16="http://schemas.microsoft.com/office/drawing/2014/main" val="20001"/>
                    </a:ext>
                  </a:extLst>
                </a:gridCol>
                <a:gridCol w="2064300">
                  <a:extLst>
                    <a:ext uri="{9D8B030D-6E8A-4147-A177-3AD203B41FA5}">
                      <a16:colId xmlns:a16="http://schemas.microsoft.com/office/drawing/2014/main" val="20002"/>
                    </a:ext>
                  </a:extLst>
                </a:gridCol>
              </a:tblGrid>
              <a:tr h="0">
                <a:tc>
                  <a:txBody>
                    <a:bodyPr/>
                    <a:lstStyle/>
                    <a:p>
                      <a:pPr marL="0" lvl="0" indent="0" algn="l" rtl="0">
                        <a:lnSpc>
                          <a:spcPct val="100000"/>
                        </a:lnSpc>
                        <a:spcBef>
                          <a:spcPts val="0"/>
                        </a:spcBef>
                        <a:spcAft>
                          <a:spcPts val="0"/>
                        </a:spcAft>
                        <a:buNone/>
                      </a:pPr>
                      <a:r>
                        <a:rPr lang="en" b="1">
                          <a:solidFill>
                            <a:schemeClr val="lt1"/>
                          </a:solidFill>
                          <a:latin typeface="Open Sans"/>
                          <a:ea typeface="Open Sans"/>
                          <a:cs typeface="Open Sans"/>
                          <a:sym typeface="Open Sans"/>
                        </a:rPr>
                        <a:t>Field Name with description</a:t>
                      </a:r>
                      <a:endParaRPr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b="1">
                          <a:solidFill>
                            <a:schemeClr val="lt1"/>
                          </a:solidFill>
                          <a:latin typeface="Open Sans"/>
                          <a:ea typeface="Open Sans"/>
                          <a:cs typeface="Open Sans"/>
                          <a:sym typeface="Open Sans"/>
                        </a:rPr>
                        <a:t>Source of Data</a:t>
                      </a:r>
                      <a:endParaRPr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b="1">
                          <a:solidFill>
                            <a:schemeClr val="lt1"/>
                          </a:solidFill>
                          <a:latin typeface="Open Sans"/>
                          <a:ea typeface="Open Sans"/>
                          <a:cs typeface="Open Sans"/>
                          <a:sym typeface="Open Sans"/>
                        </a:rPr>
                        <a:t>Data Feed change details</a:t>
                      </a:r>
                      <a:endParaRPr b="1">
                        <a:solidFill>
                          <a:schemeClr val="lt1"/>
                        </a:solidFill>
                        <a:latin typeface="Open Sans"/>
                        <a:ea typeface="Open Sans"/>
                        <a:cs typeface="Open Sans"/>
                        <a:sym typeface="Open Sans"/>
                      </a:endParaRPr>
                    </a:p>
                  </a:txBody>
                  <a:tcPr marL="45700" marR="45700" marT="27425" marB="27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ER Code</a:t>
                      </a:r>
                      <a:endParaRPr sz="900" b="1">
                        <a:solidFill>
                          <a:schemeClr val="dk1"/>
                        </a:solidFill>
                        <a:latin typeface="Open Sans"/>
                        <a:ea typeface="Open Sans"/>
                        <a:cs typeface="Open Sans"/>
                        <a:sym typeface="Open Sans"/>
                      </a:endParaRPr>
                    </a:p>
                  </a:txBody>
                  <a:tcPr marL="45700" marR="45700" marT="27425" marB="27425" anchor="ctr">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Open Sans"/>
                          <a:ea typeface="Open Sans"/>
                          <a:cs typeface="Open Sans"/>
                          <a:sym typeface="Open Sans"/>
                        </a:rPr>
                        <a:t>Generated ER Code using SSS microservice</a:t>
                      </a:r>
                      <a:endParaRPr>
                        <a:solidFill>
                          <a:schemeClr val="dk1"/>
                        </a:solidFill>
                        <a:latin typeface="Open Sans"/>
                        <a:ea typeface="Open Sans"/>
                        <a:cs typeface="Open Sans"/>
                        <a:sym typeface="Open Sans"/>
                      </a:endParaRPr>
                    </a:p>
                  </a:txBody>
                  <a:tcPr marL="45700" marR="45700" marT="27425" marB="27425" anchor="ctr">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rowSpan="4">
                  <a:txBody>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Provided to the Mulesoft endpoint (Create Opportunity/Account)</a:t>
                      </a:r>
                      <a:endParaRPr>
                        <a:solidFill>
                          <a:schemeClr val="dk1"/>
                        </a:solidFill>
                        <a:latin typeface="Open Sans"/>
                        <a:ea typeface="Open Sans"/>
                        <a:cs typeface="Open Sans"/>
                        <a:sym typeface="Open Sans"/>
                      </a:endParaRPr>
                    </a:p>
                  </a:txBody>
                  <a:tcPr marL="45700" marR="45700" marT="27425" marB="27425" anchor="ctr">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None/>
                      </a:pPr>
                      <a:r>
                        <a:rPr lang="en">
                          <a:solidFill>
                            <a:schemeClr val="dk1"/>
                          </a:solidFill>
                          <a:latin typeface="Open Sans"/>
                          <a:ea typeface="Open Sans"/>
                          <a:cs typeface="Open Sans"/>
                          <a:sym typeface="Open Sans"/>
                        </a:rPr>
                        <a:t>PartnerCode</a:t>
                      </a:r>
                      <a:endParaRPr>
                        <a:solidFill>
                          <a:schemeClr val="dk1"/>
                        </a:solidFill>
                        <a:latin typeface="Open Sans"/>
                        <a:ea typeface="Open Sans"/>
                        <a:cs typeface="Open Sans"/>
                        <a:sym typeface="Open Sans"/>
                      </a:endParaRPr>
                    </a:p>
                  </a:txBody>
                  <a:tcPr marL="45700" marR="45700" marT="27425" marB="27425" anchor="ctr">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Open Sans"/>
                          <a:ea typeface="Open Sans"/>
                          <a:cs typeface="Open Sans"/>
                          <a:sym typeface="Open Sans"/>
                        </a:rPr>
                        <a:t>Received as part of Employer onboarding request</a:t>
                      </a:r>
                      <a:endParaRPr>
                        <a:solidFill>
                          <a:schemeClr val="dk1"/>
                        </a:solidFill>
                        <a:latin typeface="Open Sans"/>
                        <a:ea typeface="Open Sans"/>
                        <a:cs typeface="Open Sans"/>
                        <a:sym typeface="Open Sans"/>
                      </a:endParaRPr>
                    </a:p>
                  </a:txBody>
                  <a:tcPr marL="45700" marR="45700" marT="27425" marB="27425" anchor="ctr">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None/>
                      </a:pPr>
                      <a:r>
                        <a:rPr lang="en">
                          <a:solidFill>
                            <a:schemeClr val="dk1"/>
                          </a:solidFill>
                          <a:latin typeface="Open Sans"/>
                          <a:ea typeface="Open Sans"/>
                          <a:cs typeface="Open Sans"/>
                          <a:sym typeface="Open Sans"/>
                        </a:rPr>
                        <a:t>UCX Inhouse Account Id</a:t>
                      </a:r>
                      <a:endParaRPr>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b="1">
                        <a:solidFill>
                          <a:schemeClr val="accent1"/>
                        </a:solidFill>
                        <a:latin typeface="Open Sans"/>
                        <a:ea typeface="Open Sans"/>
                        <a:cs typeface="Open Sans"/>
                        <a:sym typeface="Open Sans"/>
                      </a:endParaRPr>
                    </a:p>
                  </a:txBody>
                  <a:tcPr marL="45700" marR="45700" marT="27425" marB="27425" anchor="ctr">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Open Sans"/>
                          <a:ea typeface="Open Sans"/>
                          <a:cs typeface="Open Sans"/>
                          <a:sym typeface="Open Sans"/>
                        </a:rPr>
                        <a:t>Generated by the UCX product specific setup within Employer Onboarding</a:t>
                      </a:r>
                      <a:endParaRPr>
                        <a:solidFill>
                          <a:schemeClr val="dk1"/>
                        </a:solidFill>
                        <a:latin typeface="Open Sans"/>
                        <a:ea typeface="Open Sans"/>
                        <a:cs typeface="Open Sans"/>
                        <a:sym typeface="Open Sans"/>
                      </a:endParaRPr>
                    </a:p>
                  </a:txBody>
                  <a:tcPr marL="45700" marR="45700" marT="27425" marB="27425" anchor="ctr">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0">
                <a:tc gridSpan="2">
                  <a:txBody>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The fields indicated in the attached spreadsheet are a set of  Workfront fields for TWN, UC &amp; I9, that Workflow Specialist requested to be defaulted or corrected. </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This spreadsheet would serve as an input for the analysis effort to improve the quality of data sent from Salesforce to Workfront as part of the initiative “Improve quality of Sales Opportunity Data” initiative.</a:t>
                      </a:r>
                      <a:endParaRPr>
                        <a:solidFill>
                          <a:schemeClr val="dk1"/>
                        </a:solidFill>
                        <a:latin typeface="Open Sans"/>
                        <a:ea typeface="Open Sans"/>
                        <a:cs typeface="Open Sans"/>
                        <a:sym typeface="Open Sans"/>
                      </a:endParaRPr>
                    </a:p>
                  </a:txBody>
                  <a:tcPr marL="45700" marR="45700" marT="27425" marB="27425" anchor="ctr">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3" name="Object 2">
            <a:extLst>
              <a:ext uri="{FF2B5EF4-FFF2-40B4-BE49-F238E27FC236}">
                <a16:creationId xmlns:a16="http://schemas.microsoft.com/office/drawing/2014/main" id="{157AAE8B-491B-4A17-AB56-8BA9D3CD8C03}"/>
              </a:ext>
            </a:extLst>
          </p:cNvPr>
          <p:cNvGraphicFramePr>
            <a:graphicFrameLocks noChangeAspect="1"/>
          </p:cNvGraphicFramePr>
          <p:nvPr>
            <p:extLst>
              <p:ext uri="{D42A27DB-BD31-4B8C-83A1-F6EECF244321}">
                <p14:modId xmlns:p14="http://schemas.microsoft.com/office/powerpoint/2010/main" val="1478148325"/>
              </p:ext>
            </p:extLst>
          </p:nvPr>
        </p:nvGraphicFramePr>
        <p:xfrm>
          <a:off x="6382721" y="4315558"/>
          <a:ext cx="923925" cy="806450"/>
        </p:xfrm>
        <a:graphic>
          <a:graphicData uri="http://schemas.openxmlformats.org/presentationml/2006/ole">
            <mc:AlternateContent xmlns:mc="http://schemas.openxmlformats.org/markup-compatibility/2006">
              <mc:Choice xmlns:v="urn:schemas-microsoft-com:vml" Requires="v">
                <p:oleObj spid="_x0000_s1026" name="Worksheet" showAsIcon="1" r:id="rId4" imgW="923400" imgH="805680" progId="Excel.Sheet.12">
                  <p:embed/>
                </p:oleObj>
              </mc:Choice>
              <mc:Fallback>
                <p:oleObj name="Worksheet" showAsIcon="1" r:id="rId4" imgW="923400" imgH="805680" progId="Excel.Sheet.12">
                  <p:embed/>
                  <p:pic>
                    <p:nvPicPr>
                      <p:cNvPr id="0" name=""/>
                      <p:cNvPicPr/>
                      <p:nvPr/>
                    </p:nvPicPr>
                    <p:blipFill>
                      <a:blip r:embed="rId5"/>
                      <a:stretch>
                        <a:fillRect/>
                      </a:stretch>
                    </p:blipFill>
                    <p:spPr>
                      <a:xfrm>
                        <a:off x="6382721" y="4315558"/>
                        <a:ext cx="923925" cy="806450"/>
                      </a:xfrm>
                      <a:prstGeom prst="rect">
                        <a:avLst/>
                      </a:prstGeom>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pic>
        <p:nvPicPr>
          <p:cNvPr id="2073" name="Google Shape;2073;p174"/>
          <p:cNvPicPr preferRelativeResize="0"/>
          <p:nvPr/>
        </p:nvPicPr>
        <p:blipFill rotWithShape="1">
          <a:blip r:embed="rId3">
            <a:alphaModFix/>
          </a:blip>
          <a:srcRect l="3461" t="2530" r="-955" b="898"/>
          <a:stretch/>
        </p:blipFill>
        <p:spPr>
          <a:xfrm>
            <a:off x="274320" y="1097280"/>
            <a:ext cx="5632600" cy="2926875"/>
          </a:xfrm>
          <a:prstGeom prst="rect">
            <a:avLst/>
          </a:prstGeom>
          <a:noFill/>
          <a:ln w="9525" cap="flat" cmpd="sng">
            <a:solidFill>
              <a:schemeClr val="accent6"/>
            </a:solidFill>
            <a:prstDash val="solid"/>
            <a:round/>
            <a:headEnd type="none" w="sm" len="sm"/>
            <a:tailEnd type="none" w="sm" len="sm"/>
          </a:ln>
        </p:spPr>
      </p:pic>
      <p:sp>
        <p:nvSpPr>
          <p:cNvPr id="2074" name="Google Shape;2074;p174"/>
          <p:cNvSpPr/>
          <p:nvPr/>
        </p:nvSpPr>
        <p:spPr>
          <a:xfrm>
            <a:off x="3398622" y="3572546"/>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Open Sans"/>
              <a:ea typeface="Open Sans"/>
              <a:cs typeface="Open Sans"/>
              <a:sym typeface="Open Sans"/>
            </a:endParaRPr>
          </a:p>
        </p:txBody>
      </p:sp>
      <p:sp>
        <p:nvSpPr>
          <p:cNvPr id="2075" name="Google Shape;2075;p174"/>
          <p:cNvSpPr/>
          <p:nvPr/>
        </p:nvSpPr>
        <p:spPr>
          <a:xfrm>
            <a:off x="4993697" y="3572546"/>
            <a:ext cx="137100" cy="1371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Open Sans"/>
              <a:ea typeface="Open Sans"/>
              <a:cs typeface="Open Sans"/>
              <a:sym typeface="Open Sans"/>
            </a:endParaRPr>
          </a:p>
        </p:txBody>
      </p:sp>
      <p:sp>
        <p:nvSpPr>
          <p:cNvPr id="2076" name="Google Shape;2076;p174"/>
          <p:cNvSpPr/>
          <p:nvPr/>
        </p:nvSpPr>
        <p:spPr>
          <a:xfrm>
            <a:off x="2595720" y="3262016"/>
            <a:ext cx="794100" cy="285300"/>
          </a:xfrm>
          <a:prstGeom prst="roundRect">
            <a:avLst>
              <a:gd name="adj" fmla="val 16667"/>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rgbClr val="FFFFFF"/>
                </a:solidFill>
                <a:latin typeface="Open Sans"/>
                <a:ea typeface="Open Sans"/>
                <a:cs typeface="Open Sans"/>
                <a:sym typeface="Open Sans"/>
              </a:rPr>
              <a:t>TWN</a:t>
            </a:r>
            <a:endParaRPr sz="600">
              <a:solidFill>
                <a:srgbClr val="FFFFFF"/>
              </a:solidFill>
              <a:latin typeface="Open Sans"/>
              <a:ea typeface="Open Sans"/>
              <a:cs typeface="Open Sans"/>
              <a:sym typeface="Open Sans"/>
            </a:endParaRPr>
          </a:p>
          <a:p>
            <a:pPr marL="0" lvl="0" indent="0" algn="ctr" rtl="0">
              <a:spcBef>
                <a:spcPts val="0"/>
              </a:spcBef>
              <a:spcAft>
                <a:spcPts val="0"/>
              </a:spcAft>
              <a:buNone/>
            </a:pPr>
            <a:r>
              <a:rPr lang="en" sz="600">
                <a:solidFill>
                  <a:srgbClr val="FFFFFF"/>
                </a:solidFill>
                <a:latin typeface="Open Sans"/>
                <a:ea typeface="Open Sans"/>
                <a:cs typeface="Open Sans"/>
                <a:sym typeface="Open Sans"/>
              </a:rPr>
              <a:t>Microservice</a:t>
            </a:r>
            <a:endParaRPr sz="600">
              <a:solidFill>
                <a:srgbClr val="FFFFFF"/>
              </a:solidFill>
              <a:latin typeface="Open Sans"/>
              <a:ea typeface="Open Sans"/>
              <a:cs typeface="Open Sans"/>
              <a:sym typeface="Open Sans"/>
            </a:endParaRPr>
          </a:p>
        </p:txBody>
      </p:sp>
      <p:sp>
        <p:nvSpPr>
          <p:cNvPr id="2077" name="Google Shape;2077;p174"/>
          <p:cNvSpPr/>
          <p:nvPr/>
        </p:nvSpPr>
        <p:spPr>
          <a:xfrm>
            <a:off x="4050100" y="3322977"/>
            <a:ext cx="794100" cy="285300"/>
          </a:xfrm>
          <a:prstGeom prst="roundRect">
            <a:avLst>
              <a:gd name="adj" fmla="val 16667"/>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rgbClr val="FFFFFF"/>
                </a:solidFill>
                <a:latin typeface="Open Sans"/>
                <a:ea typeface="Open Sans"/>
                <a:cs typeface="Open Sans"/>
                <a:sym typeface="Open Sans"/>
              </a:rPr>
              <a:t>V5 Config</a:t>
            </a:r>
            <a:endParaRPr sz="600">
              <a:solidFill>
                <a:srgbClr val="FFFFFF"/>
              </a:solidFill>
              <a:latin typeface="Open Sans"/>
              <a:ea typeface="Open Sans"/>
              <a:cs typeface="Open Sans"/>
              <a:sym typeface="Open Sans"/>
            </a:endParaRPr>
          </a:p>
          <a:p>
            <a:pPr marL="0" lvl="0" indent="0" algn="ctr" rtl="0">
              <a:spcBef>
                <a:spcPts val="0"/>
              </a:spcBef>
              <a:spcAft>
                <a:spcPts val="0"/>
              </a:spcAft>
              <a:buNone/>
            </a:pPr>
            <a:r>
              <a:rPr lang="en" sz="600">
                <a:solidFill>
                  <a:srgbClr val="FFFFFF"/>
                </a:solidFill>
                <a:latin typeface="Open Sans"/>
                <a:ea typeface="Open Sans"/>
                <a:cs typeface="Open Sans"/>
                <a:sym typeface="Open Sans"/>
              </a:rPr>
              <a:t>Microservice</a:t>
            </a:r>
            <a:endParaRPr sz="600">
              <a:solidFill>
                <a:srgbClr val="FFFFFF"/>
              </a:solidFill>
              <a:latin typeface="Open Sans"/>
              <a:ea typeface="Open Sans"/>
              <a:cs typeface="Open Sans"/>
              <a:sym typeface="Open Sans"/>
            </a:endParaRPr>
          </a:p>
        </p:txBody>
      </p:sp>
      <p:sp>
        <p:nvSpPr>
          <p:cNvPr id="2078" name="Google Shape;2078;p174"/>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079" name="Google Shape;2079;p174"/>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080" name="Google Shape;2080;p174"/>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081" name="Google Shape;2081;p174"/>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082" name="Google Shape;2082;p174"/>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083" name="Google Shape;2083;p174"/>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084" name="Google Shape;2084;p174"/>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085" name="Google Shape;2085;p174"/>
          <p:cNvSpPr txBox="1"/>
          <p:nvPr/>
        </p:nvSpPr>
        <p:spPr>
          <a:xfrm>
            <a:off x="2429785" y="252350"/>
            <a:ext cx="10443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086" name="Google Shape;2086;p174"/>
          <p:cNvSpPr txBox="1"/>
          <p:nvPr/>
        </p:nvSpPr>
        <p:spPr>
          <a:xfrm>
            <a:off x="3472201"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TWN</a:t>
            </a:r>
            <a:endParaRPr sz="600">
              <a:solidFill>
                <a:schemeClr val="lt1"/>
              </a:solidFill>
              <a:latin typeface="Open Sans"/>
              <a:ea typeface="Open Sans"/>
              <a:cs typeface="Open Sans"/>
              <a:sym typeface="Open Sans"/>
            </a:endParaRPr>
          </a:p>
        </p:txBody>
      </p:sp>
      <p:sp>
        <p:nvSpPr>
          <p:cNvPr id="2087" name="Google Shape;2087;p174"/>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088" name="Google Shape;2088;p174"/>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089" name="Google Shape;2089;p174"/>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090" name="Google Shape;2090;p174"/>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Product Setup - TWN Cloud Default Config</a:t>
            </a:r>
            <a:endParaRPr sz="1400" i="1"/>
          </a:p>
        </p:txBody>
      </p:sp>
      <p:sp>
        <p:nvSpPr>
          <p:cNvPr id="2091" name="Google Shape;2091;p174"/>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092" name="Google Shape;2092;p174"/>
          <p:cNvSpPr/>
          <p:nvPr/>
        </p:nvSpPr>
        <p:spPr>
          <a:xfrm>
            <a:off x="7547525" y="2091166"/>
            <a:ext cx="1322100" cy="23748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endParaRPr sz="700" b="1" i="1">
              <a:solidFill>
                <a:schemeClr val="dk1"/>
              </a:solidFill>
              <a:latin typeface="Open Sans"/>
              <a:ea typeface="Open Sans"/>
              <a:cs typeface="Open Sans"/>
              <a:sym typeface="Open Sans"/>
            </a:endParaRPr>
          </a:p>
        </p:txBody>
      </p:sp>
      <p:sp>
        <p:nvSpPr>
          <p:cNvPr id="2093" name="Google Shape;2093;p174"/>
          <p:cNvSpPr txBox="1"/>
          <p:nvPr/>
        </p:nvSpPr>
        <p:spPr>
          <a:xfrm>
            <a:off x="7896910" y="2275910"/>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Start</a:t>
            </a:r>
            <a:endParaRPr sz="600">
              <a:solidFill>
                <a:schemeClr val="dk1"/>
              </a:solidFill>
              <a:latin typeface="Open Sans"/>
              <a:ea typeface="Open Sans"/>
              <a:cs typeface="Open Sans"/>
              <a:sym typeface="Open Sans"/>
            </a:endParaRPr>
          </a:p>
        </p:txBody>
      </p:sp>
      <p:sp>
        <p:nvSpPr>
          <p:cNvPr id="2094" name="Google Shape;2094;p174"/>
          <p:cNvSpPr txBox="1"/>
          <p:nvPr/>
        </p:nvSpPr>
        <p:spPr>
          <a:xfrm>
            <a:off x="7896910" y="3004529"/>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End</a:t>
            </a:r>
            <a:endParaRPr sz="600">
              <a:solidFill>
                <a:schemeClr val="dk1"/>
              </a:solidFill>
              <a:latin typeface="Open Sans"/>
              <a:ea typeface="Open Sans"/>
              <a:cs typeface="Open Sans"/>
              <a:sym typeface="Open Sans"/>
            </a:endParaRPr>
          </a:p>
        </p:txBody>
      </p:sp>
      <p:sp>
        <p:nvSpPr>
          <p:cNvPr id="2095" name="Google Shape;2095;p174"/>
          <p:cNvSpPr txBox="1"/>
          <p:nvPr/>
        </p:nvSpPr>
        <p:spPr>
          <a:xfrm>
            <a:off x="7896910" y="2471854"/>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Send Message</a:t>
            </a:r>
            <a:endParaRPr sz="600">
              <a:solidFill>
                <a:schemeClr val="dk1"/>
              </a:solidFill>
              <a:latin typeface="Open Sans"/>
              <a:ea typeface="Open Sans"/>
              <a:cs typeface="Open Sans"/>
              <a:sym typeface="Open Sans"/>
            </a:endParaRPr>
          </a:p>
        </p:txBody>
      </p:sp>
      <p:sp>
        <p:nvSpPr>
          <p:cNvPr id="2096" name="Google Shape;2096;p174"/>
          <p:cNvSpPr txBox="1"/>
          <p:nvPr/>
        </p:nvSpPr>
        <p:spPr>
          <a:xfrm>
            <a:off x="7896910" y="3210892"/>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Receive Message</a:t>
            </a:r>
            <a:endParaRPr sz="600">
              <a:solidFill>
                <a:schemeClr val="dk1"/>
              </a:solidFill>
              <a:latin typeface="Open Sans"/>
              <a:ea typeface="Open Sans"/>
              <a:cs typeface="Open Sans"/>
              <a:sym typeface="Open Sans"/>
            </a:endParaRPr>
          </a:p>
        </p:txBody>
      </p:sp>
      <p:sp>
        <p:nvSpPr>
          <p:cNvPr id="2097" name="Google Shape;2097;p174"/>
          <p:cNvSpPr txBox="1"/>
          <p:nvPr/>
        </p:nvSpPr>
        <p:spPr>
          <a:xfrm>
            <a:off x="7896910" y="2678595"/>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Manual Activity</a:t>
            </a:r>
            <a:endParaRPr sz="600">
              <a:solidFill>
                <a:schemeClr val="dk1"/>
              </a:solidFill>
              <a:latin typeface="Open Sans"/>
              <a:ea typeface="Open Sans"/>
              <a:cs typeface="Open Sans"/>
              <a:sym typeface="Open Sans"/>
            </a:endParaRPr>
          </a:p>
        </p:txBody>
      </p:sp>
      <p:sp>
        <p:nvSpPr>
          <p:cNvPr id="2098" name="Google Shape;2098;p174"/>
          <p:cNvSpPr txBox="1"/>
          <p:nvPr/>
        </p:nvSpPr>
        <p:spPr>
          <a:xfrm>
            <a:off x="7896910" y="3413141"/>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System Integration</a:t>
            </a:r>
            <a:endParaRPr sz="600">
              <a:solidFill>
                <a:schemeClr val="dk1"/>
              </a:solidFill>
              <a:latin typeface="Open Sans"/>
              <a:ea typeface="Open Sans"/>
              <a:cs typeface="Open Sans"/>
              <a:sym typeface="Open Sans"/>
            </a:endParaRPr>
          </a:p>
        </p:txBody>
      </p:sp>
      <p:pic>
        <p:nvPicPr>
          <p:cNvPr id="2099" name="Google Shape;2099;p174"/>
          <p:cNvPicPr preferRelativeResize="0"/>
          <p:nvPr/>
        </p:nvPicPr>
        <p:blipFill>
          <a:blip r:embed="rId4">
            <a:alphaModFix/>
          </a:blip>
          <a:stretch>
            <a:fillRect/>
          </a:stretch>
        </p:blipFill>
        <p:spPr>
          <a:xfrm>
            <a:off x="7609746" y="2254725"/>
            <a:ext cx="176158" cy="134770"/>
          </a:xfrm>
          <a:prstGeom prst="rect">
            <a:avLst/>
          </a:prstGeom>
          <a:noFill/>
          <a:ln>
            <a:noFill/>
          </a:ln>
        </p:spPr>
      </p:pic>
      <p:pic>
        <p:nvPicPr>
          <p:cNvPr id="2100" name="Google Shape;2100;p174"/>
          <p:cNvPicPr preferRelativeResize="0"/>
          <p:nvPr/>
        </p:nvPicPr>
        <p:blipFill>
          <a:blip r:embed="rId5">
            <a:alphaModFix/>
          </a:blip>
          <a:stretch>
            <a:fillRect/>
          </a:stretch>
        </p:blipFill>
        <p:spPr>
          <a:xfrm>
            <a:off x="7609746" y="2435726"/>
            <a:ext cx="169595" cy="164656"/>
          </a:xfrm>
          <a:prstGeom prst="rect">
            <a:avLst/>
          </a:prstGeom>
          <a:noFill/>
          <a:ln>
            <a:noFill/>
          </a:ln>
        </p:spPr>
      </p:pic>
      <p:pic>
        <p:nvPicPr>
          <p:cNvPr id="2101" name="Google Shape;2101;p174"/>
          <p:cNvPicPr preferRelativeResize="0"/>
          <p:nvPr/>
        </p:nvPicPr>
        <p:blipFill>
          <a:blip r:embed="rId6">
            <a:alphaModFix/>
          </a:blip>
          <a:stretch>
            <a:fillRect/>
          </a:stretch>
        </p:blipFill>
        <p:spPr>
          <a:xfrm>
            <a:off x="7609746" y="3178911"/>
            <a:ext cx="173736" cy="156362"/>
          </a:xfrm>
          <a:prstGeom prst="rect">
            <a:avLst/>
          </a:prstGeom>
          <a:noFill/>
          <a:ln>
            <a:noFill/>
          </a:ln>
        </p:spPr>
      </p:pic>
      <p:pic>
        <p:nvPicPr>
          <p:cNvPr id="2102" name="Google Shape;2102;p174"/>
          <p:cNvPicPr preferRelativeResize="0"/>
          <p:nvPr/>
        </p:nvPicPr>
        <p:blipFill>
          <a:blip r:embed="rId7">
            <a:alphaModFix/>
          </a:blip>
          <a:stretch>
            <a:fillRect/>
          </a:stretch>
        </p:blipFill>
        <p:spPr>
          <a:xfrm>
            <a:off x="7609746" y="3733316"/>
            <a:ext cx="173736" cy="135967"/>
          </a:xfrm>
          <a:prstGeom prst="rect">
            <a:avLst/>
          </a:prstGeom>
          <a:noFill/>
          <a:ln>
            <a:noFill/>
          </a:ln>
        </p:spPr>
      </p:pic>
      <p:pic>
        <p:nvPicPr>
          <p:cNvPr id="2103" name="Google Shape;2103;p174"/>
          <p:cNvPicPr preferRelativeResize="0"/>
          <p:nvPr/>
        </p:nvPicPr>
        <p:blipFill>
          <a:blip r:embed="rId8">
            <a:alphaModFix/>
          </a:blip>
          <a:stretch>
            <a:fillRect/>
          </a:stretch>
        </p:blipFill>
        <p:spPr>
          <a:xfrm>
            <a:off x="7609746" y="2968433"/>
            <a:ext cx="173736" cy="164592"/>
          </a:xfrm>
          <a:prstGeom prst="rect">
            <a:avLst/>
          </a:prstGeom>
          <a:noFill/>
          <a:ln>
            <a:noFill/>
          </a:ln>
        </p:spPr>
      </p:pic>
      <p:pic>
        <p:nvPicPr>
          <p:cNvPr id="2104" name="Google Shape;2104;p174"/>
          <p:cNvPicPr preferRelativeResize="0"/>
          <p:nvPr/>
        </p:nvPicPr>
        <p:blipFill>
          <a:blip r:embed="rId9">
            <a:alphaModFix/>
          </a:blip>
          <a:stretch>
            <a:fillRect/>
          </a:stretch>
        </p:blipFill>
        <p:spPr>
          <a:xfrm>
            <a:off x="7609746" y="2646613"/>
            <a:ext cx="173736" cy="156362"/>
          </a:xfrm>
          <a:prstGeom prst="rect">
            <a:avLst/>
          </a:prstGeom>
          <a:noFill/>
          <a:ln>
            <a:noFill/>
          </a:ln>
        </p:spPr>
      </p:pic>
      <p:pic>
        <p:nvPicPr>
          <p:cNvPr id="2105" name="Google Shape;2105;p174"/>
          <p:cNvPicPr preferRelativeResize="0"/>
          <p:nvPr/>
        </p:nvPicPr>
        <p:blipFill>
          <a:blip r:embed="rId10">
            <a:alphaModFix/>
          </a:blip>
          <a:stretch>
            <a:fillRect/>
          </a:stretch>
        </p:blipFill>
        <p:spPr>
          <a:xfrm>
            <a:off x="7609746" y="3381160"/>
            <a:ext cx="173736" cy="156362"/>
          </a:xfrm>
          <a:prstGeom prst="rect">
            <a:avLst/>
          </a:prstGeom>
          <a:noFill/>
          <a:ln>
            <a:noFill/>
          </a:ln>
        </p:spPr>
      </p:pic>
      <p:pic>
        <p:nvPicPr>
          <p:cNvPr id="2106" name="Google Shape;2106;p174"/>
          <p:cNvPicPr preferRelativeResize="0"/>
          <p:nvPr/>
        </p:nvPicPr>
        <p:blipFill>
          <a:blip r:embed="rId11">
            <a:alphaModFix/>
          </a:blip>
          <a:stretch>
            <a:fillRect/>
          </a:stretch>
        </p:blipFill>
        <p:spPr>
          <a:xfrm>
            <a:off x="7609746" y="4146044"/>
            <a:ext cx="173736" cy="156362"/>
          </a:xfrm>
          <a:prstGeom prst="rect">
            <a:avLst/>
          </a:prstGeom>
          <a:noFill/>
          <a:ln>
            <a:noFill/>
          </a:ln>
        </p:spPr>
      </p:pic>
      <p:pic>
        <p:nvPicPr>
          <p:cNvPr id="2107" name="Google Shape;2107;p174"/>
          <p:cNvPicPr preferRelativeResize="0"/>
          <p:nvPr/>
        </p:nvPicPr>
        <p:blipFill>
          <a:blip r:embed="rId12">
            <a:alphaModFix/>
          </a:blip>
          <a:stretch>
            <a:fillRect/>
          </a:stretch>
        </p:blipFill>
        <p:spPr>
          <a:xfrm>
            <a:off x="7609746" y="3939680"/>
            <a:ext cx="173736" cy="135967"/>
          </a:xfrm>
          <a:prstGeom prst="rect">
            <a:avLst/>
          </a:prstGeom>
          <a:noFill/>
          <a:ln>
            <a:noFill/>
          </a:ln>
        </p:spPr>
      </p:pic>
      <p:sp>
        <p:nvSpPr>
          <p:cNvPr id="2108" name="Google Shape;2108;p174"/>
          <p:cNvSpPr txBox="1"/>
          <p:nvPr/>
        </p:nvSpPr>
        <p:spPr>
          <a:xfrm>
            <a:off x="7896910" y="3758399"/>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If else decision</a:t>
            </a:r>
            <a:endParaRPr sz="600">
              <a:solidFill>
                <a:schemeClr val="dk1"/>
              </a:solidFill>
              <a:latin typeface="Open Sans"/>
              <a:ea typeface="Open Sans"/>
              <a:cs typeface="Open Sans"/>
              <a:sym typeface="Open Sans"/>
            </a:endParaRPr>
          </a:p>
        </p:txBody>
      </p:sp>
      <p:sp>
        <p:nvSpPr>
          <p:cNvPr id="2109" name="Google Shape;2109;p174"/>
          <p:cNvSpPr txBox="1"/>
          <p:nvPr/>
        </p:nvSpPr>
        <p:spPr>
          <a:xfrm>
            <a:off x="7896910" y="3964764"/>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Parallel activities</a:t>
            </a:r>
            <a:endParaRPr sz="600">
              <a:solidFill>
                <a:schemeClr val="dk1"/>
              </a:solidFill>
              <a:latin typeface="Open Sans"/>
              <a:ea typeface="Open Sans"/>
              <a:cs typeface="Open Sans"/>
              <a:sym typeface="Open Sans"/>
            </a:endParaRPr>
          </a:p>
        </p:txBody>
      </p:sp>
      <p:sp>
        <p:nvSpPr>
          <p:cNvPr id="2110" name="Google Shape;2110;p174"/>
          <p:cNvSpPr txBox="1"/>
          <p:nvPr/>
        </p:nvSpPr>
        <p:spPr>
          <a:xfrm>
            <a:off x="7896910" y="4181325"/>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Local scripts</a:t>
            </a:r>
            <a:endParaRPr sz="600">
              <a:solidFill>
                <a:schemeClr val="dk1"/>
              </a:solidFill>
              <a:latin typeface="Open Sans"/>
              <a:ea typeface="Open Sans"/>
              <a:cs typeface="Open Sans"/>
              <a:sym typeface="Open Sans"/>
            </a:endParaRPr>
          </a:p>
        </p:txBody>
      </p:sp>
      <p:sp>
        <p:nvSpPr>
          <p:cNvPr id="2111" name="Google Shape;2111;p174"/>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2112" name="Google Shape;2112;p174"/>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2113" name="Google Shape;2113;p174"/>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2114" name="Google Shape;2114;p174"/>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2115" name="Google Shape;2115;p174"/>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2116" name="Google Shape;2116;p174"/>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2117" name="Google Shape;2117;p174"/>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2118" name="Google Shape;2118;p174"/>
          <p:cNvSpPr/>
          <p:nvPr/>
        </p:nvSpPr>
        <p:spPr>
          <a:xfrm>
            <a:off x="4844197" y="3572546"/>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pic>
        <p:nvPicPr>
          <p:cNvPr id="2123" name="Google Shape;2123;p175"/>
          <p:cNvPicPr preferRelativeResize="0"/>
          <p:nvPr/>
        </p:nvPicPr>
        <p:blipFill rotWithShape="1">
          <a:blip r:embed="rId3">
            <a:alphaModFix/>
          </a:blip>
          <a:srcRect l="925" t="921" r="-447"/>
          <a:stretch/>
        </p:blipFill>
        <p:spPr>
          <a:xfrm>
            <a:off x="274320" y="1097280"/>
            <a:ext cx="6918424" cy="3021096"/>
          </a:xfrm>
          <a:prstGeom prst="rect">
            <a:avLst/>
          </a:prstGeom>
          <a:noFill/>
          <a:ln w="9525" cap="flat" cmpd="sng">
            <a:solidFill>
              <a:schemeClr val="accent6"/>
            </a:solidFill>
            <a:prstDash val="solid"/>
            <a:round/>
            <a:headEnd type="none" w="sm" len="sm"/>
            <a:tailEnd type="none" w="sm" len="sm"/>
          </a:ln>
        </p:spPr>
      </p:pic>
      <p:sp>
        <p:nvSpPr>
          <p:cNvPr id="2124" name="Google Shape;2124;p175"/>
          <p:cNvSpPr/>
          <p:nvPr/>
        </p:nvSpPr>
        <p:spPr>
          <a:xfrm>
            <a:off x="2931990" y="3298251"/>
            <a:ext cx="794100" cy="285300"/>
          </a:xfrm>
          <a:prstGeom prst="roundRect">
            <a:avLst>
              <a:gd name="adj" fmla="val 16667"/>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rgbClr val="FFFFFF"/>
                </a:solidFill>
                <a:latin typeface="Open Sans"/>
                <a:ea typeface="Open Sans"/>
                <a:cs typeface="Open Sans"/>
                <a:sym typeface="Open Sans"/>
              </a:rPr>
              <a:t>I9 Cloud</a:t>
            </a:r>
            <a:endParaRPr sz="600">
              <a:solidFill>
                <a:srgbClr val="FFFFFF"/>
              </a:solidFill>
              <a:latin typeface="Open Sans"/>
              <a:ea typeface="Open Sans"/>
              <a:cs typeface="Open Sans"/>
              <a:sym typeface="Open Sans"/>
            </a:endParaRPr>
          </a:p>
        </p:txBody>
      </p:sp>
      <p:sp>
        <p:nvSpPr>
          <p:cNvPr id="2125" name="Google Shape;2125;p175"/>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126" name="Google Shape;2126;p175"/>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127" name="Google Shape;2127;p175"/>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128" name="Google Shape;2128;p175"/>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129" name="Google Shape;2129;p175"/>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130" name="Google Shape;2130;p175"/>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131" name="Google Shape;2131;p175"/>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132" name="Google Shape;2132;p175"/>
          <p:cNvSpPr txBox="1"/>
          <p:nvPr/>
        </p:nvSpPr>
        <p:spPr>
          <a:xfrm>
            <a:off x="2429785" y="252350"/>
            <a:ext cx="10443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133" name="Google Shape;2133;p175"/>
          <p:cNvSpPr txBox="1"/>
          <p:nvPr/>
        </p:nvSpPr>
        <p:spPr>
          <a:xfrm>
            <a:off x="3472201"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500">
                <a:solidFill>
                  <a:schemeClr val="lt1"/>
                </a:solidFill>
                <a:latin typeface="Open Sans"/>
                <a:ea typeface="Open Sans"/>
                <a:cs typeface="Open Sans"/>
                <a:sym typeface="Open Sans"/>
              </a:rPr>
              <a:t>Product Setup Config I9 Cloud</a:t>
            </a:r>
            <a:endParaRPr sz="600">
              <a:solidFill>
                <a:schemeClr val="lt1"/>
              </a:solidFill>
              <a:latin typeface="Open Sans"/>
              <a:ea typeface="Open Sans"/>
              <a:cs typeface="Open Sans"/>
              <a:sym typeface="Open Sans"/>
            </a:endParaRPr>
          </a:p>
        </p:txBody>
      </p:sp>
      <p:sp>
        <p:nvSpPr>
          <p:cNvPr id="2134" name="Google Shape;2134;p175"/>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135" name="Google Shape;2135;p175"/>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136" name="Google Shape;2136;p175"/>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137" name="Google Shape;2137;p175"/>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Product Setup - I9 Cloud Default Config</a:t>
            </a:r>
            <a:endParaRPr sz="1400" i="1"/>
          </a:p>
        </p:txBody>
      </p:sp>
      <p:sp>
        <p:nvSpPr>
          <p:cNvPr id="2138" name="Google Shape;2138;p175"/>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139" name="Google Shape;2139;p175"/>
          <p:cNvSpPr/>
          <p:nvPr/>
        </p:nvSpPr>
        <p:spPr>
          <a:xfrm>
            <a:off x="7547525" y="2091166"/>
            <a:ext cx="1322100" cy="23748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endParaRPr sz="700" b="1" i="1">
              <a:solidFill>
                <a:schemeClr val="dk1"/>
              </a:solidFill>
              <a:latin typeface="Open Sans"/>
              <a:ea typeface="Open Sans"/>
              <a:cs typeface="Open Sans"/>
              <a:sym typeface="Open Sans"/>
            </a:endParaRPr>
          </a:p>
        </p:txBody>
      </p:sp>
      <p:sp>
        <p:nvSpPr>
          <p:cNvPr id="2140" name="Google Shape;2140;p175"/>
          <p:cNvSpPr txBox="1"/>
          <p:nvPr/>
        </p:nvSpPr>
        <p:spPr>
          <a:xfrm>
            <a:off x="7896910" y="2275910"/>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Start</a:t>
            </a:r>
            <a:endParaRPr sz="600">
              <a:solidFill>
                <a:schemeClr val="dk1"/>
              </a:solidFill>
              <a:latin typeface="Open Sans"/>
              <a:ea typeface="Open Sans"/>
              <a:cs typeface="Open Sans"/>
              <a:sym typeface="Open Sans"/>
            </a:endParaRPr>
          </a:p>
        </p:txBody>
      </p:sp>
      <p:sp>
        <p:nvSpPr>
          <p:cNvPr id="2141" name="Google Shape;2141;p175"/>
          <p:cNvSpPr txBox="1"/>
          <p:nvPr/>
        </p:nvSpPr>
        <p:spPr>
          <a:xfrm>
            <a:off x="7896910" y="3004529"/>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End</a:t>
            </a:r>
            <a:endParaRPr sz="600">
              <a:solidFill>
                <a:schemeClr val="dk1"/>
              </a:solidFill>
              <a:latin typeface="Open Sans"/>
              <a:ea typeface="Open Sans"/>
              <a:cs typeface="Open Sans"/>
              <a:sym typeface="Open Sans"/>
            </a:endParaRPr>
          </a:p>
        </p:txBody>
      </p:sp>
      <p:sp>
        <p:nvSpPr>
          <p:cNvPr id="2142" name="Google Shape;2142;p175"/>
          <p:cNvSpPr txBox="1"/>
          <p:nvPr/>
        </p:nvSpPr>
        <p:spPr>
          <a:xfrm>
            <a:off x="7896910" y="2471854"/>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Send Message</a:t>
            </a:r>
            <a:endParaRPr sz="600">
              <a:solidFill>
                <a:schemeClr val="dk1"/>
              </a:solidFill>
              <a:latin typeface="Open Sans"/>
              <a:ea typeface="Open Sans"/>
              <a:cs typeface="Open Sans"/>
              <a:sym typeface="Open Sans"/>
            </a:endParaRPr>
          </a:p>
        </p:txBody>
      </p:sp>
      <p:sp>
        <p:nvSpPr>
          <p:cNvPr id="2143" name="Google Shape;2143;p175"/>
          <p:cNvSpPr txBox="1"/>
          <p:nvPr/>
        </p:nvSpPr>
        <p:spPr>
          <a:xfrm>
            <a:off x="7896910" y="3210892"/>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Receive Message</a:t>
            </a:r>
            <a:endParaRPr sz="600">
              <a:solidFill>
                <a:schemeClr val="dk1"/>
              </a:solidFill>
              <a:latin typeface="Open Sans"/>
              <a:ea typeface="Open Sans"/>
              <a:cs typeface="Open Sans"/>
              <a:sym typeface="Open Sans"/>
            </a:endParaRPr>
          </a:p>
        </p:txBody>
      </p:sp>
      <p:sp>
        <p:nvSpPr>
          <p:cNvPr id="2144" name="Google Shape;2144;p175"/>
          <p:cNvSpPr txBox="1"/>
          <p:nvPr/>
        </p:nvSpPr>
        <p:spPr>
          <a:xfrm>
            <a:off x="7896910" y="2678595"/>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Manual Activity</a:t>
            </a:r>
            <a:endParaRPr sz="600">
              <a:solidFill>
                <a:schemeClr val="dk1"/>
              </a:solidFill>
              <a:latin typeface="Open Sans"/>
              <a:ea typeface="Open Sans"/>
              <a:cs typeface="Open Sans"/>
              <a:sym typeface="Open Sans"/>
            </a:endParaRPr>
          </a:p>
        </p:txBody>
      </p:sp>
      <p:sp>
        <p:nvSpPr>
          <p:cNvPr id="2145" name="Google Shape;2145;p175"/>
          <p:cNvSpPr txBox="1"/>
          <p:nvPr/>
        </p:nvSpPr>
        <p:spPr>
          <a:xfrm>
            <a:off x="7896910" y="3413141"/>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System Integration</a:t>
            </a:r>
            <a:endParaRPr sz="600">
              <a:solidFill>
                <a:schemeClr val="dk1"/>
              </a:solidFill>
              <a:latin typeface="Open Sans"/>
              <a:ea typeface="Open Sans"/>
              <a:cs typeface="Open Sans"/>
              <a:sym typeface="Open Sans"/>
            </a:endParaRPr>
          </a:p>
        </p:txBody>
      </p:sp>
      <p:pic>
        <p:nvPicPr>
          <p:cNvPr id="2146" name="Google Shape;2146;p175"/>
          <p:cNvPicPr preferRelativeResize="0"/>
          <p:nvPr/>
        </p:nvPicPr>
        <p:blipFill>
          <a:blip r:embed="rId4">
            <a:alphaModFix/>
          </a:blip>
          <a:stretch>
            <a:fillRect/>
          </a:stretch>
        </p:blipFill>
        <p:spPr>
          <a:xfrm>
            <a:off x="7609746" y="2254725"/>
            <a:ext cx="176158" cy="134770"/>
          </a:xfrm>
          <a:prstGeom prst="rect">
            <a:avLst/>
          </a:prstGeom>
          <a:noFill/>
          <a:ln>
            <a:noFill/>
          </a:ln>
        </p:spPr>
      </p:pic>
      <p:pic>
        <p:nvPicPr>
          <p:cNvPr id="2147" name="Google Shape;2147;p175"/>
          <p:cNvPicPr preferRelativeResize="0"/>
          <p:nvPr/>
        </p:nvPicPr>
        <p:blipFill>
          <a:blip r:embed="rId5">
            <a:alphaModFix/>
          </a:blip>
          <a:stretch>
            <a:fillRect/>
          </a:stretch>
        </p:blipFill>
        <p:spPr>
          <a:xfrm>
            <a:off x="7609746" y="2435726"/>
            <a:ext cx="169595" cy="164656"/>
          </a:xfrm>
          <a:prstGeom prst="rect">
            <a:avLst/>
          </a:prstGeom>
          <a:noFill/>
          <a:ln>
            <a:noFill/>
          </a:ln>
        </p:spPr>
      </p:pic>
      <p:pic>
        <p:nvPicPr>
          <p:cNvPr id="2148" name="Google Shape;2148;p175"/>
          <p:cNvPicPr preferRelativeResize="0"/>
          <p:nvPr/>
        </p:nvPicPr>
        <p:blipFill>
          <a:blip r:embed="rId6">
            <a:alphaModFix/>
          </a:blip>
          <a:stretch>
            <a:fillRect/>
          </a:stretch>
        </p:blipFill>
        <p:spPr>
          <a:xfrm>
            <a:off x="7609746" y="3178911"/>
            <a:ext cx="173736" cy="156362"/>
          </a:xfrm>
          <a:prstGeom prst="rect">
            <a:avLst/>
          </a:prstGeom>
          <a:noFill/>
          <a:ln>
            <a:noFill/>
          </a:ln>
        </p:spPr>
      </p:pic>
      <p:pic>
        <p:nvPicPr>
          <p:cNvPr id="2149" name="Google Shape;2149;p175"/>
          <p:cNvPicPr preferRelativeResize="0"/>
          <p:nvPr/>
        </p:nvPicPr>
        <p:blipFill>
          <a:blip r:embed="rId7">
            <a:alphaModFix/>
          </a:blip>
          <a:stretch>
            <a:fillRect/>
          </a:stretch>
        </p:blipFill>
        <p:spPr>
          <a:xfrm>
            <a:off x="7609746" y="3733316"/>
            <a:ext cx="173736" cy="135967"/>
          </a:xfrm>
          <a:prstGeom prst="rect">
            <a:avLst/>
          </a:prstGeom>
          <a:noFill/>
          <a:ln>
            <a:noFill/>
          </a:ln>
        </p:spPr>
      </p:pic>
      <p:pic>
        <p:nvPicPr>
          <p:cNvPr id="2150" name="Google Shape;2150;p175"/>
          <p:cNvPicPr preferRelativeResize="0"/>
          <p:nvPr/>
        </p:nvPicPr>
        <p:blipFill>
          <a:blip r:embed="rId8">
            <a:alphaModFix/>
          </a:blip>
          <a:stretch>
            <a:fillRect/>
          </a:stretch>
        </p:blipFill>
        <p:spPr>
          <a:xfrm>
            <a:off x="7609746" y="2968433"/>
            <a:ext cx="173736" cy="164592"/>
          </a:xfrm>
          <a:prstGeom prst="rect">
            <a:avLst/>
          </a:prstGeom>
          <a:noFill/>
          <a:ln>
            <a:noFill/>
          </a:ln>
        </p:spPr>
      </p:pic>
      <p:pic>
        <p:nvPicPr>
          <p:cNvPr id="2151" name="Google Shape;2151;p175"/>
          <p:cNvPicPr preferRelativeResize="0"/>
          <p:nvPr/>
        </p:nvPicPr>
        <p:blipFill>
          <a:blip r:embed="rId9">
            <a:alphaModFix/>
          </a:blip>
          <a:stretch>
            <a:fillRect/>
          </a:stretch>
        </p:blipFill>
        <p:spPr>
          <a:xfrm>
            <a:off x="7609746" y="2646613"/>
            <a:ext cx="173736" cy="156362"/>
          </a:xfrm>
          <a:prstGeom prst="rect">
            <a:avLst/>
          </a:prstGeom>
          <a:noFill/>
          <a:ln>
            <a:noFill/>
          </a:ln>
        </p:spPr>
      </p:pic>
      <p:pic>
        <p:nvPicPr>
          <p:cNvPr id="2152" name="Google Shape;2152;p175"/>
          <p:cNvPicPr preferRelativeResize="0"/>
          <p:nvPr/>
        </p:nvPicPr>
        <p:blipFill>
          <a:blip r:embed="rId10">
            <a:alphaModFix/>
          </a:blip>
          <a:stretch>
            <a:fillRect/>
          </a:stretch>
        </p:blipFill>
        <p:spPr>
          <a:xfrm>
            <a:off x="7609746" y="3381160"/>
            <a:ext cx="173736" cy="156362"/>
          </a:xfrm>
          <a:prstGeom prst="rect">
            <a:avLst/>
          </a:prstGeom>
          <a:noFill/>
          <a:ln>
            <a:noFill/>
          </a:ln>
        </p:spPr>
      </p:pic>
      <p:pic>
        <p:nvPicPr>
          <p:cNvPr id="2153" name="Google Shape;2153;p175"/>
          <p:cNvPicPr preferRelativeResize="0"/>
          <p:nvPr/>
        </p:nvPicPr>
        <p:blipFill>
          <a:blip r:embed="rId11">
            <a:alphaModFix/>
          </a:blip>
          <a:stretch>
            <a:fillRect/>
          </a:stretch>
        </p:blipFill>
        <p:spPr>
          <a:xfrm>
            <a:off x="7609746" y="4146044"/>
            <a:ext cx="173736" cy="156362"/>
          </a:xfrm>
          <a:prstGeom prst="rect">
            <a:avLst/>
          </a:prstGeom>
          <a:noFill/>
          <a:ln>
            <a:noFill/>
          </a:ln>
        </p:spPr>
      </p:pic>
      <p:pic>
        <p:nvPicPr>
          <p:cNvPr id="2154" name="Google Shape;2154;p175"/>
          <p:cNvPicPr preferRelativeResize="0"/>
          <p:nvPr/>
        </p:nvPicPr>
        <p:blipFill>
          <a:blip r:embed="rId12">
            <a:alphaModFix/>
          </a:blip>
          <a:stretch>
            <a:fillRect/>
          </a:stretch>
        </p:blipFill>
        <p:spPr>
          <a:xfrm>
            <a:off x="7609746" y="3939680"/>
            <a:ext cx="173736" cy="135967"/>
          </a:xfrm>
          <a:prstGeom prst="rect">
            <a:avLst/>
          </a:prstGeom>
          <a:noFill/>
          <a:ln>
            <a:noFill/>
          </a:ln>
        </p:spPr>
      </p:pic>
      <p:sp>
        <p:nvSpPr>
          <p:cNvPr id="2155" name="Google Shape;2155;p175"/>
          <p:cNvSpPr txBox="1"/>
          <p:nvPr/>
        </p:nvSpPr>
        <p:spPr>
          <a:xfrm>
            <a:off x="7896910" y="3758399"/>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If else decision</a:t>
            </a:r>
            <a:endParaRPr sz="600">
              <a:solidFill>
                <a:schemeClr val="dk1"/>
              </a:solidFill>
              <a:latin typeface="Open Sans"/>
              <a:ea typeface="Open Sans"/>
              <a:cs typeface="Open Sans"/>
              <a:sym typeface="Open Sans"/>
            </a:endParaRPr>
          </a:p>
        </p:txBody>
      </p:sp>
      <p:sp>
        <p:nvSpPr>
          <p:cNvPr id="2156" name="Google Shape;2156;p175"/>
          <p:cNvSpPr txBox="1"/>
          <p:nvPr/>
        </p:nvSpPr>
        <p:spPr>
          <a:xfrm>
            <a:off x="7896910" y="3964764"/>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Parallel activities</a:t>
            </a:r>
            <a:endParaRPr sz="600">
              <a:solidFill>
                <a:schemeClr val="dk1"/>
              </a:solidFill>
              <a:latin typeface="Open Sans"/>
              <a:ea typeface="Open Sans"/>
              <a:cs typeface="Open Sans"/>
              <a:sym typeface="Open Sans"/>
            </a:endParaRPr>
          </a:p>
        </p:txBody>
      </p:sp>
      <p:sp>
        <p:nvSpPr>
          <p:cNvPr id="2157" name="Google Shape;2157;p175"/>
          <p:cNvSpPr txBox="1"/>
          <p:nvPr/>
        </p:nvSpPr>
        <p:spPr>
          <a:xfrm>
            <a:off x="7896910" y="4181325"/>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Local scripts</a:t>
            </a:r>
            <a:endParaRPr sz="600">
              <a:solidFill>
                <a:schemeClr val="dk1"/>
              </a:solidFill>
              <a:latin typeface="Open Sans"/>
              <a:ea typeface="Open Sans"/>
              <a:cs typeface="Open Sans"/>
              <a:sym typeface="Open Sans"/>
            </a:endParaRPr>
          </a:p>
        </p:txBody>
      </p:sp>
      <p:sp>
        <p:nvSpPr>
          <p:cNvPr id="2158" name="Google Shape;2158;p175"/>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2159" name="Google Shape;2159;p175"/>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2160" name="Google Shape;2160;p175"/>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2161" name="Google Shape;2161;p175"/>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2162" name="Google Shape;2162;p175"/>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2163" name="Google Shape;2163;p175"/>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2164" name="Google Shape;2164;p175"/>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2165" name="Google Shape;2165;p175"/>
          <p:cNvSpPr txBox="1"/>
          <p:nvPr/>
        </p:nvSpPr>
        <p:spPr>
          <a:xfrm>
            <a:off x="4070475" y="3597850"/>
            <a:ext cx="2743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Pending Discussion by Equifax tech team</a:t>
            </a:r>
            <a:r>
              <a:rPr lang="en" sz="800">
                <a:latin typeface="Open Sans"/>
                <a:ea typeface="Open Sans"/>
                <a:cs typeface="Open Sans"/>
                <a:sym typeface="Open Sans"/>
              </a:rPr>
              <a:t> - on when this setup happens.</a:t>
            </a:r>
            <a:endParaRPr sz="800">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pic>
        <p:nvPicPr>
          <p:cNvPr id="2170" name="Google Shape;2170;p176"/>
          <p:cNvPicPr preferRelativeResize="0"/>
          <p:nvPr/>
        </p:nvPicPr>
        <p:blipFill rotWithShape="1">
          <a:blip r:embed="rId3">
            <a:alphaModFix/>
          </a:blip>
          <a:srcRect t="4379"/>
          <a:stretch/>
        </p:blipFill>
        <p:spPr>
          <a:xfrm>
            <a:off x="274320" y="1097280"/>
            <a:ext cx="6168099" cy="2525600"/>
          </a:xfrm>
          <a:prstGeom prst="rect">
            <a:avLst/>
          </a:prstGeom>
          <a:noFill/>
          <a:ln w="9525" cap="flat" cmpd="sng">
            <a:solidFill>
              <a:schemeClr val="accent6"/>
            </a:solidFill>
            <a:prstDash val="solid"/>
            <a:round/>
            <a:headEnd type="none" w="sm" len="sm"/>
            <a:tailEnd type="none" w="sm" len="sm"/>
          </a:ln>
        </p:spPr>
      </p:pic>
      <p:sp>
        <p:nvSpPr>
          <p:cNvPr id="2171" name="Google Shape;2171;p176"/>
          <p:cNvSpPr/>
          <p:nvPr/>
        </p:nvSpPr>
        <p:spPr>
          <a:xfrm>
            <a:off x="1775482" y="2597683"/>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000">
              <a:latin typeface="Open Sans"/>
              <a:ea typeface="Open Sans"/>
              <a:cs typeface="Open Sans"/>
              <a:sym typeface="Open Sans"/>
            </a:endParaRPr>
          </a:p>
        </p:txBody>
      </p:sp>
      <p:sp>
        <p:nvSpPr>
          <p:cNvPr id="2172" name="Google Shape;2172;p176"/>
          <p:cNvSpPr/>
          <p:nvPr/>
        </p:nvSpPr>
        <p:spPr>
          <a:xfrm>
            <a:off x="3068040" y="2597683"/>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000">
              <a:latin typeface="Open Sans"/>
              <a:ea typeface="Open Sans"/>
              <a:cs typeface="Open Sans"/>
              <a:sym typeface="Open Sans"/>
            </a:endParaRPr>
          </a:p>
        </p:txBody>
      </p:sp>
      <p:sp>
        <p:nvSpPr>
          <p:cNvPr id="2173" name="Google Shape;2173;p176"/>
          <p:cNvSpPr/>
          <p:nvPr/>
        </p:nvSpPr>
        <p:spPr>
          <a:xfrm>
            <a:off x="4395521" y="2597683"/>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000">
              <a:latin typeface="Open Sans"/>
              <a:ea typeface="Open Sans"/>
              <a:cs typeface="Open Sans"/>
              <a:sym typeface="Open Sans"/>
            </a:endParaRPr>
          </a:p>
        </p:txBody>
      </p:sp>
      <p:sp>
        <p:nvSpPr>
          <p:cNvPr id="2174" name="Google Shape;2174;p176"/>
          <p:cNvSpPr/>
          <p:nvPr/>
        </p:nvSpPr>
        <p:spPr>
          <a:xfrm>
            <a:off x="2654142" y="2966910"/>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Open Sans"/>
              <a:ea typeface="Open Sans"/>
              <a:cs typeface="Open Sans"/>
              <a:sym typeface="Open Sans"/>
            </a:endParaRPr>
          </a:p>
        </p:txBody>
      </p:sp>
      <p:sp>
        <p:nvSpPr>
          <p:cNvPr id="2175" name="Google Shape;2175;p176"/>
          <p:cNvSpPr/>
          <p:nvPr/>
        </p:nvSpPr>
        <p:spPr>
          <a:xfrm>
            <a:off x="1930870" y="1151399"/>
            <a:ext cx="4295700" cy="459900"/>
          </a:xfrm>
          <a:prstGeom prst="roundRect">
            <a:avLst>
              <a:gd name="adj" fmla="val 16667"/>
            </a:avLst>
          </a:prstGeom>
          <a:solidFill>
            <a:schemeClr val="accent2"/>
          </a:solidFill>
          <a:ln>
            <a:noFill/>
          </a:ln>
        </p:spPr>
        <p:txBody>
          <a:bodyPr spcFirstLastPara="1" wrap="square" lIns="27425" tIns="27425" rIns="27425" bIns="27425" anchor="ctr" anchorCtr="0">
            <a:noAutofit/>
          </a:bodyPr>
          <a:lstStyle/>
          <a:p>
            <a:pPr marL="0" lvl="0" indent="0" algn="l" rtl="0">
              <a:spcBef>
                <a:spcPts val="0"/>
              </a:spcBef>
              <a:spcAft>
                <a:spcPts val="0"/>
              </a:spcAft>
              <a:buNone/>
            </a:pPr>
            <a:r>
              <a:rPr lang="en" sz="700">
                <a:solidFill>
                  <a:schemeClr val="lt1"/>
                </a:solidFill>
                <a:latin typeface="Open Sans"/>
                <a:ea typeface="Open Sans"/>
                <a:cs typeface="Open Sans"/>
                <a:sym typeface="Open Sans"/>
              </a:rPr>
              <a:t>The tech team has indicated there are other databases which need to updated.</a:t>
            </a:r>
            <a:endParaRPr sz="700">
              <a:solidFill>
                <a:schemeClr val="lt1"/>
              </a:solidFill>
              <a:latin typeface="Open Sans"/>
              <a:ea typeface="Open Sans"/>
              <a:cs typeface="Open Sans"/>
              <a:sym typeface="Open Sans"/>
            </a:endParaRPr>
          </a:p>
          <a:p>
            <a:pPr marL="0" lvl="0" indent="0" algn="l" rtl="0">
              <a:spcBef>
                <a:spcPts val="300"/>
              </a:spcBef>
              <a:spcAft>
                <a:spcPts val="0"/>
              </a:spcAft>
              <a:buNone/>
            </a:pPr>
            <a:r>
              <a:rPr lang="en" sz="700">
                <a:solidFill>
                  <a:schemeClr val="lt1"/>
                </a:solidFill>
                <a:latin typeface="Open Sans"/>
                <a:ea typeface="Open Sans"/>
                <a:cs typeface="Open Sans"/>
                <a:sym typeface="Open Sans"/>
              </a:rPr>
              <a:t>Client Info Base is currently migrating from Postgres to Oracle which is planned for completion in Q3 2022 </a:t>
            </a:r>
            <a:endParaRPr sz="700">
              <a:solidFill>
                <a:schemeClr val="lt1"/>
              </a:solidFill>
              <a:latin typeface="Open Sans"/>
              <a:ea typeface="Open Sans"/>
              <a:cs typeface="Open Sans"/>
              <a:sym typeface="Open Sans"/>
            </a:endParaRPr>
          </a:p>
        </p:txBody>
      </p:sp>
      <p:sp>
        <p:nvSpPr>
          <p:cNvPr id="2176" name="Google Shape;2176;p176"/>
          <p:cNvSpPr txBox="1"/>
          <p:nvPr/>
        </p:nvSpPr>
        <p:spPr>
          <a:xfrm>
            <a:off x="273350" y="4038600"/>
            <a:ext cx="5393700" cy="58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a:solidFill>
                  <a:schemeClr val="dk1"/>
                </a:solidFill>
                <a:highlight>
                  <a:srgbClr val="FFFF00"/>
                </a:highlight>
                <a:latin typeface="Open Sans"/>
                <a:ea typeface="Open Sans"/>
                <a:cs typeface="Open Sans"/>
                <a:sym typeface="Open Sans"/>
              </a:rPr>
              <a:t>The business rules for generation of UCX Inhouse Account ID are:</a:t>
            </a:r>
            <a:endParaRPr sz="700" b="1">
              <a:solidFill>
                <a:schemeClr val="dk1"/>
              </a:solidFill>
              <a:highlight>
                <a:srgbClr val="FFFF00"/>
              </a:highlight>
              <a:latin typeface="Open Sans"/>
              <a:ea typeface="Open Sans"/>
              <a:cs typeface="Open Sans"/>
              <a:sym typeface="Open Sans"/>
            </a:endParaRPr>
          </a:p>
          <a:p>
            <a:pPr marL="109728" lvl="0" indent="-117602" algn="l" rtl="0">
              <a:lnSpc>
                <a:spcPct val="115000"/>
              </a:lnSpc>
              <a:spcBef>
                <a:spcPts val="0"/>
              </a:spcBef>
              <a:spcAft>
                <a:spcPts val="0"/>
              </a:spcAft>
              <a:buClr>
                <a:schemeClr val="dk1"/>
              </a:buClr>
              <a:buSzPts val="700"/>
              <a:buFont typeface="Open Sans"/>
              <a:buChar char="•"/>
            </a:pPr>
            <a:r>
              <a:rPr lang="en" sz="700">
                <a:solidFill>
                  <a:schemeClr val="dk1"/>
                </a:solidFill>
                <a:highlight>
                  <a:srgbClr val="FFFFFF"/>
                </a:highlight>
                <a:latin typeface="Open Sans"/>
                <a:ea typeface="Open Sans"/>
                <a:cs typeface="Open Sans"/>
                <a:sym typeface="Open Sans"/>
              </a:rPr>
              <a:t>It is a 4 digit alphanumeric unique code</a:t>
            </a:r>
            <a:endParaRPr sz="700">
              <a:solidFill>
                <a:schemeClr val="dk1"/>
              </a:solidFill>
              <a:highlight>
                <a:srgbClr val="FFFFFF"/>
              </a:highlight>
              <a:latin typeface="Open Sans"/>
              <a:ea typeface="Open Sans"/>
              <a:cs typeface="Open Sans"/>
              <a:sym typeface="Open Sans"/>
            </a:endParaRPr>
          </a:p>
          <a:p>
            <a:pPr marL="109728" lvl="0" indent="-117602" algn="l" rtl="0">
              <a:lnSpc>
                <a:spcPct val="115000"/>
              </a:lnSpc>
              <a:spcBef>
                <a:spcPts val="0"/>
              </a:spcBef>
              <a:spcAft>
                <a:spcPts val="0"/>
              </a:spcAft>
              <a:buClr>
                <a:schemeClr val="dk1"/>
              </a:buClr>
              <a:buSzPts val="700"/>
              <a:buFont typeface="Open Sans"/>
              <a:buChar char="•"/>
            </a:pPr>
            <a:r>
              <a:rPr lang="en" sz="700">
                <a:solidFill>
                  <a:schemeClr val="dk1"/>
                </a:solidFill>
                <a:highlight>
                  <a:srgbClr val="FFFFFF"/>
                </a:highlight>
                <a:latin typeface="Open Sans"/>
                <a:ea typeface="Open Sans"/>
                <a:cs typeface="Open Sans"/>
                <a:sym typeface="Open Sans"/>
              </a:rPr>
              <a:t>Second letter should be P for ADP accounts</a:t>
            </a:r>
            <a:endParaRPr sz="700">
              <a:solidFill>
                <a:schemeClr val="dk1"/>
              </a:solidFill>
              <a:highlight>
                <a:srgbClr val="FFFFFF"/>
              </a:highlight>
              <a:latin typeface="Open Sans"/>
              <a:ea typeface="Open Sans"/>
              <a:cs typeface="Open Sans"/>
              <a:sym typeface="Open Sans"/>
            </a:endParaRPr>
          </a:p>
          <a:p>
            <a:pPr marL="109728" lvl="0" indent="-117602" algn="l" rtl="0">
              <a:lnSpc>
                <a:spcPct val="115000"/>
              </a:lnSpc>
              <a:spcBef>
                <a:spcPts val="0"/>
              </a:spcBef>
              <a:spcAft>
                <a:spcPts val="0"/>
              </a:spcAft>
              <a:buClr>
                <a:schemeClr val="dk1"/>
              </a:buClr>
              <a:buSzPts val="700"/>
              <a:buFont typeface="Open Sans"/>
              <a:buChar char="•"/>
            </a:pPr>
            <a:r>
              <a:rPr lang="en" sz="700">
                <a:solidFill>
                  <a:schemeClr val="dk1"/>
                </a:solidFill>
                <a:highlight>
                  <a:srgbClr val="FFFFFF"/>
                </a:highlight>
                <a:latin typeface="Open Sans"/>
                <a:ea typeface="Open Sans"/>
                <a:cs typeface="Open Sans"/>
                <a:sym typeface="Open Sans"/>
              </a:rPr>
              <a:t>To ensure uniqueness use the existing excel or request a data extract from UCX to identify “UCX Account Id” currently in use.</a:t>
            </a:r>
            <a:endParaRPr sz="700">
              <a:solidFill>
                <a:schemeClr val="dk1"/>
              </a:solidFill>
              <a:highlight>
                <a:srgbClr val="FFFFFF"/>
              </a:highlight>
              <a:latin typeface="Open Sans"/>
              <a:ea typeface="Open Sans"/>
              <a:cs typeface="Open Sans"/>
              <a:sym typeface="Open Sans"/>
            </a:endParaRPr>
          </a:p>
          <a:p>
            <a:pPr marL="109728" lvl="0" indent="-117602" algn="l" rtl="0">
              <a:lnSpc>
                <a:spcPct val="115000"/>
              </a:lnSpc>
              <a:spcBef>
                <a:spcPts val="0"/>
              </a:spcBef>
              <a:spcAft>
                <a:spcPts val="0"/>
              </a:spcAft>
              <a:buClr>
                <a:schemeClr val="dk1"/>
              </a:buClr>
              <a:buSzPts val="700"/>
              <a:buFont typeface="Open Sans"/>
              <a:buChar char="•"/>
            </a:pPr>
            <a:r>
              <a:rPr lang="en" sz="700">
                <a:solidFill>
                  <a:schemeClr val="dk1"/>
                </a:solidFill>
                <a:highlight>
                  <a:srgbClr val="FFFFFF"/>
                </a:highlight>
                <a:latin typeface="Open Sans"/>
                <a:ea typeface="Open Sans"/>
                <a:cs typeface="Open Sans"/>
                <a:sym typeface="Open Sans"/>
              </a:rPr>
              <a:t>Do not reuse cancelled “UCX Account Id's”</a:t>
            </a:r>
            <a:endParaRPr sz="700">
              <a:solidFill>
                <a:schemeClr val="dk1"/>
              </a:solidFill>
              <a:highlight>
                <a:srgbClr val="FFFFFF"/>
              </a:highlight>
              <a:latin typeface="Open Sans"/>
              <a:ea typeface="Open Sans"/>
              <a:cs typeface="Open Sans"/>
              <a:sym typeface="Open Sans"/>
            </a:endParaRPr>
          </a:p>
        </p:txBody>
      </p:sp>
      <p:sp>
        <p:nvSpPr>
          <p:cNvPr id="2177" name="Google Shape;2177;p176"/>
          <p:cNvSpPr/>
          <p:nvPr/>
        </p:nvSpPr>
        <p:spPr>
          <a:xfrm>
            <a:off x="3268577" y="2881903"/>
            <a:ext cx="794100" cy="179100"/>
          </a:xfrm>
          <a:prstGeom prst="roundRect">
            <a:avLst>
              <a:gd name="adj" fmla="val 16667"/>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rgbClr val="FFFFFF"/>
                </a:solidFill>
                <a:latin typeface="Open Sans"/>
                <a:ea typeface="Open Sans"/>
                <a:cs typeface="Open Sans"/>
                <a:sym typeface="Open Sans"/>
              </a:rPr>
              <a:t>Client Info Base</a:t>
            </a:r>
            <a:endParaRPr sz="600">
              <a:solidFill>
                <a:srgbClr val="FFFFFF"/>
              </a:solidFill>
              <a:latin typeface="Open Sans"/>
              <a:ea typeface="Open Sans"/>
              <a:cs typeface="Open Sans"/>
              <a:sym typeface="Open Sans"/>
            </a:endParaRPr>
          </a:p>
        </p:txBody>
      </p:sp>
      <p:sp>
        <p:nvSpPr>
          <p:cNvPr id="2178" name="Google Shape;2178;p176"/>
          <p:cNvSpPr/>
          <p:nvPr/>
        </p:nvSpPr>
        <p:spPr>
          <a:xfrm>
            <a:off x="3951992" y="2966910"/>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Open Sans"/>
              <a:ea typeface="Open Sans"/>
              <a:cs typeface="Open Sans"/>
              <a:sym typeface="Open Sans"/>
            </a:endParaRPr>
          </a:p>
        </p:txBody>
      </p:sp>
      <p:sp>
        <p:nvSpPr>
          <p:cNvPr id="2179" name="Google Shape;2179;p176"/>
          <p:cNvSpPr/>
          <p:nvPr/>
        </p:nvSpPr>
        <p:spPr>
          <a:xfrm>
            <a:off x="4592834" y="2881903"/>
            <a:ext cx="794100" cy="179100"/>
          </a:xfrm>
          <a:prstGeom prst="roundRect">
            <a:avLst>
              <a:gd name="adj" fmla="val 16667"/>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rgbClr val="FFFFFF"/>
                </a:solidFill>
                <a:latin typeface="Open Sans"/>
                <a:ea typeface="Open Sans"/>
                <a:cs typeface="Open Sans"/>
                <a:sym typeface="Open Sans"/>
              </a:rPr>
              <a:t>V5 Config</a:t>
            </a:r>
            <a:endParaRPr sz="600">
              <a:solidFill>
                <a:srgbClr val="FFFFFF"/>
              </a:solidFill>
              <a:latin typeface="Open Sans"/>
              <a:ea typeface="Open Sans"/>
              <a:cs typeface="Open Sans"/>
              <a:sym typeface="Open Sans"/>
            </a:endParaRPr>
          </a:p>
        </p:txBody>
      </p:sp>
      <p:sp>
        <p:nvSpPr>
          <p:cNvPr id="2180" name="Google Shape;2180;p176"/>
          <p:cNvSpPr/>
          <p:nvPr/>
        </p:nvSpPr>
        <p:spPr>
          <a:xfrm>
            <a:off x="5305513" y="2966910"/>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Open Sans"/>
              <a:ea typeface="Open Sans"/>
              <a:cs typeface="Open Sans"/>
              <a:sym typeface="Open Sans"/>
            </a:endParaRPr>
          </a:p>
        </p:txBody>
      </p:sp>
      <p:sp>
        <p:nvSpPr>
          <p:cNvPr id="2181" name="Google Shape;2181;p176"/>
          <p:cNvSpPr/>
          <p:nvPr/>
        </p:nvSpPr>
        <p:spPr>
          <a:xfrm>
            <a:off x="7547525" y="2091166"/>
            <a:ext cx="1322100" cy="23748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endParaRPr sz="700" b="1" i="1">
              <a:solidFill>
                <a:schemeClr val="dk1"/>
              </a:solidFill>
              <a:latin typeface="Open Sans"/>
              <a:ea typeface="Open Sans"/>
              <a:cs typeface="Open Sans"/>
              <a:sym typeface="Open Sans"/>
            </a:endParaRPr>
          </a:p>
        </p:txBody>
      </p:sp>
      <p:sp>
        <p:nvSpPr>
          <p:cNvPr id="2182" name="Google Shape;2182;p176"/>
          <p:cNvSpPr txBox="1"/>
          <p:nvPr/>
        </p:nvSpPr>
        <p:spPr>
          <a:xfrm>
            <a:off x="7896910" y="2275910"/>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Start</a:t>
            </a:r>
            <a:endParaRPr sz="600">
              <a:solidFill>
                <a:schemeClr val="dk1"/>
              </a:solidFill>
              <a:latin typeface="Open Sans"/>
              <a:ea typeface="Open Sans"/>
              <a:cs typeface="Open Sans"/>
              <a:sym typeface="Open Sans"/>
            </a:endParaRPr>
          </a:p>
        </p:txBody>
      </p:sp>
      <p:sp>
        <p:nvSpPr>
          <p:cNvPr id="2183" name="Google Shape;2183;p176"/>
          <p:cNvSpPr txBox="1"/>
          <p:nvPr/>
        </p:nvSpPr>
        <p:spPr>
          <a:xfrm>
            <a:off x="7896910" y="3004529"/>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End</a:t>
            </a:r>
            <a:endParaRPr sz="600">
              <a:solidFill>
                <a:schemeClr val="dk1"/>
              </a:solidFill>
              <a:latin typeface="Open Sans"/>
              <a:ea typeface="Open Sans"/>
              <a:cs typeface="Open Sans"/>
              <a:sym typeface="Open Sans"/>
            </a:endParaRPr>
          </a:p>
        </p:txBody>
      </p:sp>
      <p:sp>
        <p:nvSpPr>
          <p:cNvPr id="2184" name="Google Shape;2184;p176"/>
          <p:cNvSpPr txBox="1"/>
          <p:nvPr/>
        </p:nvSpPr>
        <p:spPr>
          <a:xfrm>
            <a:off x="7896910" y="2471854"/>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Send Message</a:t>
            </a:r>
            <a:endParaRPr sz="600">
              <a:solidFill>
                <a:schemeClr val="dk1"/>
              </a:solidFill>
              <a:latin typeface="Open Sans"/>
              <a:ea typeface="Open Sans"/>
              <a:cs typeface="Open Sans"/>
              <a:sym typeface="Open Sans"/>
            </a:endParaRPr>
          </a:p>
        </p:txBody>
      </p:sp>
      <p:sp>
        <p:nvSpPr>
          <p:cNvPr id="2185" name="Google Shape;2185;p176"/>
          <p:cNvSpPr txBox="1"/>
          <p:nvPr/>
        </p:nvSpPr>
        <p:spPr>
          <a:xfrm>
            <a:off x="7896910" y="3210892"/>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Receive Message</a:t>
            </a:r>
            <a:endParaRPr sz="600">
              <a:solidFill>
                <a:schemeClr val="dk1"/>
              </a:solidFill>
              <a:latin typeface="Open Sans"/>
              <a:ea typeface="Open Sans"/>
              <a:cs typeface="Open Sans"/>
              <a:sym typeface="Open Sans"/>
            </a:endParaRPr>
          </a:p>
        </p:txBody>
      </p:sp>
      <p:sp>
        <p:nvSpPr>
          <p:cNvPr id="2186" name="Google Shape;2186;p176"/>
          <p:cNvSpPr txBox="1"/>
          <p:nvPr/>
        </p:nvSpPr>
        <p:spPr>
          <a:xfrm>
            <a:off x="7896910" y="2678595"/>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Manual Activity</a:t>
            </a:r>
            <a:endParaRPr sz="600">
              <a:solidFill>
                <a:schemeClr val="dk1"/>
              </a:solidFill>
              <a:latin typeface="Open Sans"/>
              <a:ea typeface="Open Sans"/>
              <a:cs typeface="Open Sans"/>
              <a:sym typeface="Open Sans"/>
            </a:endParaRPr>
          </a:p>
        </p:txBody>
      </p:sp>
      <p:sp>
        <p:nvSpPr>
          <p:cNvPr id="2187" name="Google Shape;2187;p176"/>
          <p:cNvSpPr txBox="1"/>
          <p:nvPr/>
        </p:nvSpPr>
        <p:spPr>
          <a:xfrm>
            <a:off x="7896910" y="3413141"/>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System Integration</a:t>
            </a:r>
            <a:endParaRPr sz="600">
              <a:solidFill>
                <a:schemeClr val="dk1"/>
              </a:solidFill>
              <a:latin typeface="Open Sans"/>
              <a:ea typeface="Open Sans"/>
              <a:cs typeface="Open Sans"/>
              <a:sym typeface="Open Sans"/>
            </a:endParaRPr>
          </a:p>
        </p:txBody>
      </p:sp>
      <p:pic>
        <p:nvPicPr>
          <p:cNvPr id="2188" name="Google Shape;2188;p176"/>
          <p:cNvPicPr preferRelativeResize="0"/>
          <p:nvPr/>
        </p:nvPicPr>
        <p:blipFill>
          <a:blip r:embed="rId4">
            <a:alphaModFix/>
          </a:blip>
          <a:stretch>
            <a:fillRect/>
          </a:stretch>
        </p:blipFill>
        <p:spPr>
          <a:xfrm>
            <a:off x="7609746" y="2254725"/>
            <a:ext cx="176158" cy="134770"/>
          </a:xfrm>
          <a:prstGeom prst="rect">
            <a:avLst/>
          </a:prstGeom>
          <a:noFill/>
          <a:ln>
            <a:noFill/>
          </a:ln>
        </p:spPr>
      </p:pic>
      <p:pic>
        <p:nvPicPr>
          <p:cNvPr id="2189" name="Google Shape;2189;p176"/>
          <p:cNvPicPr preferRelativeResize="0"/>
          <p:nvPr/>
        </p:nvPicPr>
        <p:blipFill>
          <a:blip r:embed="rId5">
            <a:alphaModFix/>
          </a:blip>
          <a:stretch>
            <a:fillRect/>
          </a:stretch>
        </p:blipFill>
        <p:spPr>
          <a:xfrm>
            <a:off x="7609746" y="2435726"/>
            <a:ext cx="169595" cy="164656"/>
          </a:xfrm>
          <a:prstGeom prst="rect">
            <a:avLst/>
          </a:prstGeom>
          <a:noFill/>
          <a:ln>
            <a:noFill/>
          </a:ln>
        </p:spPr>
      </p:pic>
      <p:pic>
        <p:nvPicPr>
          <p:cNvPr id="2190" name="Google Shape;2190;p176"/>
          <p:cNvPicPr preferRelativeResize="0"/>
          <p:nvPr/>
        </p:nvPicPr>
        <p:blipFill>
          <a:blip r:embed="rId6">
            <a:alphaModFix/>
          </a:blip>
          <a:stretch>
            <a:fillRect/>
          </a:stretch>
        </p:blipFill>
        <p:spPr>
          <a:xfrm>
            <a:off x="7609746" y="3178911"/>
            <a:ext cx="173736" cy="156362"/>
          </a:xfrm>
          <a:prstGeom prst="rect">
            <a:avLst/>
          </a:prstGeom>
          <a:noFill/>
          <a:ln>
            <a:noFill/>
          </a:ln>
        </p:spPr>
      </p:pic>
      <p:pic>
        <p:nvPicPr>
          <p:cNvPr id="2191" name="Google Shape;2191;p176"/>
          <p:cNvPicPr preferRelativeResize="0"/>
          <p:nvPr/>
        </p:nvPicPr>
        <p:blipFill>
          <a:blip r:embed="rId7">
            <a:alphaModFix/>
          </a:blip>
          <a:stretch>
            <a:fillRect/>
          </a:stretch>
        </p:blipFill>
        <p:spPr>
          <a:xfrm>
            <a:off x="7609746" y="3733316"/>
            <a:ext cx="173736" cy="135967"/>
          </a:xfrm>
          <a:prstGeom prst="rect">
            <a:avLst/>
          </a:prstGeom>
          <a:noFill/>
          <a:ln>
            <a:noFill/>
          </a:ln>
        </p:spPr>
      </p:pic>
      <p:pic>
        <p:nvPicPr>
          <p:cNvPr id="2192" name="Google Shape;2192;p176"/>
          <p:cNvPicPr preferRelativeResize="0"/>
          <p:nvPr/>
        </p:nvPicPr>
        <p:blipFill>
          <a:blip r:embed="rId8">
            <a:alphaModFix/>
          </a:blip>
          <a:stretch>
            <a:fillRect/>
          </a:stretch>
        </p:blipFill>
        <p:spPr>
          <a:xfrm>
            <a:off x="7609746" y="2968433"/>
            <a:ext cx="173736" cy="164592"/>
          </a:xfrm>
          <a:prstGeom prst="rect">
            <a:avLst/>
          </a:prstGeom>
          <a:noFill/>
          <a:ln>
            <a:noFill/>
          </a:ln>
        </p:spPr>
      </p:pic>
      <p:pic>
        <p:nvPicPr>
          <p:cNvPr id="2193" name="Google Shape;2193;p176"/>
          <p:cNvPicPr preferRelativeResize="0"/>
          <p:nvPr/>
        </p:nvPicPr>
        <p:blipFill>
          <a:blip r:embed="rId9">
            <a:alphaModFix/>
          </a:blip>
          <a:stretch>
            <a:fillRect/>
          </a:stretch>
        </p:blipFill>
        <p:spPr>
          <a:xfrm>
            <a:off x="7609746" y="2646613"/>
            <a:ext cx="173736" cy="156362"/>
          </a:xfrm>
          <a:prstGeom prst="rect">
            <a:avLst/>
          </a:prstGeom>
          <a:noFill/>
          <a:ln>
            <a:noFill/>
          </a:ln>
        </p:spPr>
      </p:pic>
      <p:pic>
        <p:nvPicPr>
          <p:cNvPr id="2194" name="Google Shape;2194;p176"/>
          <p:cNvPicPr preferRelativeResize="0"/>
          <p:nvPr/>
        </p:nvPicPr>
        <p:blipFill>
          <a:blip r:embed="rId10">
            <a:alphaModFix/>
          </a:blip>
          <a:stretch>
            <a:fillRect/>
          </a:stretch>
        </p:blipFill>
        <p:spPr>
          <a:xfrm>
            <a:off x="7609746" y="3381160"/>
            <a:ext cx="173736" cy="156362"/>
          </a:xfrm>
          <a:prstGeom prst="rect">
            <a:avLst/>
          </a:prstGeom>
          <a:noFill/>
          <a:ln>
            <a:noFill/>
          </a:ln>
        </p:spPr>
      </p:pic>
      <p:pic>
        <p:nvPicPr>
          <p:cNvPr id="2195" name="Google Shape;2195;p176"/>
          <p:cNvPicPr preferRelativeResize="0"/>
          <p:nvPr/>
        </p:nvPicPr>
        <p:blipFill>
          <a:blip r:embed="rId11">
            <a:alphaModFix/>
          </a:blip>
          <a:stretch>
            <a:fillRect/>
          </a:stretch>
        </p:blipFill>
        <p:spPr>
          <a:xfrm>
            <a:off x="7609746" y="4146044"/>
            <a:ext cx="173736" cy="156362"/>
          </a:xfrm>
          <a:prstGeom prst="rect">
            <a:avLst/>
          </a:prstGeom>
          <a:noFill/>
          <a:ln>
            <a:noFill/>
          </a:ln>
        </p:spPr>
      </p:pic>
      <p:pic>
        <p:nvPicPr>
          <p:cNvPr id="2196" name="Google Shape;2196;p176"/>
          <p:cNvPicPr preferRelativeResize="0"/>
          <p:nvPr/>
        </p:nvPicPr>
        <p:blipFill>
          <a:blip r:embed="rId12">
            <a:alphaModFix/>
          </a:blip>
          <a:stretch>
            <a:fillRect/>
          </a:stretch>
        </p:blipFill>
        <p:spPr>
          <a:xfrm>
            <a:off x="7609746" y="3939680"/>
            <a:ext cx="173736" cy="135967"/>
          </a:xfrm>
          <a:prstGeom prst="rect">
            <a:avLst/>
          </a:prstGeom>
          <a:noFill/>
          <a:ln>
            <a:noFill/>
          </a:ln>
        </p:spPr>
      </p:pic>
      <p:sp>
        <p:nvSpPr>
          <p:cNvPr id="2197" name="Google Shape;2197;p176"/>
          <p:cNvSpPr txBox="1"/>
          <p:nvPr/>
        </p:nvSpPr>
        <p:spPr>
          <a:xfrm>
            <a:off x="7896910" y="3758399"/>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If else decision</a:t>
            </a:r>
            <a:endParaRPr sz="600">
              <a:solidFill>
                <a:schemeClr val="dk1"/>
              </a:solidFill>
              <a:latin typeface="Open Sans"/>
              <a:ea typeface="Open Sans"/>
              <a:cs typeface="Open Sans"/>
              <a:sym typeface="Open Sans"/>
            </a:endParaRPr>
          </a:p>
        </p:txBody>
      </p:sp>
      <p:sp>
        <p:nvSpPr>
          <p:cNvPr id="2198" name="Google Shape;2198;p176"/>
          <p:cNvSpPr txBox="1"/>
          <p:nvPr/>
        </p:nvSpPr>
        <p:spPr>
          <a:xfrm>
            <a:off x="7896910" y="3964764"/>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Parallel activities</a:t>
            </a:r>
            <a:endParaRPr sz="600">
              <a:solidFill>
                <a:schemeClr val="dk1"/>
              </a:solidFill>
              <a:latin typeface="Open Sans"/>
              <a:ea typeface="Open Sans"/>
              <a:cs typeface="Open Sans"/>
              <a:sym typeface="Open Sans"/>
            </a:endParaRPr>
          </a:p>
        </p:txBody>
      </p:sp>
      <p:sp>
        <p:nvSpPr>
          <p:cNvPr id="2199" name="Google Shape;2199;p176"/>
          <p:cNvSpPr txBox="1"/>
          <p:nvPr/>
        </p:nvSpPr>
        <p:spPr>
          <a:xfrm>
            <a:off x="7896910" y="4181325"/>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Local scripts</a:t>
            </a:r>
            <a:endParaRPr sz="600">
              <a:solidFill>
                <a:schemeClr val="dk1"/>
              </a:solidFill>
              <a:latin typeface="Open Sans"/>
              <a:ea typeface="Open Sans"/>
              <a:cs typeface="Open Sans"/>
              <a:sym typeface="Open Sans"/>
            </a:endParaRPr>
          </a:p>
        </p:txBody>
      </p:sp>
      <p:sp>
        <p:nvSpPr>
          <p:cNvPr id="2200" name="Google Shape;2200;p176"/>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2201" name="Google Shape;2201;p176"/>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2202" name="Google Shape;2202;p176"/>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2203" name="Google Shape;2203;p176"/>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2204" name="Google Shape;2204;p176"/>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2205" name="Google Shape;2205;p176"/>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2206" name="Google Shape;2206;p176"/>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2207" name="Google Shape;2207;p176"/>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208" name="Google Shape;2208;p176"/>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209" name="Google Shape;2209;p176"/>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210" name="Google Shape;2210;p176"/>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211" name="Google Shape;2211;p176"/>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212" name="Google Shape;2212;p176"/>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213" name="Google Shape;2213;p176"/>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214" name="Google Shape;2214;p176"/>
          <p:cNvSpPr txBox="1"/>
          <p:nvPr/>
        </p:nvSpPr>
        <p:spPr>
          <a:xfrm>
            <a:off x="2429785" y="252350"/>
            <a:ext cx="10443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215" name="Google Shape;2215;p176"/>
          <p:cNvSpPr txBox="1"/>
          <p:nvPr/>
        </p:nvSpPr>
        <p:spPr>
          <a:xfrm>
            <a:off x="3472201"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 - UC</a:t>
            </a:r>
            <a:endParaRPr sz="600">
              <a:solidFill>
                <a:schemeClr val="lt1"/>
              </a:solidFill>
              <a:latin typeface="Open Sans"/>
              <a:ea typeface="Open Sans"/>
              <a:cs typeface="Open Sans"/>
              <a:sym typeface="Open Sans"/>
            </a:endParaRPr>
          </a:p>
        </p:txBody>
      </p:sp>
      <p:sp>
        <p:nvSpPr>
          <p:cNvPr id="2216" name="Google Shape;2216;p176"/>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217" name="Google Shape;2217;p176"/>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218" name="Google Shape;2218;p176"/>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219" name="Google Shape;2219;p176"/>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Product Setup - UC Service &amp; UC Data Default Config</a:t>
            </a:r>
            <a:endParaRPr sz="1400" i="1"/>
          </a:p>
        </p:txBody>
      </p:sp>
      <p:sp>
        <p:nvSpPr>
          <p:cNvPr id="2220" name="Google Shape;2220;p176"/>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pic>
        <p:nvPicPr>
          <p:cNvPr id="2225" name="Google Shape;2225;p177"/>
          <p:cNvPicPr preferRelativeResize="0"/>
          <p:nvPr/>
        </p:nvPicPr>
        <p:blipFill rotWithShape="1">
          <a:blip r:embed="rId3">
            <a:alphaModFix/>
          </a:blip>
          <a:srcRect l="783" t="3100"/>
          <a:stretch/>
        </p:blipFill>
        <p:spPr>
          <a:xfrm>
            <a:off x="274320" y="1097280"/>
            <a:ext cx="6501050" cy="2705450"/>
          </a:xfrm>
          <a:prstGeom prst="rect">
            <a:avLst/>
          </a:prstGeom>
          <a:noFill/>
          <a:ln w="9525" cap="flat" cmpd="sng">
            <a:solidFill>
              <a:schemeClr val="accent6"/>
            </a:solidFill>
            <a:prstDash val="solid"/>
            <a:round/>
            <a:headEnd type="none" w="sm" len="sm"/>
            <a:tailEnd type="none" w="sm" len="sm"/>
          </a:ln>
        </p:spPr>
      </p:pic>
      <p:sp>
        <p:nvSpPr>
          <p:cNvPr id="2226" name="Google Shape;2226;p177"/>
          <p:cNvSpPr/>
          <p:nvPr/>
        </p:nvSpPr>
        <p:spPr>
          <a:xfrm>
            <a:off x="1445165" y="3918210"/>
            <a:ext cx="2645700" cy="278400"/>
          </a:xfrm>
          <a:prstGeom prst="wedgeRoundRectCallout">
            <a:avLst>
              <a:gd name="adj1" fmla="val -48377"/>
              <a:gd name="adj2" fmla="val -188939"/>
              <a:gd name="adj3"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700" i="1">
                <a:solidFill>
                  <a:schemeClr val="dk2"/>
                </a:solidFill>
                <a:latin typeface="Open Sans"/>
                <a:ea typeface="Open Sans"/>
                <a:cs typeface="Open Sans"/>
                <a:sym typeface="Open Sans"/>
              </a:rPr>
              <a:t>Triggered from “Enhanced Employer Onboarding Process”</a:t>
            </a:r>
            <a:endParaRPr sz="700">
              <a:solidFill>
                <a:schemeClr val="dk2"/>
              </a:solidFill>
              <a:latin typeface="Open Sans"/>
              <a:ea typeface="Open Sans"/>
              <a:cs typeface="Open Sans"/>
              <a:sym typeface="Open Sans"/>
            </a:endParaRPr>
          </a:p>
        </p:txBody>
      </p:sp>
      <p:sp>
        <p:nvSpPr>
          <p:cNvPr id="2227" name="Google Shape;2227;p177"/>
          <p:cNvSpPr/>
          <p:nvPr/>
        </p:nvSpPr>
        <p:spPr>
          <a:xfrm>
            <a:off x="1081475" y="3285340"/>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latin typeface="Open Sans"/>
              <a:ea typeface="Open Sans"/>
              <a:cs typeface="Open Sans"/>
              <a:sym typeface="Open Sans"/>
            </a:endParaRPr>
          </a:p>
        </p:txBody>
      </p:sp>
      <p:sp>
        <p:nvSpPr>
          <p:cNvPr id="2228" name="Google Shape;2228;p177"/>
          <p:cNvSpPr/>
          <p:nvPr/>
        </p:nvSpPr>
        <p:spPr>
          <a:xfrm>
            <a:off x="1249415" y="2997410"/>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700">
              <a:latin typeface="Open Sans"/>
              <a:ea typeface="Open Sans"/>
              <a:cs typeface="Open Sans"/>
              <a:sym typeface="Open Sans"/>
            </a:endParaRPr>
          </a:p>
        </p:txBody>
      </p:sp>
      <p:sp>
        <p:nvSpPr>
          <p:cNvPr id="2229" name="Google Shape;2229;p177"/>
          <p:cNvSpPr/>
          <p:nvPr/>
        </p:nvSpPr>
        <p:spPr>
          <a:xfrm>
            <a:off x="1674632" y="2683477"/>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700">
              <a:latin typeface="Open Sans"/>
              <a:ea typeface="Open Sans"/>
              <a:cs typeface="Open Sans"/>
              <a:sym typeface="Open Sans"/>
            </a:endParaRPr>
          </a:p>
        </p:txBody>
      </p:sp>
      <p:sp>
        <p:nvSpPr>
          <p:cNvPr id="2230" name="Google Shape;2230;p177"/>
          <p:cNvSpPr/>
          <p:nvPr/>
        </p:nvSpPr>
        <p:spPr>
          <a:xfrm>
            <a:off x="4449868" y="2683477"/>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700">
              <a:latin typeface="Open Sans"/>
              <a:ea typeface="Open Sans"/>
              <a:cs typeface="Open Sans"/>
              <a:sym typeface="Open Sans"/>
            </a:endParaRPr>
          </a:p>
        </p:txBody>
      </p:sp>
      <p:sp>
        <p:nvSpPr>
          <p:cNvPr id="2231" name="Google Shape;2231;p177"/>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232" name="Google Shape;2232;p177"/>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233" name="Google Shape;2233;p177"/>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234" name="Google Shape;2234;p177"/>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235" name="Google Shape;2235;p177"/>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236" name="Google Shape;2236;p177"/>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237" name="Google Shape;2237;p177"/>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238" name="Google Shape;2238;p177"/>
          <p:cNvSpPr txBox="1"/>
          <p:nvPr/>
        </p:nvSpPr>
        <p:spPr>
          <a:xfrm>
            <a:off x="2429785" y="252350"/>
            <a:ext cx="10443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239" name="Google Shape;2239;p177"/>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240" name="Google Shape;2240;p177"/>
          <p:cNvSpPr txBox="1"/>
          <p:nvPr/>
        </p:nvSpPr>
        <p:spPr>
          <a:xfrm>
            <a:off x="4513716"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241" name="Google Shape;2241;p177"/>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242" name="Google Shape;2242;p177"/>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243" name="Google Shape;2243;p177"/>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Exception Process (EFX_ID Multiple Matches)</a:t>
            </a:r>
            <a:endParaRPr sz="1400" i="1"/>
          </a:p>
        </p:txBody>
      </p:sp>
      <p:sp>
        <p:nvSpPr>
          <p:cNvPr id="2244" name="Google Shape;2244;p177"/>
          <p:cNvSpPr/>
          <p:nvPr/>
        </p:nvSpPr>
        <p:spPr>
          <a:xfrm>
            <a:off x="7547525" y="2091166"/>
            <a:ext cx="1322100" cy="23748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endParaRPr sz="700" b="1" i="1">
              <a:solidFill>
                <a:schemeClr val="dk1"/>
              </a:solidFill>
              <a:latin typeface="Open Sans"/>
              <a:ea typeface="Open Sans"/>
              <a:cs typeface="Open Sans"/>
              <a:sym typeface="Open Sans"/>
            </a:endParaRPr>
          </a:p>
        </p:txBody>
      </p:sp>
      <p:sp>
        <p:nvSpPr>
          <p:cNvPr id="2245" name="Google Shape;2245;p177"/>
          <p:cNvSpPr txBox="1"/>
          <p:nvPr/>
        </p:nvSpPr>
        <p:spPr>
          <a:xfrm>
            <a:off x="7896910" y="2275910"/>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Start</a:t>
            </a:r>
            <a:endParaRPr sz="600">
              <a:solidFill>
                <a:schemeClr val="dk1"/>
              </a:solidFill>
              <a:latin typeface="Open Sans"/>
              <a:ea typeface="Open Sans"/>
              <a:cs typeface="Open Sans"/>
              <a:sym typeface="Open Sans"/>
            </a:endParaRPr>
          </a:p>
        </p:txBody>
      </p:sp>
      <p:sp>
        <p:nvSpPr>
          <p:cNvPr id="2246" name="Google Shape;2246;p177"/>
          <p:cNvSpPr txBox="1"/>
          <p:nvPr/>
        </p:nvSpPr>
        <p:spPr>
          <a:xfrm>
            <a:off x="7896910" y="3004529"/>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End</a:t>
            </a:r>
            <a:endParaRPr sz="600">
              <a:solidFill>
                <a:schemeClr val="dk1"/>
              </a:solidFill>
              <a:latin typeface="Open Sans"/>
              <a:ea typeface="Open Sans"/>
              <a:cs typeface="Open Sans"/>
              <a:sym typeface="Open Sans"/>
            </a:endParaRPr>
          </a:p>
        </p:txBody>
      </p:sp>
      <p:sp>
        <p:nvSpPr>
          <p:cNvPr id="2247" name="Google Shape;2247;p177"/>
          <p:cNvSpPr txBox="1"/>
          <p:nvPr/>
        </p:nvSpPr>
        <p:spPr>
          <a:xfrm>
            <a:off x="7896910" y="2471854"/>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Send Message</a:t>
            </a:r>
            <a:endParaRPr sz="600">
              <a:solidFill>
                <a:schemeClr val="dk1"/>
              </a:solidFill>
              <a:latin typeface="Open Sans"/>
              <a:ea typeface="Open Sans"/>
              <a:cs typeface="Open Sans"/>
              <a:sym typeface="Open Sans"/>
            </a:endParaRPr>
          </a:p>
        </p:txBody>
      </p:sp>
      <p:sp>
        <p:nvSpPr>
          <p:cNvPr id="2248" name="Google Shape;2248;p177"/>
          <p:cNvSpPr txBox="1"/>
          <p:nvPr/>
        </p:nvSpPr>
        <p:spPr>
          <a:xfrm>
            <a:off x="7896910" y="3210892"/>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Receive Message</a:t>
            </a:r>
            <a:endParaRPr sz="600">
              <a:solidFill>
                <a:schemeClr val="dk1"/>
              </a:solidFill>
              <a:latin typeface="Open Sans"/>
              <a:ea typeface="Open Sans"/>
              <a:cs typeface="Open Sans"/>
              <a:sym typeface="Open Sans"/>
            </a:endParaRPr>
          </a:p>
        </p:txBody>
      </p:sp>
      <p:sp>
        <p:nvSpPr>
          <p:cNvPr id="2249" name="Google Shape;2249;p177"/>
          <p:cNvSpPr txBox="1"/>
          <p:nvPr/>
        </p:nvSpPr>
        <p:spPr>
          <a:xfrm>
            <a:off x="7896910" y="2678595"/>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Manual Activity</a:t>
            </a:r>
            <a:endParaRPr sz="600">
              <a:solidFill>
                <a:schemeClr val="dk1"/>
              </a:solidFill>
              <a:latin typeface="Open Sans"/>
              <a:ea typeface="Open Sans"/>
              <a:cs typeface="Open Sans"/>
              <a:sym typeface="Open Sans"/>
            </a:endParaRPr>
          </a:p>
        </p:txBody>
      </p:sp>
      <p:sp>
        <p:nvSpPr>
          <p:cNvPr id="2250" name="Google Shape;2250;p177"/>
          <p:cNvSpPr txBox="1"/>
          <p:nvPr/>
        </p:nvSpPr>
        <p:spPr>
          <a:xfrm>
            <a:off x="7896910" y="3413141"/>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System Integration</a:t>
            </a:r>
            <a:endParaRPr sz="600">
              <a:solidFill>
                <a:schemeClr val="dk1"/>
              </a:solidFill>
              <a:latin typeface="Open Sans"/>
              <a:ea typeface="Open Sans"/>
              <a:cs typeface="Open Sans"/>
              <a:sym typeface="Open Sans"/>
            </a:endParaRPr>
          </a:p>
        </p:txBody>
      </p:sp>
      <p:pic>
        <p:nvPicPr>
          <p:cNvPr id="2251" name="Google Shape;2251;p177"/>
          <p:cNvPicPr preferRelativeResize="0"/>
          <p:nvPr/>
        </p:nvPicPr>
        <p:blipFill>
          <a:blip r:embed="rId4">
            <a:alphaModFix/>
          </a:blip>
          <a:stretch>
            <a:fillRect/>
          </a:stretch>
        </p:blipFill>
        <p:spPr>
          <a:xfrm>
            <a:off x="7609746" y="2254725"/>
            <a:ext cx="176158" cy="134770"/>
          </a:xfrm>
          <a:prstGeom prst="rect">
            <a:avLst/>
          </a:prstGeom>
          <a:noFill/>
          <a:ln>
            <a:noFill/>
          </a:ln>
        </p:spPr>
      </p:pic>
      <p:pic>
        <p:nvPicPr>
          <p:cNvPr id="2252" name="Google Shape;2252;p177"/>
          <p:cNvPicPr preferRelativeResize="0"/>
          <p:nvPr/>
        </p:nvPicPr>
        <p:blipFill>
          <a:blip r:embed="rId5">
            <a:alphaModFix/>
          </a:blip>
          <a:stretch>
            <a:fillRect/>
          </a:stretch>
        </p:blipFill>
        <p:spPr>
          <a:xfrm>
            <a:off x="7609746" y="2435726"/>
            <a:ext cx="169595" cy="164656"/>
          </a:xfrm>
          <a:prstGeom prst="rect">
            <a:avLst/>
          </a:prstGeom>
          <a:noFill/>
          <a:ln>
            <a:noFill/>
          </a:ln>
        </p:spPr>
      </p:pic>
      <p:pic>
        <p:nvPicPr>
          <p:cNvPr id="2253" name="Google Shape;2253;p177"/>
          <p:cNvPicPr preferRelativeResize="0"/>
          <p:nvPr/>
        </p:nvPicPr>
        <p:blipFill>
          <a:blip r:embed="rId6">
            <a:alphaModFix/>
          </a:blip>
          <a:stretch>
            <a:fillRect/>
          </a:stretch>
        </p:blipFill>
        <p:spPr>
          <a:xfrm>
            <a:off x="7609746" y="3178911"/>
            <a:ext cx="173736" cy="156362"/>
          </a:xfrm>
          <a:prstGeom prst="rect">
            <a:avLst/>
          </a:prstGeom>
          <a:noFill/>
          <a:ln>
            <a:noFill/>
          </a:ln>
        </p:spPr>
      </p:pic>
      <p:pic>
        <p:nvPicPr>
          <p:cNvPr id="2254" name="Google Shape;2254;p177"/>
          <p:cNvPicPr preferRelativeResize="0"/>
          <p:nvPr/>
        </p:nvPicPr>
        <p:blipFill>
          <a:blip r:embed="rId7">
            <a:alphaModFix/>
          </a:blip>
          <a:stretch>
            <a:fillRect/>
          </a:stretch>
        </p:blipFill>
        <p:spPr>
          <a:xfrm>
            <a:off x="7609746" y="3733316"/>
            <a:ext cx="173736" cy="135967"/>
          </a:xfrm>
          <a:prstGeom prst="rect">
            <a:avLst/>
          </a:prstGeom>
          <a:noFill/>
          <a:ln>
            <a:noFill/>
          </a:ln>
        </p:spPr>
      </p:pic>
      <p:pic>
        <p:nvPicPr>
          <p:cNvPr id="2255" name="Google Shape;2255;p177"/>
          <p:cNvPicPr preferRelativeResize="0"/>
          <p:nvPr/>
        </p:nvPicPr>
        <p:blipFill>
          <a:blip r:embed="rId8">
            <a:alphaModFix/>
          </a:blip>
          <a:stretch>
            <a:fillRect/>
          </a:stretch>
        </p:blipFill>
        <p:spPr>
          <a:xfrm>
            <a:off x="7609746" y="2968433"/>
            <a:ext cx="173736" cy="164592"/>
          </a:xfrm>
          <a:prstGeom prst="rect">
            <a:avLst/>
          </a:prstGeom>
          <a:noFill/>
          <a:ln>
            <a:noFill/>
          </a:ln>
        </p:spPr>
      </p:pic>
      <p:pic>
        <p:nvPicPr>
          <p:cNvPr id="2256" name="Google Shape;2256;p177"/>
          <p:cNvPicPr preferRelativeResize="0"/>
          <p:nvPr/>
        </p:nvPicPr>
        <p:blipFill>
          <a:blip r:embed="rId9">
            <a:alphaModFix/>
          </a:blip>
          <a:stretch>
            <a:fillRect/>
          </a:stretch>
        </p:blipFill>
        <p:spPr>
          <a:xfrm>
            <a:off x="7609746" y="2646613"/>
            <a:ext cx="173736" cy="156362"/>
          </a:xfrm>
          <a:prstGeom prst="rect">
            <a:avLst/>
          </a:prstGeom>
          <a:noFill/>
          <a:ln>
            <a:noFill/>
          </a:ln>
        </p:spPr>
      </p:pic>
      <p:pic>
        <p:nvPicPr>
          <p:cNvPr id="2257" name="Google Shape;2257;p177"/>
          <p:cNvPicPr preferRelativeResize="0"/>
          <p:nvPr/>
        </p:nvPicPr>
        <p:blipFill>
          <a:blip r:embed="rId10">
            <a:alphaModFix/>
          </a:blip>
          <a:stretch>
            <a:fillRect/>
          </a:stretch>
        </p:blipFill>
        <p:spPr>
          <a:xfrm>
            <a:off x="7609746" y="3381160"/>
            <a:ext cx="173736" cy="156362"/>
          </a:xfrm>
          <a:prstGeom prst="rect">
            <a:avLst/>
          </a:prstGeom>
          <a:noFill/>
          <a:ln>
            <a:noFill/>
          </a:ln>
        </p:spPr>
      </p:pic>
      <p:pic>
        <p:nvPicPr>
          <p:cNvPr id="2258" name="Google Shape;2258;p177"/>
          <p:cNvPicPr preferRelativeResize="0"/>
          <p:nvPr/>
        </p:nvPicPr>
        <p:blipFill>
          <a:blip r:embed="rId11">
            <a:alphaModFix/>
          </a:blip>
          <a:stretch>
            <a:fillRect/>
          </a:stretch>
        </p:blipFill>
        <p:spPr>
          <a:xfrm>
            <a:off x="7609746" y="4146044"/>
            <a:ext cx="173736" cy="156362"/>
          </a:xfrm>
          <a:prstGeom prst="rect">
            <a:avLst/>
          </a:prstGeom>
          <a:noFill/>
          <a:ln>
            <a:noFill/>
          </a:ln>
        </p:spPr>
      </p:pic>
      <p:pic>
        <p:nvPicPr>
          <p:cNvPr id="2259" name="Google Shape;2259;p177"/>
          <p:cNvPicPr preferRelativeResize="0"/>
          <p:nvPr/>
        </p:nvPicPr>
        <p:blipFill>
          <a:blip r:embed="rId12">
            <a:alphaModFix/>
          </a:blip>
          <a:stretch>
            <a:fillRect/>
          </a:stretch>
        </p:blipFill>
        <p:spPr>
          <a:xfrm>
            <a:off x="7609746" y="3939680"/>
            <a:ext cx="173736" cy="135967"/>
          </a:xfrm>
          <a:prstGeom prst="rect">
            <a:avLst/>
          </a:prstGeom>
          <a:noFill/>
          <a:ln>
            <a:noFill/>
          </a:ln>
        </p:spPr>
      </p:pic>
      <p:sp>
        <p:nvSpPr>
          <p:cNvPr id="2260" name="Google Shape;2260;p177"/>
          <p:cNvSpPr txBox="1"/>
          <p:nvPr/>
        </p:nvSpPr>
        <p:spPr>
          <a:xfrm>
            <a:off x="7896910" y="3758399"/>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If else decision</a:t>
            </a:r>
            <a:endParaRPr sz="600">
              <a:solidFill>
                <a:schemeClr val="dk1"/>
              </a:solidFill>
              <a:latin typeface="Open Sans"/>
              <a:ea typeface="Open Sans"/>
              <a:cs typeface="Open Sans"/>
              <a:sym typeface="Open Sans"/>
            </a:endParaRPr>
          </a:p>
        </p:txBody>
      </p:sp>
      <p:sp>
        <p:nvSpPr>
          <p:cNvPr id="2261" name="Google Shape;2261;p177"/>
          <p:cNvSpPr txBox="1"/>
          <p:nvPr/>
        </p:nvSpPr>
        <p:spPr>
          <a:xfrm>
            <a:off x="7896910" y="3964764"/>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Parallel activities</a:t>
            </a:r>
            <a:endParaRPr sz="600">
              <a:solidFill>
                <a:schemeClr val="dk1"/>
              </a:solidFill>
              <a:latin typeface="Open Sans"/>
              <a:ea typeface="Open Sans"/>
              <a:cs typeface="Open Sans"/>
              <a:sym typeface="Open Sans"/>
            </a:endParaRPr>
          </a:p>
        </p:txBody>
      </p:sp>
      <p:sp>
        <p:nvSpPr>
          <p:cNvPr id="2262" name="Google Shape;2262;p177"/>
          <p:cNvSpPr txBox="1"/>
          <p:nvPr/>
        </p:nvSpPr>
        <p:spPr>
          <a:xfrm>
            <a:off x="7896910" y="4181325"/>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Local scripts</a:t>
            </a:r>
            <a:endParaRPr sz="600">
              <a:solidFill>
                <a:schemeClr val="dk1"/>
              </a:solidFill>
              <a:latin typeface="Open Sans"/>
              <a:ea typeface="Open Sans"/>
              <a:cs typeface="Open Sans"/>
              <a:sym typeface="Open Sans"/>
            </a:endParaRPr>
          </a:p>
        </p:txBody>
      </p:sp>
      <p:sp>
        <p:nvSpPr>
          <p:cNvPr id="2263" name="Google Shape;2263;p177"/>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2264" name="Google Shape;2264;p177"/>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2265" name="Google Shape;2265;p177"/>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2266" name="Google Shape;2266;p177"/>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2267" name="Google Shape;2267;p177"/>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2268" name="Google Shape;2268;p177"/>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2269" name="Google Shape;2269;p177"/>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2270" name="Google Shape;2270;p177"/>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42"/>
          <p:cNvSpPr txBox="1">
            <a:spLocks noGrp="1"/>
          </p:cNvSpPr>
          <p:nvPr>
            <p:ph type="title"/>
          </p:nvPr>
        </p:nvSpPr>
        <p:spPr>
          <a:xfrm>
            <a:off x="274326" y="274325"/>
            <a:ext cx="85953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100"/>
              <a:buNone/>
            </a:pPr>
            <a:r>
              <a:rPr lang="en"/>
              <a:t>Key Strengths</a:t>
            </a:r>
            <a:endParaRPr/>
          </a:p>
        </p:txBody>
      </p:sp>
      <p:sp>
        <p:nvSpPr>
          <p:cNvPr id="888" name="Google Shape;888;p142"/>
          <p:cNvSpPr/>
          <p:nvPr/>
        </p:nvSpPr>
        <p:spPr>
          <a:xfrm rot="5400000">
            <a:off x="1841250" y="2699868"/>
            <a:ext cx="1746600" cy="406800"/>
          </a:xfrm>
          <a:prstGeom prst="parallelogram">
            <a:avLst>
              <a:gd name="adj" fmla="val 112950"/>
            </a:avLst>
          </a:prstGeom>
          <a:solidFill>
            <a:srgbClr val="CFE2F3"/>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p:txBody>
      </p:sp>
      <p:sp>
        <p:nvSpPr>
          <p:cNvPr id="889" name="Google Shape;889;p142"/>
          <p:cNvSpPr/>
          <p:nvPr/>
        </p:nvSpPr>
        <p:spPr>
          <a:xfrm rot="5400000">
            <a:off x="6649971" y="2698836"/>
            <a:ext cx="1746900" cy="406800"/>
          </a:xfrm>
          <a:prstGeom prst="parallelogram">
            <a:avLst>
              <a:gd name="adj" fmla="val 112950"/>
            </a:avLst>
          </a:prstGeom>
          <a:solidFill>
            <a:srgbClr val="E996A4">
              <a:alpha val="67450"/>
            </a:srgbClr>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p:txBody>
      </p:sp>
      <p:sp>
        <p:nvSpPr>
          <p:cNvPr id="890" name="Google Shape;890;p142"/>
          <p:cNvSpPr/>
          <p:nvPr/>
        </p:nvSpPr>
        <p:spPr>
          <a:xfrm>
            <a:off x="6122784" y="2028786"/>
            <a:ext cx="1307700" cy="1746900"/>
          </a:xfrm>
          <a:prstGeom prst="rect">
            <a:avLst/>
          </a:prstGeom>
          <a:solidFill>
            <a:srgbClr val="DB53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p:txBody>
      </p:sp>
      <p:sp>
        <p:nvSpPr>
          <p:cNvPr id="891" name="Google Shape;891;p142"/>
          <p:cNvSpPr/>
          <p:nvPr/>
        </p:nvSpPr>
        <p:spPr>
          <a:xfrm>
            <a:off x="4518565" y="2028786"/>
            <a:ext cx="1307700" cy="1746900"/>
          </a:xfrm>
          <a:prstGeom prst="rect">
            <a:avLst/>
          </a:prstGeom>
          <a:solidFill>
            <a:srgbClr val="F5864E"/>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p:txBody>
      </p:sp>
      <p:sp>
        <p:nvSpPr>
          <p:cNvPr id="892" name="Google Shape;892;p142"/>
          <p:cNvSpPr/>
          <p:nvPr/>
        </p:nvSpPr>
        <p:spPr>
          <a:xfrm>
            <a:off x="1217270" y="2028775"/>
            <a:ext cx="1307100" cy="1746900"/>
          </a:xfrm>
          <a:prstGeom prst="rect">
            <a:avLst/>
          </a:prstGeom>
          <a:solidFill>
            <a:srgbClr val="007298"/>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p:txBody>
      </p:sp>
      <p:sp>
        <p:nvSpPr>
          <p:cNvPr id="893" name="Google Shape;893;p142"/>
          <p:cNvSpPr/>
          <p:nvPr/>
        </p:nvSpPr>
        <p:spPr>
          <a:xfrm rot="5400000">
            <a:off x="3445314" y="2698836"/>
            <a:ext cx="1746900" cy="406800"/>
          </a:xfrm>
          <a:prstGeom prst="parallelogram">
            <a:avLst>
              <a:gd name="adj" fmla="val 112950"/>
            </a:avLst>
          </a:prstGeom>
          <a:solidFill>
            <a:srgbClr val="B1B1B1">
              <a:alpha val="67450"/>
            </a:srgbClr>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p:txBody>
      </p:sp>
      <p:sp>
        <p:nvSpPr>
          <p:cNvPr id="894" name="Google Shape;894;p142"/>
          <p:cNvSpPr/>
          <p:nvPr/>
        </p:nvSpPr>
        <p:spPr>
          <a:xfrm rot="5400000">
            <a:off x="5039119" y="2698836"/>
            <a:ext cx="1746900" cy="406800"/>
          </a:xfrm>
          <a:prstGeom prst="parallelogram">
            <a:avLst>
              <a:gd name="adj" fmla="val 112950"/>
            </a:avLst>
          </a:prstGeom>
          <a:solidFill>
            <a:srgbClr val="ED8075">
              <a:alpha val="67450"/>
            </a:srgbClr>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p:txBody>
      </p:sp>
      <p:sp>
        <p:nvSpPr>
          <p:cNvPr id="895" name="Google Shape;895;p142"/>
          <p:cNvSpPr/>
          <p:nvPr/>
        </p:nvSpPr>
        <p:spPr>
          <a:xfrm>
            <a:off x="2872709" y="2028775"/>
            <a:ext cx="1307100" cy="1746900"/>
          </a:xfrm>
          <a:prstGeom prst="rect">
            <a:avLst/>
          </a:prstGeom>
          <a:solidFill>
            <a:srgbClr val="7D7D7D"/>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p:txBody>
      </p:sp>
      <p:sp>
        <p:nvSpPr>
          <p:cNvPr id="896" name="Google Shape;896;p142"/>
          <p:cNvSpPr/>
          <p:nvPr/>
        </p:nvSpPr>
        <p:spPr>
          <a:xfrm rot="5400000">
            <a:off x="7211696" y="2581422"/>
            <a:ext cx="1746900" cy="704100"/>
          </a:xfrm>
          <a:prstGeom prst="triangle">
            <a:avLst>
              <a:gd name="adj" fmla="val 50000"/>
            </a:avLst>
          </a:prstGeom>
          <a:solidFill>
            <a:srgbClr val="9E1B3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p:txBody>
      </p:sp>
      <p:sp>
        <p:nvSpPr>
          <p:cNvPr id="897" name="Google Shape;897;p142"/>
          <p:cNvSpPr/>
          <p:nvPr/>
        </p:nvSpPr>
        <p:spPr>
          <a:xfrm>
            <a:off x="1261469" y="1188150"/>
            <a:ext cx="1206900" cy="825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5B6771"/>
                </a:solidFill>
                <a:latin typeface="Open Sans"/>
                <a:ea typeface="Open Sans"/>
                <a:cs typeface="Open Sans"/>
                <a:sym typeface="Open Sans"/>
              </a:rPr>
              <a:t>For Alliance Channel, TWN product already has automation infrastructure in place to orchestrate Employer Onboarding</a:t>
            </a:r>
            <a:endParaRPr sz="800" b="0" i="0" u="none" strike="noStrike" cap="none">
              <a:solidFill>
                <a:srgbClr val="5B6771"/>
              </a:solidFill>
              <a:latin typeface="Open Sans"/>
              <a:ea typeface="Open Sans"/>
              <a:cs typeface="Open Sans"/>
              <a:sym typeface="Open Sans"/>
            </a:endParaRPr>
          </a:p>
          <a:p>
            <a:pPr marL="0" marR="0" lvl="0" indent="0" algn="l" rtl="0">
              <a:lnSpc>
                <a:spcPct val="100000"/>
              </a:lnSpc>
              <a:spcBef>
                <a:spcPts val="600"/>
              </a:spcBef>
              <a:spcAft>
                <a:spcPts val="600"/>
              </a:spcAft>
              <a:buClr>
                <a:srgbClr val="000000"/>
              </a:buClr>
              <a:buSzPts val="800"/>
              <a:buFont typeface="Arial"/>
              <a:buNone/>
            </a:pPr>
            <a:endParaRPr sz="800" b="0" i="0" u="none" strike="noStrike" cap="none">
              <a:solidFill>
                <a:srgbClr val="5B6771"/>
              </a:solidFill>
              <a:latin typeface="Open Sans"/>
              <a:ea typeface="Open Sans"/>
              <a:cs typeface="Open Sans"/>
              <a:sym typeface="Open Sans"/>
            </a:endParaRPr>
          </a:p>
        </p:txBody>
      </p:sp>
      <p:cxnSp>
        <p:nvCxnSpPr>
          <p:cNvPr id="898" name="Google Shape;898;p142"/>
          <p:cNvCxnSpPr/>
          <p:nvPr/>
        </p:nvCxnSpPr>
        <p:spPr>
          <a:xfrm>
            <a:off x="1230249" y="1200265"/>
            <a:ext cx="0" cy="813900"/>
          </a:xfrm>
          <a:prstGeom prst="straightConnector1">
            <a:avLst/>
          </a:prstGeom>
          <a:noFill/>
          <a:ln w="28575" cap="flat" cmpd="sng">
            <a:solidFill>
              <a:srgbClr val="007298"/>
            </a:solidFill>
            <a:prstDash val="solid"/>
            <a:round/>
            <a:headEnd type="none" w="sm" len="sm"/>
            <a:tailEnd type="none" w="sm" len="sm"/>
          </a:ln>
        </p:spPr>
      </p:cxnSp>
      <p:sp>
        <p:nvSpPr>
          <p:cNvPr id="899" name="Google Shape;899;p142"/>
          <p:cNvSpPr/>
          <p:nvPr/>
        </p:nvSpPr>
        <p:spPr>
          <a:xfrm>
            <a:off x="2862961" y="3867800"/>
            <a:ext cx="1307700" cy="648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600"/>
              </a:spcAft>
              <a:buClr>
                <a:srgbClr val="000000"/>
              </a:buClr>
              <a:buSzPts val="800"/>
              <a:buFont typeface="Arial"/>
              <a:buNone/>
            </a:pPr>
            <a:r>
              <a:rPr lang="en" sz="800" b="0" i="1" u="none" strike="noStrike" cap="none">
                <a:solidFill>
                  <a:srgbClr val="5B6771"/>
                </a:solidFill>
                <a:latin typeface="Open Sans"/>
                <a:ea typeface="Open Sans"/>
                <a:cs typeface="Open Sans"/>
                <a:sym typeface="Open Sans"/>
              </a:rPr>
              <a:t>Continue to leverage existing capability for Data Acquisition service &amp; Data Xchange service</a:t>
            </a:r>
            <a:endParaRPr sz="800" b="0" i="1" u="none" strike="noStrike" cap="none">
              <a:solidFill>
                <a:srgbClr val="5B6771"/>
              </a:solidFill>
              <a:latin typeface="Open Sans"/>
              <a:ea typeface="Open Sans"/>
              <a:cs typeface="Open Sans"/>
              <a:sym typeface="Open Sans"/>
            </a:endParaRPr>
          </a:p>
        </p:txBody>
      </p:sp>
      <p:sp>
        <p:nvSpPr>
          <p:cNvPr id="900" name="Google Shape;900;p142"/>
          <p:cNvSpPr/>
          <p:nvPr/>
        </p:nvSpPr>
        <p:spPr>
          <a:xfrm>
            <a:off x="4610100" y="1188720"/>
            <a:ext cx="1206900" cy="822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600"/>
              </a:spcAft>
              <a:buClr>
                <a:srgbClr val="000000"/>
              </a:buClr>
              <a:buSzPts val="800"/>
              <a:buFont typeface="Arial"/>
              <a:buNone/>
            </a:pPr>
            <a:r>
              <a:rPr lang="en" sz="800" b="0" i="0" u="none" strike="noStrike" cap="none">
                <a:solidFill>
                  <a:srgbClr val="5B6771"/>
                </a:solidFill>
                <a:latin typeface="Open Sans"/>
                <a:ea typeface="Open Sans"/>
                <a:cs typeface="Open Sans"/>
                <a:sym typeface="Open Sans"/>
              </a:rPr>
              <a:t>Cloud modernization and enablement is already underway</a:t>
            </a:r>
            <a:endParaRPr sz="800" b="0" i="0" u="none" strike="noStrike" cap="none">
              <a:solidFill>
                <a:srgbClr val="5B6771"/>
              </a:solidFill>
              <a:latin typeface="Open Sans"/>
              <a:ea typeface="Open Sans"/>
              <a:cs typeface="Open Sans"/>
              <a:sym typeface="Open Sans"/>
            </a:endParaRPr>
          </a:p>
        </p:txBody>
      </p:sp>
      <p:sp>
        <p:nvSpPr>
          <p:cNvPr id="901" name="Google Shape;901;p142"/>
          <p:cNvSpPr/>
          <p:nvPr/>
        </p:nvSpPr>
        <p:spPr>
          <a:xfrm>
            <a:off x="6140679" y="3867800"/>
            <a:ext cx="1307700" cy="648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600"/>
              </a:spcAft>
              <a:buClr>
                <a:srgbClr val="000000"/>
              </a:buClr>
              <a:buSzPts val="800"/>
              <a:buFont typeface="Arial"/>
              <a:buNone/>
            </a:pPr>
            <a:r>
              <a:rPr lang="en" sz="800" b="0" i="1" u="none" strike="noStrike" cap="none">
                <a:solidFill>
                  <a:srgbClr val="DB536A"/>
                </a:solidFill>
                <a:latin typeface="Open Sans"/>
                <a:ea typeface="Open Sans"/>
                <a:cs typeface="Open Sans"/>
                <a:sym typeface="Open Sans"/>
              </a:rPr>
              <a:t>Enhances quality of data related to product/service selection in the Opportunity (future state)</a:t>
            </a:r>
            <a:endParaRPr sz="800" b="0" i="1" u="none" strike="noStrike" cap="none">
              <a:solidFill>
                <a:srgbClr val="DB536A"/>
              </a:solidFill>
              <a:latin typeface="Open Sans"/>
              <a:ea typeface="Open Sans"/>
              <a:cs typeface="Open Sans"/>
              <a:sym typeface="Open Sans"/>
            </a:endParaRPr>
          </a:p>
        </p:txBody>
      </p:sp>
      <p:cxnSp>
        <p:nvCxnSpPr>
          <p:cNvPr id="902" name="Google Shape;902;p142"/>
          <p:cNvCxnSpPr/>
          <p:nvPr/>
        </p:nvCxnSpPr>
        <p:spPr>
          <a:xfrm rot="10800000">
            <a:off x="6143414" y="1193835"/>
            <a:ext cx="0" cy="825900"/>
          </a:xfrm>
          <a:prstGeom prst="straightConnector1">
            <a:avLst/>
          </a:prstGeom>
          <a:noFill/>
          <a:ln w="28575" cap="flat" cmpd="sng">
            <a:solidFill>
              <a:srgbClr val="DB536A"/>
            </a:solidFill>
            <a:prstDash val="solid"/>
            <a:round/>
            <a:headEnd type="none" w="sm" len="sm"/>
            <a:tailEnd type="none" w="sm" len="sm"/>
          </a:ln>
        </p:spPr>
      </p:cxnSp>
      <p:sp>
        <p:nvSpPr>
          <p:cNvPr id="903" name="Google Shape;903;p142"/>
          <p:cNvSpPr/>
          <p:nvPr/>
        </p:nvSpPr>
        <p:spPr>
          <a:xfrm>
            <a:off x="1602933" y="2562611"/>
            <a:ext cx="237752" cy="223425"/>
          </a:xfrm>
          <a:custGeom>
            <a:avLst/>
            <a:gdLst/>
            <a:ahLst/>
            <a:cxnLst/>
            <a:rect l="l" t="t" r="r" b="b"/>
            <a:pathLst>
              <a:path w="2045" h="2047" extrusionOk="0">
                <a:moveTo>
                  <a:pt x="1022" y="0"/>
                </a:moveTo>
                <a:lnTo>
                  <a:pt x="0" y="1023"/>
                </a:lnTo>
                <a:lnTo>
                  <a:pt x="1022" y="2047"/>
                </a:lnTo>
                <a:lnTo>
                  <a:pt x="2045" y="1023"/>
                </a:lnTo>
                <a:lnTo>
                  <a:pt x="1022" y="0"/>
                </a:lnTo>
                <a:close/>
                <a:moveTo>
                  <a:pt x="382" y="1023"/>
                </a:moveTo>
                <a:lnTo>
                  <a:pt x="1022" y="383"/>
                </a:lnTo>
                <a:lnTo>
                  <a:pt x="1661" y="1023"/>
                </a:lnTo>
                <a:lnTo>
                  <a:pt x="1022" y="1663"/>
                </a:lnTo>
                <a:lnTo>
                  <a:pt x="382" y="1023"/>
                </a:lnTo>
                <a:close/>
              </a:path>
            </a:pathLst>
          </a:custGeom>
          <a:solidFill>
            <a:srgbClr val="FFFFFF"/>
          </a:solidFill>
          <a:ln>
            <a:noFill/>
          </a:ln>
        </p:spPr>
        <p:txBody>
          <a:bodyPr spcFirstLastPara="1" wrap="square" lIns="58625" tIns="29300" rIns="58625" bIns="2930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904" name="Google Shape;904;p142"/>
          <p:cNvSpPr txBox="1"/>
          <p:nvPr/>
        </p:nvSpPr>
        <p:spPr>
          <a:xfrm>
            <a:off x="1450034" y="3036356"/>
            <a:ext cx="800100" cy="357900"/>
          </a:xfrm>
          <a:prstGeom prst="rect">
            <a:avLst/>
          </a:prstGeom>
          <a:noFill/>
          <a:ln>
            <a:noFill/>
          </a:ln>
        </p:spPr>
        <p:txBody>
          <a:bodyPr spcFirstLastPara="1" wrap="square" lIns="68550" tIns="68550" rIns="68550" bIns="685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Arial"/>
                <a:ea typeface="Arial"/>
                <a:cs typeface="Arial"/>
                <a:sym typeface="Arial"/>
              </a:rPr>
              <a:t>Selective Automated Processes</a:t>
            </a:r>
            <a:endParaRPr sz="900" b="1" i="0" u="none" strike="noStrike" cap="none">
              <a:solidFill>
                <a:srgbClr val="FFFFFF"/>
              </a:solidFill>
              <a:latin typeface="Arial"/>
              <a:ea typeface="Arial"/>
              <a:cs typeface="Arial"/>
              <a:sym typeface="Arial"/>
            </a:endParaRPr>
          </a:p>
        </p:txBody>
      </p:sp>
      <p:sp>
        <p:nvSpPr>
          <p:cNvPr id="905" name="Google Shape;905;p142"/>
          <p:cNvSpPr txBox="1"/>
          <p:nvPr/>
        </p:nvSpPr>
        <p:spPr>
          <a:xfrm>
            <a:off x="6341333" y="2960156"/>
            <a:ext cx="800100" cy="357900"/>
          </a:xfrm>
          <a:prstGeom prst="rect">
            <a:avLst/>
          </a:prstGeom>
          <a:noFill/>
          <a:ln>
            <a:noFill/>
          </a:ln>
        </p:spPr>
        <p:txBody>
          <a:bodyPr spcFirstLastPara="1" wrap="square" lIns="68550" tIns="68550" rIns="68550" bIns="685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Arial"/>
                <a:ea typeface="Arial"/>
                <a:cs typeface="Arial"/>
                <a:sym typeface="Arial"/>
              </a:rPr>
              <a:t>Improved Data Quality</a:t>
            </a:r>
            <a:endParaRPr sz="900" b="1" i="0" u="none" strike="noStrike" cap="none">
              <a:solidFill>
                <a:srgbClr val="FFFFFF"/>
              </a:solidFill>
              <a:latin typeface="Arial"/>
              <a:ea typeface="Arial"/>
              <a:cs typeface="Arial"/>
              <a:sym typeface="Arial"/>
            </a:endParaRPr>
          </a:p>
        </p:txBody>
      </p:sp>
      <p:sp>
        <p:nvSpPr>
          <p:cNvPr id="906" name="Google Shape;906;p142"/>
          <p:cNvSpPr txBox="1"/>
          <p:nvPr/>
        </p:nvSpPr>
        <p:spPr>
          <a:xfrm>
            <a:off x="3094777" y="2960156"/>
            <a:ext cx="800100" cy="648600"/>
          </a:xfrm>
          <a:prstGeom prst="rect">
            <a:avLst/>
          </a:prstGeom>
          <a:noFill/>
          <a:ln>
            <a:noFill/>
          </a:ln>
        </p:spPr>
        <p:txBody>
          <a:bodyPr spcFirstLastPara="1" wrap="square" lIns="68550" tIns="68550" rIns="68550" bIns="6855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Arial"/>
                <a:ea typeface="Arial"/>
                <a:cs typeface="Arial"/>
                <a:sym typeface="Arial"/>
              </a:rPr>
              <a:t>Data Acquisition Service Platform</a:t>
            </a:r>
            <a:endParaRPr sz="900" b="1" i="0" u="none" strike="noStrike" cap="none">
              <a:solidFill>
                <a:srgbClr val="FFFFFF"/>
              </a:solidFill>
              <a:latin typeface="Arial"/>
              <a:ea typeface="Arial"/>
              <a:cs typeface="Arial"/>
              <a:sym typeface="Arial"/>
            </a:endParaRPr>
          </a:p>
        </p:txBody>
      </p:sp>
      <p:sp>
        <p:nvSpPr>
          <p:cNvPr id="907" name="Google Shape;907;p142"/>
          <p:cNvSpPr txBox="1"/>
          <p:nvPr/>
        </p:nvSpPr>
        <p:spPr>
          <a:xfrm>
            <a:off x="4710309" y="2960156"/>
            <a:ext cx="800100" cy="730800"/>
          </a:xfrm>
          <a:prstGeom prst="rect">
            <a:avLst/>
          </a:prstGeom>
          <a:noFill/>
          <a:ln>
            <a:noFill/>
          </a:ln>
        </p:spPr>
        <p:txBody>
          <a:bodyPr spcFirstLastPara="1" wrap="square" lIns="68550" tIns="68550" rIns="68550" bIns="685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Arial"/>
                <a:ea typeface="Arial"/>
                <a:cs typeface="Arial"/>
                <a:sym typeface="Arial"/>
              </a:rPr>
              <a:t>Cloud Adoption Strategy</a:t>
            </a:r>
            <a:endParaRPr sz="900" b="1" i="0" u="none" strike="noStrike" cap="none">
              <a:solidFill>
                <a:srgbClr val="FFFFFF"/>
              </a:solidFill>
              <a:latin typeface="Arial"/>
              <a:ea typeface="Arial"/>
              <a:cs typeface="Arial"/>
              <a:sym typeface="Arial"/>
            </a:endParaRPr>
          </a:p>
        </p:txBody>
      </p:sp>
      <p:sp>
        <p:nvSpPr>
          <p:cNvPr id="908" name="Google Shape;908;p142"/>
          <p:cNvSpPr/>
          <p:nvPr/>
        </p:nvSpPr>
        <p:spPr>
          <a:xfrm>
            <a:off x="1474808" y="2223635"/>
            <a:ext cx="776849" cy="730743"/>
          </a:xfrm>
          <a:custGeom>
            <a:avLst/>
            <a:gdLst/>
            <a:ahLst/>
            <a:cxnLst/>
            <a:rect l="l" t="t" r="r" b="b"/>
            <a:pathLst>
              <a:path w="6682" h="6695" extrusionOk="0">
                <a:moveTo>
                  <a:pt x="1656" y="12"/>
                </a:moveTo>
                <a:lnTo>
                  <a:pt x="1656" y="0"/>
                </a:lnTo>
                <a:lnTo>
                  <a:pt x="1372" y="0"/>
                </a:lnTo>
                <a:lnTo>
                  <a:pt x="1372" y="12"/>
                </a:lnTo>
                <a:lnTo>
                  <a:pt x="0" y="12"/>
                </a:lnTo>
                <a:lnTo>
                  <a:pt x="0" y="6695"/>
                </a:lnTo>
                <a:lnTo>
                  <a:pt x="6682" y="6695"/>
                </a:lnTo>
                <a:lnTo>
                  <a:pt x="6682" y="12"/>
                </a:lnTo>
                <a:lnTo>
                  <a:pt x="1656" y="12"/>
                </a:lnTo>
                <a:close/>
                <a:moveTo>
                  <a:pt x="284" y="6411"/>
                </a:moveTo>
                <a:lnTo>
                  <a:pt x="284" y="298"/>
                </a:lnTo>
                <a:lnTo>
                  <a:pt x="1372" y="298"/>
                </a:lnTo>
                <a:lnTo>
                  <a:pt x="1372" y="1956"/>
                </a:lnTo>
                <a:lnTo>
                  <a:pt x="628" y="2384"/>
                </a:lnTo>
                <a:lnTo>
                  <a:pt x="628" y="3326"/>
                </a:lnTo>
                <a:lnTo>
                  <a:pt x="914" y="3326"/>
                </a:lnTo>
                <a:lnTo>
                  <a:pt x="914" y="2550"/>
                </a:lnTo>
                <a:lnTo>
                  <a:pt x="1514" y="2202"/>
                </a:lnTo>
                <a:lnTo>
                  <a:pt x="2115" y="2550"/>
                </a:lnTo>
                <a:lnTo>
                  <a:pt x="2115" y="3326"/>
                </a:lnTo>
                <a:lnTo>
                  <a:pt x="2399" y="3326"/>
                </a:lnTo>
                <a:lnTo>
                  <a:pt x="2399" y="2384"/>
                </a:lnTo>
                <a:lnTo>
                  <a:pt x="1656" y="1956"/>
                </a:lnTo>
                <a:lnTo>
                  <a:pt x="1656" y="298"/>
                </a:lnTo>
                <a:lnTo>
                  <a:pt x="6398" y="298"/>
                </a:lnTo>
                <a:lnTo>
                  <a:pt x="6398" y="5369"/>
                </a:lnTo>
                <a:lnTo>
                  <a:pt x="6098" y="5369"/>
                </a:lnTo>
                <a:lnTo>
                  <a:pt x="6098" y="4201"/>
                </a:lnTo>
                <a:lnTo>
                  <a:pt x="4651" y="4201"/>
                </a:lnTo>
                <a:lnTo>
                  <a:pt x="4651" y="5369"/>
                </a:lnTo>
                <a:lnTo>
                  <a:pt x="4401" y="5369"/>
                </a:lnTo>
                <a:lnTo>
                  <a:pt x="4401" y="4201"/>
                </a:lnTo>
                <a:lnTo>
                  <a:pt x="2953" y="4201"/>
                </a:lnTo>
                <a:lnTo>
                  <a:pt x="2953" y="5369"/>
                </a:lnTo>
                <a:lnTo>
                  <a:pt x="2085" y="5369"/>
                </a:lnTo>
                <a:lnTo>
                  <a:pt x="2085" y="5655"/>
                </a:lnTo>
                <a:lnTo>
                  <a:pt x="6398" y="5655"/>
                </a:lnTo>
                <a:lnTo>
                  <a:pt x="6398" y="6411"/>
                </a:lnTo>
                <a:lnTo>
                  <a:pt x="284" y="6411"/>
                </a:lnTo>
                <a:close/>
                <a:moveTo>
                  <a:pt x="5826" y="5369"/>
                </a:moveTo>
                <a:lnTo>
                  <a:pt x="4923" y="5369"/>
                </a:lnTo>
                <a:lnTo>
                  <a:pt x="4923" y="4471"/>
                </a:lnTo>
                <a:lnTo>
                  <a:pt x="5826" y="4471"/>
                </a:lnTo>
                <a:lnTo>
                  <a:pt x="5826" y="5369"/>
                </a:lnTo>
                <a:close/>
                <a:moveTo>
                  <a:pt x="4129" y="5369"/>
                </a:moveTo>
                <a:lnTo>
                  <a:pt x="3223" y="5369"/>
                </a:lnTo>
                <a:lnTo>
                  <a:pt x="3223" y="4471"/>
                </a:lnTo>
                <a:lnTo>
                  <a:pt x="4129" y="4471"/>
                </a:lnTo>
                <a:lnTo>
                  <a:pt x="4129" y="5369"/>
                </a:lnTo>
                <a:close/>
              </a:path>
            </a:pathLst>
          </a:custGeom>
          <a:solidFill>
            <a:srgbClr val="FFFFFF"/>
          </a:solidFill>
          <a:ln>
            <a:noFill/>
          </a:ln>
        </p:spPr>
        <p:txBody>
          <a:bodyPr spcFirstLastPara="1" wrap="square" lIns="58625" tIns="29300" rIns="58625" bIns="2930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909" name="Google Shape;909;p142"/>
          <p:cNvSpPr/>
          <p:nvPr/>
        </p:nvSpPr>
        <p:spPr>
          <a:xfrm>
            <a:off x="6329886" y="2212685"/>
            <a:ext cx="778479" cy="730736"/>
          </a:xfrm>
          <a:custGeom>
            <a:avLst/>
            <a:gdLst/>
            <a:ahLst/>
            <a:cxnLst/>
            <a:rect l="l" t="t" r="r" b="b"/>
            <a:pathLst>
              <a:path w="6709" h="6708" extrusionOk="0">
                <a:moveTo>
                  <a:pt x="6709" y="0"/>
                </a:moveTo>
                <a:lnTo>
                  <a:pt x="0" y="0"/>
                </a:lnTo>
                <a:lnTo>
                  <a:pt x="0" y="6708"/>
                </a:lnTo>
                <a:lnTo>
                  <a:pt x="6709" y="6708"/>
                </a:lnTo>
                <a:lnTo>
                  <a:pt x="6709" y="6708"/>
                </a:lnTo>
                <a:lnTo>
                  <a:pt x="6709" y="0"/>
                </a:lnTo>
                <a:lnTo>
                  <a:pt x="6709" y="0"/>
                </a:lnTo>
                <a:close/>
                <a:moveTo>
                  <a:pt x="1574" y="4746"/>
                </a:moveTo>
                <a:lnTo>
                  <a:pt x="1618" y="4708"/>
                </a:lnTo>
                <a:lnTo>
                  <a:pt x="2926" y="5432"/>
                </a:lnTo>
                <a:lnTo>
                  <a:pt x="2530" y="5772"/>
                </a:lnTo>
                <a:lnTo>
                  <a:pt x="2530" y="5772"/>
                </a:lnTo>
                <a:lnTo>
                  <a:pt x="2520" y="5780"/>
                </a:lnTo>
                <a:lnTo>
                  <a:pt x="2508" y="5788"/>
                </a:lnTo>
                <a:lnTo>
                  <a:pt x="2496" y="5794"/>
                </a:lnTo>
                <a:lnTo>
                  <a:pt x="2484" y="5798"/>
                </a:lnTo>
                <a:lnTo>
                  <a:pt x="2470" y="5802"/>
                </a:lnTo>
                <a:lnTo>
                  <a:pt x="2456" y="5804"/>
                </a:lnTo>
                <a:lnTo>
                  <a:pt x="2444" y="5806"/>
                </a:lnTo>
                <a:lnTo>
                  <a:pt x="2430" y="5806"/>
                </a:lnTo>
                <a:lnTo>
                  <a:pt x="2430" y="5806"/>
                </a:lnTo>
                <a:lnTo>
                  <a:pt x="2416" y="5804"/>
                </a:lnTo>
                <a:lnTo>
                  <a:pt x="2402" y="5800"/>
                </a:lnTo>
                <a:lnTo>
                  <a:pt x="2390" y="5796"/>
                </a:lnTo>
                <a:lnTo>
                  <a:pt x="2376" y="5790"/>
                </a:lnTo>
                <a:lnTo>
                  <a:pt x="2364" y="5784"/>
                </a:lnTo>
                <a:lnTo>
                  <a:pt x="2352" y="5774"/>
                </a:lnTo>
                <a:lnTo>
                  <a:pt x="2342" y="5764"/>
                </a:lnTo>
                <a:lnTo>
                  <a:pt x="2330" y="5752"/>
                </a:lnTo>
                <a:lnTo>
                  <a:pt x="1560" y="4940"/>
                </a:lnTo>
                <a:lnTo>
                  <a:pt x="1560" y="4940"/>
                </a:lnTo>
                <a:lnTo>
                  <a:pt x="1552" y="4930"/>
                </a:lnTo>
                <a:lnTo>
                  <a:pt x="1544" y="4918"/>
                </a:lnTo>
                <a:lnTo>
                  <a:pt x="1538" y="4906"/>
                </a:lnTo>
                <a:lnTo>
                  <a:pt x="1534" y="4892"/>
                </a:lnTo>
                <a:lnTo>
                  <a:pt x="1530" y="4880"/>
                </a:lnTo>
                <a:lnTo>
                  <a:pt x="1528" y="4866"/>
                </a:lnTo>
                <a:lnTo>
                  <a:pt x="1526" y="4854"/>
                </a:lnTo>
                <a:lnTo>
                  <a:pt x="1528" y="4840"/>
                </a:lnTo>
                <a:lnTo>
                  <a:pt x="1528" y="4828"/>
                </a:lnTo>
                <a:lnTo>
                  <a:pt x="1532" y="4814"/>
                </a:lnTo>
                <a:lnTo>
                  <a:pt x="1536" y="4802"/>
                </a:lnTo>
                <a:lnTo>
                  <a:pt x="1540" y="4790"/>
                </a:lnTo>
                <a:lnTo>
                  <a:pt x="1548" y="4778"/>
                </a:lnTo>
                <a:lnTo>
                  <a:pt x="1554" y="4766"/>
                </a:lnTo>
                <a:lnTo>
                  <a:pt x="1564" y="4756"/>
                </a:lnTo>
                <a:lnTo>
                  <a:pt x="1574" y="4746"/>
                </a:lnTo>
                <a:lnTo>
                  <a:pt x="1574" y="4746"/>
                </a:lnTo>
                <a:close/>
                <a:moveTo>
                  <a:pt x="1658" y="4404"/>
                </a:moveTo>
                <a:lnTo>
                  <a:pt x="1658" y="4404"/>
                </a:lnTo>
                <a:lnTo>
                  <a:pt x="1630" y="4386"/>
                </a:lnTo>
                <a:lnTo>
                  <a:pt x="1602" y="4368"/>
                </a:lnTo>
                <a:lnTo>
                  <a:pt x="1576" y="4348"/>
                </a:lnTo>
                <a:lnTo>
                  <a:pt x="1550" y="4326"/>
                </a:lnTo>
                <a:lnTo>
                  <a:pt x="1526" y="4304"/>
                </a:lnTo>
                <a:lnTo>
                  <a:pt x="1504" y="4280"/>
                </a:lnTo>
                <a:lnTo>
                  <a:pt x="1484" y="4254"/>
                </a:lnTo>
                <a:lnTo>
                  <a:pt x="1464" y="4228"/>
                </a:lnTo>
                <a:lnTo>
                  <a:pt x="1446" y="4202"/>
                </a:lnTo>
                <a:lnTo>
                  <a:pt x="1428" y="4174"/>
                </a:lnTo>
                <a:lnTo>
                  <a:pt x="1414" y="4144"/>
                </a:lnTo>
                <a:lnTo>
                  <a:pt x="1400" y="4114"/>
                </a:lnTo>
                <a:lnTo>
                  <a:pt x="1388" y="4084"/>
                </a:lnTo>
                <a:lnTo>
                  <a:pt x="1378" y="4052"/>
                </a:lnTo>
                <a:lnTo>
                  <a:pt x="1368" y="4020"/>
                </a:lnTo>
                <a:lnTo>
                  <a:pt x="1362" y="3988"/>
                </a:lnTo>
                <a:lnTo>
                  <a:pt x="1238" y="3310"/>
                </a:lnTo>
                <a:lnTo>
                  <a:pt x="286" y="2752"/>
                </a:lnTo>
                <a:lnTo>
                  <a:pt x="286" y="1148"/>
                </a:lnTo>
                <a:lnTo>
                  <a:pt x="1868" y="2096"/>
                </a:lnTo>
                <a:lnTo>
                  <a:pt x="2494" y="1794"/>
                </a:lnTo>
                <a:lnTo>
                  <a:pt x="2494" y="1794"/>
                </a:lnTo>
                <a:lnTo>
                  <a:pt x="2532" y="1776"/>
                </a:lnTo>
                <a:lnTo>
                  <a:pt x="2570" y="1762"/>
                </a:lnTo>
                <a:lnTo>
                  <a:pt x="2608" y="1752"/>
                </a:lnTo>
                <a:lnTo>
                  <a:pt x="2646" y="1742"/>
                </a:lnTo>
                <a:lnTo>
                  <a:pt x="2684" y="1736"/>
                </a:lnTo>
                <a:lnTo>
                  <a:pt x="2724" y="1730"/>
                </a:lnTo>
                <a:lnTo>
                  <a:pt x="2764" y="1728"/>
                </a:lnTo>
                <a:lnTo>
                  <a:pt x="2802" y="1730"/>
                </a:lnTo>
                <a:lnTo>
                  <a:pt x="2842" y="1732"/>
                </a:lnTo>
                <a:lnTo>
                  <a:pt x="2880" y="1738"/>
                </a:lnTo>
                <a:lnTo>
                  <a:pt x="2918" y="1744"/>
                </a:lnTo>
                <a:lnTo>
                  <a:pt x="2958" y="1754"/>
                </a:lnTo>
                <a:lnTo>
                  <a:pt x="2994" y="1766"/>
                </a:lnTo>
                <a:lnTo>
                  <a:pt x="3032" y="1782"/>
                </a:lnTo>
                <a:lnTo>
                  <a:pt x="3068" y="1798"/>
                </a:lnTo>
                <a:lnTo>
                  <a:pt x="3104" y="1818"/>
                </a:lnTo>
                <a:lnTo>
                  <a:pt x="3162" y="1850"/>
                </a:lnTo>
                <a:lnTo>
                  <a:pt x="1732" y="3102"/>
                </a:lnTo>
                <a:lnTo>
                  <a:pt x="1732" y="3102"/>
                </a:lnTo>
                <a:lnTo>
                  <a:pt x="1698" y="3134"/>
                </a:lnTo>
                <a:lnTo>
                  <a:pt x="1666" y="3172"/>
                </a:lnTo>
                <a:lnTo>
                  <a:pt x="1638" y="3212"/>
                </a:lnTo>
                <a:lnTo>
                  <a:pt x="1616" y="3254"/>
                </a:lnTo>
                <a:lnTo>
                  <a:pt x="1596" y="3296"/>
                </a:lnTo>
                <a:lnTo>
                  <a:pt x="1582" y="3342"/>
                </a:lnTo>
                <a:lnTo>
                  <a:pt x="1572" y="3390"/>
                </a:lnTo>
                <a:lnTo>
                  <a:pt x="1566" y="3438"/>
                </a:lnTo>
                <a:lnTo>
                  <a:pt x="1566" y="3438"/>
                </a:lnTo>
                <a:lnTo>
                  <a:pt x="1564" y="3488"/>
                </a:lnTo>
                <a:lnTo>
                  <a:pt x="1568" y="3536"/>
                </a:lnTo>
                <a:lnTo>
                  <a:pt x="1578" y="3582"/>
                </a:lnTo>
                <a:lnTo>
                  <a:pt x="1590" y="3628"/>
                </a:lnTo>
                <a:lnTo>
                  <a:pt x="1608" y="3674"/>
                </a:lnTo>
                <a:lnTo>
                  <a:pt x="1630" y="3716"/>
                </a:lnTo>
                <a:lnTo>
                  <a:pt x="1656" y="3756"/>
                </a:lnTo>
                <a:lnTo>
                  <a:pt x="1686" y="3794"/>
                </a:lnTo>
                <a:lnTo>
                  <a:pt x="1686" y="3794"/>
                </a:lnTo>
                <a:lnTo>
                  <a:pt x="1704" y="3814"/>
                </a:lnTo>
                <a:lnTo>
                  <a:pt x="1722" y="3832"/>
                </a:lnTo>
                <a:lnTo>
                  <a:pt x="1740" y="3848"/>
                </a:lnTo>
                <a:lnTo>
                  <a:pt x="1760" y="3862"/>
                </a:lnTo>
                <a:lnTo>
                  <a:pt x="1778" y="3878"/>
                </a:lnTo>
                <a:lnTo>
                  <a:pt x="1800" y="3890"/>
                </a:lnTo>
                <a:lnTo>
                  <a:pt x="1842" y="3914"/>
                </a:lnTo>
                <a:lnTo>
                  <a:pt x="1886" y="3932"/>
                </a:lnTo>
                <a:lnTo>
                  <a:pt x="1930" y="3946"/>
                </a:lnTo>
                <a:lnTo>
                  <a:pt x="1978" y="3956"/>
                </a:lnTo>
                <a:lnTo>
                  <a:pt x="2024" y="3962"/>
                </a:lnTo>
                <a:lnTo>
                  <a:pt x="2072" y="3962"/>
                </a:lnTo>
                <a:lnTo>
                  <a:pt x="2118" y="3958"/>
                </a:lnTo>
                <a:lnTo>
                  <a:pt x="2166" y="3950"/>
                </a:lnTo>
                <a:lnTo>
                  <a:pt x="2212" y="3938"/>
                </a:lnTo>
                <a:lnTo>
                  <a:pt x="2256" y="3920"/>
                </a:lnTo>
                <a:lnTo>
                  <a:pt x="2278" y="3910"/>
                </a:lnTo>
                <a:lnTo>
                  <a:pt x="2300" y="3898"/>
                </a:lnTo>
                <a:lnTo>
                  <a:pt x="2320" y="3886"/>
                </a:lnTo>
                <a:lnTo>
                  <a:pt x="2342" y="3872"/>
                </a:lnTo>
                <a:lnTo>
                  <a:pt x="2362" y="3856"/>
                </a:lnTo>
                <a:lnTo>
                  <a:pt x="2382" y="3840"/>
                </a:lnTo>
                <a:lnTo>
                  <a:pt x="2882" y="3398"/>
                </a:lnTo>
                <a:lnTo>
                  <a:pt x="2882" y="3398"/>
                </a:lnTo>
                <a:lnTo>
                  <a:pt x="2928" y="3360"/>
                </a:lnTo>
                <a:lnTo>
                  <a:pt x="2976" y="3326"/>
                </a:lnTo>
                <a:lnTo>
                  <a:pt x="3024" y="3296"/>
                </a:lnTo>
                <a:lnTo>
                  <a:pt x="3074" y="3272"/>
                </a:lnTo>
                <a:lnTo>
                  <a:pt x="3122" y="3252"/>
                </a:lnTo>
                <a:lnTo>
                  <a:pt x="3148" y="3244"/>
                </a:lnTo>
                <a:lnTo>
                  <a:pt x="3172" y="3238"/>
                </a:lnTo>
                <a:lnTo>
                  <a:pt x="3198" y="3232"/>
                </a:lnTo>
                <a:lnTo>
                  <a:pt x="3222" y="3228"/>
                </a:lnTo>
                <a:lnTo>
                  <a:pt x="3248" y="3226"/>
                </a:lnTo>
                <a:lnTo>
                  <a:pt x="3274" y="3224"/>
                </a:lnTo>
                <a:lnTo>
                  <a:pt x="3298" y="3222"/>
                </a:lnTo>
                <a:lnTo>
                  <a:pt x="3324" y="3224"/>
                </a:lnTo>
                <a:lnTo>
                  <a:pt x="3377" y="3228"/>
                </a:lnTo>
                <a:lnTo>
                  <a:pt x="3429" y="3238"/>
                </a:lnTo>
                <a:lnTo>
                  <a:pt x="3483" y="3254"/>
                </a:lnTo>
                <a:lnTo>
                  <a:pt x="3537" y="3272"/>
                </a:lnTo>
                <a:lnTo>
                  <a:pt x="3591" y="3298"/>
                </a:lnTo>
                <a:lnTo>
                  <a:pt x="3645" y="3326"/>
                </a:lnTo>
                <a:lnTo>
                  <a:pt x="3701" y="3360"/>
                </a:lnTo>
                <a:lnTo>
                  <a:pt x="5341" y="4200"/>
                </a:lnTo>
                <a:lnTo>
                  <a:pt x="5341" y="4200"/>
                </a:lnTo>
                <a:lnTo>
                  <a:pt x="5349" y="4204"/>
                </a:lnTo>
                <a:lnTo>
                  <a:pt x="5357" y="4210"/>
                </a:lnTo>
                <a:lnTo>
                  <a:pt x="5365" y="4224"/>
                </a:lnTo>
                <a:lnTo>
                  <a:pt x="5371" y="4236"/>
                </a:lnTo>
                <a:lnTo>
                  <a:pt x="5373" y="4246"/>
                </a:lnTo>
                <a:lnTo>
                  <a:pt x="5373" y="4246"/>
                </a:lnTo>
                <a:lnTo>
                  <a:pt x="5373" y="4258"/>
                </a:lnTo>
                <a:lnTo>
                  <a:pt x="5373" y="4270"/>
                </a:lnTo>
                <a:lnTo>
                  <a:pt x="5367" y="4284"/>
                </a:lnTo>
                <a:lnTo>
                  <a:pt x="5363" y="4292"/>
                </a:lnTo>
                <a:lnTo>
                  <a:pt x="5359" y="4298"/>
                </a:lnTo>
                <a:lnTo>
                  <a:pt x="3997" y="5540"/>
                </a:lnTo>
                <a:lnTo>
                  <a:pt x="3985" y="5558"/>
                </a:lnTo>
                <a:lnTo>
                  <a:pt x="3985" y="5558"/>
                </a:lnTo>
                <a:lnTo>
                  <a:pt x="3979" y="5568"/>
                </a:lnTo>
                <a:lnTo>
                  <a:pt x="3971" y="5578"/>
                </a:lnTo>
                <a:lnTo>
                  <a:pt x="3953" y="5594"/>
                </a:lnTo>
                <a:lnTo>
                  <a:pt x="3933" y="5606"/>
                </a:lnTo>
                <a:lnTo>
                  <a:pt x="3911" y="5614"/>
                </a:lnTo>
                <a:lnTo>
                  <a:pt x="3889" y="5616"/>
                </a:lnTo>
                <a:lnTo>
                  <a:pt x="3865" y="5616"/>
                </a:lnTo>
                <a:lnTo>
                  <a:pt x="3841" y="5610"/>
                </a:lnTo>
                <a:lnTo>
                  <a:pt x="3831" y="5604"/>
                </a:lnTo>
                <a:lnTo>
                  <a:pt x="3819" y="5598"/>
                </a:lnTo>
                <a:lnTo>
                  <a:pt x="1658" y="4404"/>
                </a:lnTo>
                <a:close/>
                <a:moveTo>
                  <a:pt x="5231" y="3404"/>
                </a:moveTo>
                <a:lnTo>
                  <a:pt x="5215" y="3814"/>
                </a:lnTo>
                <a:lnTo>
                  <a:pt x="3851" y="3116"/>
                </a:lnTo>
                <a:lnTo>
                  <a:pt x="3851" y="3116"/>
                </a:lnTo>
                <a:lnTo>
                  <a:pt x="3813" y="3092"/>
                </a:lnTo>
                <a:lnTo>
                  <a:pt x="3775" y="3070"/>
                </a:lnTo>
                <a:lnTo>
                  <a:pt x="3737" y="3050"/>
                </a:lnTo>
                <a:lnTo>
                  <a:pt x="3699" y="3032"/>
                </a:lnTo>
                <a:lnTo>
                  <a:pt x="3661" y="3014"/>
                </a:lnTo>
                <a:lnTo>
                  <a:pt x="3623" y="2998"/>
                </a:lnTo>
                <a:lnTo>
                  <a:pt x="3585" y="2986"/>
                </a:lnTo>
                <a:lnTo>
                  <a:pt x="3547" y="2974"/>
                </a:lnTo>
                <a:lnTo>
                  <a:pt x="3511" y="2962"/>
                </a:lnTo>
                <a:lnTo>
                  <a:pt x="3473" y="2954"/>
                </a:lnTo>
                <a:lnTo>
                  <a:pt x="3435" y="2946"/>
                </a:lnTo>
                <a:lnTo>
                  <a:pt x="3399" y="2942"/>
                </a:lnTo>
                <a:lnTo>
                  <a:pt x="3361" y="2938"/>
                </a:lnTo>
                <a:lnTo>
                  <a:pt x="3324" y="2936"/>
                </a:lnTo>
                <a:lnTo>
                  <a:pt x="3286" y="2936"/>
                </a:lnTo>
                <a:lnTo>
                  <a:pt x="3250" y="2936"/>
                </a:lnTo>
                <a:lnTo>
                  <a:pt x="3214" y="2940"/>
                </a:lnTo>
                <a:lnTo>
                  <a:pt x="3178" y="2944"/>
                </a:lnTo>
                <a:lnTo>
                  <a:pt x="3142" y="2950"/>
                </a:lnTo>
                <a:lnTo>
                  <a:pt x="3106" y="2958"/>
                </a:lnTo>
                <a:lnTo>
                  <a:pt x="3070" y="2968"/>
                </a:lnTo>
                <a:lnTo>
                  <a:pt x="3034" y="2980"/>
                </a:lnTo>
                <a:lnTo>
                  <a:pt x="2998" y="2992"/>
                </a:lnTo>
                <a:lnTo>
                  <a:pt x="2964" y="3006"/>
                </a:lnTo>
                <a:lnTo>
                  <a:pt x="2930" y="3024"/>
                </a:lnTo>
                <a:lnTo>
                  <a:pt x="2894" y="3042"/>
                </a:lnTo>
                <a:lnTo>
                  <a:pt x="2860" y="3060"/>
                </a:lnTo>
                <a:lnTo>
                  <a:pt x="2826" y="3082"/>
                </a:lnTo>
                <a:lnTo>
                  <a:pt x="2792" y="3106"/>
                </a:lnTo>
                <a:lnTo>
                  <a:pt x="2758" y="3130"/>
                </a:lnTo>
                <a:lnTo>
                  <a:pt x="2726" y="3156"/>
                </a:lnTo>
                <a:lnTo>
                  <a:pt x="2692" y="3184"/>
                </a:lnTo>
                <a:lnTo>
                  <a:pt x="2192" y="3626"/>
                </a:lnTo>
                <a:lnTo>
                  <a:pt x="2192" y="3626"/>
                </a:lnTo>
                <a:lnTo>
                  <a:pt x="2176" y="3638"/>
                </a:lnTo>
                <a:lnTo>
                  <a:pt x="2158" y="3650"/>
                </a:lnTo>
                <a:lnTo>
                  <a:pt x="2140" y="3660"/>
                </a:lnTo>
                <a:lnTo>
                  <a:pt x="2122" y="3666"/>
                </a:lnTo>
                <a:lnTo>
                  <a:pt x="2102" y="3672"/>
                </a:lnTo>
                <a:lnTo>
                  <a:pt x="2082" y="3676"/>
                </a:lnTo>
                <a:lnTo>
                  <a:pt x="2062" y="3676"/>
                </a:lnTo>
                <a:lnTo>
                  <a:pt x="2042" y="3676"/>
                </a:lnTo>
                <a:lnTo>
                  <a:pt x="2024" y="3674"/>
                </a:lnTo>
                <a:lnTo>
                  <a:pt x="2004" y="3670"/>
                </a:lnTo>
                <a:lnTo>
                  <a:pt x="1984" y="3664"/>
                </a:lnTo>
                <a:lnTo>
                  <a:pt x="1966" y="3656"/>
                </a:lnTo>
                <a:lnTo>
                  <a:pt x="1948" y="3646"/>
                </a:lnTo>
                <a:lnTo>
                  <a:pt x="1932" y="3634"/>
                </a:lnTo>
                <a:lnTo>
                  <a:pt x="1916" y="3622"/>
                </a:lnTo>
                <a:lnTo>
                  <a:pt x="1902" y="3606"/>
                </a:lnTo>
                <a:lnTo>
                  <a:pt x="1902" y="3606"/>
                </a:lnTo>
                <a:lnTo>
                  <a:pt x="1888" y="3590"/>
                </a:lnTo>
                <a:lnTo>
                  <a:pt x="1878" y="3574"/>
                </a:lnTo>
                <a:lnTo>
                  <a:pt x="1868" y="3556"/>
                </a:lnTo>
                <a:lnTo>
                  <a:pt x="1862" y="3538"/>
                </a:lnTo>
                <a:lnTo>
                  <a:pt x="1856" y="3518"/>
                </a:lnTo>
                <a:lnTo>
                  <a:pt x="1852" y="3498"/>
                </a:lnTo>
                <a:lnTo>
                  <a:pt x="1850" y="3478"/>
                </a:lnTo>
                <a:lnTo>
                  <a:pt x="1852" y="3458"/>
                </a:lnTo>
                <a:lnTo>
                  <a:pt x="1852" y="3458"/>
                </a:lnTo>
                <a:lnTo>
                  <a:pt x="1854" y="3438"/>
                </a:lnTo>
                <a:lnTo>
                  <a:pt x="1858" y="3418"/>
                </a:lnTo>
                <a:lnTo>
                  <a:pt x="1864" y="3398"/>
                </a:lnTo>
                <a:lnTo>
                  <a:pt x="1872" y="3380"/>
                </a:lnTo>
                <a:lnTo>
                  <a:pt x="1882" y="3362"/>
                </a:lnTo>
                <a:lnTo>
                  <a:pt x="1894" y="3346"/>
                </a:lnTo>
                <a:lnTo>
                  <a:pt x="1906" y="3330"/>
                </a:lnTo>
                <a:lnTo>
                  <a:pt x="1920" y="3316"/>
                </a:lnTo>
                <a:lnTo>
                  <a:pt x="3359" y="2060"/>
                </a:lnTo>
                <a:lnTo>
                  <a:pt x="3359" y="2060"/>
                </a:lnTo>
                <a:lnTo>
                  <a:pt x="3383" y="2038"/>
                </a:lnTo>
                <a:lnTo>
                  <a:pt x="3409" y="2020"/>
                </a:lnTo>
                <a:lnTo>
                  <a:pt x="3437" y="2004"/>
                </a:lnTo>
                <a:lnTo>
                  <a:pt x="3465" y="1990"/>
                </a:lnTo>
                <a:lnTo>
                  <a:pt x="3493" y="1978"/>
                </a:lnTo>
                <a:lnTo>
                  <a:pt x="3523" y="1970"/>
                </a:lnTo>
                <a:lnTo>
                  <a:pt x="3553" y="1962"/>
                </a:lnTo>
                <a:lnTo>
                  <a:pt x="3583" y="1956"/>
                </a:lnTo>
                <a:lnTo>
                  <a:pt x="3615" y="1954"/>
                </a:lnTo>
                <a:lnTo>
                  <a:pt x="3645" y="1952"/>
                </a:lnTo>
                <a:lnTo>
                  <a:pt x="3677" y="1954"/>
                </a:lnTo>
                <a:lnTo>
                  <a:pt x="3707" y="1956"/>
                </a:lnTo>
                <a:lnTo>
                  <a:pt x="3739" y="1962"/>
                </a:lnTo>
                <a:lnTo>
                  <a:pt x="3769" y="1970"/>
                </a:lnTo>
                <a:lnTo>
                  <a:pt x="3799" y="1982"/>
                </a:lnTo>
                <a:lnTo>
                  <a:pt x="3829" y="1994"/>
                </a:lnTo>
                <a:lnTo>
                  <a:pt x="4333" y="2234"/>
                </a:lnTo>
                <a:lnTo>
                  <a:pt x="6423" y="464"/>
                </a:lnTo>
                <a:lnTo>
                  <a:pt x="6423" y="2402"/>
                </a:lnTo>
                <a:lnTo>
                  <a:pt x="5231" y="3404"/>
                </a:lnTo>
                <a:close/>
                <a:moveTo>
                  <a:pt x="6191" y="286"/>
                </a:moveTo>
                <a:lnTo>
                  <a:pt x="4289" y="1896"/>
                </a:lnTo>
                <a:lnTo>
                  <a:pt x="3951" y="1736"/>
                </a:lnTo>
                <a:lnTo>
                  <a:pt x="3951" y="1736"/>
                </a:lnTo>
                <a:lnTo>
                  <a:pt x="3921" y="1722"/>
                </a:lnTo>
                <a:lnTo>
                  <a:pt x="3891" y="1710"/>
                </a:lnTo>
                <a:lnTo>
                  <a:pt x="3861" y="1700"/>
                </a:lnTo>
                <a:lnTo>
                  <a:pt x="3831" y="1690"/>
                </a:lnTo>
                <a:lnTo>
                  <a:pt x="3799" y="1684"/>
                </a:lnTo>
                <a:lnTo>
                  <a:pt x="3769" y="1678"/>
                </a:lnTo>
                <a:lnTo>
                  <a:pt x="3737" y="1672"/>
                </a:lnTo>
                <a:lnTo>
                  <a:pt x="3705" y="1670"/>
                </a:lnTo>
                <a:lnTo>
                  <a:pt x="3675" y="1668"/>
                </a:lnTo>
                <a:lnTo>
                  <a:pt x="3643" y="1666"/>
                </a:lnTo>
                <a:lnTo>
                  <a:pt x="3611" y="1668"/>
                </a:lnTo>
                <a:lnTo>
                  <a:pt x="3579" y="1670"/>
                </a:lnTo>
                <a:lnTo>
                  <a:pt x="3549" y="1674"/>
                </a:lnTo>
                <a:lnTo>
                  <a:pt x="3517" y="1678"/>
                </a:lnTo>
                <a:lnTo>
                  <a:pt x="3487" y="1684"/>
                </a:lnTo>
                <a:lnTo>
                  <a:pt x="3457" y="1692"/>
                </a:lnTo>
                <a:lnTo>
                  <a:pt x="3248" y="1570"/>
                </a:lnTo>
                <a:lnTo>
                  <a:pt x="3248" y="1570"/>
                </a:lnTo>
                <a:lnTo>
                  <a:pt x="3196" y="1542"/>
                </a:lnTo>
                <a:lnTo>
                  <a:pt x="3144" y="1518"/>
                </a:lnTo>
                <a:lnTo>
                  <a:pt x="3092" y="1498"/>
                </a:lnTo>
                <a:lnTo>
                  <a:pt x="3036" y="1480"/>
                </a:lnTo>
                <a:lnTo>
                  <a:pt x="2982" y="1466"/>
                </a:lnTo>
                <a:lnTo>
                  <a:pt x="2926" y="1454"/>
                </a:lnTo>
                <a:lnTo>
                  <a:pt x="2870" y="1448"/>
                </a:lnTo>
                <a:lnTo>
                  <a:pt x="2814" y="1444"/>
                </a:lnTo>
                <a:lnTo>
                  <a:pt x="2758" y="1442"/>
                </a:lnTo>
                <a:lnTo>
                  <a:pt x="2700" y="1446"/>
                </a:lnTo>
                <a:lnTo>
                  <a:pt x="2644" y="1452"/>
                </a:lnTo>
                <a:lnTo>
                  <a:pt x="2588" y="1462"/>
                </a:lnTo>
                <a:lnTo>
                  <a:pt x="2532" y="1476"/>
                </a:lnTo>
                <a:lnTo>
                  <a:pt x="2478" y="1492"/>
                </a:lnTo>
                <a:lnTo>
                  <a:pt x="2424" y="1512"/>
                </a:lnTo>
                <a:lnTo>
                  <a:pt x="2370" y="1536"/>
                </a:lnTo>
                <a:lnTo>
                  <a:pt x="1884" y="1770"/>
                </a:lnTo>
                <a:lnTo>
                  <a:pt x="286" y="814"/>
                </a:lnTo>
                <a:lnTo>
                  <a:pt x="286" y="286"/>
                </a:lnTo>
                <a:lnTo>
                  <a:pt x="6191" y="286"/>
                </a:lnTo>
                <a:close/>
                <a:moveTo>
                  <a:pt x="286" y="6422"/>
                </a:moveTo>
                <a:lnTo>
                  <a:pt x="286" y="3084"/>
                </a:lnTo>
                <a:lnTo>
                  <a:pt x="980" y="3492"/>
                </a:lnTo>
                <a:lnTo>
                  <a:pt x="1080" y="4038"/>
                </a:lnTo>
                <a:lnTo>
                  <a:pt x="1080" y="4038"/>
                </a:lnTo>
                <a:lnTo>
                  <a:pt x="1088" y="4076"/>
                </a:lnTo>
                <a:lnTo>
                  <a:pt x="1096" y="4112"/>
                </a:lnTo>
                <a:lnTo>
                  <a:pt x="1108" y="4148"/>
                </a:lnTo>
                <a:lnTo>
                  <a:pt x="1120" y="4184"/>
                </a:lnTo>
                <a:lnTo>
                  <a:pt x="1134" y="4218"/>
                </a:lnTo>
                <a:lnTo>
                  <a:pt x="1148" y="4252"/>
                </a:lnTo>
                <a:lnTo>
                  <a:pt x="1164" y="4286"/>
                </a:lnTo>
                <a:lnTo>
                  <a:pt x="1182" y="4318"/>
                </a:lnTo>
                <a:lnTo>
                  <a:pt x="1202" y="4350"/>
                </a:lnTo>
                <a:lnTo>
                  <a:pt x="1222" y="4382"/>
                </a:lnTo>
                <a:lnTo>
                  <a:pt x="1244" y="4412"/>
                </a:lnTo>
                <a:lnTo>
                  <a:pt x="1266" y="4440"/>
                </a:lnTo>
                <a:lnTo>
                  <a:pt x="1290" y="4468"/>
                </a:lnTo>
                <a:lnTo>
                  <a:pt x="1316" y="4496"/>
                </a:lnTo>
                <a:lnTo>
                  <a:pt x="1342" y="4522"/>
                </a:lnTo>
                <a:lnTo>
                  <a:pt x="1370" y="4548"/>
                </a:lnTo>
                <a:lnTo>
                  <a:pt x="1370" y="4548"/>
                </a:lnTo>
                <a:lnTo>
                  <a:pt x="1342" y="4578"/>
                </a:lnTo>
                <a:lnTo>
                  <a:pt x="1318" y="4610"/>
                </a:lnTo>
                <a:lnTo>
                  <a:pt x="1296" y="4644"/>
                </a:lnTo>
                <a:lnTo>
                  <a:pt x="1278" y="4680"/>
                </a:lnTo>
                <a:lnTo>
                  <a:pt x="1264" y="4716"/>
                </a:lnTo>
                <a:lnTo>
                  <a:pt x="1254" y="4754"/>
                </a:lnTo>
                <a:lnTo>
                  <a:pt x="1246" y="4794"/>
                </a:lnTo>
                <a:lnTo>
                  <a:pt x="1242" y="4832"/>
                </a:lnTo>
                <a:lnTo>
                  <a:pt x="1244" y="4872"/>
                </a:lnTo>
                <a:lnTo>
                  <a:pt x="1246" y="4912"/>
                </a:lnTo>
                <a:lnTo>
                  <a:pt x="1254" y="4950"/>
                </a:lnTo>
                <a:lnTo>
                  <a:pt x="1266" y="4988"/>
                </a:lnTo>
                <a:lnTo>
                  <a:pt x="1280" y="5026"/>
                </a:lnTo>
                <a:lnTo>
                  <a:pt x="1300" y="5062"/>
                </a:lnTo>
                <a:lnTo>
                  <a:pt x="1322" y="5098"/>
                </a:lnTo>
                <a:lnTo>
                  <a:pt x="1348" y="5132"/>
                </a:lnTo>
                <a:lnTo>
                  <a:pt x="2118" y="5944"/>
                </a:lnTo>
                <a:lnTo>
                  <a:pt x="2118" y="5944"/>
                </a:lnTo>
                <a:lnTo>
                  <a:pt x="2146" y="5976"/>
                </a:lnTo>
                <a:lnTo>
                  <a:pt x="2178" y="6002"/>
                </a:lnTo>
                <a:lnTo>
                  <a:pt x="2212" y="6026"/>
                </a:lnTo>
                <a:lnTo>
                  <a:pt x="2248" y="6046"/>
                </a:lnTo>
                <a:lnTo>
                  <a:pt x="2286" y="6064"/>
                </a:lnTo>
                <a:lnTo>
                  <a:pt x="2326" y="6076"/>
                </a:lnTo>
                <a:lnTo>
                  <a:pt x="2368" y="6086"/>
                </a:lnTo>
                <a:lnTo>
                  <a:pt x="2410" y="6090"/>
                </a:lnTo>
                <a:lnTo>
                  <a:pt x="2410" y="6090"/>
                </a:lnTo>
                <a:lnTo>
                  <a:pt x="2440" y="6092"/>
                </a:lnTo>
                <a:lnTo>
                  <a:pt x="2440" y="6092"/>
                </a:lnTo>
                <a:lnTo>
                  <a:pt x="2478" y="6090"/>
                </a:lnTo>
                <a:lnTo>
                  <a:pt x="2516" y="6086"/>
                </a:lnTo>
                <a:lnTo>
                  <a:pt x="2552" y="6076"/>
                </a:lnTo>
                <a:lnTo>
                  <a:pt x="2588" y="6066"/>
                </a:lnTo>
                <a:lnTo>
                  <a:pt x="2622" y="6050"/>
                </a:lnTo>
                <a:lnTo>
                  <a:pt x="2656" y="6032"/>
                </a:lnTo>
                <a:lnTo>
                  <a:pt x="2688" y="6012"/>
                </a:lnTo>
                <a:lnTo>
                  <a:pt x="2718" y="5988"/>
                </a:lnTo>
                <a:lnTo>
                  <a:pt x="3194" y="5580"/>
                </a:lnTo>
                <a:lnTo>
                  <a:pt x="3677" y="5848"/>
                </a:lnTo>
                <a:lnTo>
                  <a:pt x="3677" y="5848"/>
                </a:lnTo>
                <a:lnTo>
                  <a:pt x="3701" y="5860"/>
                </a:lnTo>
                <a:lnTo>
                  <a:pt x="3727" y="5872"/>
                </a:lnTo>
                <a:lnTo>
                  <a:pt x="3751" y="5882"/>
                </a:lnTo>
                <a:lnTo>
                  <a:pt x="3777" y="5890"/>
                </a:lnTo>
                <a:lnTo>
                  <a:pt x="3803" y="5896"/>
                </a:lnTo>
                <a:lnTo>
                  <a:pt x="3829" y="5900"/>
                </a:lnTo>
                <a:lnTo>
                  <a:pt x="3855" y="5902"/>
                </a:lnTo>
                <a:lnTo>
                  <a:pt x="3881" y="5904"/>
                </a:lnTo>
                <a:lnTo>
                  <a:pt x="3881" y="5904"/>
                </a:lnTo>
                <a:lnTo>
                  <a:pt x="3907" y="5902"/>
                </a:lnTo>
                <a:lnTo>
                  <a:pt x="3931" y="5900"/>
                </a:lnTo>
                <a:lnTo>
                  <a:pt x="3955" y="5896"/>
                </a:lnTo>
                <a:lnTo>
                  <a:pt x="3979" y="5892"/>
                </a:lnTo>
                <a:lnTo>
                  <a:pt x="4003" y="5886"/>
                </a:lnTo>
                <a:lnTo>
                  <a:pt x="4025" y="5878"/>
                </a:lnTo>
                <a:lnTo>
                  <a:pt x="4049" y="5868"/>
                </a:lnTo>
                <a:lnTo>
                  <a:pt x="4071" y="5858"/>
                </a:lnTo>
                <a:lnTo>
                  <a:pt x="4093" y="5846"/>
                </a:lnTo>
                <a:lnTo>
                  <a:pt x="4113" y="5832"/>
                </a:lnTo>
                <a:lnTo>
                  <a:pt x="4133" y="5816"/>
                </a:lnTo>
                <a:lnTo>
                  <a:pt x="4153" y="5800"/>
                </a:lnTo>
                <a:lnTo>
                  <a:pt x="4171" y="5784"/>
                </a:lnTo>
                <a:lnTo>
                  <a:pt x="4187" y="5766"/>
                </a:lnTo>
                <a:lnTo>
                  <a:pt x="4203" y="5746"/>
                </a:lnTo>
                <a:lnTo>
                  <a:pt x="4219" y="5724"/>
                </a:lnTo>
                <a:lnTo>
                  <a:pt x="5555" y="4506"/>
                </a:lnTo>
                <a:lnTo>
                  <a:pt x="5555" y="4506"/>
                </a:lnTo>
                <a:lnTo>
                  <a:pt x="5583" y="4476"/>
                </a:lnTo>
                <a:lnTo>
                  <a:pt x="5607" y="4442"/>
                </a:lnTo>
                <a:lnTo>
                  <a:pt x="5625" y="4408"/>
                </a:lnTo>
                <a:lnTo>
                  <a:pt x="5641" y="4370"/>
                </a:lnTo>
                <a:lnTo>
                  <a:pt x="5651" y="4332"/>
                </a:lnTo>
                <a:lnTo>
                  <a:pt x="5659" y="4292"/>
                </a:lnTo>
                <a:lnTo>
                  <a:pt x="5659" y="4252"/>
                </a:lnTo>
                <a:lnTo>
                  <a:pt x="5657" y="4210"/>
                </a:lnTo>
                <a:lnTo>
                  <a:pt x="5657" y="4210"/>
                </a:lnTo>
                <a:lnTo>
                  <a:pt x="5651" y="4172"/>
                </a:lnTo>
                <a:lnTo>
                  <a:pt x="5639" y="4136"/>
                </a:lnTo>
                <a:lnTo>
                  <a:pt x="5625" y="4102"/>
                </a:lnTo>
                <a:lnTo>
                  <a:pt x="5605" y="4068"/>
                </a:lnTo>
                <a:lnTo>
                  <a:pt x="5583" y="4038"/>
                </a:lnTo>
                <a:lnTo>
                  <a:pt x="5559" y="4010"/>
                </a:lnTo>
                <a:lnTo>
                  <a:pt x="5529" y="3984"/>
                </a:lnTo>
                <a:lnTo>
                  <a:pt x="5497" y="3960"/>
                </a:lnTo>
                <a:lnTo>
                  <a:pt x="5513" y="3540"/>
                </a:lnTo>
                <a:lnTo>
                  <a:pt x="6423" y="2774"/>
                </a:lnTo>
                <a:lnTo>
                  <a:pt x="6423" y="6422"/>
                </a:lnTo>
                <a:lnTo>
                  <a:pt x="286" y="6422"/>
                </a:lnTo>
                <a:close/>
              </a:path>
            </a:pathLst>
          </a:custGeom>
          <a:solidFill>
            <a:srgbClr val="FFFFFF"/>
          </a:solidFill>
          <a:ln>
            <a:noFill/>
          </a:ln>
        </p:spPr>
        <p:txBody>
          <a:bodyPr spcFirstLastPara="1" wrap="square" lIns="58625" tIns="29300" rIns="58625" bIns="2930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910" name="Google Shape;910;p142"/>
          <p:cNvSpPr/>
          <p:nvPr/>
        </p:nvSpPr>
        <p:spPr>
          <a:xfrm>
            <a:off x="4713092" y="2223600"/>
            <a:ext cx="776850" cy="7308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1" y="331"/>
                </a:moveTo>
                <a:cubicBezTo>
                  <a:pt x="14" y="331"/>
                  <a:pt x="14" y="331"/>
                  <a:pt x="14" y="331"/>
                </a:cubicBezTo>
                <a:cubicBezTo>
                  <a:pt x="14" y="15"/>
                  <a:pt x="14" y="15"/>
                  <a:pt x="14" y="15"/>
                </a:cubicBezTo>
                <a:cubicBezTo>
                  <a:pt x="331" y="15"/>
                  <a:pt x="331" y="15"/>
                  <a:pt x="331" y="15"/>
                </a:cubicBezTo>
                <a:lnTo>
                  <a:pt x="331" y="331"/>
                </a:lnTo>
                <a:close/>
                <a:moveTo>
                  <a:pt x="26" y="207"/>
                </a:moveTo>
                <a:cubicBezTo>
                  <a:pt x="26" y="176"/>
                  <a:pt x="51" y="150"/>
                  <a:pt x="82" y="150"/>
                </a:cubicBezTo>
                <a:cubicBezTo>
                  <a:pt x="95" y="119"/>
                  <a:pt x="125" y="99"/>
                  <a:pt x="159" y="99"/>
                </a:cubicBezTo>
                <a:cubicBezTo>
                  <a:pt x="187" y="99"/>
                  <a:pt x="214" y="114"/>
                  <a:pt x="229" y="138"/>
                </a:cubicBezTo>
                <a:cubicBezTo>
                  <a:pt x="235" y="134"/>
                  <a:pt x="242" y="131"/>
                  <a:pt x="249" y="131"/>
                </a:cubicBezTo>
                <a:cubicBezTo>
                  <a:pt x="269" y="131"/>
                  <a:pt x="285" y="147"/>
                  <a:pt x="285" y="167"/>
                </a:cubicBezTo>
                <a:cubicBezTo>
                  <a:pt x="285" y="169"/>
                  <a:pt x="285" y="171"/>
                  <a:pt x="284" y="173"/>
                </a:cubicBezTo>
                <a:cubicBezTo>
                  <a:pt x="304" y="178"/>
                  <a:pt x="319" y="196"/>
                  <a:pt x="319" y="217"/>
                </a:cubicBezTo>
                <a:cubicBezTo>
                  <a:pt x="319" y="243"/>
                  <a:pt x="298" y="264"/>
                  <a:pt x="273" y="264"/>
                </a:cubicBezTo>
                <a:cubicBezTo>
                  <a:pt x="222" y="264"/>
                  <a:pt x="222" y="264"/>
                  <a:pt x="222" y="264"/>
                </a:cubicBezTo>
                <a:cubicBezTo>
                  <a:pt x="222" y="249"/>
                  <a:pt x="222" y="249"/>
                  <a:pt x="222" y="249"/>
                </a:cubicBezTo>
                <a:cubicBezTo>
                  <a:pt x="273" y="249"/>
                  <a:pt x="273" y="249"/>
                  <a:pt x="273" y="249"/>
                </a:cubicBezTo>
                <a:cubicBezTo>
                  <a:pt x="290" y="249"/>
                  <a:pt x="304" y="235"/>
                  <a:pt x="304" y="217"/>
                </a:cubicBezTo>
                <a:cubicBezTo>
                  <a:pt x="304" y="201"/>
                  <a:pt x="291" y="187"/>
                  <a:pt x="275" y="186"/>
                </a:cubicBezTo>
                <a:cubicBezTo>
                  <a:pt x="264" y="185"/>
                  <a:pt x="264" y="185"/>
                  <a:pt x="264" y="185"/>
                </a:cubicBezTo>
                <a:cubicBezTo>
                  <a:pt x="268" y="176"/>
                  <a:pt x="268" y="176"/>
                  <a:pt x="268" y="176"/>
                </a:cubicBezTo>
                <a:cubicBezTo>
                  <a:pt x="270" y="173"/>
                  <a:pt x="270" y="170"/>
                  <a:pt x="270" y="167"/>
                </a:cubicBezTo>
                <a:cubicBezTo>
                  <a:pt x="270" y="156"/>
                  <a:pt x="261" y="146"/>
                  <a:pt x="249" y="146"/>
                </a:cubicBezTo>
                <a:cubicBezTo>
                  <a:pt x="243" y="146"/>
                  <a:pt x="237" y="149"/>
                  <a:pt x="233" y="154"/>
                </a:cubicBezTo>
                <a:cubicBezTo>
                  <a:pt x="225" y="163"/>
                  <a:pt x="225" y="163"/>
                  <a:pt x="225" y="163"/>
                </a:cubicBezTo>
                <a:cubicBezTo>
                  <a:pt x="220" y="153"/>
                  <a:pt x="220" y="153"/>
                  <a:pt x="220" y="153"/>
                </a:cubicBezTo>
                <a:cubicBezTo>
                  <a:pt x="209" y="129"/>
                  <a:pt x="185" y="113"/>
                  <a:pt x="159" y="113"/>
                </a:cubicBezTo>
                <a:cubicBezTo>
                  <a:pt x="129" y="113"/>
                  <a:pt x="104" y="132"/>
                  <a:pt x="94" y="160"/>
                </a:cubicBezTo>
                <a:cubicBezTo>
                  <a:pt x="93" y="165"/>
                  <a:pt x="93" y="165"/>
                  <a:pt x="93" y="165"/>
                </a:cubicBezTo>
                <a:cubicBezTo>
                  <a:pt x="87" y="165"/>
                  <a:pt x="87" y="165"/>
                  <a:pt x="87" y="165"/>
                </a:cubicBezTo>
                <a:cubicBezTo>
                  <a:pt x="86" y="165"/>
                  <a:pt x="84" y="164"/>
                  <a:pt x="83" y="164"/>
                </a:cubicBezTo>
                <a:cubicBezTo>
                  <a:pt x="60" y="164"/>
                  <a:pt x="41" y="183"/>
                  <a:pt x="41" y="207"/>
                </a:cubicBezTo>
                <a:cubicBezTo>
                  <a:pt x="41" y="230"/>
                  <a:pt x="60" y="249"/>
                  <a:pt x="83" y="249"/>
                </a:cubicBezTo>
                <a:cubicBezTo>
                  <a:pt x="129" y="249"/>
                  <a:pt x="129" y="249"/>
                  <a:pt x="129" y="249"/>
                </a:cubicBezTo>
                <a:cubicBezTo>
                  <a:pt x="129" y="264"/>
                  <a:pt x="129" y="264"/>
                  <a:pt x="129" y="264"/>
                </a:cubicBezTo>
                <a:cubicBezTo>
                  <a:pt x="83" y="264"/>
                  <a:pt x="83" y="264"/>
                  <a:pt x="83" y="264"/>
                </a:cubicBezTo>
                <a:cubicBezTo>
                  <a:pt x="52" y="264"/>
                  <a:pt x="26" y="238"/>
                  <a:pt x="26" y="207"/>
                </a:cubicBezTo>
                <a:close/>
                <a:moveTo>
                  <a:pt x="173" y="184"/>
                </a:moveTo>
                <a:cubicBezTo>
                  <a:pt x="216" y="227"/>
                  <a:pt x="216" y="227"/>
                  <a:pt x="216" y="227"/>
                </a:cubicBezTo>
                <a:cubicBezTo>
                  <a:pt x="206" y="238"/>
                  <a:pt x="206" y="238"/>
                  <a:pt x="206" y="238"/>
                </a:cubicBezTo>
                <a:cubicBezTo>
                  <a:pt x="180" y="212"/>
                  <a:pt x="180" y="212"/>
                  <a:pt x="180" y="212"/>
                </a:cubicBezTo>
                <a:cubicBezTo>
                  <a:pt x="180" y="296"/>
                  <a:pt x="180" y="296"/>
                  <a:pt x="180" y="296"/>
                </a:cubicBezTo>
                <a:cubicBezTo>
                  <a:pt x="165" y="296"/>
                  <a:pt x="165" y="296"/>
                  <a:pt x="165" y="296"/>
                </a:cubicBezTo>
                <a:cubicBezTo>
                  <a:pt x="165" y="212"/>
                  <a:pt x="165" y="212"/>
                  <a:pt x="165" y="212"/>
                </a:cubicBezTo>
                <a:cubicBezTo>
                  <a:pt x="139" y="238"/>
                  <a:pt x="139" y="238"/>
                  <a:pt x="139" y="238"/>
                </a:cubicBezTo>
                <a:cubicBezTo>
                  <a:pt x="129" y="227"/>
                  <a:pt x="129" y="227"/>
                  <a:pt x="129" y="227"/>
                </a:cubicBezTo>
                <a:lnTo>
                  <a:pt x="173" y="18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911" name="Google Shape;911;p142"/>
          <p:cNvSpPr/>
          <p:nvPr/>
        </p:nvSpPr>
        <p:spPr>
          <a:xfrm>
            <a:off x="3049184" y="2212675"/>
            <a:ext cx="776854" cy="730752"/>
          </a:xfrm>
          <a:custGeom>
            <a:avLst/>
            <a:gdLst/>
            <a:ahLst/>
            <a:cxnLst/>
            <a:rect l="l" t="t" r="r" b="b"/>
            <a:pathLst>
              <a:path w="3564" h="3571" extrusionOk="0">
                <a:moveTo>
                  <a:pt x="0" y="0"/>
                </a:moveTo>
                <a:lnTo>
                  <a:pt x="0" y="3571"/>
                </a:lnTo>
                <a:lnTo>
                  <a:pt x="3564" y="3571"/>
                </a:lnTo>
                <a:lnTo>
                  <a:pt x="3564" y="0"/>
                </a:lnTo>
                <a:lnTo>
                  <a:pt x="0" y="0"/>
                </a:lnTo>
                <a:lnTo>
                  <a:pt x="0" y="0"/>
                </a:lnTo>
                <a:lnTo>
                  <a:pt x="0" y="0"/>
                </a:lnTo>
                <a:close/>
                <a:moveTo>
                  <a:pt x="3381" y="3388"/>
                </a:moveTo>
                <a:lnTo>
                  <a:pt x="137" y="3388"/>
                </a:lnTo>
                <a:lnTo>
                  <a:pt x="137" y="139"/>
                </a:lnTo>
                <a:lnTo>
                  <a:pt x="3381" y="139"/>
                </a:lnTo>
                <a:lnTo>
                  <a:pt x="3381" y="3388"/>
                </a:lnTo>
                <a:lnTo>
                  <a:pt x="3381" y="3388"/>
                </a:lnTo>
                <a:lnTo>
                  <a:pt x="3381" y="3388"/>
                </a:lnTo>
                <a:close/>
                <a:moveTo>
                  <a:pt x="959" y="1878"/>
                </a:moveTo>
                <a:lnTo>
                  <a:pt x="318" y="1878"/>
                </a:lnTo>
                <a:lnTo>
                  <a:pt x="318" y="3160"/>
                </a:lnTo>
                <a:lnTo>
                  <a:pt x="959" y="3160"/>
                </a:lnTo>
                <a:lnTo>
                  <a:pt x="959" y="1878"/>
                </a:lnTo>
                <a:lnTo>
                  <a:pt x="959" y="1878"/>
                </a:lnTo>
                <a:lnTo>
                  <a:pt x="959" y="1878"/>
                </a:lnTo>
                <a:close/>
                <a:moveTo>
                  <a:pt x="823" y="3022"/>
                </a:moveTo>
                <a:lnTo>
                  <a:pt x="456" y="3022"/>
                </a:lnTo>
                <a:lnTo>
                  <a:pt x="456" y="2061"/>
                </a:lnTo>
                <a:lnTo>
                  <a:pt x="823" y="2061"/>
                </a:lnTo>
                <a:lnTo>
                  <a:pt x="823" y="3022"/>
                </a:lnTo>
                <a:lnTo>
                  <a:pt x="823" y="3022"/>
                </a:lnTo>
                <a:lnTo>
                  <a:pt x="823" y="3022"/>
                </a:lnTo>
                <a:close/>
                <a:moveTo>
                  <a:pt x="1736" y="1467"/>
                </a:moveTo>
                <a:lnTo>
                  <a:pt x="1097" y="1467"/>
                </a:lnTo>
                <a:lnTo>
                  <a:pt x="1097" y="3160"/>
                </a:lnTo>
                <a:lnTo>
                  <a:pt x="1736" y="3160"/>
                </a:lnTo>
                <a:lnTo>
                  <a:pt x="1736" y="1467"/>
                </a:lnTo>
                <a:lnTo>
                  <a:pt x="1736" y="1467"/>
                </a:lnTo>
                <a:lnTo>
                  <a:pt x="1736" y="1467"/>
                </a:lnTo>
                <a:close/>
                <a:moveTo>
                  <a:pt x="1553" y="3022"/>
                </a:moveTo>
                <a:lnTo>
                  <a:pt x="1234" y="3022"/>
                </a:lnTo>
                <a:lnTo>
                  <a:pt x="1234" y="1604"/>
                </a:lnTo>
                <a:lnTo>
                  <a:pt x="1553" y="1604"/>
                </a:lnTo>
                <a:lnTo>
                  <a:pt x="1553" y="3022"/>
                </a:lnTo>
                <a:lnTo>
                  <a:pt x="1553" y="3022"/>
                </a:lnTo>
                <a:lnTo>
                  <a:pt x="1553" y="3022"/>
                </a:lnTo>
                <a:close/>
                <a:moveTo>
                  <a:pt x="2467" y="1647"/>
                </a:moveTo>
                <a:lnTo>
                  <a:pt x="1828" y="1647"/>
                </a:lnTo>
                <a:lnTo>
                  <a:pt x="1828" y="3160"/>
                </a:lnTo>
                <a:lnTo>
                  <a:pt x="2467" y="3160"/>
                </a:lnTo>
                <a:lnTo>
                  <a:pt x="2467" y="1647"/>
                </a:lnTo>
                <a:lnTo>
                  <a:pt x="2467" y="1647"/>
                </a:lnTo>
                <a:lnTo>
                  <a:pt x="2467" y="1647"/>
                </a:lnTo>
                <a:close/>
                <a:moveTo>
                  <a:pt x="2330" y="3022"/>
                </a:moveTo>
                <a:lnTo>
                  <a:pt x="1965" y="3022"/>
                </a:lnTo>
                <a:lnTo>
                  <a:pt x="1965" y="1785"/>
                </a:lnTo>
                <a:lnTo>
                  <a:pt x="2330" y="1785"/>
                </a:lnTo>
                <a:lnTo>
                  <a:pt x="2330" y="3022"/>
                </a:lnTo>
                <a:lnTo>
                  <a:pt x="2330" y="3022"/>
                </a:lnTo>
                <a:lnTo>
                  <a:pt x="2330" y="3022"/>
                </a:lnTo>
                <a:close/>
                <a:moveTo>
                  <a:pt x="3197" y="961"/>
                </a:moveTo>
                <a:lnTo>
                  <a:pt x="2559" y="961"/>
                </a:lnTo>
                <a:lnTo>
                  <a:pt x="2559" y="3160"/>
                </a:lnTo>
                <a:lnTo>
                  <a:pt x="3197" y="3160"/>
                </a:lnTo>
                <a:lnTo>
                  <a:pt x="3197" y="961"/>
                </a:lnTo>
                <a:lnTo>
                  <a:pt x="3197" y="961"/>
                </a:lnTo>
                <a:lnTo>
                  <a:pt x="3197" y="961"/>
                </a:lnTo>
                <a:close/>
                <a:moveTo>
                  <a:pt x="3061" y="3022"/>
                </a:moveTo>
                <a:lnTo>
                  <a:pt x="2741" y="3022"/>
                </a:lnTo>
                <a:lnTo>
                  <a:pt x="2741" y="1144"/>
                </a:lnTo>
                <a:lnTo>
                  <a:pt x="3061" y="1144"/>
                </a:lnTo>
                <a:lnTo>
                  <a:pt x="3061" y="3022"/>
                </a:lnTo>
                <a:lnTo>
                  <a:pt x="3061" y="3022"/>
                </a:lnTo>
                <a:lnTo>
                  <a:pt x="3061" y="302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912" name="Google Shape;912;p142"/>
          <p:cNvSpPr/>
          <p:nvPr/>
        </p:nvSpPr>
        <p:spPr>
          <a:xfrm>
            <a:off x="1210432" y="3859450"/>
            <a:ext cx="1307700" cy="64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600"/>
              </a:spcAft>
              <a:buClr>
                <a:srgbClr val="000000"/>
              </a:buClr>
              <a:buSzPts val="800"/>
              <a:buFont typeface="Arial"/>
              <a:buNone/>
            </a:pPr>
            <a:r>
              <a:rPr lang="en" sz="800" b="0" i="1" u="none" strike="noStrike" cap="none">
                <a:solidFill>
                  <a:srgbClr val="007298"/>
                </a:solidFill>
                <a:latin typeface="Open Sans"/>
                <a:ea typeface="Open Sans"/>
                <a:cs typeface="Open Sans"/>
                <a:sym typeface="Open Sans"/>
              </a:rPr>
              <a:t>Accelerates the adoption of automated infrastructure for other products and channels</a:t>
            </a:r>
            <a:endParaRPr sz="800" b="0" i="1" u="none" strike="noStrike" cap="none">
              <a:solidFill>
                <a:srgbClr val="007298"/>
              </a:solidFill>
              <a:latin typeface="Open Sans"/>
              <a:ea typeface="Open Sans"/>
              <a:cs typeface="Open Sans"/>
              <a:sym typeface="Open Sans"/>
            </a:endParaRPr>
          </a:p>
        </p:txBody>
      </p:sp>
      <p:cxnSp>
        <p:nvCxnSpPr>
          <p:cNvPr id="913" name="Google Shape;913;p142"/>
          <p:cNvCxnSpPr/>
          <p:nvPr/>
        </p:nvCxnSpPr>
        <p:spPr>
          <a:xfrm>
            <a:off x="2890406" y="1194265"/>
            <a:ext cx="0" cy="825900"/>
          </a:xfrm>
          <a:prstGeom prst="straightConnector1">
            <a:avLst/>
          </a:prstGeom>
          <a:noFill/>
          <a:ln w="28575" cap="flat" cmpd="sng">
            <a:solidFill>
              <a:srgbClr val="7F7F7F"/>
            </a:solidFill>
            <a:prstDash val="solid"/>
            <a:round/>
            <a:headEnd type="none" w="sm" len="sm"/>
            <a:tailEnd type="none" w="sm" len="sm"/>
          </a:ln>
        </p:spPr>
      </p:cxnSp>
      <p:sp>
        <p:nvSpPr>
          <p:cNvPr id="914" name="Google Shape;914;p142"/>
          <p:cNvSpPr/>
          <p:nvPr/>
        </p:nvSpPr>
        <p:spPr>
          <a:xfrm>
            <a:off x="2943681" y="1188720"/>
            <a:ext cx="1211400" cy="822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600"/>
              </a:spcAft>
              <a:buClr>
                <a:srgbClr val="000000"/>
              </a:buClr>
              <a:buSzPts val="800"/>
              <a:buFont typeface="Arial"/>
              <a:buNone/>
            </a:pPr>
            <a:r>
              <a:rPr lang="en" sz="800" b="0" i="0" u="none" strike="noStrike" cap="none">
                <a:solidFill>
                  <a:srgbClr val="5B6771"/>
                </a:solidFill>
                <a:latin typeface="Open Sans"/>
                <a:ea typeface="Open Sans"/>
                <a:cs typeface="Open Sans"/>
                <a:sym typeface="Open Sans"/>
              </a:rPr>
              <a:t>The Data Acquisition service and Data Xchange service platforms currently serve as the gateway for onboarding of new Employers</a:t>
            </a:r>
            <a:endParaRPr sz="800" b="0" i="0" u="none" strike="noStrike" cap="none">
              <a:solidFill>
                <a:srgbClr val="5B6771"/>
              </a:solidFill>
              <a:latin typeface="Open Sans"/>
              <a:ea typeface="Open Sans"/>
              <a:cs typeface="Open Sans"/>
              <a:sym typeface="Open Sans"/>
            </a:endParaRPr>
          </a:p>
        </p:txBody>
      </p:sp>
      <p:sp>
        <p:nvSpPr>
          <p:cNvPr id="915" name="Google Shape;915;p142"/>
          <p:cNvSpPr/>
          <p:nvPr/>
        </p:nvSpPr>
        <p:spPr>
          <a:xfrm>
            <a:off x="6231898" y="1188720"/>
            <a:ext cx="1211400" cy="825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600"/>
              </a:spcAft>
              <a:buClr>
                <a:srgbClr val="000000"/>
              </a:buClr>
              <a:buSzPts val="800"/>
              <a:buFont typeface="Arial"/>
              <a:buNone/>
            </a:pPr>
            <a:r>
              <a:rPr lang="en" sz="800" b="0" i="0" u="none" strike="noStrike" cap="none">
                <a:solidFill>
                  <a:srgbClr val="5B6771"/>
                </a:solidFill>
                <a:latin typeface="Open Sans"/>
                <a:ea typeface="Open Sans"/>
                <a:cs typeface="Open Sans"/>
                <a:sym typeface="Open Sans"/>
              </a:rPr>
              <a:t>Equifax has planned CPQ integration in Q3/Q4 2022</a:t>
            </a:r>
            <a:endParaRPr sz="800" b="0" i="0" u="none" strike="noStrike" cap="none">
              <a:solidFill>
                <a:srgbClr val="5B6771"/>
              </a:solidFill>
              <a:latin typeface="Open Sans"/>
              <a:ea typeface="Open Sans"/>
              <a:cs typeface="Open Sans"/>
              <a:sym typeface="Open Sans"/>
            </a:endParaRPr>
          </a:p>
        </p:txBody>
      </p:sp>
      <p:sp>
        <p:nvSpPr>
          <p:cNvPr id="916" name="Google Shape;916;p142"/>
          <p:cNvSpPr/>
          <p:nvPr/>
        </p:nvSpPr>
        <p:spPr>
          <a:xfrm>
            <a:off x="4525142" y="3867800"/>
            <a:ext cx="1307100" cy="648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600"/>
              </a:spcAft>
              <a:buClr>
                <a:srgbClr val="000000"/>
              </a:buClr>
              <a:buSzPts val="800"/>
              <a:buFont typeface="Arial"/>
              <a:buNone/>
            </a:pPr>
            <a:r>
              <a:rPr lang="en" sz="800" b="0" i="1" u="none" strike="noStrike" cap="none">
                <a:solidFill>
                  <a:srgbClr val="F5864E"/>
                </a:solidFill>
                <a:latin typeface="Open Sans"/>
                <a:ea typeface="Open Sans"/>
                <a:cs typeface="Open Sans"/>
                <a:sym typeface="Open Sans"/>
              </a:rPr>
              <a:t>Enables extension of platforms for partners at scale</a:t>
            </a:r>
            <a:endParaRPr sz="800" b="0" i="1" u="none" strike="noStrike" cap="none">
              <a:solidFill>
                <a:srgbClr val="F5864E"/>
              </a:solidFill>
              <a:latin typeface="Arial"/>
              <a:ea typeface="Arial"/>
              <a:cs typeface="Arial"/>
              <a:sym typeface="Arial"/>
            </a:endParaRPr>
          </a:p>
        </p:txBody>
      </p:sp>
      <p:cxnSp>
        <p:nvCxnSpPr>
          <p:cNvPr id="917" name="Google Shape;917;p142"/>
          <p:cNvCxnSpPr/>
          <p:nvPr/>
        </p:nvCxnSpPr>
        <p:spPr>
          <a:xfrm>
            <a:off x="4542666" y="1194265"/>
            <a:ext cx="0" cy="825900"/>
          </a:xfrm>
          <a:prstGeom prst="straightConnector1">
            <a:avLst/>
          </a:prstGeom>
          <a:noFill/>
          <a:ln w="28575" cap="flat" cmpd="sng">
            <a:solidFill>
              <a:srgbClr val="F5864E"/>
            </a:solidFill>
            <a:prstDash val="solid"/>
            <a:round/>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178"/>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276" name="Google Shape;2276;p178"/>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277" name="Google Shape;2277;p178"/>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278" name="Google Shape;2278;p178"/>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279" name="Google Shape;2279;p178"/>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280" name="Google Shape;2280;p178"/>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281" name="Google Shape;2281;p178"/>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282" name="Google Shape;2282;p178"/>
          <p:cNvSpPr txBox="1"/>
          <p:nvPr/>
        </p:nvSpPr>
        <p:spPr>
          <a:xfrm>
            <a:off x="2429785" y="252350"/>
            <a:ext cx="10443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283" name="Google Shape;2283;p178"/>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284" name="Google Shape;2284;p178"/>
          <p:cNvSpPr txBox="1"/>
          <p:nvPr/>
        </p:nvSpPr>
        <p:spPr>
          <a:xfrm>
            <a:off x="4513716"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285" name="Google Shape;2285;p178"/>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286" name="Google Shape;2286;p178"/>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287" name="Google Shape;2287;p178"/>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288" name="Google Shape;2288;p178"/>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Exception Process (EFX_ID Multiple Matches) - Implementation Details</a:t>
            </a:r>
            <a:endParaRPr sz="1400" i="1"/>
          </a:p>
        </p:txBody>
      </p:sp>
      <p:graphicFrame>
        <p:nvGraphicFramePr>
          <p:cNvPr id="2289" name="Google Shape;2289;p178"/>
          <p:cNvGraphicFramePr/>
          <p:nvPr/>
        </p:nvGraphicFramePr>
        <p:xfrm>
          <a:off x="274320" y="1097280"/>
          <a:ext cx="3000000" cy="3000000"/>
        </p:xfrm>
        <a:graphic>
          <a:graphicData uri="http://schemas.openxmlformats.org/drawingml/2006/table">
            <a:tbl>
              <a:tblPr>
                <a:noFill/>
                <a:tableStyleId>{8A735C0E-AA7C-4758-AA04-D96A957C941B}</a:tableStyleId>
              </a:tblPr>
              <a:tblGrid>
                <a:gridCol w="1300675">
                  <a:extLst>
                    <a:ext uri="{9D8B030D-6E8A-4147-A177-3AD203B41FA5}">
                      <a16:colId xmlns:a16="http://schemas.microsoft.com/office/drawing/2014/main" val="20000"/>
                    </a:ext>
                  </a:extLst>
                </a:gridCol>
                <a:gridCol w="3423550">
                  <a:extLst>
                    <a:ext uri="{9D8B030D-6E8A-4147-A177-3AD203B41FA5}">
                      <a16:colId xmlns:a16="http://schemas.microsoft.com/office/drawing/2014/main" val="20001"/>
                    </a:ext>
                  </a:extLst>
                </a:gridCol>
                <a:gridCol w="3038925">
                  <a:extLst>
                    <a:ext uri="{9D8B030D-6E8A-4147-A177-3AD203B41FA5}">
                      <a16:colId xmlns:a16="http://schemas.microsoft.com/office/drawing/2014/main" val="20002"/>
                    </a:ext>
                  </a:extLst>
                </a:gridCol>
                <a:gridCol w="832200">
                  <a:extLst>
                    <a:ext uri="{9D8B030D-6E8A-4147-A177-3AD203B41FA5}">
                      <a16:colId xmlns:a16="http://schemas.microsoft.com/office/drawing/2014/main" val="20003"/>
                    </a:ext>
                  </a:extLst>
                </a:gridCol>
              </a:tblGrid>
              <a:tr h="106350">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Step</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Implementation Details</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Component Mapping</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Systems</a:t>
                      </a:r>
                      <a:endParaRPr sz="8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8005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Process Start</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Starts the process to manually review Employers with multiple records in CDH.</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Not applicable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Not applicable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327425">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Manual Review of Employer</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Review the Employer data in Salesforce and CDH to determine the reason for multiple records.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Track the reasons for duplicate records, to assist with root cause analysis for future process improvements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None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None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253725">
                <a:tc>
                  <a:txBody>
                    <a:bodyPr/>
                    <a:lstStyle/>
                    <a:p>
                      <a:pPr marL="0" lvl="0" indent="0" algn="l" rtl="0">
                        <a:spcBef>
                          <a:spcPts val="0"/>
                        </a:spcBef>
                        <a:spcAft>
                          <a:spcPts val="0"/>
                        </a:spcAft>
                        <a:buNone/>
                      </a:pPr>
                      <a:r>
                        <a:rPr lang="en" sz="800" b="1">
                          <a:solidFill>
                            <a:schemeClr val="accent1"/>
                          </a:solidFill>
                          <a:latin typeface="Open Sans"/>
                          <a:ea typeface="Open Sans"/>
                          <a:cs typeface="Open Sans"/>
                          <a:sym typeface="Open Sans"/>
                        </a:rPr>
                        <a:t>Work with CDH and Salesforce to merge accounts</a:t>
                      </a:r>
                      <a:endParaRPr sz="8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A manual process to consolidate multiple records in Salesforce, CDH, product applications and other dependent systems.</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None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None</a:t>
                      </a:r>
                      <a:endParaRPr sz="8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pic>
        <p:nvPicPr>
          <p:cNvPr id="2294" name="Google Shape;2294;p179"/>
          <p:cNvPicPr preferRelativeResize="0"/>
          <p:nvPr/>
        </p:nvPicPr>
        <p:blipFill>
          <a:blip r:embed="rId3">
            <a:alphaModFix/>
          </a:blip>
          <a:stretch>
            <a:fillRect/>
          </a:stretch>
        </p:blipFill>
        <p:spPr>
          <a:xfrm>
            <a:off x="283654" y="1066799"/>
            <a:ext cx="6295503" cy="3351013"/>
          </a:xfrm>
          <a:prstGeom prst="rect">
            <a:avLst/>
          </a:prstGeom>
          <a:noFill/>
          <a:ln>
            <a:noFill/>
          </a:ln>
        </p:spPr>
      </p:pic>
      <p:sp>
        <p:nvSpPr>
          <p:cNvPr id="2295" name="Google Shape;2295;p179"/>
          <p:cNvSpPr/>
          <p:nvPr/>
        </p:nvSpPr>
        <p:spPr>
          <a:xfrm>
            <a:off x="3770754" y="2965484"/>
            <a:ext cx="888000" cy="6345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79"/>
          <p:cNvSpPr/>
          <p:nvPr/>
        </p:nvSpPr>
        <p:spPr>
          <a:xfrm>
            <a:off x="366505" y="2041821"/>
            <a:ext cx="93600" cy="14337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Open Sans"/>
              <a:ea typeface="Open Sans"/>
              <a:cs typeface="Open Sans"/>
              <a:sym typeface="Open Sans"/>
            </a:endParaRPr>
          </a:p>
        </p:txBody>
      </p:sp>
      <p:cxnSp>
        <p:nvCxnSpPr>
          <p:cNvPr id="2297" name="Google Shape;2297;p179"/>
          <p:cNvCxnSpPr/>
          <p:nvPr/>
        </p:nvCxnSpPr>
        <p:spPr>
          <a:xfrm>
            <a:off x="2008477" y="1509291"/>
            <a:ext cx="2109300" cy="1406700"/>
          </a:xfrm>
          <a:prstGeom prst="bentConnector3">
            <a:avLst>
              <a:gd name="adj1" fmla="val -1031"/>
            </a:avLst>
          </a:prstGeom>
          <a:noFill/>
          <a:ln w="19050" cap="flat" cmpd="sng">
            <a:solidFill>
              <a:schemeClr val="accent2"/>
            </a:solidFill>
            <a:prstDash val="solid"/>
            <a:round/>
            <a:headEnd type="oval" w="med" len="med"/>
            <a:tailEnd type="triangle" w="med" len="med"/>
          </a:ln>
        </p:spPr>
      </p:cxnSp>
      <p:sp>
        <p:nvSpPr>
          <p:cNvPr id="2298" name="Google Shape;2298;p179"/>
          <p:cNvSpPr txBox="1"/>
          <p:nvPr/>
        </p:nvSpPr>
        <p:spPr>
          <a:xfrm>
            <a:off x="6081300" y="340825"/>
            <a:ext cx="8871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Summary of Changes</a:t>
            </a:r>
            <a:endParaRPr sz="700">
              <a:solidFill>
                <a:schemeClr val="accent6"/>
              </a:solidFill>
              <a:latin typeface="Open Sans"/>
              <a:ea typeface="Open Sans"/>
              <a:cs typeface="Open Sans"/>
              <a:sym typeface="Open Sans"/>
            </a:endParaRPr>
          </a:p>
        </p:txBody>
      </p:sp>
      <p:sp>
        <p:nvSpPr>
          <p:cNvPr id="2299" name="Google Shape;2299;p179"/>
          <p:cNvSpPr txBox="1"/>
          <p:nvPr/>
        </p:nvSpPr>
        <p:spPr>
          <a:xfrm>
            <a:off x="6081300" y="340825"/>
            <a:ext cx="8871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Summary of Changes</a:t>
            </a:r>
            <a:endParaRPr sz="700">
              <a:solidFill>
                <a:schemeClr val="accent6"/>
              </a:solidFill>
              <a:latin typeface="Open Sans"/>
              <a:ea typeface="Open Sans"/>
              <a:cs typeface="Open Sans"/>
              <a:sym typeface="Open Sans"/>
            </a:endParaRPr>
          </a:p>
        </p:txBody>
      </p:sp>
      <p:sp>
        <p:nvSpPr>
          <p:cNvPr id="2300" name="Google Shape;2300;p179"/>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301" name="Google Shape;2301;p179"/>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302" name="Google Shape;2302;p179"/>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303" name="Google Shape;2303;p179"/>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304" name="Google Shape;2304;p179"/>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305" name="Google Shape;2305;p179"/>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306" name="Google Shape;2306;p179"/>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307" name="Google Shape;2307;p179"/>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308" name="Google Shape;2308;p179"/>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309" name="Google Shape;2309;p179"/>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310" name="Google Shape;2310;p179"/>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311" name="Google Shape;2311;p179"/>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a:t>
            </a:r>
            <a:endParaRPr sz="600">
              <a:solidFill>
                <a:schemeClr val="lt1"/>
              </a:solidFill>
              <a:latin typeface="Open Sans"/>
              <a:ea typeface="Open Sans"/>
              <a:cs typeface="Open Sans"/>
              <a:sym typeface="Open Sans"/>
            </a:endParaRPr>
          </a:p>
        </p:txBody>
      </p:sp>
      <p:sp>
        <p:nvSpPr>
          <p:cNvPr id="2312" name="Google Shape;2312;p179"/>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313" name="Google Shape;2313;p179"/>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314" name="Google Shape;2314;p179"/>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(ADP - TWN) </a:t>
            </a:r>
            <a:r>
              <a:rPr lang="en" sz="1400" i="1">
                <a:solidFill>
                  <a:srgbClr val="5B6771"/>
                </a:solidFill>
              </a:rPr>
              <a:t>Execution flow </a:t>
            </a:r>
            <a:r>
              <a:rPr lang="en" sz="1400" i="1"/>
              <a:t>- Main Process</a:t>
            </a:r>
            <a:endParaRPr sz="1400" i="1"/>
          </a:p>
        </p:txBody>
      </p:sp>
      <p:sp>
        <p:nvSpPr>
          <p:cNvPr id="2315" name="Google Shape;2315;p179"/>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316" name="Google Shape;2316;p179"/>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317" name="Google Shape;2317;p179"/>
          <p:cNvGrpSpPr/>
          <p:nvPr/>
        </p:nvGrpSpPr>
        <p:grpSpPr>
          <a:xfrm>
            <a:off x="274325" y="4558050"/>
            <a:ext cx="5161800" cy="190200"/>
            <a:chOff x="274325" y="4558050"/>
            <a:chExt cx="5161800" cy="190200"/>
          </a:xfrm>
        </p:grpSpPr>
        <p:sp>
          <p:nvSpPr>
            <p:cNvPr id="2318" name="Google Shape;2318;p179"/>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319" name="Google Shape;2319;p179"/>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2"/>
                </a:solidFill>
                <a:latin typeface="Open Sans"/>
                <a:ea typeface="Open Sans"/>
                <a:cs typeface="Open Sans"/>
                <a:sym typeface="Open Sans"/>
              </a:endParaRPr>
            </a:p>
          </p:txBody>
        </p:sp>
        <p:cxnSp>
          <p:nvCxnSpPr>
            <p:cNvPr id="2320" name="Google Shape;2320;p179"/>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321" name="Google Shape;2321;p179"/>
          <p:cNvSpPr/>
          <p:nvPr/>
        </p:nvSpPr>
        <p:spPr>
          <a:xfrm>
            <a:off x="7547525" y="1100566"/>
            <a:ext cx="1322100" cy="23748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endParaRPr sz="700" b="1" i="1">
              <a:solidFill>
                <a:schemeClr val="dk1"/>
              </a:solidFill>
              <a:latin typeface="Open Sans"/>
              <a:ea typeface="Open Sans"/>
              <a:cs typeface="Open Sans"/>
              <a:sym typeface="Open Sans"/>
            </a:endParaRPr>
          </a:p>
        </p:txBody>
      </p:sp>
      <p:sp>
        <p:nvSpPr>
          <p:cNvPr id="2322" name="Google Shape;2322;p179"/>
          <p:cNvSpPr txBox="1"/>
          <p:nvPr/>
        </p:nvSpPr>
        <p:spPr>
          <a:xfrm>
            <a:off x="7896910" y="1285310"/>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Start</a:t>
            </a:r>
            <a:endParaRPr sz="600">
              <a:solidFill>
                <a:schemeClr val="dk1"/>
              </a:solidFill>
              <a:latin typeface="Open Sans"/>
              <a:ea typeface="Open Sans"/>
              <a:cs typeface="Open Sans"/>
              <a:sym typeface="Open Sans"/>
            </a:endParaRPr>
          </a:p>
        </p:txBody>
      </p:sp>
      <p:sp>
        <p:nvSpPr>
          <p:cNvPr id="2323" name="Google Shape;2323;p179"/>
          <p:cNvSpPr txBox="1"/>
          <p:nvPr/>
        </p:nvSpPr>
        <p:spPr>
          <a:xfrm>
            <a:off x="7896910" y="2013929"/>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End</a:t>
            </a:r>
            <a:endParaRPr sz="600">
              <a:solidFill>
                <a:schemeClr val="dk1"/>
              </a:solidFill>
              <a:latin typeface="Open Sans"/>
              <a:ea typeface="Open Sans"/>
              <a:cs typeface="Open Sans"/>
              <a:sym typeface="Open Sans"/>
            </a:endParaRPr>
          </a:p>
        </p:txBody>
      </p:sp>
      <p:sp>
        <p:nvSpPr>
          <p:cNvPr id="2324" name="Google Shape;2324;p179"/>
          <p:cNvSpPr txBox="1"/>
          <p:nvPr/>
        </p:nvSpPr>
        <p:spPr>
          <a:xfrm>
            <a:off x="7896910" y="1481254"/>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Send Message</a:t>
            </a:r>
            <a:endParaRPr sz="600">
              <a:solidFill>
                <a:schemeClr val="dk1"/>
              </a:solidFill>
              <a:latin typeface="Open Sans"/>
              <a:ea typeface="Open Sans"/>
              <a:cs typeface="Open Sans"/>
              <a:sym typeface="Open Sans"/>
            </a:endParaRPr>
          </a:p>
        </p:txBody>
      </p:sp>
      <p:sp>
        <p:nvSpPr>
          <p:cNvPr id="2325" name="Google Shape;2325;p179"/>
          <p:cNvSpPr txBox="1"/>
          <p:nvPr/>
        </p:nvSpPr>
        <p:spPr>
          <a:xfrm>
            <a:off x="7896910" y="2220292"/>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Receive Message</a:t>
            </a:r>
            <a:endParaRPr sz="600">
              <a:solidFill>
                <a:schemeClr val="dk1"/>
              </a:solidFill>
              <a:latin typeface="Open Sans"/>
              <a:ea typeface="Open Sans"/>
              <a:cs typeface="Open Sans"/>
              <a:sym typeface="Open Sans"/>
            </a:endParaRPr>
          </a:p>
        </p:txBody>
      </p:sp>
      <p:sp>
        <p:nvSpPr>
          <p:cNvPr id="2326" name="Google Shape;2326;p179"/>
          <p:cNvSpPr txBox="1"/>
          <p:nvPr/>
        </p:nvSpPr>
        <p:spPr>
          <a:xfrm>
            <a:off x="7896910" y="1687995"/>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Manual Activity</a:t>
            </a:r>
            <a:endParaRPr sz="600">
              <a:solidFill>
                <a:schemeClr val="dk1"/>
              </a:solidFill>
              <a:latin typeface="Open Sans"/>
              <a:ea typeface="Open Sans"/>
              <a:cs typeface="Open Sans"/>
              <a:sym typeface="Open Sans"/>
            </a:endParaRPr>
          </a:p>
        </p:txBody>
      </p:sp>
      <p:sp>
        <p:nvSpPr>
          <p:cNvPr id="2327" name="Google Shape;2327;p179"/>
          <p:cNvSpPr txBox="1"/>
          <p:nvPr/>
        </p:nvSpPr>
        <p:spPr>
          <a:xfrm>
            <a:off x="7896910" y="2422541"/>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System Integration</a:t>
            </a:r>
            <a:endParaRPr sz="600">
              <a:solidFill>
                <a:schemeClr val="dk1"/>
              </a:solidFill>
              <a:latin typeface="Open Sans"/>
              <a:ea typeface="Open Sans"/>
              <a:cs typeface="Open Sans"/>
              <a:sym typeface="Open Sans"/>
            </a:endParaRPr>
          </a:p>
        </p:txBody>
      </p:sp>
      <p:pic>
        <p:nvPicPr>
          <p:cNvPr id="2328" name="Google Shape;2328;p179"/>
          <p:cNvPicPr preferRelativeResize="0"/>
          <p:nvPr/>
        </p:nvPicPr>
        <p:blipFill>
          <a:blip r:embed="rId4">
            <a:alphaModFix/>
          </a:blip>
          <a:stretch>
            <a:fillRect/>
          </a:stretch>
        </p:blipFill>
        <p:spPr>
          <a:xfrm>
            <a:off x="7609746" y="1264125"/>
            <a:ext cx="176158" cy="134770"/>
          </a:xfrm>
          <a:prstGeom prst="rect">
            <a:avLst/>
          </a:prstGeom>
          <a:noFill/>
          <a:ln>
            <a:noFill/>
          </a:ln>
        </p:spPr>
      </p:pic>
      <p:pic>
        <p:nvPicPr>
          <p:cNvPr id="2329" name="Google Shape;2329;p179"/>
          <p:cNvPicPr preferRelativeResize="0"/>
          <p:nvPr/>
        </p:nvPicPr>
        <p:blipFill>
          <a:blip r:embed="rId5">
            <a:alphaModFix/>
          </a:blip>
          <a:stretch>
            <a:fillRect/>
          </a:stretch>
        </p:blipFill>
        <p:spPr>
          <a:xfrm>
            <a:off x="7609746" y="1445126"/>
            <a:ext cx="169595" cy="164656"/>
          </a:xfrm>
          <a:prstGeom prst="rect">
            <a:avLst/>
          </a:prstGeom>
          <a:noFill/>
          <a:ln>
            <a:noFill/>
          </a:ln>
        </p:spPr>
      </p:pic>
      <p:pic>
        <p:nvPicPr>
          <p:cNvPr id="2330" name="Google Shape;2330;p179"/>
          <p:cNvPicPr preferRelativeResize="0"/>
          <p:nvPr/>
        </p:nvPicPr>
        <p:blipFill>
          <a:blip r:embed="rId6">
            <a:alphaModFix/>
          </a:blip>
          <a:stretch>
            <a:fillRect/>
          </a:stretch>
        </p:blipFill>
        <p:spPr>
          <a:xfrm>
            <a:off x="7609746" y="2188311"/>
            <a:ext cx="173736" cy="156362"/>
          </a:xfrm>
          <a:prstGeom prst="rect">
            <a:avLst/>
          </a:prstGeom>
          <a:noFill/>
          <a:ln>
            <a:noFill/>
          </a:ln>
        </p:spPr>
      </p:pic>
      <p:pic>
        <p:nvPicPr>
          <p:cNvPr id="2331" name="Google Shape;2331;p179"/>
          <p:cNvPicPr preferRelativeResize="0"/>
          <p:nvPr/>
        </p:nvPicPr>
        <p:blipFill>
          <a:blip r:embed="rId7">
            <a:alphaModFix/>
          </a:blip>
          <a:stretch>
            <a:fillRect/>
          </a:stretch>
        </p:blipFill>
        <p:spPr>
          <a:xfrm>
            <a:off x="7609746" y="2742716"/>
            <a:ext cx="173736" cy="135967"/>
          </a:xfrm>
          <a:prstGeom prst="rect">
            <a:avLst/>
          </a:prstGeom>
          <a:noFill/>
          <a:ln>
            <a:noFill/>
          </a:ln>
        </p:spPr>
      </p:pic>
      <p:pic>
        <p:nvPicPr>
          <p:cNvPr id="2332" name="Google Shape;2332;p179"/>
          <p:cNvPicPr preferRelativeResize="0"/>
          <p:nvPr/>
        </p:nvPicPr>
        <p:blipFill>
          <a:blip r:embed="rId8">
            <a:alphaModFix/>
          </a:blip>
          <a:stretch>
            <a:fillRect/>
          </a:stretch>
        </p:blipFill>
        <p:spPr>
          <a:xfrm>
            <a:off x="7609746" y="1977833"/>
            <a:ext cx="173736" cy="164592"/>
          </a:xfrm>
          <a:prstGeom prst="rect">
            <a:avLst/>
          </a:prstGeom>
          <a:noFill/>
          <a:ln>
            <a:noFill/>
          </a:ln>
        </p:spPr>
      </p:pic>
      <p:pic>
        <p:nvPicPr>
          <p:cNvPr id="2333" name="Google Shape;2333;p179"/>
          <p:cNvPicPr preferRelativeResize="0"/>
          <p:nvPr/>
        </p:nvPicPr>
        <p:blipFill>
          <a:blip r:embed="rId9">
            <a:alphaModFix/>
          </a:blip>
          <a:stretch>
            <a:fillRect/>
          </a:stretch>
        </p:blipFill>
        <p:spPr>
          <a:xfrm>
            <a:off x="7609746" y="1656013"/>
            <a:ext cx="173736" cy="156362"/>
          </a:xfrm>
          <a:prstGeom prst="rect">
            <a:avLst/>
          </a:prstGeom>
          <a:noFill/>
          <a:ln>
            <a:noFill/>
          </a:ln>
        </p:spPr>
      </p:pic>
      <p:pic>
        <p:nvPicPr>
          <p:cNvPr id="2334" name="Google Shape;2334;p179"/>
          <p:cNvPicPr preferRelativeResize="0"/>
          <p:nvPr/>
        </p:nvPicPr>
        <p:blipFill>
          <a:blip r:embed="rId10">
            <a:alphaModFix/>
          </a:blip>
          <a:stretch>
            <a:fillRect/>
          </a:stretch>
        </p:blipFill>
        <p:spPr>
          <a:xfrm>
            <a:off x="7609746" y="2390560"/>
            <a:ext cx="173736" cy="156362"/>
          </a:xfrm>
          <a:prstGeom prst="rect">
            <a:avLst/>
          </a:prstGeom>
          <a:noFill/>
          <a:ln>
            <a:noFill/>
          </a:ln>
        </p:spPr>
      </p:pic>
      <p:pic>
        <p:nvPicPr>
          <p:cNvPr id="2335" name="Google Shape;2335;p179"/>
          <p:cNvPicPr preferRelativeResize="0"/>
          <p:nvPr/>
        </p:nvPicPr>
        <p:blipFill>
          <a:blip r:embed="rId11">
            <a:alphaModFix/>
          </a:blip>
          <a:stretch>
            <a:fillRect/>
          </a:stretch>
        </p:blipFill>
        <p:spPr>
          <a:xfrm>
            <a:off x="7609746" y="3155444"/>
            <a:ext cx="173736" cy="156362"/>
          </a:xfrm>
          <a:prstGeom prst="rect">
            <a:avLst/>
          </a:prstGeom>
          <a:noFill/>
          <a:ln>
            <a:noFill/>
          </a:ln>
        </p:spPr>
      </p:pic>
      <p:pic>
        <p:nvPicPr>
          <p:cNvPr id="2336" name="Google Shape;2336;p179"/>
          <p:cNvPicPr preferRelativeResize="0"/>
          <p:nvPr/>
        </p:nvPicPr>
        <p:blipFill>
          <a:blip r:embed="rId12">
            <a:alphaModFix/>
          </a:blip>
          <a:stretch>
            <a:fillRect/>
          </a:stretch>
        </p:blipFill>
        <p:spPr>
          <a:xfrm>
            <a:off x="7609746" y="2949080"/>
            <a:ext cx="173736" cy="135967"/>
          </a:xfrm>
          <a:prstGeom prst="rect">
            <a:avLst/>
          </a:prstGeom>
          <a:noFill/>
          <a:ln>
            <a:noFill/>
          </a:ln>
        </p:spPr>
      </p:pic>
      <p:sp>
        <p:nvSpPr>
          <p:cNvPr id="2337" name="Google Shape;2337;p179"/>
          <p:cNvSpPr txBox="1"/>
          <p:nvPr/>
        </p:nvSpPr>
        <p:spPr>
          <a:xfrm>
            <a:off x="7896910" y="2767799"/>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If else decision</a:t>
            </a:r>
            <a:endParaRPr sz="600">
              <a:solidFill>
                <a:schemeClr val="dk1"/>
              </a:solidFill>
              <a:latin typeface="Open Sans"/>
              <a:ea typeface="Open Sans"/>
              <a:cs typeface="Open Sans"/>
              <a:sym typeface="Open Sans"/>
            </a:endParaRPr>
          </a:p>
        </p:txBody>
      </p:sp>
      <p:sp>
        <p:nvSpPr>
          <p:cNvPr id="2338" name="Google Shape;2338;p179"/>
          <p:cNvSpPr txBox="1"/>
          <p:nvPr/>
        </p:nvSpPr>
        <p:spPr>
          <a:xfrm>
            <a:off x="7896910" y="2974164"/>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Parallel activities</a:t>
            </a:r>
            <a:endParaRPr sz="600">
              <a:solidFill>
                <a:schemeClr val="dk1"/>
              </a:solidFill>
              <a:latin typeface="Open Sans"/>
              <a:ea typeface="Open Sans"/>
              <a:cs typeface="Open Sans"/>
              <a:sym typeface="Open Sans"/>
            </a:endParaRPr>
          </a:p>
        </p:txBody>
      </p:sp>
      <p:sp>
        <p:nvSpPr>
          <p:cNvPr id="2339" name="Google Shape;2339;p179"/>
          <p:cNvSpPr txBox="1"/>
          <p:nvPr/>
        </p:nvSpPr>
        <p:spPr>
          <a:xfrm>
            <a:off x="7896910" y="3190725"/>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Local scripts</a:t>
            </a:r>
            <a:endParaRPr sz="600">
              <a:solidFill>
                <a:schemeClr val="dk1"/>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grpSp>
        <p:nvGrpSpPr>
          <p:cNvPr id="2344" name="Google Shape;2344;p180"/>
          <p:cNvGrpSpPr/>
          <p:nvPr/>
        </p:nvGrpSpPr>
        <p:grpSpPr>
          <a:xfrm>
            <a:off x="274325" y="4758075"/>
            <a:ext cx="5161800" cy="190200"/>
            <a:chOff x="274325" y="4558050"/>
            <a:chExt cx="5161800" cy="190200"/>
          </a:xfrm>
        </p:grpSpPr>
        <p:sp>
          <p:nvSpPr>
            <p:cNvPr id="2345" name="Google Shape;2345;p180"/>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346" name="Google Shape;2346;p180"/>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2"/>
                </a:solidFill>
                <a:latin typeface="Open Sans"/>
                <a:ea typeface="Open Sans"/>
                <a:cs typeface="Open Sans"/>
                <a:sym typeface="Open Sans"/>
              </a:endParaRPr>
            </a:p>
          </p:txBody>
        </p:sp>
        <p:cxnSp>
          <p:nvCxnSpPr>
            <p:cNvPr id="2347" name="Google Shape;2347;p180"/>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pic>
        <p:nvPicPr>
          <p:cNvPr id="2348" name="Google Shape;2348;p180"/>
          <p:cNvPicPr preferRelativeResize="0"/>
          <p:nvPr/>
        </p:nvPicPr>
        <p:blipFill>
          <a:blip r:embed="rId3">
            <a:alphaModFix/>
          </a:blip>
          <a:stretch>
            <a:fillRect/>
          </a:stretch>
        </p:blipFill>
        <p:spPr>
          <a:xfrm>
            <a:off x="274325" y="1019500"/>
            <a:ext cx="7170923" cy="3631424"/>
          </a:xfrm>
          <a:prstGeom prst="rect">
            <a:avLst/>
          </a:prstGeom>
          <a:noFill/>
          <a:ln>
            <a:noFill/>
          </a:ln>
        </p:spPr>
      </p:pic>
      <p:sp>
        <p:nvSpPr>
          <p:cNvPr id="2349" name="Google Shape;2349;p180"/>
          <p:cNvSpPr/>
          <p:nvPr/>
        </p:nvSpPr>
        <p:spPr>
          <a:xfrm>
            <a:off x="6406275" y="2276975"/>
            <a:ext cx="690000" cy="615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80"/>
          <p:cNvSpPr/>
          <p:nvPr/>
        </p:nvSpPr>
        <p:spPr>
          <a:xfrm>
            <a:off x="319597" y="2153906"/>
            <a:ext cx="105600" cy="15054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Open Sans"/>
              <a:ea typeface="Open Sans"/>
              <a:cs typeface="Open Sans"/>
              <a:sym typeface="Open Sans"/>
            </a:endParaRPr>
          </a:p>
        </p:txBody>
      </p:sp>
      <p:cxnSp>
        <p:nvCxnSpPr>
          <p:cNvPr id="2351" name="Google Shape;2351;p180"/>
          <p:cNvCxnSpPr/>
          <p:nvPr/>
        </p:nvCxnSpPr>
        <p:spPr>
          <a:xfrm rot="5400000">
            <a:off x="-69185" y="3466979"/>
            <a:ext cx="1454700" cy="900"/>
          </a:xfrm>
          <a:prstGeom prst="bentConnector3">
            <a:avLst>
              <a:gd name="adj1" fmla="val 50000"/>
            </a:avLst>
          </a:prstGeom>
          <a:noFill/>
          <a:ln w="19050" cap="flat" cmpd="sng">
            <a:solidFill>
              <a:schemeClr val="accent2"/>
            </a:solidFill>
            <a:prstDash val="solid"/>
            <a:round/>
            <a:headEnd type="oval" w="med" len="med"/>
            <a:tailEnd type="triangle" w="med" len="med"/>
          </a:ln>
        </p:spPr>
      </p:cxnSp>
      <p:cxnSp>
        <p:nvCxnSpPr>
          <p:cNvPr id="2352" name="Google Shape;2352;p180"/>
          <p:cNvCxnSpPr/>
          <p:nvPr/>
        </p:nvCxnSpPr>
        <p:spPr>
          <a:xfrm rot="10800000" flipH="1">
            <a:off x="3667350" y="2023175"/>
            <a:ext cx="2725500" cy="1215900"/>
          </a:xfrm>
          <a:prstGeom prst="bentConnector3">
            <a:avLst>
              <a:gd name="adj1" fmla="val 33899"/>
            </a:avLst>
          </a:prstGeom>
          <a:noFill/>
          <a:ln w="19050" cap="flat" cmpd="sng">
            <a:solidFill>
              <a:schemeClr val="accent2"/>
            </a:solidFill>
            <a:prstDash val="solid"/>
            <a:round/>
            <a:headEnd type="none" w="med" len="med"/>
            <a:tailEnd type="triangle" w="med" len="med"/>
          </a:ln>
        </p:spPr>
      </p:cxnSp>
      <p:cxnSp>
        <p:nvCxnSpPr>
          <p:cNvPr id="2353" name="Google Shape;2353;p180"/>
          <p:cNvCxnSpPr/>
          <p:nvPr/>
        </p:nvCxnSpPr>
        <p:spPr>
          <a:xfrm rot="10800000" flipH="1">
            <a:off x="1248331" y="2908952"/>
            <a:ext cx="1743000" cy="1247700"/>
          </a:xfrm>
          <a:prstGeom prst="bentConnector3">
            <a:avLst>
              <a:gd name="adj1" fmla="val 113"/>
            </a:avLst>
          </a:prstGeom>
          <a:noFill/>
          <a:ln w="19050" cap="flat" cmpd="sng">
            <a:solidFill>
              <a:schemeClr val="accent2"/>
            </a:solidFill>
            <a:prstDash val="solid"/>
            <a:round/>
            <a:headEnd type="none" w="med" len="med"/>
            <a:tailEnd type="triangle" w="med" len="med"/>
          </a:ln>
        </p:spPr>
      </p:cxnSp>
      <p:sp>
        <p:nvSpPr>
          <p:cNvPr id="2354" name="Google Shape;2354;p180"/>
          <p:cNvSpPr txBox="1"/>
          <p:nvPr/>
        </p:nvSpPr>
        <p:spPr>
          <a:xfrm>
            <a:off x="6081300" y="340825"/>
            <a:ext cx="8871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Summary of Changes</a:t>
            </a:r>
            <a:endParaRPr sz="700">
              <a:solidFill>
                <a:schemeClr val="accent6"/>
              </a:solidFill>
              <a:latin typeface="Open Sans"/>
              <a:ea typeface="Open Sans"/>
              <a:cs typeface="Open Sans"/>
              <a:sym typeface="Open Sans"/>
            </a:endParaRPr>
          </a:p>
        </p:txBody>
      </p:sp>
      <p:sp>
        <p:nvSpPr>
          <p:cNvPr id="2355" name="Google Shape;2355;p180"/>
          <p:cNvSpPr txBox="1"/>
          <p:nvPr/>
        </p:nvSpPr>
        <p:spPr>
          <a:xfrm>
            <a:off x="6081300" y="340825"/>
            <a:ext cx="8871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Summary of Changes</a:t>
            </a:r>
            <a:endParaRPr sz="700">
              <a:solidFill>
                <a:schemeClr val="accent6"/>
              </a:solidFill>
              <a:latin typeface="Open Sans"/>
              <a:ea typeface="Open Sans"/>
              <a:cs typeface="Open Sans"/>
              <a:sym typeface="Open Sans"/>
            </a:endParaRPr>
          </a:p>
        </p:txBody>
      </p:sp>
      <p:sp>
        <p:nvSpPr>
          <p:cNvPr id="2356" name="Google Shape;2356;p180"/>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357" name="Google Shape;2357;p180"/>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358" name="Google Shape;2358;p180"/>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359" name="Google Shape;2359;p180"/>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360" name="Google Shape;2360;p180"/>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361" name="Google Shape;2361;p180"/>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362" name="Google Shape;2362;p180"/>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363" name="Google Shape;2363;p180"/>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364" name="Google Shape;2364;p180"/>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365" name="Google Shape;2365;p180"/>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366" name="Google Shape;2366;p180"/>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367" name="Google Shape;2367;p180"/>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a:t>
            </a:r>
            <a:endParaRPr sz="600">
              <a:solidFill>
                <a:schemeClr val="lt1"/>
              </a:solidFill>
              <a:latin typeface="Open Sans"/>
              <a:ea typeface="Open Sans"/>
              <a:cs typeface="Open Sans"/>
              <a:sym typeface="Open Sans"/>
            </a:endParaRPr>
          </a:p>
        </p:txBody>
      </p:sp>
      <p:sp>
        <p:nvSpPr>
          <p:cNvPr id="2368" name="Google Shape;2368;p180"/>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369" name="Google Shape;2369;p180"/>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370" name="Google Shape;2370;p180"/>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(ADP - TWN)  </a:t>
            </a:r>
            <a:r>
              <a:rPr lang="en" sz="1400" i="1">
                <a:solidFill>
                  <a:srgbClr val="5B6771"/>
                </a:solidFill>
              </a:rPr>
              <a:t>Execution flow </a:t>
            </a:r>
            <a:r>
              <a:rPr lang="en" sz="1400" i="1"/>
              <a:t>- Employer Setup</a:t>
            </a:r>
            <a:endParaRPr sz="1400" i="1"/>
          </a:p>
        </p:txBody>
      </p:sp>
      <p:cxnSp>
        <p:nvCxnSpPr>
          <p:cNvPr id="2371" name="Google Shape;2371;p180"/>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pic>
        <p:nvPicPr>
          <p:cNvPr id="2376" name="Google Shape;2376;p181"/>
          <p:cNvPicPr preferRelativeResize="0"/>
          <p:nvPr/>
        </p:nvPicPr>
        <p:blipFill>
          <a:blip r:embed="rId3">
            <a:alphaModFix/>
          </a:blip>
          <a:stretch>
            <a:fillRect/>
          </a:stretch>
        </p:blipFill>
        <p:spPr>
          <a:xfrm>
            <a:off x="214450" y="1041975"/>
            <a:ext cx="7293276" cy="3070050"/>
          </a:xfrm>
          <a:prstGeom prst="rect">
            <a:avLst/>
          </a:prstGeom>
          <a:noFill/>
          <a:ln>
            <a:noFill/>
          </a:ln>
        </p:spPr>
      </p:pic>
      <p:sp>
        <p:nvSpPr>
          <p:cNvPr id="2377" name="Google Shape;2377;p181"/>
          <p:cNvSpPr/>
          <p:nvPr/>
        </p:nvSpPr>
        <p:spPr>
          <a:xfrm>
            <a:off x="3549192" y="1830008"/>
            <a:ext cx="669000" cy="5838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81"/>
          <p:cNvSpPr/>
          <p:nvPr/>
        </p:nvSpPr>
        <p:spPr>
          <a:xfrm>
            <a:off x="240430" y="2008467"/>
            <a:ext cx="90300" cy="16197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9" name="Google Shape;2379;p181"/>
          <p:cNvCxnSpPr>
            <a:endCxn id="2377" idx="1"/>
          </p:cNvCxnSpPr>
          <p:nvPr/>
        </p:nvCxnSpPr>
        <p:spPr>
          <a:xfrm rot="10800000" flipH="1">
            <a:off x="571392" y="2121908"/>
            <a:ext cx="2977800" cy="183000"/>
          </a:xfrm>
          <a:prstGeom prst="bentConnector3">
            <a:avLst>
              <a:gd name="adj1" fmla="val 81880"/>
            </a:avLst>
          </a:prstGeom>
          <a:noFill/>
          <a:ln w="19050" cap="flat" cmpd="sng">
            <a:solidFill>
              <a:schemeClr val="accent2"/>
            </a:solidFill>
            <a:prstDash val="solid"/>
            <a:round/>
            <a:headEnd type="oval" w="med" len="med"/>
            <a:tailEnd type="triangle" w="med" len="med"/>
          </a:ln>
        </p:spPr>
      </p:cxnSp>
      <p:sp>
        <p:nvSpPr>
          <p:cNvPr id="2380" name="Google Shape;2380;p181"/>
          <p:cNvSpPr txBox="1"/>
          <p:nvPr/>
        </p:nvSpPr>
        <p:spPr>
          <a:xfrm>
            <a:off x="6081300" y="340825"/>
            <a:ext cx="8871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Summary of Changes</a:t>
            </a:r>
            <a:endParaRPr sz="700">
              <a:solidFill>
                <a:schemeClr val="accent6"/>
              </a:solidFill>
              <a:latin typeface="Open Sans"/>
              <a:ea typeface="Open Sans"/>
              <a:cs typeface="Open Sans"/>
              <a:sym typeface="Open Sans"/>
            </a:endParaRPr>
          </a:p>
        </p:txBody>
      </p:sp>
      <p:sp>
        <p:nvSpPr>
          <p:cNvPr id="2381" name="Google Shape;2381;p181"/>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382" name="Google Shape;2382;p181"/>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383" name="Google Shape;2383;p181"/>
          <p:cNvGrpSpPr/>
          <p:nvPr/>
        </p:nvGrpSpPr>
        <p:grpSpPr>
          <a:xfrm>
            <a:off x="274325" y="4558050"/>
            <a:ext cx="5161800" cy="190200"/>
            <a:chOff x="274325" y="4558050"/>
            <a:chExt cx="5161800" cy="190200"/>
          </a:xfrm>
        </p:grpSpPr>
        <p:sp>
          <p:nvSpPr>
            <p:cNvPr id="2384" name="Google Shape;2384;p181"/>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385" name="Google Shape;2385;p181"/>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2"/>
                </a:solidFill>
                <a:latin typeface="Open Sans"/>
                <a:ea typeface="Open Sans"/>
                <a:cs typeface="Open Sans"/>
                <a:sym typeface="Open Sans"/>
              </a:endParaRPr>
            </a:p>
          </p:txBody>
        </p:sp>
        <p:cxnSp>
          <p:nvCxnSpPr>
            <p:cNvPr id="2386" name="Google Shape;2386;p181"/>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387" name="Google Shape;2387;p181"/>
          <p:cNvSpPr txBox="1"/>
          <p:nvPr/>
        </p:nvSpPr>
        <p:spPr>
          <a:xfrm>
            <a:off x="6081300" y="340825"/>
            <a:ext cx="8871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Summary of Changes</a:t>
            </a:r>
            <a:endParaRPr sz="700">
              <a:solidFill>
                <a:schemeClr val="accent6"/>
              </a:solidFill>
              <a:latin typeface="Open Sans"/>
              <a:ea typeface="Open Sans"/>
              <a:cs typeface="Open Sans"/>
              <a:sym typeface="Open Sans"/>
            </a:endParaRPr>
          </a:p>
        </p:txBody>
      </p:sp>
      <p:sp>
        <p:nvSpPr>
          <p:cNvPr id="2388" name="Google Shape;2388;p181"/>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389" name="Google Shape;2389;p181"/>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390" name="Google Shape;2390;p181"/>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391" name="Google Shape;2391;p181"/>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392" name="Google Shape;2392;p181"/>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393" name="Google Shape;2393;p181"/>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394" name="Google Shape;2394;p181"/>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395" name="Google Shape;2395;p181"/>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396" name="Google Shape;2396;p181"/>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397" name="Google Shape;2397;p181"/>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398" name="Google Shape;2398;p181"/>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399" name="Google Shape;2399;p181"/>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a:t>
            </a:r>
            <a:endParaRPr sz="600">
              <a:solidFill>
                <a:schemeClr val="lt1"/>
              </a:solidFill>
              <a:latin typeface="Open Sans"/>
              <a:ea typeface="Open Sans"/>
              <a:cs typeface="Open Sans"/>
              <a:sym typeface="Open Sans"/>
            </a:endParaRPr>
          </a:p>
        </p:txBody>
      </p:sp>
      <p:sp>
        <p:nvSpPr>
          <p:cNvPr id="2400" name="Google Shape;2400;p181"/>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401" name="Google Shape;2401;p181"/>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402" name="Google Shape;2402;p181"/>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(ADP - TWN)  </a:t>
            </a:r>
            <a:r>
              <a:rPr lang="en" sz="1400" i="1">
                <a:solidFill>
                  <a:srgbClr val="5B6771"/>
                </a:solidFill>
              </a:rPr>
              <a:t>Execution flow </a:t>
            </a:r>
            <a:r>
              <a:rPr lang="en" sz="1400" i="1"/>
              <a:t> - Product Set up Common</a:t>
            </a:r>
            <a:endParaRPr sz="1400" i="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pic>
        <p:nvPicPr>
          <p:cNvPr id="2407" name="Google Shape;2407;p182"/>
          <p:cNvPicPr preferRelativeResize="0"/>
          <p:nvPr/>
        </p:nvPicPr>
        <p:blipFill rotWithShape="1">
          <a:blip r:embed="rId3">
            <a:alphaModFix/>
          </a:blip>
          <a:srcRect l="3540" t="6318" r="-3539" b="1311"/>
          <a:stretch/>
        </p:blipFill>
        <p:spPr>
          <a:xfrm>
            <a:off x="274325" y="1097275"/>
            <a:ext cx="6417726" cy="3109975"/>
          </a:xfrm>
          <a:prstGeom prst="rect">
            <a:avLst/>
          </a:prstGeom>
          <a:noFill/>
          <a:ln w="9525" cap="flat" cmpd="sng">
            <a:solidFill>
              <a:schemeClr val="accent6"/>
            </a:solidFill>
            <a:prstDash val="solid"/>
            <a:round/>
            <a:headEnd type="none" w="sm" len="sm"/>
            <a:tailEnd type="none" w="sm" len="sm"/>
          </a:ln>
        </p:spPr>
      </p:pic>
      <p:sp>
        <p:nvSpPr>
          <p:cNvPr id="2408" name="Google Shape;2408;p182"/>
          <p:cNvSpPr/>
          <p:nvPr/>
        </p:nvSpPr>
        <p:spPr>
          <a:xfrm>
            <a:off x="5951372" y="3185267"/>
            <a:ext cx="507600" cy="507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9" name="Google Shape;2409;p182"/>
          <p:cNvCxnSpPr/>
          <p:nvPr/>
        </p:nvCxnSpPr>
        <p:spPr>
          <a:xfrm rot="10800000" flipH="1">
            <a:off x="720124" y="2942987"/>
            <a:ext cx="5270400" cy="2100"/>
          </a:xfrm>
          <a:prstGeom prst="bentConnector3">
            <a:avLst>
              <a:gd name="adj1" fmla="val 50000"/>
            </a:avLst>
          </a:prstGeom>
          <a:noFill/>
          <a:ln w="19050" cap="flat" cmpd="sng">
            <a:solidFill>
              <a:schemeClr val="accent2"/>
            </a:solidFill>
            <a:prstDash val="solid"/>
            <a:round/>
            <a:headEnd type="oval" w="med" len="med"/>
            <a:tailEnd type="triangle" w="med" len="med"/>
          </a:ln>
        </p:spPr>
      </p:cxnSp>
      <p:sp>
        <p:nvSpPr>
          <p:cNvPr id="2410" name="Google Shape;2410;p182"/>
          <p:cNvSpPr txBox="1"/>
          <p:nvPr/>
        </p:nvSpPr>
        <p:spPr>
          <a:xfrm>
            <a:off x="6081300" y="340825"/>
            <a:ext cx="8871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Summary of Changes</a:t>
            </a:r>
            <a:endParaRPr sz="700">
              <a:solidFill>
                <a:schemeClr val="accent6"/>
              </a:solidFill>
              <a:latin typeface="Open Sans"/>
              <a:ea typeface="Open Sans"/>
              <a:cs typeface="Open Sans"/>
              <a:sym typeface="Open Sans"/>
            </a:endParaRPr>
          </a:p>
        </p:txBody>
      </p:sp>
      <p:sp>
        <p:nvSpPr>
          <p:cNvPr id="2411" name="Google Shape;2411;p182"/>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412" name="Google Shape;2412;p182"/>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413" name="Google Shape;2413;p182"/>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414" name="Google Shape;2414;p182"/>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415" name="Google Shape;2415;p182"/>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416" name="Google Shape;2416;p182"/>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417" name="Google Shape;2417;p182"/>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418" name="Google Shape;2418;p182"/>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419" name="Google Shape;2419;p182"/>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420" name="Google Shape;2420;p182"/>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421" name="Google Shape;2421;p182"/>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422" name="Google Shape;2422;p182"/>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a:t>
            </a:r>
            <a:endParaRPr sz="600">
              <a:solidFill>
                <a:schemeClr val="lt1"/>
              </a:solidFill>
              <a:latin typeface="Open Sans"/>
              <a:ea typeface="Open Sans"/>
              <a:cs typeface="Open Sans"/>
              <a:sym typeface="Open Sans"/>
            </a:endParaRPr>
          </a:p>
        </p:txBody>
      </p:sp>
      <p:sp>
        <p:nvSpPr>
          <p:cNvPr id="2423" name="Google Shape;2423;p182"/>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424" name="Google Shape;2424;p182"/>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425" name="Google Shape;2425;p182"/>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(ADP - TWN)  </a:t>
            </a:r>
            <a:r>
              <a:rPr lang="en" sz="1400" i="1">
                <a:solidFill>
                  <a:srgbClr val="5B6771"/>
                </a:solidFill>
              </a:rPr>
              <a:t>Execution flow </a:t>
            </a:r>
            <a:r>
              <a:rPr lang="en" sz="1400" i="1"/>
              <a:t> - Product Setup Config (TWN)</a:t>
            </a:r>
            <a:endParaRPr sz="1400" i="1"/>
          </a:p>
        </p:txBody>
      </p:sp>
      <p:sp>
        <p:nvSpPr>
          <p:cNvPr id="2426" name="Google Shape;2426;p182"/>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427" name="Google Shape;2427;p182"/>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428" name="Google Shape;2428;p182"/>
          <p:cNvGrpSpPr/>
          <p:nvPr/>
        </p:nvGrpSpPr>
        <p:grpSpPr>
          <a:xfrm>
            <a:off x="274325" y="4558050"/>
            <a:ext cx="5161800" cy="190200"/>
            <a:chOff x="274325" y="4558050"/>
            <a:chExt cx="5161800" cy="190200"/>
          </a:xfrm>
        </p:grpSpPr>
        <p:sp>
          <p:nvSpPr>
            <p:cNvPr id="2429" name="Google Shape;2429;p182"/>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430" name="Google Shape;2430;p182"/>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2"/>
                </a:solidFill>
                <a:latin typeface="Open Sans"/>
                <a:ea typeface="Open Sans"/>
                <a:cs typeface="Open Sans"/>
                <a:sym typeface="Open Sans"/>
              </a:endParaRPr>
            </a:p>
          </p:txBody>
        </p:sp>
        <p:cxnSp>
          <p:nvCxnSpPr>
            <p:cNvPr id="2431" name="Google Shape;2431;p182"/>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pic>
        <p:nvPicPr>
          <p:cNvPr id="2436" name="Google Shape;2436;p183"/>
          <p:cNvPicPr preferRelativeResize="0"/>
          <p:nvPr/>
        </p:nvPicPr>
        <p:blipFill>
          <a:blip r:embed="rId3">
            <a:alphaModFix/>
          </a:blip>
          <a:stretch>
            <a:fillRect/>
          </a:stretch>
        </p:blipFill>
        <p:spPr>
          <a:xfrm>
            <a:off x="214450" y="1041975"/>
            <a:ext cx="7289624" cy="3070050"/>
          </a:xfrm>
          <a:prstGeom prst="rect">
            <a:avLst/>
          </a:prstGeom>
          <a:noFill/>
          <a:ln>
            <a:noFill/>
          </a:ln>
        </p:spPr>
      </p:pic>
      <p:sp>
        <p:nvSpPr>
          <p:cNvPr id="2437" name="Google Shape;2437;p183"/>
          <p:cNvSpPr/>
          <p:nvPr/>
        </p:nvSpPr>
        <p:spPr>
          <a:xfrm>
            <a:off x="221768" y="2356705"/>
            <a:ext cx="109200" cy="1260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438" name="Google Shape;2438;p183"/>
          <p:cNvSpPr/>
          <p:nvPr/>
        </p:nvSpPr>
        <p:spPr>
          <a:xfrm>
            <a:off x="7232676" y="2527568"/>
            <a:ext cx="347700" cy="302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Open Sans"/>
              <a:ea typeface="Open Sans"/>
              <a:cs typeface="Open Sans"/>
              <a:sym typeface="Open Sans"/>
            </a:endParaRPr>
          </a:p>
        </p:txBody>
      </p:sp>
      <p:sp>
        <p:nvSpPr>
          <p:cNvPr id="2439" name="Google Shape;2439;p183"/>
          <p:cNvSpPr/>
          <p:nvPr/>
        </p:nvSpPr>
        <p:spPr>
          <a:xfrm>
            <a:off x="6219350" y="3272050"/>
            <a:ext cx="1025700" cy="302100"/>
          </a:xfrm>
          <a:prstGeom prst="wedgeRectCallout">
            <a:avLst>
              <a:gd name="adj1" fmla="val -51889"/>
              <a:gd name="adj2" fmla="val -199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chemeClr val="dk2"/>
                </a:solidFill>
                <a:latin typeface="Open Sans"/>
                <a:ea typeface="Open Sans"/>
                <a:cs typeface="Open Sans"/>
                <a:sym typeface="Open Sans"/>
              </a:rPr>
              <a:t>For Reporting Only</a:t>
            </a:r>
            <a:endParaRPr sz="700" b="1">
              <a:solidFill>
                <a:schemeClr val="dk2"/>
              </a:solidFill>
              <a:latin typeface="Open Sans"/>
              <a:ea typeface="Open Sans"/>
              <a:cs typeface="Open Sans"/>
              <a:sym typeface="Open Sans"/>
            </a:endParaRPr>
          </a:p>
        </p:txBody>
      </p:sp>
      <p:cxnSp>
        <p:nvCxnSpPr>
          <p:cNvPr id="2440" name="Google Shape;2440;p183"/>
          <p:cNvCxnSpPr/>
          <p:nvPr/>
        </p:nvCxnSpPr>
        <p:spPr>
          <a:xfrm rot="10800000" flipH="1">
            <a:off x="344838" y="4656700"/>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cxnSp>
        <p:nvCxnSpPr>
          <p:cNvPr id="2441" name="Google Shape;2441;p183"/>
          <p:cNvCxnSpPr/>
          <p:nvPr/>
        </p:nvCxnSpPr>
        <p:spPr>
          <a:xfrm rot="10800000" flipH="1">
            <a:off x="3799791" y="1757253"/>
            <a:ext cx="3599400" cy="3600"/>
          </a:xfrm>
          <a:prstGeom prst="straightConnector1">
            <a:avLst/>
          </a:prstGeom>
          <a:noFill/>
          <a:ln w="19050" cap="flat" cmpd="sng">
            <a:solidFill>
              <a:schemeClr val="accent2"/>
            </a:solidFill>
            <a:prstDash val="solid"/>
            <a:round/>
            <a:headEnd type="oval" w="med" len="med"/>
            <a:tailEnd type="triangle" w="med" len="med"/>
          </a:ln>
        </p:spPr>
      </p:cxnSp>
      <p:sp>
        <p:nvSpPr>
          <p:cNvPr id="2442" name="Google Shape;2442;p183"/>
          <p:cNvSpPr txBox="1"/>
          <p:nvPr/>
        </p:nvSpPr>
        <p:spPr>
          <a:xfrm>
            <a:off x="6081300" y="340825"/>
            <a:ext cx="8871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Summary of Changes</a:t>
            </a:r>
            <a:endParaRPr sz="700">
              <a:solidFill>
                <a:schemeClr val="accent6"/>
              </a:solidFill>
              <a:latin typeface="Open Sans"/>
              <a:ea typeface="Open Sans"/>
              <a:cs typeface="Open Sans"/>
              <a:sym typeface="Open Sans"/>
            </a:endParaRPr>
          </a:p>
        </p:txBody>
      </p:sp>
      <p:sp>
        <p:nvSpPr>
          <p:cNvPr id="2443" name="Google Shape;2443;p183"/>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444" name="Google Shape;2444;p183"/>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445" name="Google Shape;2445;p183"/>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446" name="Google Shape;2446;p183"/>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447" name="Google Shape;2447;p183"/>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448" name="Google Shape;2448;p183"/>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449" name="Google Shape;2449;p183"/>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450" name="Google Shape;2450;p183"/>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451" name="Google Shape;2451;p183"/>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452" name="Google Shape;2452;p183"/>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453" name="Google Shape;2453;p183"/>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454" name="Google Shape;2454;p183"/>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a:t>
            </a:r>
            <a:endParaRPr sz="600">
              <a:solidFill>
                <a:schemeClr val="lt1"/>
              </a:solidFill>
              <a:latin typeface="Open Sans"/>
              <a:ea typeface="Open Sans"/>
              <a:cs typeface="Open Sans"/>
              <a:sym typeface="Open Sans"/>
            </a:endParaRPr>
          </a:p>
        </p:txBody>
      </p:sp>
      <p:sp>
        <p:nvSpPr>
          <p:cNvPr id="2455" name="Google Shape;2455;p183"/>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456" name="Google Shape;2456;p183"/>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457" name="Google Shape;2457;p183"/>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(ADP - TWN)  </a:t>
            </a:r>
            <a:r>
              <a:rPr lang="en" sz="1400" i="1">
                <a:solidFill>
                  <a:srgbClr val="5B6771"/>
                </a:solidFill>
              </a:rPr>
              <a:t>Execution flow </a:t>
            </a:r>
            <a:r>
              <a:rPr lang="en" sz="1400" i="1"/>
              <a:t> - Product Setup Common</a:t>
            </a:r>
            <a:endParaRPr sz="1400" i="1"/>
          </a:p>
        </p:txBody>
      </p:sp>
      <p:sp>
        <p:nvSpPr>
          <p:cNvPr id="2458" name="Google Shape;2458;p183"/>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459" name="Google Shape;2459;p183"/>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460" name="Google Shape;2460;p183"/>
          <p:cNvGrpSpPr/>
          <p:nvPr/>
        </p:nvGrpSpPr>
        <p:grpSpPr>
          <a:xfrm>
            <a:off x="274325" y="4558050"/>
            <a:ext cx="5161800" cy="190200"/>
            <a:chOff x="274325" y="4558050"/>
            <a:chExt cx="5161800" cy="190200"/>
          </a:xfrm>
        </p:grpSpPr>
        <p:sp>
          <p:nvSpPr>
            <p:cNvPr id="2461" name="Google Shape;2461;p183"/>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462" name="Google Shape;2462;p183"/>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2"/>
                </a:solidFill>
                <a:latin typeface="Open Sans"/>
                <a:ea typeface="Open Sans"/>
                <a:cs typeface="Open Sans"/>
                <a:sym typeface="Open Sans"/>
              </a:endParaRPr>
            </a:p>
          </p:txBody>
        </p:sp>
        <p:cxnSp>
          <p:nvCxnSpPr>
            <p:cNvPr id="2463" name="Google Shape;2463;p183"/>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pic>
        <p:nvPicPr>
          <p:cNvPr id="2468" name="Google Shape;2468;p184"/>
          <p:cNvPicPr preferRelativeResize="0"/>
          <p:nvPr/>
        </p:nvPicPr>
        <p:blipFill>
          <a:blip r:embed="rId3">
            <a:alphaModFix/>
          </a:blip>
          <a:stretch>
            <a:fillRect/>
          </a:stretch>
        </p:blipFill>
        <p:spPr>
          <a:xfrm>
            <a:off x="274325" y="1019500"/>
            <a:ext cx="7170923" cy="3477938"/>
          </a:xfrm>
          <a:prstGeom prst="rect">
            <a:avLst/>
          </a:prstGeom>
          <a:noFill/>
          <a:ln>
            <a:noFill/>
          </a:ln>
        </p:spPr>
      </p:pic>
      <p:sp>
        <p:nvSpPr>
          <p:cNvPr id="2469" name="Google Shape;2469;p184"/>
          <p:cNvSpPr/>
          <p:nvPr/>
        </p:nvSpPr>
        <p:spPr>
          <a:xfrm>
            <a:off x="7166956" y="2369627"/>
            <a:ext cx="282300" cy="2625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84"/>
          <p:cNvSpPr/>
          <p:nvPr/>
        </p:nvSpPr>
        <p:spPr>
          <a:xfrm>
            <a:off x="312028" y="2025250"/>
            <a:ext cx="120600" cy="15897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1" name="Google Shape;2471;p184"/>
          <p:cNvCxnSpPr>
            <a:endCxn id="2469" idx="0"/>
          </p:cNvCxnSpPr>
          <p:nvPr/>
        </p:nvCxnSpPr>
        <p:spPr>
          <a:xfrm>
            <a:off x="6741106" y="2165627"/>
            <a:ext cx="567000" cy="204000"/>
          </a:xfrm>
          <a:prstGeom prst="bentConnector2">
            <a:avLst/>
          </a:prstGeom>
          <a:noFill/>
          <a:ln w="19050" cap="flat" cmpd="sng">
            <a:solidFill>
              <a:schemeClr val="accent2"/>
            </a:solidFill>
            <a:prstDash val="solid"/>
            <a:round/>
            <a:headEnd type="oval" w="med" len="med"/>
            <a:tailEnd type="triangle" w="med" len="med"/>
          </a:ln>
        </p:spPr>
      </p:cxnSp>
      <p:sp>
        <p:nvSpPr>
          <p:cNvPr id="2472" name="Google Shape;2472;p184"/>
          <p:cNvSpPr txBox="1"/>
          <p:nvPr/>
        </p:nvSpPr>
        <p:spPr>
          <a:xfrm>
            <a:off x="6081300" y="340825"/>
            <a:ext cx="887100" cy="91500"/>
          </a:xfrm>
          <a:prstGeom prst="rect">
            <a:avLst/>
          </a:pr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 sz="600">
                <a:solidFill>
                  <a:schemeClr val="lt1"/>
                </a:solidFill>
                <a:latin typeface="Open Sans"/>
                <a:ea typeface="Open Sans"/>
                <a:cs typeface="Open Sans"/>
                <a:sym typeface="Open Sans"/>
              </a:rPr>
              <a:t>Summary of Changes</a:t>
            </a:r>
            <a:endParaRPr sz="700">
              <a:solidFill>
                <a:schemeClr val="accent6"/>
              </a:solidFill>
              <a:latin typeface="Open Sans"/>
              <a:ea typeface="Open Sans"/>
              <a:cs typeface="Open Sans"/>
              <a:sym typeface="Open Sans"/>
            </a:endParaRPr>
          </a:p>
        </p:txBody>
      </p:sp>
      <p:sp>
        <p:nvSpPr>
          <p:cNvPr id="2473" name="Google Shape;2473;p184"/>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474" name="Google Shape;2474;p184"/>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475" name="Google Shape;2475;p184"/>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476" name="Google Shape;2476;p184"/>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477" name="Google Shape;2477;p184"/>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478" name="Google Shape;2478;p184"/>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479" name="Google Shape;2479;p184"/>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480" name="Google Shape;2480;p184"/>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481" name="Google Shape;2481;p184"/>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482" name="Google Shape;2482;p184"/>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483" name="Google Shape;2483;p184"/>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484" name="Google Shape;2484;p184"/>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a:t>
            </a:r>
            <a:endParaRPr sz="600">
              <a:solidFill>
                <a:schemeClr val="lt1"/>
              </a:solidFill>
              <a:latin typeface="Open Sans"/>
              <a:ea typeface="Open Sans"/>
              <a:cs typeface="Open Sans"/>
              <a:sym typeface="Open Sans"/>
            </a:endParaRPr>
          </a:p>
        </p:txBody>
      </p:sp>
      <p:sp>
        <p:nvSpPr>
          <p:cNvPr id="2485" name="Google Shape;2485;p184"/>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486" name="Google Shape;2486;p184"/>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487" name="Google Shape;2487;p184"/>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(ADP - TWN)  </a:t>
            </a:r>
            <a:r>
              <a:rPr lang="en" sz="1400" i="1">
                <a:solidFill>
                  <a:srgbClr val="5B6771"/>
                </a:solidFill>
              </a:rPr>
              <a:t>Execution flow </a:t>
            </a:r>
            <a:r>
              <a:rPr lang="en" sz="1400" i="1"/>
              <a:t> - Employer Set up </a:t>
            </a:r>
            <a:endParaRPr sz="1400" i="1"/>
          </a:p>
        </p:txBody>
      </p:sp>
      <p:sp>
        <p:nvSpPr>
          <p:cNvPr id="2488" name="Google Shape;2488;p184"/>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489" name="Google Shape;2489;p184"/>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490" name="Google Shape;2490;p184"/>
          <p:cNvGrpSpPr/>
          <p:nvPr/>
        </p:nvGrpSpPr>
        <p:grpSpPr>
          <a:xfrm>
            <a:off x="274325" y="4558050"/>
            <a:ext cx="5161800" cy="190200"/>
            <a:chOff x="274325" y="4558050"/>
            <a:chExt cx="5161800" cy="190200"/>
          </a:xfrm>
        </p:grpSpPr>
        <p:sp>
          <p:nvSpPr>
            <p:cNvPr id="2491" name="Google Shape;2491;p184"/>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492" name="Google Shape;2492;p184"/>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2"/>
                </a:solidFill>
                <a:latin typeface="Open Sans"/>
                <a:ea typeface="Open Sans"/>
                <a:cs typeface="Open Sans"/>
                <a:sym typeface="Open Sans"/>
              </a:endParaRPr>
            </a:p>
          </p:txBody>
        </p:sp>
        <p:cxnSp>
          <p:nvCxnSpPr>
            <p:cNvPr id="2493" name="Google Shape;2493;p184"/>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pic>
        <p:nvPicPr>
          <p:cNvPr id="2498" name="Google Shape;2498;p185"/>
          <p:cNvPicPr preferRelativeResize="0"/>
          <p:nvPr/>
        </p:nvPicPr>
        <p:blipFill>
          <a:blip r:embed="rId3">
            <a:alphaModFix/>
          </a:blip>
          <a:stretch>
            <a:fillRect/>
          </a:stretch>
        </p:blipFill>
        <p:spPr>
          <a:xfrm>
            <a:off x="283654" y="1066799"/>
            <a:ext cx="6295503" cy="3351013"/>
          </a:xfrm>
          <a:prstGeom prst="rect">
            <a:avLst/>
          </a:prstGeom>
          <a:noFill/>
          <a:ln>
            <a:noFill/>
          </a:ln>
        </p:spPr>
      </p:pic>
      <p:sp>
        <p:nvSpPr>
          <p:cNvPr id="2499" name="Google Shape;2499;p185"/>
          <p:cNvSpPr/>
          <p:nvPr/>
        </p:nvSpPr>
        <p:spPr>
          <a:xfrm>
            <a:off x="4061533" y="3674143"/>
            <a:ext cx="303300" cy="282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2500" name="Google Shape;2500;p185"/>
          <p:cNvCxnSpPr/>
          <p:nvPr/>
        </p:nvCxnSpPr>
        <p:spPr>
          <a:xfrm rot="-5400000">
            <a:off x="4159195" y="1630630"/>
            <a:ext cx="3087300" cy="2193900"/>
          </a:xfrm>
          <a:prstGeom prst="bentConnector3">
            <a:avLst>
              <a:gd name="adj1" fmla="val 0"/>
            </a:avLst>
          </a:prstGeom>
          <a:noFill/>
          <a:ln w="19050" cap="flat" cmpd="sng">
            <a:solidFill>
              <a:schemeClr val="accent2"/>
            </a:solidFill>
            <a:prstDash val="solid"/>
            <a:round/>
            <a:headEnd type="none" w="med" len="med"/>
            <a:tailEnd type="triangle" w="med" len="med"/>
          </a:ln>
        </p:spPr>
      </p:cxnSp>
      <p:cxnSp>
        <p:nvCxnSpPr>
          <p:cNvPr id="2501" name="Google Shape;2501;p185"/>
          <p:cNvCxnSpPr/>
          <p:nvPr/>
        </p:nvCxnSpPr>
        <p:spPr>
          <a:xfrm rot="-5400000" flipH="1">
            <a:off x="3841853" y="3623352"/>
            <a:ext cx="359100" cy="600"/>
          </a:xfrm>
          <a:prstGeom prst="bentConnector3">
            <a:avLst>
              <a:gd name="adj1" fmla="val 50000"/>
            </a:avLst>
          </a:prstGeom>
          <a:noFill/>
          <a:ln w="19050" cap="flat" cmpd="sng">
            <a:solidFill>
              <a:schemeClr val="accent2"/>
            </a:solidFill>
            <a:prstDash val="solid"/>
            <a:round/>
            <a:headEnd type="oval" w="med" len="med"/>
            <a:tailEnd type="triangle" w="med" len="med"/>
          </a:ln>
        </p:spPr>
      </p:cxnSp>
      <p:sp>
        <p:nvSpPr>
          <p:cNvPr id="2502" name="Google Shape;2502;p185"/>
          <p:cNvSpPr/>
          <p:nvPr/>
        </p:nvSpPr>
        <p:spPr>
          <a:xfrm>
            <a:off x="1606036" y="4033108"/>
            <a:ext cx="2242500" cy="359100"/>
          </a:xfrm>
          <a:prstGeom prst="wedgeRectCallout">
            <a:avLst>
              <a:gd name="adj1" fmla="val 64017"/>
              <a:gd name="adj2" fmla="val -10133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b="1" i="1">
                <a:latin typeface="Open Sans"/>
                <a:ea typeface="Open Sans"/>
                <a:cs typeface="Open Sans"/>
                <a:sym typeface="Open Sans"/>
              </a:rPr>
              <a:t>Duplicate check blocking will impact the aggregation logic</a:t>
            </a:r>
            <a:endParaRPr sz="700" b="1" i="1">
              <a:latin typeface="Open Sans"/>
              <a:ea typeface="Open Sans"/>
              <a:cs typeface="Open Sans"/>
              <a:sym typeface="Open Sans"/>
            </a:endParaRPr>
          </a:p>
        </p:txBody>
      </p:sp>
      <p:sp>
        <p:nvSpPr>
          <p:cNvPr id="2503" name="Google Shape;2503;p185"/>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504" name="Google Shape;2504;p185"/>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505" name="Google Shape;2505;p185"/>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506" name="Google Shape;2506;p185"/>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507" name="Google Shape;2507;p185"/>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508" name="Google Shape;2508;p185"/>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509" name="Google Shape;2509;p185"/>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510" name="Google Shape;2510;p185"/>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511" name="Google Shape;2511;p185"/>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512" name="Google Shape;2512;p185"/>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513" name="Google Shape;2513;p185"/>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514" name="Google Shape;2514;p185"/>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a:t>
            </a:r>
            <a:endParaRPr sz="600">
              <a:solidFill>
                <a:schemeClr val="lt1"/>
              </a:solidFill>
              <a:latin typeface="Open Sans"/>
              <a:ea typeface="Open Sans"/>
              <a:cs typeface="Open Sans"/>
              <a:sym typeface="Open Sans"/>
            </a:endParaRPr>
          </a:p>
        </p:txBody>
      </p:sp>
      <p:sp>
        <p:nvSpPr>
          <p:cNvPr id="2515" name="Google Shape;2515;p185"/>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516" name="Google Shape;2516;p185"/>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517" name="Google Shape;2517;p185"/>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(ADP - TWN)  </a:t>
            </a:r>
            <a:r>
              <a:rPr lang="en" sz="1400" i="1">
                <a:solidFill>
                  <a:srgbClr val="5B6771"/>
                </a:solidFill>
              </a:rPr>
              <a:t>Execution flow </a:t>
            </a:r>
            <a:r>
              <a:rPr lang="en" sz="1400" i="1"/>
              <a:t> - Main Process End</a:t>
            </a:r>
            <a:endParaRPr sz="1400" i="1"/>
          </a:p>
        </p:txBody>
      </p:sp>
      <p:sp>
        <p:nvSpPr>
          <p:cNvPr id="2518" name="Google Shape;2518;p185"/>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519" name="Google Shape;2519;p185"/>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520" name="Google Shape;2520;p185"/>
          <p:cNvGrpSpPr/>
          <p:nvPr/>
        </p:nvGrpSpPr>
        <p:grpSpPr>
          <a:xfrm>
            <a:off x="274325" y="4558050"/>
            <a:ext cx="5161800" cy="190200"/>
            <a:chOff x="274325" y="4558050"/>
            <a:chExt cx="5161800" cy="190200"/>
          </a:xfrm>
        </p:grpSpPr>
        <p:sp>
          <p:nvSpPr>
            <p:cNvPr id="2521" name="Google Shape;2521;p185"/>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22" name="Google Shape;2522;p185"/>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2"/>
                </a:solidFill>
                <a:latin typeface="Open Sans"/>
                <a:ea typeface="Open Sans"/>
                <a:cs typeface="Open Sans"/>
                <a:sym typeface="Open Sans"/>
              </a:endParaRPr>
            </a:p>
          </p:txBody>
        </p:sp>
        <p:cxnSp>
          <p:nvCxnSpPr>
            <p:cNvPr id="2523" name="Google Shape;2523;p185"/>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524" name="Google Shape;2524;p185"/>
          <p:cNvSpPr/>
          <p:nvPr/>
        </p:nvSpPr>
        <p:spPr>
          <a:xfrm>
            <a:off x="340603" y="2025250"/>
            <a:ext cx="120600" cy="15897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28"/>
        <p:cNvGrpSpPr/>
        <p:nvPr/>
      </p:nvGrpSpPr>
      <p:grpSpPr>
        <a:xfrm>
          <a:off x="0" y="0"/>
          <a:ext cx="0" cy="0"/>
          <a:chOff x="0" y="0"/>
          <a:chExt cx="0" cy="0"/>
        </a:xfrm>
      </p:grpSpPr>
      <p:pic>
        <p:nvPicPr>
          <p:cNvPr id="2529" name="Google Shape;2529;p186"/>
          <p:cNvPicPr preferRelativeResize="0"/>
          <p:nvPr/>
        </p:nvPicPr>
        <p:blipFill>
          <a:blip r:embed="rId3">
            <a:alphaModFix/>
          </a:blip>
          <a:stretch>
            <a:fillRect/>
          </a:stretch>
        </p:blipFill>
        <p:spPr>
          <a:xfrm>
            <a:off x="283654" y="1066799"/>
            <a:ext cx="6295503" cy="3351013"/>
          </a:xfrm>
          <a:prstGeom prst="rect">
            <a:avLst/>
          </a:prstGeom>
          <a:noFill/>
          <a:ln>
            <a:noFill/>
          </a:ln>
        </p:spPr>
      </p:pic>
      <p:sp>
        <p:nvSpPr>
          <p:cNvPr id="2530" name="Google Shape;2530;p186"/>
          <p:cNvSpPr/>
          <p:nvPr/>
        </p:nvSpPr>
        <p:spPr>
          <a:xfrm>
            <a:off x="3799316" y="3009066"/>
            <a:ext cx="822900" cy="6261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86"/>
          <p:cNvSpPr/>
          <p:nvPr/>
        </p:nvSpPr>
        <p:spPr>
          <a:xfrm>
            <a:off x="346396" y="2026130"/>
            <a:ext cx="117600" cy="14139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2" name="Google Shape;2532;p186"/>
          <p:cNvCxnSpPr/>
          <p:nvPr/>
        </p:nvCxnSpPr>
        <p:spPr>
          <a:xfrm>
            <a:off x="2166625" y="1524850"/>
            <a:ext cx="1452900" cy="1266900"/>
          </a:xfrm>
          <a:prstGeom prst="bentConnector3">
            <a:avLst>
              <a:gd name="adj1" fmla="val 0"/>
            </a:avLst>
          </a:prstGeom>
          <a:noFill/>
          <a:ln w="19050" cap="flat" cmpd="sng">
            <a:solidFill>
              <a:schemeClr val="accent2"/>
            </a:solidFill>
            <a:prstDash val="solid"/>
            <a:round/>
            <a:headEnd type="oval" w="med" len="med"/>
            <a:tailEnd type="triangle" w="med" len="med"/>
          </a:ln>
        </p:spPr>
      </p:cxnSp>
      <p:sp>
        <p:nvSpPr>
          <p:cNvPr id="2533" name="Google Shape;2533;p186"/>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534" name="Google Shape;2534;p186"/>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535" name="Google Shape;2535;p186"/>
          <p:cNvGrpSpPr/>
          <p:nvPr/>
        </p:nvGrpSpPr>
        <p:grpSpPr>
          <a:xfrm>
            <a:off x="274325" y="4558050"/>
            <a:ext cx="5161800" cy="190200"/>
            <a:chOff x="274325" y="4558050"/>
            <a:chExt cx="5161800" cy="190200"/>
          </a:xfrm>
        </p:grpSpPr>
        <p:sp>
          <p:nvSpPr>
            <p:cNvPr id="2536" name="Google Shape;2536;p186"/>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7" name="Google Shape;2537;p186"/>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2"/>
                </a:solidFill>
                <a:latin typeface="Open Sans"/>
                <a:ea typeface="Open Sans"/>
                <a:cs typeface="Open Sans"/>
                <a:sym typeface="Open Sans"/>
              </a:endParaRPr>
            </a:p>
          </p:txBody>
        </p:sp>
        <p:cxnSp>
          <p:nvCxnSpPr>
            <p:cNvPr id="2538" name="Google Shape;2538;p186"/>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539" name="Google Shape;2539;p186"/>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540" name="Google Shape;2540;p186"/>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541" name="Google Shape;2541;p186"/>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542" name="Google Shape;2542;p186"/>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543" name="Google Shape;2543;p186"/>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544" name="Google Shape;2544;p186"/>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545" name="Google Shape;2545;p186"/>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546" name="Google Shape;2546;p186"/>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547" name="Google Shape;2547;p186"/>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548" name="Google Shape;2548;p186"/>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549" name="Google Shape;2549;p186"/>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550" name="Google Shape;2550;p186"/>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 (UKG/OSV)</a:t>
            </a:r>
            <a:endParaRPr sz="600">
              <a:solidFill>
                <a:schemeClr val="lt1"/>
              </a:solidFill>
              <a:latin typeface="Open Sans"/>
              <a:ea typeface="Open Sans"/>
              <a:cs typeface="Open Sans"/>
              <a:sym typeface="Open Sans"/>
            </a:endParaRPr>
          </a:p>
        </p:txBody>
      </p:sp>
      <p:sp>
        <p:nvSpPr>
          <p:cNvPr id="2551" name="Google Shape;2551;p186"/>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552" name="Google Shape;2552;p186"/>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553" name="Google Shape;2553;p186"/>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t>
            </a:r>
            <a:r>
              <a:rPr lang="en" sz="1400" i="1">
                <a:solidFill>
                  <a:srgbClr val="5B6771"/>
                </a:solidFill>
              </a:rPr>
              <a:t>Execution flow </a:t>
            </a:r>
            <a:r>
              <a:rPr lang="en" sz="1400" i="1"/>
              <a:t>(UKG/OSV - TWN) - Main Process</a:t>
            </a:r>
            <a:endParaRPr sz="1400" i="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pic>
        <p:nvPicPr>
          <p:cNvPr id="2558" name="Google Shape;2558;p187"/>
          <p:cNvPicPr preferRelativeResize="0"/>
          <p:nvPr/>
        </p:nvPicPr>
        <p:blipFill>
          <a:blip r:embed="rId3">
            <a:alphaModFix/>
          </a:blip>
          <a:stretch>
            <a:fillRect/>
          </a:stretch>
        </p:blipFill>
        <p:spPr>
          <a:xfrm>
            <a:off x="274325" y="1019500"/>
            <a:ext cx="7170923" cy="3477938"/>
          </a:xfrm>
          <a:prstGeom prst="rect">
            <a:avLst/>
          </a:prstGeom>
          <a:noFill/>
          <a:ln>
            <a:noFill/>
          </a:ln>
        </p:spPr>
      </p:pic>
      <p:sp>
        <p:nvSpPr>
          <p:cNvPr id="2559" name="Google Shape;2559;p187"/>
          <p:cNvSpPr/>
          <p:nvPr/>
        </p:nvSpPr>
        <p:spPr>
          <a:xfrm>
            <a:off x="6471003" y="2234052"/>
            <a:ext cx="629400" cy="5709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87"/>
          <p:cNvSpPr/>
          <p:nvPr/>
        </p:nvSpPr>
        <p:spPr>
          <a:xfrm>
            <a:off x="320900" y="2130550"/>
            <a:ext cx="93900" cy="14781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87"/>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562" name="Google Shape;2562;p187"/>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cxnSp>
        <p:nvCxnSpPr>
          <p:cNvPr id="2563" name="Google Shape;2563;p187"/>
          <p:cNvCxnSpPr/>
          <p:nvPr/>
        </p:nvCxnSpPr>
        <p:spPr>
          <a:xfrm rot="10800000" flipH="1">
            <a:off x="3714975" y="1943600"/>
            <a:ext cx="3067200" cy="1190700"/>
          </a:xfrm>
          <a:prstGeom prst="bentConnector3">
            <a:avLst>
              <a:gd name="adj1" fmla="val 26086"/>
            </a:avLst>
          </a:prstGeom>
          <a:noFill/>
          <a:ln w="19050" cap="flat" cmpd="sng">
            <a:solidFill>
              <a:schemeClr val="accent2"/>
            </a:solidFill>
            <a:prstDash val="solid"/>
            <a:round/>
            <a:headEnd type="none" w="med" len="med"/>
            <a:tailEnd type="triangle" w="med" len="med"/>
          </a:ln>
        </p:spPr>
      </p:cxnSp>
      <p:cxnSp>
        <p:nvCxnSpPr>
          <p:cNvPr id="2564" name="Google Shape;2564;p187"/>
          <p:cNvCxnSpPr/>
          <p:nvPr/>
        </p:nvCxnSpPr>
        <p:spPr>
          <a:xfrm rot="5400000">
            <a:off x="-69185" y="3415049"/>
            <a:ext cx="1454700" cy="900"/>
          </a:xfrm>
          <a:prstGeom prst="bentConnector3">
            <a:avLst>
              <a:gd name="adj1" fmla="val 50000"/>
            </a:avLst>
          </a:prstGeom>
          <a:noFill/>
          <a:ln w="19050" cap="flat" cmpd="sng">
            <a:solidFill>
              <a:schemeClr val="accent2"/>
            </a:solidFill>
            <a:prstDash val="solid"/>
            <a:round/>
            <a:headEnd type="oval" w="med" len="med"/>
            <a:tailEnd type="triangle" w="med" len="med"/>
          </a:ln>
        </p:spPr>
      </p:cxnSp>
      <p:cxnSp>
        <p:nvCxnSpPr>
          <p:cNvPr id="2565" name="Google Shape;2565;p187"/>
          <p:cNvCxnSpPr/>
          <p:nvPr/>
        </p:nvCxnSpPr>
        <p:spPr>
          <a:xfrm rot="10800000" flipH="1">
            <a:off x="1248331" y="2809396"/>
            <a:ext cx="1743000" cy="1247700"/>
          </a:xfrm>
          <a:prstGeom prst="bentConnector3">
            <a:avLst>
              <a:gd name="adj1" fmla="val 0"/>
            </a:avLst>
          </a:prstGeom>
          <a:noFill/>
          <a:ln w="19050" cap="flat" cmpd="sng">
            <a:solidFill>
              <a:schemeClr val="accent2"/>
            </a:solidFill>
            <a:prstDash val="solid"/>
            <a:round/>
            <a:headEnd type="none" w="med" len="med"/>
            <a:tailEnd type="triangle" w="med" len="med"/>
          </a:ln>
        </p:spPr>
      </p:cxnSp>
      <p:grpSp>
        <p:nvGrpSpPr>
          <p:cNvPr id="2566" name="Google Shape;2566;p187"/>
          <p:cNvGrpSpPr/>
          <p:nvPr/>
        </p:nvGrpSpPr>
        <p:grpSpPr>
          <a:xfrm>
            <a:off x="274325" y="4558050"/>
            <a:ext cx="5161800" cy="190200"/>
            <a:chOff x="274325" y="4558050"/>
            <a:chExt cx="5161800" cy="190200"/>
          </a:xfrm>
        </p:grpSpPr>
        <p:sp>
          <p:nvSpPr>
            <p:cNvPr id="2567" name="Google Shape;2567;p187"/>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68" name="Google Shape;2568;p187"/>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569" name="Google Shape;2569;p187"/>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570" name="Google Shape;2570;p187"/>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571" name="Google Shape;2571;p187"/>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572" name="Google Shape;2572;p187"/>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573" name="Google Shape;2573;p187"/>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574" name="Google Shape;2574;p187"/>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575" name="Google Shape;2575;p187"/>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576" name="Google Shape;2576;p187"/>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577" name="Google Shape;2577;p187"/>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578" name="Google Shape;2578;p187"/>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579" name="Google Shape;2579;p187"/>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580" name="Google Shape;2580;p187"/>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581" name="Google Shape;2581;p187"/>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 (UKG/OSV)</a:t>
            </a:r>
            <a:endParaRPr sz="600">
              <a:solidFill>
                <a:schemeClr val="lt1"/>
              </a:solidFill>
              <a:latin typeface="Open Sans"/>
              <a:ea typeface="Open Sans"/>
              <a:cs typeface="Open Sans"/>
              <a:sym typeface="Open Sans"/>
            </a:endParaRPr>
          </a:p>
        </p:txBody>
      </p:sp>
      <p:sp>
        <p:nvSpPr>
          <p:cNvPr id="2582" name="Google Shape;2582;p187"/>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583" name="Google Shape;2583;p187"/>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584" name="Google Shape;2584;p187"/>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t>
            </a:r>
            <a:r>
              <a:rPr lang="en" sz="1400" i="1">
                <a:solidFill>
                  <a:srgbClr val="5B6771"/>
                </a:solidFill>
              </a:rPr>
              <a:t>Execution flow </a:t>
            </a:r>
            <a:r>
              <a:rPr lang="en" sz="1400" i="1"/>
              <a:t>(UKG/OSV - TWN) - Employer Setup</a:t>
            </a:r>
            <a:endParaRPr sz="14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43"/>
          <p:cNvSpPr txBox="1"/>
          <p:nvPr/>
        </p:nvSpPr>
        <p:spPr>
          <a:xfrm>
            <a:off x="274326" y="274325"/>
            <a:ext cx="8595300" cy="681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5B6771"/>
                </a:solidFill>
                <a:latin typeface="Open Sans"/>
                <a:ea typeface="Open Sans"/>
                <a:cs typeface="Open Sans"/>
                <a:sym typeface="Open Sans"/>
              </a:rPr>
              <a:t>Key Drivers for Acceleration</a:t>
            </a:r>
            <a:endParaRPr sz="1800" b="0" i="0" u="none" strike="noStrike" cap="none">
              <a:solidFill>
                <a:srgbClr val="5B6771"/>
              </a:solidFill>
              <a:latin typeface="Open Sans"/>
              <a:ea typeface="Open Sans"/>
              <a:cs typeface="Open Sans"/>
              <a:sym typeface="Open Sans"/>
            </a:endParaRPr>
          </a:p>
        </p:txBody>
      </p:sp>
      <p:sp>
        <p:nvSpPr>
          <p:cNvPr id="923" name="Google Shape;923;p143"/>
          <p:cNvSpPr/>
          <p:nvPr/>
        </p:nvSpPr>
        <p:spPr>
          <a:xfrm>
            <a:off x="271625" y="1814303"/>
            <a:ext cx="2626500" cy="632100"/>
          </a:xfrm>
          <a:prstGeom prst="roundRect">
            <a:avLst>
              <a:gd name="adj" fmla="val 16667"/>
            </a:avLst>
          </a:prstGeom>
          <a:solidFill>
            <a:srgbClr val="00729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900" b="0" i="0" u="none" strike="noStrike" cap="none">
                <a:solidFill>
                  <a:srgbClr val="FFFFFF"/>
                </a:solidFill>
                <a:latin typeface="Open Sans"/>
                <a:ea typeface="Open Sans"/>
                <a:cs typeface="Open Sans"/>
                <a:sym typeface="Open Sans"/>
              </a:rPr>
              <a:t>UKG</a:t>
            </a:r>
            <a:r>
              <a:rPr lang="en" sz="900">
                <a:solidFill>
                  <a:srgbClr val="FFFFFF"/>
                </a:solidFill>
                <a:latin typeface="Open Sans"/>
                <a:ea typeface="Open Sans"/>
                <a:cs typeface="Open Sans"/>
                <a:sym typeface="Open Sans"/>
              </a:rPr>
              <a:t> </a:t>
            </a:r>
            <a:r>
              <a:rPr lang="en" sz="900" b="0" i="0" u="none" strike="noStrike" cap="none">
                <a:solidFill>
                  <a:srgbClr val="FFFFFF"/>
                </a:solidFill>
                <a:latin typeface="Open Sans"/>
                <a:ea typeface="Open Sans"/>
                <a:cs typeface="Open Sans"/>
                <a:sym typeface="Open Sans"/>
              </a:rPr>
              <a:t>and One Source Virtual</a:t>
            </a:r>
            <a:endParaRPr sz="900" b="0" i="0" u="none" strike="noStrike" cap="none">
              <a:solidFill>
                <a:srgbClr val="FFFFFF"/>
              </a:solidFill>
              <a:latin typeface="Open Sans"/>
              <a:ea typeface="Open Sans"/>
              <a:cs typeface="Open Sans"/>
              <a:sym typeface="Open Sans"/>
            </a:endParaRPr>
          </a:p>
        </p:txBody>
      </p:sp>
      <p:sp>
        <p:nvSpPr>
          <p:cNvPr id="924" name="Google Shape;924;p143"/>
          <p:cNvSpPr/>
          <p:nvPr/>
        </p:nvSpPr>
        <p:spPr>
          <a:xfrm>
            <a:off x="3115275" y="1814325"/>
            <a:ext cx="4501500" cy="632100"/>
          </a:xfrm>
          <a:prstGeom prst="roundRect">
            <a:avLst>
              <a:gd name="adj" fmla="val 16667"/>
            </a:avLst>
          </a:prstGeom>
          <a:solidFill>
            <a:srgbClr val="E7E7E7"/>
          </a:solidFill>
          <a:ln>
            <a:noFill/>
          </a:ln>
        </p:spPr>
        <p:txBody>
          <a:bodyPr spcFirstLastPara="1" wrap="square" lIns="45700" tIns="45700" rIns="45700" bIns="45700" anchor="ctr" anchorCtr="0">
            <a:noAutofit/>
          </a:bodyPr>
          <a:lstStyle/>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Automate the duplicate Employer Check *</a:t>
            </a:r>
            <a:endParaRPr sz="900" b="0" i="0" u="none" strike="noStrike" cap="none">
              <a:solidFill>
                <a:srgbClr val="5B6771"/>
              </a:solidFill>
              <a:latin typeface="Open Sans"/>
              <a:ea typeface="Open Sans"/>
              <a:cs typeface="Open Sans"/>
              <a:sym typeface="Open Sans"/>
            </a:endParaRPr>
          </a:p>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User Interface for Costa Rica Team for Employers needing Review</a:t>
            </a:r>
            <a:endParaRPr sz="900" b="0" i="0" u="none" strike="noStrike" cap="none">
              <a:solidFill>
                <a:srgbClr val="5B6771"/>
              </a:solidFill>
              <a:latin typeface="Open Sans"/>
              <a:ea typeface="Open Sans"/>
              <a:cs typeface="Open Sans"/>
              <a:sym typeface="Open Sans"/>
            </a:endParaRPr>
          </a:p>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Add Unemployment Claims Management to Automated Boarding*</a:t>
            </a:r>
            <a:endParaRPr sz="900" b="0" i="0" u="none" strike="noStrike" cap="none">
              <a:solidFill>
                <a:srgbClr val="5B6771"/>
              </a:solidFill>
              <a:latin typeface="Open Sans"/>
              <a:ea typeface="Open Sans"/>
              <a:cs typeface="Open Sans"/>
              <a:sym typeface="Open Sans"/>
            </a:endParaRPr>
          </a:p>
        </p:txBody>
      </p:sp>
      <p:sp>
        <p:nvSpPr>
          <p:cNvPr id="925" name="Google Shape;925;p143"/>
          <p:cNvSpPr/>
          <p:nvPr/>
        </p:nvSpPr>
        <p:spPr>
          <a:xfrm>
            <a:off x="271625" y="2578519"/>
            <a:ext cx="2626500" cy="632100"/>
          </a:xfrm>
          <a:prstGeom prst="roundRect">
            <a:avLst>
              <a:gd name="adj" fmla="val 16667"/>
            </a:avLst>
          </a:prstGeom>
          <a:solidFill>
            <a:srgbClr val="00729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Open Sans"/>
                <a:ea typeface="Open Sans"/>
                <a:cs typeface="Open Sans"/>
                <a:sym typeface="Open Sans"/>
              </a:rPr>
              <a:t>H</a:t>
            </a:r>
            <a:r>
              <a:rPr lang="en" sz="900">
                <a:solidFill>
                  <a:srgbClr val="FFFFFF"/>
                </a:solidFill>
                <a:latin typeface="Open Sans"/>
                <a:ea typeface="Open Sans"/>
                <a:cs typeface="Open Sans"/>
                <a:sym typeface="Open Sans"/>
              </a:rPr>
              <a:t>IREtech and </a:t>
            </a:r>
            <a:r>
              <a:rPr lang="en" sz="900" b="0" i="0" u="none" strike="noStrike" cap="none">
                <a:solidFill>
                  <a:srgbClr val="FFFFFF"/>
                </a:solidFill>
                <a:latin typeface="Open Sans"/>
                <a:ea typeface="Open Sans"/>
                <a:cs typeface="Open Sans"/>
                <a:sym typeface="Open Sans"/>
              </a:rPr>
              <a:t>hireCREDITS</a:t>
            </a:r>
            <a:endParaRPr sz="900" b="0" i="0" u="none" strike="noStrike" cap="none">
              <a:solidFill>
                <a:srgbClr val="FFFFFF"/>
              </a:solidFill>
              <a:latin typeface="Open Sans"/>
              <a:ea typeface="Open Sans"/>
              <a:cs typeface="Open Sans"/>
              <a:sym typeface="Open Sans"/>
            </a:endParaRPr>
          </a:p>
        </p:txBody>
      </p:sp>
      <p:sp>
        <p:nvSpPr>
          <p:cNvPr id="926" name="Google Shape;926;p143"/>
          <p:cNvSpPr/>
          <p:nvPr/>
        </p:nvSpPr>
        <p:spPr>
          <a:xfrm>
            <a:off x="3115275" y="2578534"/>
            <a:ext cx="4501500" cy="632100"/>
          </a:xfrm>
          <a:prstGeom prst="roundRect">
            <a:avLst>
              <a:gd name="adj" fmla="val 16667"/>
            </a:avLst>
          </a:prstGeom>
          <a:solidFill>
            <a:srgbClr val="E7E7E7"/>
          </a:solidFill>
          <a:ln>
            <a:noFill/>
          </a:ln>
        </p:spPr>
        <p:txBody>
          <a:bodyPr spcFirstLastPara="1" wrap="square" lIns="45700" tIns="45700" rIns="45700" bIns="45700" anchor="ctr" anchorCtr="0">
            <a:noAutofit/>
          </a:bodyPr>
          <a:lstStyle/>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Convert 6000 HireTech Employer Codes to Equifax ER Codes</a:t>
            </a:r>
            <a:endParaRPr sz="900" b="0" i="0" u="none" strike="noStrike" cap="none">
              <a:solidFill>
                <a:srgbClr val="5B6771"/>
              </a:solidFill>
              <a:latin typeface="Open Sans"/>
              <a:ea typeface="Open Sans"/>
              <a:cs typeface="Open Sans"/>
              <a:sym typeface="Open Sans"/>
            </a:endParaRPr>
          </a:p>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Automated Onboarding of all new hireCREDITS customers within EFX</a:t>
            </a:r>
            <a:endParaRPr sz="900" b="0" i="0" u="none" strike="noStrike" cap="none">
              <a:solidFill>
                <a:srgbClr val="5B6771"/>
              </a:solidFill>
              <a:latin typeface="Open Sans"/>
              <a:ea typeface="Open Sans"/>
              <a:cs typeface="Open Sans"/>
              <a:sym typeface="Open Sans"/>
            </a:endParaRPr>
          </a:p>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Leverage matching logic for consistency of Employer Codes for all products </a:t>
            </a:r>
            <a:endParaRPr sz="900" b="0" i="0" u="none" strike="noStrike" cap="none">
              <a:solidFill>
                <a:srgbClr val="5B6771"/>
              </a:solidFill>
              <a:latin typeface="Open Sans"/>
              <a:ea typeface="Open Sans"/>
              <a:cs typeface="Open Sans"/>
              <a:sym typeface="Open Sans"/>
            </a:endParaRPr>
          </a:p>
        </p:txBody>
      </p:sp>
      <p:sp>
        <p:nvSpPr>
          <p:cNvPr id="927" name="Google Shape;927;p143"/>
          <p:cNvSpPr/>
          <p:nvPr/>
        </p:nvSpPr>
        <p:spPr>
          <a:xfrm>
            <a:off x="271625" y="3342734"/>
            <a:ext cx="2626500" cy="632100"/>
          </a:xfrm>
          <a:prstGeom prst="roundRect">
            <a:avLst>
              <a:gd name="adj" fmla="val 16667"/>
            </a:avLst>
          </a:prstGeom>
          <a:solidFill>
            <a:srgbClr val="00729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900" b="0" i="0" u="none" strike="noStrike" cap="none">
                <a:solidFill>
                  <a:srgbClr val="FFFFFF"/>
                </a:solidFill>
                <a:latin typeface="Open Sans"/>
                <a:ea typeface="Open Sans"/>
                <a:cs typeface="Open Sans"/>
                <a:sym typeface="Open Sans"/>
              </a:rPr>
              <a:t>I9 for Alliances (Paylocity, ADP, and more)</a:t>
            </a:r>
            <a:endParaRPr sz="900" b="0" i="0" u="none" strike="noStrike" cap="none">
              <a:solidFill>
                <a:srgbClr val="FFFFFF"/>
              </a:solidFill>
              <a:latin typeface="Open Sans"/>
              <a:ea typeface="Open Sans"/>
              <a:cs typeface="Open Sans"/>
              <a:sym typeface="Open Sans"/>
            </a:endParaRPr>
          </a:p>
        </p:txBody>
      </p:sp>
      <p:sp>
        <p:nvSpPr>
          <p:cNvPr id="928" name="Google Shape;928;p143"/>
          <p:cNvSpPr/>
          <p:nvPr/>
        </p:nvSpPr>
        <p:spPr>
          <a:xfrm>
            <a:off x="3115275" y="3342743"/>
            <a:ext cx="4501500" cy="632100"/>
          </a:xfrm>
          <a:prstGeom prst="roundRect">
            <a:avLst>
              <a:gd name="adj" fmla="val 16667"/>
            </a:avLst>
          </a:prstGeom>
          <a:solidFill>
            <a:srgbClr val="E7E7E7"/>
          </a:solidFill>
          <a:ln>
            <a:noFill/>
          </a:ln>
        </p:spPr>
        <p:txBody>
          <a:bodyPr spcFirstLastPara="1" wrap="square" lIns="45700" tIns="45700" rIns="45700" bIns="45700" anchor="ctr" anchorCtr="0">
            <a:noAutofit/>
          </a:bodyPr>
          <a:lstStyle/>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Integration with DXS</a:t>
            </a:r>
            <a:r>
              <a:rPr lang="en" sz="900">
                <a:solidFill>
                  <a:srgbClr val="5B6771"/>
                </a:solidFill>
                <a:latin typeface="Open Sans"/>
                <a:ea typeface="Open Sans"/>
                <a:cs typeface="Open Sans"/>
                <a:sym typeface="Open Sans"/>
              </a:rPr>
              <a:t>/</a:t>
            </a:r>
            <a:r>
              <a:rPr lang="en" sz="900" b="0" i="0" u="none" strike="noStrike" cap="none">
                <a:solidFill>
                  <a:srgbClr val="5B6771"/>
                </a:solidFill>
                <a:latin typeface="Open Sans"/>
                <a:ea typeface="Open Sans"/>
                <a:cs typeface="Open Sans"/>
                <a:sym typeface="Open Sans"/>
              </a:rPr>
              <a:t>ES Portal*</a:t>
            </a:r>
            <a:endParaRPr sz="900" b="0" i="0" u="none" strike="noStrike" cap="none">
              <a:solidFill>
                <a:srgbClr val="5B6771"/>
              </a:solidFill>
              <a:latin typeface="Open Sans"/>
              <a:ea typeface="Open Sans"/>
              <a:cs typeface="Open Sans"/>
              <a:sym typeface="Open Sans"/>
            </a:endParaRPr>
          </a:p>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Leverage matching logic for consistency of Employer Codes for all products </a:t>
            </a:r>
            <a:endParaRPr sz="900" b="0" i="0" u="none" strike="noStrike" cap="none">
              <a:solidFill>
                <a:srgbClr val="5B6771"/>
              </a:solidFill>
              <a:latin typeface="Open Sans"/>
              <a:ea typeface="Open Sans"/>
              <a:cs typeface="Open Sans"/>
              <a:sym typeface="Open Sans"/>
            </a:endParaRPr>
          </a:p>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Account for upgrade logic (example: I9 Standard to I9 advanced)</a:t>
            </a:r>
            <a:endParaRPr sz="900" b="0" i="0" u="none" strike="noStrike" cap="none">
              <a:solidFill>
                <a:srgbClr val="5B6771"/>
              </a:solidFill>
              <a:latin typeface="Open Sans"/>
              <a:ea typeface="Open Sans"/>
              <a:cs typeface="Open Sans"/>
              <a:sym typeface="Open Sans"/>
            </a:endParaRPr>
          </a:p>
        </p:txBody>
      </p:sp>
      <p:sp>
        <p:nvSpPr>
          <p:cNvPr id="929" name="Google Shape;929;p143"/>
          <p:cNvSpPr/>
          <p:nvPr/>
        </p:nvSpPr>
        <p:spPr>
          <a:xfrm>
            <a:off x="271625" y="4106948"/>
            <a:ext cx="2626500" cy="632100"/>
          </a:xfrm>
          <a:prstGeom prst="roundRect">
            <a:avLst>
              <a:gd name="adj" fmla="val 16667"/>
            </a:avLst>
          </a:prstGeom>
          <a:solidFill>
            <a:srgbClr val="00729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900" b="0" i="0" u="none" strike="noStrike" cap="none">
                <a:solidFill>
                  <a:srgbClr val="FFFFFF"/>
                </a:solidFill>
                <a:latin typeface="Open Sans"/>
                <a:ea typeface="Open Sans"/>
                <a:cs typeface="Open Sans"/>
                <a:sym typeface="Open Sans"/>
              </a:rPr>
              <a:t>M&amp;A</a:t>
            </a:r>
            <a:endParaRPr sz="900" b="0" i="0" u="none" strike="noStrike" cap="none">
              <a:solidFill>
                <a:srgbClr val="FFFFFF"/>
              </a:solidFill>
              <a:latin typeface="Open Sans"/>
              <a:ea typeface="Open Sans"/>
              <a:cs typeface="Open Sans"/>
              <a:sym typeface="Open Sans"/>
            </a:endParaRPr>
          </a:p>
        </p:txBody>
      </p:sp>
      <p:sp>
        <p:nvSpPr>
          <p:cNvPr id="930" name="Google Shape;930;p143"/>
          <p:cNvSpPr/>
          <p:nvPr/>
        </p:nvSpPr>
        <p:spPr>
          <a:xfrm>
            <a:off x="3115275" y="4106951"/>
            <a:ext cx="4501500" cy="632100"/>
          </a:xfrm>
          <a:prstGeom prst="roundRect">
            <a:avLst>
              <a:gd name="adj" fmla="val 16667"/>
            </a:avLst>
          </a:prstGeom>
          <a:solidFill>
            <a:srgbClr val="E7E7E7"/>
          </a:solidFill>
          <a:ln>
            <a:noFill/>
          </a:ln>
        </p:spPr>
        <p:txBody>
          <a:bodyPr spcFirstLastPara="1" wrap="square" lIns="45700" tIns="45700" rIns="45700" bIns="45700" anchor="ctr" anchorCtr="0">
            <a:noAutofit/>
          </a:bodyPr>
          <a:lstStyle/>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Automate the set up of M&amp;A customers into EFX</a:t>
            </a:r>
            <a:endParaRPr sz="900" b="0" i="0" u="none" strike="noStrike" cap="none">
              <a:solidFill>
                <a:srgbClr val="5B6771"/>
              </a:solidFill>
              <a:latin typeface="Open Sans"/>
              <a:ea typeface="Open Sans"/>
              <a:cs typeface="Open Sans"/>
              <a:sym typeface="Open Sans"/>
            </a:endParaRPr>
          </a:p>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Automate duplicate Employer Check*</a:t>
            </a:r>
            <a:endParaRPr sz="900" b="0" i="0" u="none" strike="noStrike" cap="none">
              <a:solidFill>
                <a:srgbClr val="5B6771"/>
              </a:solidFill>
              <a:latin typeface="Open Sans"/>
              <a:ea typeface="Open Sans"/>
              <a:cs typeface="Open Sans"/>
              <a:sym typeface="Open Sans"/>
            </a:endParaRPr>
          </a:p>
          <a:p>
            <a:pPr marL="457200" marR="0" lvl="0" indent="-285750" algn="l" rtl="0">
              <a:lnSpc>
                <a:spcPct val="100000"/>
              </a:lnSpc>
              <a:spcBef>
                <a:spcPts val="0"/>
              </a:spcBef>
              <a:spcAft>
                <a:spcPts val="0"/>
              </a:spcAft>
              <a:buClr>
                <a:srgbClr val="5B6771"/>
              </a:buClr>
              <a:buSzPts val="900"/>
              <a:buFont typeface="Open Sans"/>
              <a:buChar char="⇒"/>
            </a:pPr>
            <a:r>
              <a:rPr lang="en" sz="900" b="0" i="0" u="none" strike="noStrike" cap="none">
                <a:solidFill>
                  <a:srgbClr val="5B6771"/>
                </a:solidFill>
                <a:latin typeface="Open Sans"/>
                <a:ea typeface="Open Sans"/>
                <a:cs typeface="Open Sans"/>
                <a:sym typeface="Open Sans"/>
              </a:rPr>
              <a:t>Enable decommission of M&amp;A systems</a:t>
            </a:r>
            <a:endParaRPr sz="900" b="0" i="0" u="none" strike="noStrike" cap="none">
              <a:solidFill>
                <a:srgbClr val="5B6771"/>
              </a:solidFill>
              <a:latin typeface="Open Sans"/>
              <a:ea typeface="Open Sans"/>
              <a:cs typeface="Open Sans"/>
              <a:sym typeface="Open Sans"/>
            </a:endParaRPr>
          </a:p>
        </p:txBody>
      </p:sp>
      <p:sp>
        <p:nvSpPr>
          <p:cNvPr id="931" name="Google Shape;931;p143"/>
          <p:cNvSpPr/>
          <p:nvPr/>
        </p:nvSpPr>
        <p:spPr>
          <a:xfrm>
            <a:off x="271625" y="1341850"/>
            <a:ext cx="7316100" cy="248700"/>
          </a:xfrm>
          <a:prstGeom prst="roundRect">
            <a:avLst>
              <a:gd name="adj" fmla="val 16667"/>
            </a:avLst>
          </a:prstGeom>
          <a:solidFill>
            <a:srgbClr val="9E1B3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1" u="none" strike="noStrike" cap="none">
                <a:solidFill>
                  <a:srgbClr val="FFFFFF"/>
                </a:solidFill>
                <a:latin typeface="Open Sans"/>
                <a:ea typeface="Open Sans"/>
                <a:cs typeface="Open Sans"/>
                <a:sym typeface="Open Sans"/>
              </a:rPr>
              <a:t>In Flight Initiatives</a:t>
            </a:r>
            <a:endParaRPr sz="1000" b="1" i="1" u="none" strike="noStrike" cap="none">
              <a:solidFill>
                <a:srgbClr val="FFFFFF"/>
              </a:solidFill>
              <a:latin typeface="Open Sans"/>
              <a:ea typeface="Open Sans"/>
              <a:cs typeface="Open Sans"/>
              <a:sym typeface="Open Sans"/>
            </a:endParaRPr>
          </a:p>
        </p:txBody>
      </p:sp>
      <p:sp>
        <p:nvSpPr>
          <p:cNvPr id="932" name="Google Shape;932;p143"/>
          <p:cNvSpPr txBox="1"/>
          <p:nvPr/>
        </p:nvSpPr>
        <p:spPr>
          <a:xfrm>
            <a:off x="4961125" y="4804800"/>
            <a:ext cx="2312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B6771"/>
                </a:solidFill>
                <a:latin typeface="Open Sans"/>
                <a:ea typeface="Open Sans"/>
                <a:cs typeface="Open Sans"/>
                <a:sym typeface="Open Sans"/>
              </a:rPr>
              <a:t>*Dependency on other teams</a:t>
            </a:r>
            <a:endParaRPr sz="1000" b="0" i="0" u="none" strike="noStrike" cap="none">
              <a:solidFill>
                <a:srgbClr val="5B6771"/>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pic>
        <p:nvPicPr>
          <p:cNvPr id="2589" name="Google Shape;2589;p188"/>
          <p:cNvPicPr preferRelativeResize="0"/>
          <p:nvPr/>
        </p:nvPicPr>
        <p:blipFill>
          <a:blip r:embed="rId3">
            <a:alphaModFix/>
          </a:blip>
          <a:stretch>
            <a:fillRect/>
          </a:stretch>
        </p:blipFill>
        <p:spPr>
          <a:xfrm>
            <a:off x="214450" y="1194375"/>
            <a:ext cx="7293276" cy="3070050"/>
          </a:xfrm>
          <a:prstGeom prst="rect">
            <a:avLst/>
          </a:prstGeom>
          <a:noFill/>
          <a:ln>
            <a:noFill/>
          </a:ln>
        </p:spPr>
      </p:pic>
      <p:sp>
        <p:nvSpPr>
          <p:cNvPr id="2590" name="Google Shape;2590;p188"/>
          <p:cNvSpPr/>
          <p:nvPr/>
        </p:nvSpPr>
        <p:spPr>
          <a:xfrm>
            <a:off x="3600913" y="2025411"/>
            <a:ext cx="622200" cy="5715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88"/>
          <p:cNvSpPr/>
          <p:nvPr/>
        </p:nvSpPr>
        <p:spPr>
          <a:xfrm>
            <a:off x="226699" y="2352913"/>
            <a:ext cx="129900" cy="1506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2" name="Google Shape;2592;p188"/>
          <p:cNvCxnSpPr/>
          <p:nvPr/>
        </p:nvCxnSpPr>
        <p:spPr>
          <a:xfrm rot="10800000" flipH="1">
            <a:off x="714919" y="1981497"/>
            <a:ext cx="2876100" cy="470700"/>
          </a:xfrm>
          <a:prstGeom prst="bentConnector3">
            <a:avLst>
              <a:gd name="adj1" fmla="val 80464"/>
            </a:avLst>
          </a:prstGeom>
          <a:noFill/>
          <a:ln w="19050" cap="flat" cmpd="sng">
            <a:solidFill>
              <a:schemeClr val="accent2"/>
            </a:solidFill>
            <a:prstDash val="solid"/>
            <a:round/>
            <a:headEnd type="oval" w="med" len="med"/>
            <a:tailEnd type="triangle" w="med" len="med"/>
          </a:ln>
        </p:spPr>
      </p:cxnSp>
      <p:sp>
        <p:nvSpPr>
          <p:cNvPr id="2593" name="Google Shape;2593;p188"/>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594" name="Google Shape;2594;p188"/>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595" name="Google Shape;2595;p188"/>
          <p:cNvGrpSpPr/>
          <p:nvPr/>
        </p:nvGrpSpPr>
        <p:grpSpPr>
          <a:xfrm>
            <a:off x="274325" y="4558050"/>
            <a:ext cx="5161800" cy="190200"/>
            <a:chOff x="274325" y="4558050"/>
            <a:chExt cx="5161800" cy="190200"/>
          </a:xfrm>
        </p:grpSpPr>
        <p:sp>
          <p:nvSpPr>
            <p:cNvPr id="2596" name="Google Shape;2596;p188"/>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7" name="Google Shape;2597;p188"/>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598" name="Google Shape;2598;p188"/>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599" name="Google Shape;2599;p188"/>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600" name="Google Shape;2600;p188"/>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601" name="Google Shape;2601;p188"/>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602" name="Google Shape;2602;p188"/>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603" name="Google Shape;2603;p188"/>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604" name="Google Shape;2604;p188"/>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605" name="Google Shape;2605;p188"/>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606" name="Google Shape;2606;p188"/>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607" name="Google Shape;2607;p188"/>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608" name="Google Shape;2608;p188"/>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609" name="Google Shape;2609;p188"/>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610" name="Google Shape;2610;p188"/>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 (UKG/OSV)</a:t>
            </a:r>
            <a:endParaRPr sz="600">
              <a:solidFill>
                <a:schemeClr val="lt1"/>
              </a:solidFill>
              <a:latin typeface="Open Sans"/>
              <a:ea typeface="Open Sans"/>
              <a:cs typeface="Open Sans"/>
              <a:sym typeface="Open Sans"/>
            </a:endParaRPr>
          </a:p>
        </p:txBody>
      </p:sp>
      <p:sp>
        <p:nvSpPr>
          <p:cNvPr id="2611" name="Google Shape;2611;p188"/>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612" name="Google Shape;2612;p188"/>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613" name="Google Shape;2613;p188"/>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t>
            </a:r>
            <a:r>
              <a:rPr lang="en" sz="1400" i="1">
                <a:solidFill>
                  <a:srgbClr val="5B6771"/>
                </a:solidFill>
              </a:rPr>
              <a:t>Execution flow </a:t>
            </a:r>
            <a:r>
              <a:rPr lang="en" sz="1400" i="1"/>
              <a:t>(UKG/OSV - TWN) - Product Setup Common</a:t>
            </a:r>
            <a:endParaRPr sz="1400" i="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pic>
        <p:nvPicPr>
          <p:cNvPr id="2618" name="Google Shape;2618;p189"/>
          <p:cNvPicPr preferRelativeResize="0"/>
          <p:nvPr/>
        </p:nvPicPr>
        <p:blipFill rotWithShape="1">
          <a:blip r:embed="rId3">
            <a:alphaModFix/>
          </a:blip>
          <a:srcRect l="2656" t="5968" r="-6026" b="1499"/>
          <a:stretch/>
        </p:blipFill>
        <p:spPr>
          <a:xfrm>
            <a:off x="274325" y="1097275"/>
            <a:ext cx="6313275" cy="2964450"/>
          </a:xfrm>
          <a:prstGeom prst="rect">
            <a:avLst/>
          </a:prstGeom>
          <a:noFill/>
          <a:ln w="9525" cap="flat" cmpd="sng">
            <a:solidFill>
              <a:schemeClr val="accent6"/>
            </a:solidFill>
            <a:prstDash val="solid"/>
            <a:round/>
            <a:headEnd type="none" w="sm" len="sm"/>
            <a:tailEnd type="none" w="sm" len="sm"/>
          </a:ln>
        </p:spPr>
      </p:pic>
      <p:sp>
        <p:nvSpPr>
          <p:cNvPr id="2619" name="Google Shape;2619;p189"/>
          <p:cNvSpPr/>
          <p:nvPr/>
        </p:nvSpPr>
        <p:spPr>
          <a:xfrm>
            <a:off x="5726363" y="3076210"/>
            <a:ext cx="506700" cy="540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0" name="Google Shape;2620;p189"/>
          <p:cNvCxnSpPr/>
          <p:nvPr/>
        </p:nvCxnSpPr>
        <p:spPr>
          <a:xfrm>
            <a:off x="648083" y="2871002"/>
            <a:ext cx="4950600" cy="1200"/>
          </a:xfrm>
          <a:prstGeom prst="bentConnector3">
            <a:avLst>
              <a:gd name="adj1" fmla="val 50000"/>
            </a:avLst>
          </a:prstGeom>
          <a:noFill/>
          <a:ln w="19050" cap="flat" cmpd="sng">
            <a:solidFill>
              <a:schemeClr val="accent2"/>
            </a:solidFill>
            <a:prstDash val="solid"/>
            <a:round/>
            <a:headEnd type="oval" w="med" len="med"/>
            <a:tailEnd type="triangle" w="med" len="med"/>
          </a:ln>
        </p:spPr>
      </p:cxnSp>
      <p:sp>
        <p:nvSpPr>
          <p:cNvPr id="2621" name="Google Shape;2621;p189"/>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622" name="Google Shape;2622;p189"/>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623" name="Google Shape;2623;p189"/>
          <p:cNvGrpSpPr/>
          <p:nvPr/>
        </p:nvGrpSpPr>
        <p:grpSpPr>
          <a:xfrm>
            <a:off x="274325" y="4558050"/>
            <a:ext cx="5161800" cy="190200"/>
            <a:chOff x="274325" y="4558050"/>
            <a:chExt cx="5161800" cy="190200"/>
          </a:xfrm>
        </p:grpSpPr>
        <p:sp>
          <p:nvSpPr>
            <p:cNvPr id="2624" name="Google Shape;2624;p189"/>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25" name="Google Shape;2625;p189"/>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626" name="Google Shape;2626;p189"/>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627" name="Google Shape;2627;p189"/>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Design - Alliance MCIF  </a:t>
            </a:r>
            <a:r>
              <a:rPr lang="en" sz="1400" i="1">
                <a:solidFill>
                  <a:srgbClr val="5B6771"/>
                </a:solidFill>
              </a:rPr>
              <a:t>Execution flow </a:t>
            </a:r>
            <a:r>
              <a:rPr lang="en" sz="1400" i="1"/>
              <a:t>(UKG/OSV  - TWN) - Product Config Setup (TWN)</a:t>
            </a:r>
            <a:endParaRPr sz="1400" i="1"/>
          </a:p>
          <a:p>
            <a:pPr marL="0" lvl="0" indent="0" algn="l" rtl="0">
              <a:spcBef>
                <a:spcPts val="0"/>
              </a:spcBef>
              <a:spcAft>
                <a:spcPts val="0"/>
              </a:spcAft>
              <a:buNone/>
            </a:pPr>
            <a:endParaRPr sz="1400" i="1"/>
          </a:p>
          <a:p>
            <a:pPr marL="0" lvl="0" indent="0" algn="l" rtl="0">
              <a:spcBef>
                <a:spcPts val="0"/>
              </a:spcBef>
              <a:spcAft>
                <a:spcPts val="0"/>
              </a:spcAft>
              <a:buNone/>
            </a:pPr>
            <a:endParaRPr sz="1400" i="1"/>
          </a:p>
        </p:txBody>
      </p:sp>
      <p:sp>
        <p:nvSpPr>
          <p:cNvPr id="2628" name="Google Shape;2628;p189"/>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629" name="Google Shape;2629;p189"/>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630" name="Google Shape;2630;p189"/>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631" name="Google Shape;2631;p189"/>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632" name="Google Shape;2632;p189"/>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633" name="Google Shape;2633;p189"/>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634" name="Google Shape;2634;p189"/>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635" name="Google Shape;2635;p189"/>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636" name="Google Shape;2636;p189"/>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637" name="Google Shape;2637;p189"/>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638" name="Google Shape;2638;p189"/>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639" name="Google Shape;2639;p189"/>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 (UKG/OSV)</a:t>
            </a:r>
            <a:endParaRPr sz="600">
              <a:solidFill>
                <a:schemeClr val="lt1"/>
              </a:solidFill>
              <a:latin typeface="Open Sans"/>
              <a:ea typeface="Open Sans"/>
              <a:cs typeface="Open Sans"/>
              <a:sym typeface="Open Sans"/>
            </a:endParaRPr>
          </a:p>
        </p:txBody>
      </p:sp>
      <p:sp>
        <p:nvSpPr>
          <p:cNvPr id="2640" name="Google Shape;2640;p189"/>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641" name="Google Shape;2641;p189"/>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pic>
        <p:nvPicPr>
          <p:cNvPr id="2646" name="Google Shape;2646;p190"/>
          <p:cNvPicPr preferRelativeResize="0"/>
          <p:nvPr/>
        </p:nvPicPr>
        <p:blipFill>
          <a:blip r:embed="rId3">
            <a:alphaModFix/>
          </a:blip>
          <a:stretch>
            <a:fillRect/>
          </a:stretch>
        </p:blipFill>
        <p:spPr>
          <a:xfrm>
            <a:off x="214450" y="1270575"/>
            <a:ext cx="7293276" cy="3070050"/>
          </a:xfrm>
          <a:prstGeom prst="rect">
            <a:avLst/>
          </a:prstGeom>
          <a:noFill/>
          <a:ln>
            <a:noFill/>
          </a:ln>
        </p:spPr>
      </p:pic>
      <p:sp>
        <p:nvSpPr>
          <p:cNvPr id="2647" name="Google Shape;2647;p190"/>
          <p:cNvSpPr/>
          <p:nvPr/>
        </p:nvSpPr>
        <p:spPr>
          <a:xfrm>
            <a:off x="6284100" y="3187725"/>
            <a:ext cx="1100700" cy="404400"/>
          </a:xfrm>
          <a:prstGeom prst="wedgeRoundRectCallout">
            <a:avLst>
              <a:gd name="adj1" fmla="val -45962"/>
              <a:gd name="adj2" fmla="val -140844"/>
              <a:gd name="adj3" fmla="val 0"/>
            </a:avLst>
          </a:prstGeom>
          <a:solidFill>
            <a:schemeClr val="lt2"/>
          </a:solidFill>
          <a:ln>
            <a:noFill/>
          </a:ln>
        </p:spPr>
        <p:txBody>
          <a:bodyPr spcFirstLastPara="1" wrap="square" lIns="27425" tIns="91425" rIns="27425" bIns="91425" anchor="ctr"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Creates Enter Project Details for Workflow Specialist</a:t>
            </a:r>
            <a:endParaRPr sz="700" b="1">
              <a:solidFill>
                <a:schemeClr val="dk1"/>
              </a:solidFill>
              <a:latin typeface="Open Sans"/>
              <a:ea typeface="Open Sans"/>
              <a:cs typeface="Open Sans"/>
              <a:sym typeface="Open Sans"/>
            </a:endParaRPr>
          </a:p>
        </p:txBody>
      </p:sp>
      <p:sp>
        <p:nvSpPr>
          <p:cNvPr id="2648" name="Google Shape;2648;p190"/>
          <p:cNvSpPr/>
          <p:nvPr/>
        </p:nvSpPr>
        <p:spPr>
          <a:xfrm>
            <a:off x="221932" y="2342286"/>
            <a:ext cx="107400" cy="15117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90"/>
          <p:cNvSpPr/>
          <p:nvPr/>
        </p:nvSpPr>
        <p:spPr>
          <a:xfrm>
            <a:off x="7288192" y="2765731"/>
            <a:ext cx="263100" cy="282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2650" name="Google Shape;2650;p190"/>
          <p:cNvCxnSpPr/>
          <p:nvPr/>
        </p:nvCxnSpPr>
        <p:spPr>
          <a:xfrm>
            <a:off x="3998541" y="2150934"/>
            <a:ext cx="3481800" cy="10500"/>
          </a:xfrm>
          <a:prstGeom prst="straightConnector1">
            <a:avLst/>
          </a:prstGeom>
          <a:noFill/>
          <a:ln w="19050" cap="flat" cmpd="sng">
            <a:solidFill>
              <a:schemeClr val="accent2"/>
            </a:solidFill>
            <a:prstDash val="solid"/>
            <a:round/>
            <a:headEnd type="oval" w="med" len="med"/>
            <a:tailEnd type="triangle" w="med" len="med"/>
          </a:ln>
        </p:spPr>
      </p:cxnSp>
      <p:sp>
        <p:nvSpPr>
          <p:cNvPr id="2651" name="Google Shape;2651;p190"/>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652" name="Google Shape;2652;p190"/>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653" name="Google Shape;2653;p190"/>
          <p:cNvGrpSpPr/>
          <p:nvPr/>
        </p:nvGrpSpPr>
        <p:grpSpPr>
          <a:xfrm>
            <a:off x="274325" y="4558050"/>
            <a:ext cx="5161800" cy="190200"/>
            <a:chOff x="274325" y="4558050"/>
            <a:chExt cx="5161800" cy="190200"/>
          </a:xfrm>
        </p:grpSpPr>
        <p:sp>
          <p:nvSpPr>
            <p:cNvPr id="2654" name="Google Shape;2654;p190"/>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55" name="Google Shape;2655;p190"/>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656" name="Google Shape;2656;p190"/>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657" name="Google Shape;2657;p190"/>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t>
            </a:r>
            <a:r>
              <a:rPr lang="en" sz="1400" i="1">
                <a:solidFill>
                  <a:srgbClr val="5B6771"/>
                </a:solidFill>
              </a:rPr>
              <a:t>Execution flow </a:t>
            </a:r>
            <a:r>
              <a:rPr lang="en" sz="1400" i="1"/>
              <a:t>(UKG/OSV - TWN) - Product Setup Common</a:t>
            </a:r>
            <a:endParaRPr sz="1400" i="1"/>
          </a:p>
        </p:txBody>
      </p:sp>
      <p:sp>
        <p:nvSpPr>
          <p:cNvPr id="2658" name="Google Shape;2658;p190"/>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659" name="Google Shape;2659;p190"/>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660" name="Google Shape;2660;p190"/>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661" name="Google Shape;2661;p190"/>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662" name="Google Shape;2662;p190"/>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663" name="Google Shape;2663;p190"/>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664" name="Google Shape;2664;p190"/>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665" name="Google Shape;2665;p190"/>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666" name="Google Shape;2666;p190"/>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667" name="Google Shape;2667;p190"/>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668" name="Google Shape;2668;p190"/>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669" name="Google Shape;2669;p190"/>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 (UKG/OSV)</a:t>
            </a:r>
            <a:endParaRPr sz="600">
              <a:solidFill>
                <a:schemeClr val="lt1"/>
              </a:solidFill>
              <a:latin typeface="Open Sans"/>
              <a:ea typeface="Open Sans"/>
              <a:cs typeface="Open Sans"/>
              <a:sym typeface="Open Sans"/>
            </a:endParaRPr>
          </a:p>
        </p:txBody>
      </p:sp>
      <p:sp>
        <p:nvSpPr>
          <p:cNvPr id="2670" name="Google Shape;2670;p190"/>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671" name="Google Shape;2671;p190"/>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75"/>
        <p:cNvGrpSpPr/>
        <p:nvPr/>
      </p:nvGrpSpPr>
      <p:grpSpPr>
        <a:xfrm>
          <a:off x="0" y="0"/>
          <a:ext cx="0" cy="0"/>
          <a:chOff x="0" y="0"/>
          <a:chExt cx="0" cy="0"/>
        </a:xfrm>
      </p:grpSpPr>
      <p:pic>
        <p:nvPicPr>
          <p:cNvPr id="2676" name="Google Shape;2676;p191"/>
          <p:cNvPicPr preferRelativeResize="0"/>
          <p:nvPr/>
        </p:nvPicPr>
        <p:blipFill>
          <a:blip r:embed="rId3">
            <a:alphaModFix/>
          </a:blip>
          <a:stretch>
            <a:fillRect/>
          </a:stretch>
        </p:blipFill>
        <p:spPr>
          <a:xfrm>
            <a:off x="274325" y="1019500"/>
            <a:ext cx="7170923" cy="3391149"/>
          </a:xfrm>
          <a:prstGeom prst="rect">
            <a:avLst/>
          </a:prstGeom>
          <a:noFill/>
          <a:ln>
            <a:noFill/>
          </a:ln>
        </p:spPr>
      </p:pic>
      <p:sp>
        <p:nvSpPr>
          <p:cNvPr id="2677" name="Google Shape;2677;p191"/>
          <p:cNvSpPr/>
          <p:nvPr/>
        </p:nvSpPr>
        <p:spPr>
          <a:xfrm>
            <a:off x="7153611" y="2324009"/>
            <a:ext cx="308100" cy="2862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91"/>
          <p:cNvSpPr/>
          <p:nvPr/>
        </p:nvSpPr>
        <p:spPr>
          <a:xfrm>
            <a:off x="308852" y="2029680"/>
            <a:ext cx="121500" cy="16623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9" name="Google Shape;2679;p191"/>
          <p:cNvCxnSpPr>
            <a:endCxn id="2677" idx="0"/>
          </p:cNvCxnSpPr>
          <p:nvPr/>
        </p:nvCxnSpPr>
        <p:spPr>
          <a:xfrm>
            <a:off x="6764661" y="2117909"/>
            <a:ext cx="543000" cy="206100"/>
          </a:xfrm>
          <a:prstGeom prst="bentConnector2">
            <a:avLst/>
          </a:prstGeom>
          <a:noFill/>
          <a:ln w="19050" cap="flat" cmpd="sng">
            <a:solidFill>
              <a:schemeClr val="accent2"/>
            </a:solidFill>
            <a:prstDash val="solid"/>
            <a:round/>
            <a:headEnd type="oval" w="med" len="med"/>
            <a:tailEnd type="triangle" w="med" len="med"/>
          </a:ln>
        </p:spPr>
      </p:cxnSp>
      <p:sp>
        <p:nvSpPr>
          <p:cNvPr id="2680" name="Google Shape;2680;p191"/>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681" name="Google Shape;2681;p191"/>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682" name="Google Shape;2682;p191"/>
          <p:cNvGrpSpPr/>
          <p:nvPr/>
        </p:nvGrpSpPr>
        <p:grpSpPr>
          <a:xfrm>
            <a:off x="274325" y="4558050"/>
            <a:ext cx="5161800" cy="190200"/>
            <a:chOff x="274325" y="4558050"/>
            <a:chExt cx="5161800" cy="190200"/>
          </a:xfrm>
        </p:grpSpPr>
        <p:sp>
          <p:nvSpPr>
            <p:cNvPr id="2683" name="Google Shape;2683;p191"/>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84" name="Google Shape;2684;p191"/>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685" name="Google Shape;2685;p191"/>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686" name="Google Shape;2686;p191"/>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a:t>
            </a:r>
            <a:r>
              <a:rPr lang="en" sz="1400" i="1">
                <a:solidFill>
                  <a:srgbClr val="5B6771"/>
                </a:solidFill>
              </a:rPr>
              <a:t>Execution flow </a:t>
            </a:r>
            <a:r>
              <a:rPr lang="en" sz="1400" i="1"/>
              <a:t>(UKG/OSV - TWN) - Employer Setup</a:t>
            </a:r>
            <a:endParaRPr sz="1400" i="1"/>
          </a:p>
        </p:txBody>
      </p:sp>
      <p:sp>
        <p:nvSpPr>
          <p:cNvPr id="2687" name="Google Shape;2687;p191"/>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688" name="Google Shape;2688;p191"/>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689" name="Google Shape;2689;p191"/>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690" name="Google Shape;2690;p191"/>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691" name="Google Shape;2691;p191"/>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692" name="Google Shape;2692;p191"/>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693" name="Google Shape;2693;p191"/>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694" name="Google Shape;2694;p191"/>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695" name="Google Shape;2695;p191"/>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696" name="Google Shape;2696;p191"/>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697" name="Google Shape;2697;p191"/>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698" name="Google Shape;2698;p191"/>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 (UKG/OSV)</a:t>
            </a:r>
            <a:endParaRPr sz="600">
              <a:solidFill>
                <a:schemeClr val="lt1"/>
              </a:solidFill>
              <a:latin typeface="Open Sans"/>
              <a:ea typeface="Open Sans"/>
              <a:cs typeface="Open Sans"/>
              <a:sym typeface="Open Sans"/>
            </a:endParaRPr>
          </a:p>
        </p:txBody>
      </p:sp>
      <p:sp>
        <p:nvSpPr>
          <p:cNvPr id="2699" name="Google Shape;2699;p191"/>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700" name="Google Shape;2700;p191"/>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04"/>
        <p:cNvGrpSpPr/>
        <p:nvPr/>
      </p:nvGrpSpPr>
      <p:grpSpPr>
        <a:xfrm>
          <a:off x="0" y="0"/>
          <a:ext cx="0" cy="0"/>
          <a:chOff x="0" y="0"/>
          <a:chExt cx="0" cy="0"/>
        </a:xfrm>
      </p:grpSpPr>
      <p:pic>
        <p:nvPicPr>
          <p:cNvPr id="2705" name="Google Shape;2705;p192"/>
          <p:cNvPicPr preferRelativeResize="0"/>
          <p:nvPr/>
        </p:nvPicPr>
        <p:blipFill>
          <a:blip r:embed="rId3">
            <a:alphaModFix/>
          </a:blip>
          <a:stretch>
            <a:fillRect/>
          </a:stretch>
        </p:blipFill>
        <p:spPr>
          <a:xfrm>
            <a:off x="283654" y="1066799"/>
            <a:ext cx="6295503" cy="3351013"/>
          </a:xfrm>
          <a:prstGeom prst="rect">
            <a:avLst/>
          </a:prstGeom>
          <a:noFill/>
          <a:ln>
            <a:noFill/>
          </a:ln>
        </p:spPr>
      </p:pic>
      <p:sp>
        <p:nvSpPr>
          <p:cNvPr id="2706" name="Google Shape;2706;p192"/>
          <p:cNvSpPr/>
          <p:nvPr/>
        </p:nvSpPr>
        <p:spPr>
          <a:xfrm>
            <a:off x="2933199" y="4021561"/>
            <a:ext cx="924900" cy="448500"/>
          </a:xfrm>
          <a:prstGeom prst="wedgeRoundRectCallout">
            <a:avLst>
              <a:gd name="adj1" fmla="val 73279"/>
              <a:gd name="adj2" fmla="val -72539"/>
              <a:gd name="adj3"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ready in CA to start Welcome call.</a:t>
            </a:r>
            <a:endParaRPr sz="700" b="1" i="1">
              <a:solidFill>
                <a:schemeClr val="dk1"/>
              </a:solidFill>
              <a:latin typeface="Open Sans"/>
              <a:ea typeface="Open Sans"/>
              <a:cs typeface="Open Sans"/>
              <a:sym typeface="Open Sans"/>
            </a:endParaRPr>
          </a:p>
        </p:txBody>
      </p:sp>
      <p:cxnSp>
        <p:nvCxnSpPr>
          <p:cNvPr id="2707" name="Google Shape;2707;p192"/>
          <p:cNvCxnSpPr/>
          <p:nvPr/>
        </p:nvCxnSpPr>
        <p:spPr>
          <a:xfrm rot="-5400000">
            <a:off x="3975830" y="1923962"/>
            <a:ext cx="2698800" cy="2381400"/>
          </a:xfrm>
          <a:prstGeom prst="bentConnector3">
            <a:avLst>
              <a:gd name="adj1" fmla="val -70"/>
            </a:avLst>
          </a:prstGeom>
          <a:noFill/>
          <a:ln w="19050" cap="flat" cmpd="sng">
            <a:solidFill>
              <a:schemeClr val="accent2"/>
            </a:solidFill>
            <a:prstDash val="solid"/>
            <a:round/>
            <a:headEnd type="none" w="med" len="med"/>
            <a:tailEnd type="triangle" w="med" len="med"/>
          </a:ln>
        </p:spPr>
      </p:cxnSp>
      <p:cxnSp>
        <p:nvCxnSpPr>
          <p:cNvPr id="2708" name="Google Shape;2708;p192"/>
          <p:cNvCxnSpPr/>
          <p:nvPr/>
        </p:nvCxnSpPr>
        <p:spPr>
          <a:xfrm rot="-5400000" flipH="1">
            <a:off x="3856502" y="3634610"/>
            <a:ext cx="358500" cy="6600"/>
          </a:xfrm>
          <a:prstGeom prst="bentConnector3">
            <a:avLst>
              <a:gd name="adj1" fmla="val 50000"/>
            </a:avLst>
          </a:prstGeom>
          <a:noFill/>
          <a:ln w="19050" cap="flat" cmpd="sng">
            <a:solidFill>
              <a:schemeClr val="accent2"/>
            </a:solidFill>
            <a:prstDash val="solid"/>
            <a:round/>
            <a:headEnd type="oval" w="med" len="med"/>
            <a:tailEnd type="triangle" w="med" len="med"/>
          </a:ln>
        </p:spPr>
      </p:cxnSp>
      <p:sp>
        <p:nvSpPr>
          <p:cNvPr id="2709" name="Google Shape;2709;p192"/>
          <p:cNvSpPr/>
          <p:nvPr/>
        </p:nvSpPr>
        <p:spPr>
          <a:xfrm>
            <a:off x="4071816" y="3687266"/>
            <a:ext cx="265800" cy="2685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10" name="Google Shape;2710;p192"/>
          <p:cNvSpPr/>
          <p:nvPr/>
        </p:nvSpPr>
        <p:spPr>
          <a:xfrm>
            <a:off x="331470" y="1907059"/>
            <a:ext cx="147600" cy="18432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92"/>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712" name="Google Shape;2712;p192"/>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713" name="Google Shape;2713;p192"/>
          <p:cNvGrpSpPr/>
          <p:nvPr/>
        </p:nvGrpSpPr>
        <p:grpSpPr>
          <a:xfrm>
            <a:off x="274325" y="4558050"/>
            <a:ext cx="5161800" cy="190200"/>
            <a:chOff x="274325" y="4558050"/>
            <a:chExt cx="5161800" cy="190200"/>
          </a:xfrm>
        </p:grpSpPr>
        <p:sp>
          <p:nvSpPr>
            <p:cNvPr id="2714" name="Google Shape;2714;p192"/>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15" name="Google Shape;2715;p192"/>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716" name="Google Shape;2716;p192"/>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717" name="Google Shape;2717;p192"/>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Alliance MCIF (UKG/OSV - TWN)  </a:t>
            </a:r>
            <a:r>
              <a:rPr lang="en" sz="1400" i="1">
                <a:solidFill>
                  <a:srgbClr val="5B6771"/>
                </a:solidFill>
              </a:rPr>
              <a:t>Execution flow </a:t>
            </a:r>
            <a:r>
              <a:rPr lang="en" sz="1400" i="1"/>
              <a:t>- Main Process End</a:t>
            </a:r>
            <a:endParaRPr sz="1400" i="1"/>
          </a:p>
        </p:txBody>
      </p:sp>
      <p:sp>
        <p:nvSpPr>
          <p:cNvPr id="2718" name="Google Shape;2718;p192"/>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719" name="Google Shape;2719;p192"/>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720" name="Google Shape;2720;p192"/>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721" name="Google Shape;2721;p192"/>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722" name="Google Shape;2722;p192"/>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723" name="Google Shape;2723;p192"/>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724" name="Google Shape;2724;p192"/>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725" name="Google Shape;2725;p192"/>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726" name="Google Shape;2726;p192"/>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727" name="Google Shape;2727;p192"/>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728" name="Google Shape;2728;p192"/>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729" name="Google Shape;2729;p192"/>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MCIF Process Execution (UKG/OSV)</a:t>
            </a:r>
            <a:endParaRPr sz="600">
              <a:solidFill>
                <a:schemeClr val="lt1"/>
              </a:solidFill>
              <a:latin typeface="Open Sans"/>
              <a:ea typeface="Open Sans"/>
              <a:cs typeface="Open Sans"/>
              <a:sym typeface="Open Sans"/>
            </a:endParaRPr>
          </a:p>
        </p:txBody>
      </p:sp>
      <p:sp>
        <p:nvSpPr>
          <p:cNvPr id="2730" name="Google Shape;2730;p192"/>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731" name="Google Shape;2731;p192"/>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pic>
        <p:nvPicPr>
          <p:cNvPr id="2736" name="Google Shape;2736;p193"/>
          <p:cNvPicPr preferRelativeResize="0"/>
          <p:nvPr/>
        </p:nvPicPr>
        <p:blipFill rotWithShape="1">
          <a:blip r:embed="rId3">
            <a:alphaModFix/>
          </a:blip>
          <a:srcRect l="1078" t="2028"/>
          <a:stretch/>
        </p:blipFill>
        <p:spPr>
          <a:xfrm>
            <a:off x="274320" y="1097280"/>
            <a:ext cx="6353149" cy="3268250"/>
          </a:xfrm>
          <a:prstGeom prst="rect">
            <a:avLst/>
          </a:prstGeom>
          <a:noFill/>
          <a:ln w="9525" cap="flat" cmpd="sng">
            <a:solidFill>
              <a:schemeClr val="accent6"/>
            </a:solidFill>
            <a:prstDash val="solid"/>
            <a:round/>
            <a:headEnd type="none" w="sm" len="sm"/>
            <a:tailEnd type="none" w="sm" len="sm"/>
          </a:ln>
        </p:spPr>
      </p:pic>
      <p:cxnSp>
        <p:nvCxnSpPr>
          <p:cNvPr id="2737" name="Google Shape;2737;p193"/>
          <p:cNvCxnSpPr/>
          <p:nvPr/>
        </p:nvCxnSpPr>
        <p:spPr>
          <a:xfrm>
            <a:off x="1091600" y="1947343"/>
            <a:ext cx="4353000" cy="9600"/>
          </a:xfrm>
          <a:prstGeom prst="straightConnector1">
            <a:avLst/>
          </a:prstGeom>
          <a:noFill/>
          <a:ln w="19050" cap="flat" cmpd="sng">
            <a:solidFill>
              <a:schemeClr val="accent2"/>
            </a:solidFill>
            <a:prstDash val="solid"/>
            <a:round/>
            <a:headEnd type="oval" w="med" len="med"/>
            <a:tailEnd type="triangle" w="med" len="med"/>
          </a:ln>
        </p:spPr>
      </p:cxnSp>
      <p:cxnSp>
        <p:nvCxnSpPr>
          <p:cNvPr id="2738" name="Google Shape;2738;p193"/>
          <p:cNvCxnSpPr/>
          <p:nvPr/>
        </p:nvCxnSpPr>
        <p:spPr>
          <a:xfrm rot="-5400000" flipH="1">
            <a:off x="4708815" y="3005611"/>
            <a:ext cx="457200" cy="323700"/>
          </a:xfrm>
          <a:prstGeom prst="bentConnector3">
            <a:avLst>
              <a:gd name="adj1" fmla="val 97917"/>
            </a:avLst>
          </a:prstGeom>
          <a:noFill/>
          <a:ln w="19050" cap="flat" cmpd="sng">
            <a:solidFill>
              <a:schemeClr val="accent2"/>
            </a:solidFill>
            <a:prstDash val="solid"/>
            <a:round/>
            <a:headEnd type="none" w="med" len="med"/>
            <a:tailEnd type="triangle" w="med" len="med"/>
          </a:ln>
        </p:spPr>
      </p:cxnSp>
      <p:sp>
        <p:nvSpPr>
          <p:cNvPr id="2739" name="Google Shape;2739;p193"/>
          <p:cNvSpPr/>
          <p:nvPr/>
        </p:nvSpPr>
        <p:spPr>
          <a:xfrm>
            <a:off x="5178775" y="3226837"/>
            <a:ext cx="846000" cy="636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93"/>
          <p:cNvSpPr/>
          <p:nvPr/>
        </p:nvSpPr>
        <p:spPr>
          <a:xfrm>
            <a:off x="274326" y="1802026"/>
            <a:ext cx="166800" cy="19284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1" name="Google Shape;2741;p193"/>
          <p:cNvCxnSpPr/>
          <p:nvPr/>
        </p:nvCxnSpPr>
        <p:spPr>
          <a:xfrm rot="10800000" flipH="1">
            <a:off x="320050" y="4736641"/>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sp>
        <p:nvSpPr>
          <p:cNvPr id="2742" name="Google Shape;2742;p193"/>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743" name="Google Shape;2743;p193"/>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grpSp>
        <p:nvGrpSpPr>
          <p:cNvPr id="2744" name="Google Shape;2744;p193"/>
          <p:cNvGrpSpPr/>
          <p:nvPr/>
        </p:nvGrpSpPr>
        <p:grpSpPr>
          <a:xfrm>
            <a:off x="274325" y="4558050"/>
            <a:ext cx="5161800" cy="190200"/>
            <a:chOff x="274325" y="4558050"/>
            <a:chExt cx="5161800" cy="190200"/>
          </a:xfrm>
        </p:grpSpPr>
        <p:sp>
          <p:nvSpPr>
            <p:cNvPr id="2745" name="Google Shape;2745;p193"/>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46" name="Google Shape;2746;p193"/>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747" name="Google Shape;2747;p193"/>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748" name="Google Shape;2748;p193"/>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 Common Employer Onboarding Process</a:t>
            </a:r>
            <a:endParaRPr/>
          </a:p>
          <a:p>
            <a:pPr marL="0" lvl="0" indent="0" algn="l" rtl="0">
              <a:spcBef>
                <a:spcPts val="0"/>
              </a:spcBef>
              <a:spcAft>
                <a:spcPts val="0"/>
              </a:spcAft>
              <a:buNone/>
            </a:pPr>
            <a:r>
              <a:rPr lang="en" sz="1400" i="1"/>
              <a:t>Direct Processing TWN </a:t>
            </a:r>
            <a:r>
              <a:rPr lang="en" sz="1400" i="1">
                <a:solidFill>
                  <a:srgbClr val="5B6771"/>
                </a:solidFill>
              </a:rPr>
              <a:t>Execution flow </a:t>
            </a:r>
            <a:r>
              <a:rPr lang="en" sz="1400" i="1"/>
              <a:t>- Main Process</a:t>
            </a:r>
            <a:endParaRPr sz="1400" i="1"/>
          </a:p>
        </p:txBody>
      </p:sp>
      <p:sp>
        <p:nvSpPr>
          <p:cNvPr id="2749" name="Google Shape;2749;p193"/>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750" name="Google Shape;2750;p193"/>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751" name="Google Shape;2751;p193"/>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752" name="Google Shape;2752;p193"/>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753" name="Google Shape;2753;p193"/>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754" name="Google Shape;2754;p193"/>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755" name="Google Shape;2755;p193"/>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756" name="Google Shape;2756;p193"/>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757" name="Google Shape;2757;p193"/>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758" name="Google Shape;2758;p193"/>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759" name="Google Shape;2759;p193"/>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760" name="Google Shape;2760;p193"/>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Direct Onboarding Process Execution</a:t>
            </a:r>
            <a:endParaRPr sz="600">
              <a:solidFill>
                <a:schemeClr val="lt1"/>
              </a:solidFill>
              <a:latin typeface="Open Sans"/>
              <a:ea typeface="Open Sans"/>
              <a:cs typeface="Open Sans"/>
              <a:sym typeface="Open Sans"/>
            </a:endParaRPr>
          </a:p>
        </p:txBody>
      </p:sp>
      <p:sp>
        <p:nvSpPr>
          <p:cNvPr id="2761" name="Google Shape;2761;p193"/>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762" name="Google Shape;2762;p193"/>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pic>
        <p:nvPicPr>
          <p:cNvPr id="2767" name="Google Shape;2767;p194"/>
          <p:cNvPicPr preferRelativeResize="0"/>
          <p:nvPr/>
        </p:nvPicPr>
        <p:blipFill>
          <a:blip r:embed="rId3">
            <a:alphaModFix/>
          </a:blip>
          <a:stretch>
            <a:fillRect/>
          </a:stretch>
        </p:blipFill>
        <p:spPr>
          <a:xfrm>
            <a:off x="274325" y="1019500"/>
            <a:ext cx="7170923" cy="3631424"/>
          </a:xfrm>
          <a:prstGeom prst="rect">
            <a:avLst/>
          </a:prstGeom>
          <a:noFill/>
          <a:ln>
            <a:noFill/>
          </a:ln>
        </p:spPr>
      </p:pic>
      <p:sp>
        <p:nvSpPr>
          <p:cNvPr id="2768" name="Google Shape;2768;p194"/>
          <p:cNvSpPr/>
          <p:nvPr/>
        </p:nvSpPr>
        <p:spPr>
          <a:xfrm>
            <a:off x="6417200" y="2287875"/>
            <a:ext cx="660000" cy="5988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94"/>
          <p:cNvSpPr/>
          <p:nvPr/>
        </p:nvSpPr>
        <p:spPr>
          <a:xfrm>
            <a:off x="312420" y="2078475"/>
            <a:ext cx="120600" cy="14679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0" name="Google Shape;2770;p194"/>
          <p:cNvCxnSpPr/>
          <p:nvPr/>
        </p:nvCxnSpPr>
        <p:spPr>
          <a:xfrm>
            <a:off x="3724275" y="2014877"/>
            <a:ext cx="2905200" cy="600"/>
          </a:xfrm>
          <a:prstGeom prst="bentConnector3">
            <a:avLst>
              <a:gd name="adj1" fmla="val 50000"/>
            </a:avLst>
          </a:prstGeom>
          <a:noFill/>
          <a:ln w="19050" cap="flat" cmpd="sng">
            <a:solidFill>
              <a:schemeClr val="accent2"/>
            </a:solidFill>
            <a:prstDash val="solid"/>
            <a:round/>
            <a:headEnd type="oval" w="med" len="med"/>
            <a:tailEnd type="triangle" w="med" len="med"/>
          </a:ln>
        </p:spPr>
      </p:cxnSp>
      <p:sp>
        <p:nvSpPr>
          <p:cNvPr id="2771" name="Google Shape;2771;p194"/>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2772" name="Google Shape;2772;p194"/>
          <p:cNvGrpSpPr/>
          <p:nvPr/>
        </p:nvGrpSpPr>
        <p:grpSpPr>
          <a:xfrm>
            <a:off x="274325" y="4558050"/>
            <a:ext cx="5161800" cy="190200"/>
            <a:chOff x="274325" y="4558050"/>
            <a:chExt cx="5161800" cy="190200"/>
          </a:xfrm>
        </p:grpSpPr>
        <p:sp>
          <p:nvSpPr>
            <p:cNvPr id="2773" name="Google Shape;2773;p194"/>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74" name="Google Shape;2774;p194"/>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775" name="Google Shape;2775;p194"/>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776" name="Google Shape;2776;p194"/>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Direct Onboarding TWN </a:t>
            </a:r>
            <a:r>
              <a:rPr lang="en" sz="1400" i="1">
                <a:solidFill>
                  <a:srgbClr val="5B6771"/>
                </a:solidFill>
              </a:rPr>
              <a:t>Execution flow </a:t>
            </a:r>
            <a:r>
              <a:rPr lang="en" sz="1400" i="1"/>
              <a:t> - Employer Setup</a:t>
            </a:r>
            <a:endParaRPr sz="1400" i="1"/>
          </a:p>
        </p:txBody>
      </p:sp>
      <p:sp>
        <p:nvSpPr>
          <p:cNvPr id="2777" name="Google Shape;2777;p194"/>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778" name="Google Shape;2778;p194"/>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779" name="Google Shape;2779;p194"/>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780" name="Google Shape;2780;p194"/>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781" name="Google Shape;2781;p194"/>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782" name="Google Shape;2782;p194"/>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783" name="Google Shape;2783;p194"/>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784" name="Google Shape;2784;p194"/>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785" name="Google Shape;2785;p194"/>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786" name="Google Shape;2786;p194"/>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787" name="Google Shape;2787;p194"/>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788" name="Google Shape;2788;p194"/>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Direct Onboarding Process Execution</a:t>
            </a:r>
            <a:endParaRPr sz="600">
              <a:solidFill>
                <a:schemeClr val="lt1"/>
              </a:solidFill>
              <a:latin typeface="Open Sans"/>
              <a:ea typeface="Open Sans"/>
              <a:cs typeface="Open Sans"/>
              <a:sym typeface="Open Sans"/>
            </a:endParaRPr>
          </a:p>
        </p:txBody>
      </p:sp>
      <p:sp>
        <p:nvSpPr>
          <p:cNvPr id="2789" name="Google Shape;2789;p194"/>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790" name="Google Shape;2790;p194"/>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pic>
        <p:nvPicPr>
          <p:cNvPr id="2795" name="Google Shape;2795;p195"/>
          <p:cNvPicPr preferRelativeResize="0"/>
          <p:nvPr/>
        </p:nvPicPr>
        <p:blipFill>
          <a:blip r:embed="rId3">
            <a:alphaModFix/>
          </a:blip>
          <a:stretch>
            <a:fillRect/>
          </a:stretch>
        </p:blipFill>
        <p:spPr>
          <a:xfrm>
            <a:off x="214450" y="1041975"/>
            <a:ext cx="7293276" cy="3070050"/>
          </a:xfrm>
          <a:prstGeom prst="rect">
            <a:avLst/>
          </a:prstGeom>
          <a:noFill/>
          <a:ln>
            <a:noFill/>
          </a:ln>
        </p:spPr>
      </p:pic>
      <p:sp>
        <p:nvSpPr>
          <p:cNvPr id="2796" name="Google Shape;2796;p195"/>
          <p:cNvSpPr/>
          <p:nvPr/>
        </p:nvSpPr>
        <p:spPr>
          <a:xfrm>
            <a:off x="3593805" y="1930215"/>
            <a:ext cx="613500" cy="4878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95"/>
          <p:cNvSpPr/>
          <p:nvPr/>
        </p:nvSpPr>
        <p:spPr>
          <a:xfrm>
            <a:off x="236220" y="2109900"/>
            <a:ext cx="99900" cy="1896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8" name="Google Shape;2798;p195"/>
          <p:cNvCxnSpPr/>
          <p:nvPr/>
        </p:nvCxnSpPr>
        <p:spPr>
          <a:xfrm rot="10800000" flipH="1">
            <a:off x="818355" y="1781715"/>
            <a:ext cx="3068100" cy="660000"/>
          </a:xfrm>
          <a:prstGeom prst="bentConnector3">
            <a:avLst>
              <a:gd name="adj1" fmla="val 72370"/>
            </a:avLst>
          </a:prstGeom>
          <a:noFill/>
          <a:ln w="19050" cap="flat" cmpd="sng">
            <a:solidFill>
              <a:schemeClr val="accent2"/>
            </a:solidFill>
            <a:prstDash val="solid"/>
            <a:round/>
            <a:headEnd type="oval" w="med" len="med"/>
            <a:tailEnd type="triangle" w="med" len="med"/>
          </a:ln>
        </p:spPr>
      </p:cxnSp>
      <p:sp>
        <p:nvSpPr>
          <p:cNvPr id="2799" name="Google Shape;2799;p195"/>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sp>
        <p:nvSpPr>
          <p:cNvPr id="2800" name="Google Shape;2800;p195"/>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2801" name="Google Shape;2801;p195"/>
          <p:cNvGrpSpPr/>
          <p:nvPr/>
        </p:nvGrpSpPr>
        <p:grpSpPr>
          <a:xfrm>
            <a:off x="274325" y="4558050"/>
            <a:ext cx="5161800" cy="190200"/>
            <a:chOff x="274325" y="4558050"/>
            <a:chExt cx="5161800" cy="190200"/>
          </a:xfrm>
        </p:grpSpPr>
        <p:sp>
          <p:nvSpPr>
            <p:cNvPr id="2802" name="Google Shape;2802;p195"/>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03" name="Google Shape;2803;p195"/>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804" name="Google Shape;2804;p195"/>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805" name="Google Shape;2805;p195"/>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Direct Onboarding TWN </a:t>
            </a:r>
            <a:r>
              <a:rPr lang="en" sz="1400" i="1">
                <a:solidFill>
                  <a:srgbClr val="5B6771"/>
                </a:solidFill>
              </a:rPr>
              <a:t>Execution flow </a:t>
            </a:r>
            <a:r>
              <a:rPr lang="en" sz="1400" i="1"/>
              <a:t> - Product Setup Common</a:t>
            </a:r>
            <a:endParaRPr sz="1400" i="1"/>
          </a:p>
        </p:txBody>
      </p:sp>
      <p:sp>
        <p:nvSpPr>
          <p:cNvPr id="2806" name="Google Shape;2806;p195"/>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807" name="Google Shape;2807;p195"/>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808" name="Google Shape;2808;p195"/>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809" name="Google Shape;2809;p195"/>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810" name="Google Shape;2810;p195"/>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811" name="Google Shape;2811;p195"/>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812" name="Google Shape;2812;p195"/>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813" name="Google Shape;2813;p195"/>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814" name="Google Shape;2814;p195"/>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815" name="Google Shape;2815;p195"/>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816" name="Google Shape;2816;p195"/>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817" name="Google Shape;2817;p195"/>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Direct Onboarding Process Execution</a:t>
            </a:r>
            <a:endParaRPr sz="600">
              <a:solidFill>
                <a:schemeClr val="lt1"/>
              </a:solidFill>
              <a:latin typeface="Open Sans"/>
              <a:ea typeface="Open Sans"/>
              <a:cs typeface="Open Sans"/>
              <a:sym typeface="Open Sans"/>
            </a:endParaRPr>
          </a:p>
        </p:txBody>
      </p:sp>
      <p:sp>
        <p:nvSpPr>
          <p:cNvPr id="2818" name="Google Shape;2818;p195"/>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819" name="Google Shape;2819;p195"/>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pic>
        <p:nvPicPr>
          <p:cNvPr id="2824" name="Google Shape;2824;p196"/>
          <p:cNvPicPr preferRelativeResize="0"/>
          <p:nvPr/>
        </p:nvPicPr>
        <p:blipFill rotWithShape="1">
          <a:blip r:embed="rId3">
            <a:alphaModFix/>
          </a:blip>
          <a:srcRect l="2524" t="2882" b="1978"/>
          <a:stretch/>
        </p:blipFill>
        <p:spPr>
          <a:xfrm>
            <a:off x="274325" y="1097280"/>
            <a:ext cx="6504615" cy="3330387"/>
          </a:xfrm>
          <a:prstGeom prst="rect">
            <a:avLst/>
          </a:prstGeom>
          <a:noFill/>
          <a:ln w="9525" cap="flat" cmpd="sng">
            <a:solidFill>
              <a:schemeClr val="accent6"/>
            </a:solidFill>
            <a:prstDash val="solid"/>
            <a:round/>
            <a:headEnd type="none" w="sm" len="sm"/>
            <a:tailEnd type="none" w="sm" len="sm"/>
          </a:ln>
        </p:spPr>
      </p:pic>
      <p:cxnSp>
        <p:nvCxnSpPr>
          <p:cNvPr id="2825" name="Google Shape;2825;p196"/>
          <p:cNvCxnSpPr>
            <a:endCxn id="2826" idx="0"/>
          </p:cNvCxnSpPr>
          <p:nvPr/>
        </p:nvCxnSpPr>
        <p:spPr>
          <a:xfrm>
            <a:off x="1958222" y="3147308"/>
            <a:ext cx="4560000" cy="313800"/>
          </a:xfrm>
          <a:prstGeom prst="bentConnector2">
            <a:avLst/>
          </a:prstGeom>
          <a:noFill/>
          <a:ln w="28575" cap="flat" cmpd="sng">
            <a:solidFill>
              <a:schemeClr val="accent2"/>
            </a:solidFill>
            <a:prstDash val="solid"/>
            <a:round/>
            <a:headEnd type="oval" w="med" len="med"/>
            <a:tailEnd type="triangle" w="med" len="med"/>
          </a:ln>
        </p:spPr>
      </p:cxnSp>
      <p:sp>
        <p:nvSpPr>
          <p:cNvPr id="2826" name="Google Shape;2826;p196"/>
          <p:cNvSpPr/>
          <p:nvPr/>
        </p:nvSpPr>
        <p:spPr>
          <a:xfrm>
            <a:off x="6301172" y="3461108"/>
            <a:ext cx="434100" cy="4029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7" name="Google Shape;2827;p196"/>
          <p:cNvSpPr/>
          <p:nvPr/>
        </p:nvSpPr>
        <p:spPr>
          <a:xfrm>
            <a:off x="274320" y="1702705"/>
            <a:ext cx="251700" cy="22374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96"/>
          <p:cNvSpPr txBox="1"/>
          <p:nvPr/>
        </p:nvSpPr>
        <p:spPr>
          <a:xfrm>
            <a:off x="-4843550" y="45736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sp>
        <p:nvSpPr>
          <p:cNvPr id="2829" name="Google Shape;2829;p196"/>
          <p:cNvSpPr/>
          <p:nvPr/>
        </p:nvSpPr>
        <p:spPr>
          <a:xfrm>
            <a:off x="5777914" y="2396773"/>
            <a:ext cx="2083500" cy="513600"/>
          </a:xfrm>
          <a:prstGeom prst="wedgeRoundRectCallout">
            <a:avLst>
              <a:gd name="adj1" fmla="val -49919"/>
              <a:gd name="adj2" fmla="val 117633"/>
              <a:gd name="adj3"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Product specific Implementation can also build logic to update based on product custom config payload</a:t>
            </a:r>
            <a:endParaRPr sz="700">
              <a:solidFill>
                <a:schemeClr val="dk1"/>
              </a:solidFill>
              <a:latin typeface="Open Sans"/>
              <a:ea typeface="Open Sans"/>
              <a:cs typeface="Open Sans"/>
              <a:sym typeface="Open Sans"/>
            </a:endParaRPr>
          </a:p>
        </p:txBody>
      </p:sp>
      <p:sp>
        <p:nvSpPr>
          <p:cNvPr id="2830" name="Google Shape;2830;p196"/>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sp>
        <p:nvSpPr>
          <p:cNvPr id="2831" name="Google Shape;2831;p196"/>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grpSp>
        <p:nvGrpSpPr>
          <p:cNvPr id="2832" name="Google Shape;2832;p196"/>
          <p:cNvGrpSpPr/>
          <p:nvPr/>
        </p:nvGrpSpPr>
        <p:grpSpPr>
          <a:xfrm>
            <a:off x="274325" y="4558050"/>
            <a:ext cx="5161800" cy="190200"/>
            <a:chOff x="274325" y="4558050"/>
            <a:chExt cx="5161800" cy="190200"/>
          </a:xfrm>
        </p:grpSpPr>
        <p:sp>
          <p:nvSpPr>
            <p:cNvPr id="2833" name="Google Shape;2833;p196"/>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34" name="Google Shape;2834;p196"/>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835" name="Google Shape;2835;p196"/>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
        <p:nvSpPr>
          <p:cNvPr id="2836" name="Google Shape;2836;p196"/>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Direct Onboarding </a:t>
            </a:r>
            <a:r>
              <a:rPr lang="en" sz="1400" i="1">
                <a:solidFill>
                  <a:srgbClr val="5B6771"/>
                </a:solidFill>
              </a:rPr>
              <a:t>Execution flow </a:t>
            </a:r>
            <a:r>
              <a:rPr lang="en" sz="1400" i="1"/>
              <a:t> - Product Config Setup (TWN)</a:t>
            </a:r>
            <a:endParaRPr sz="1400" i="1"/>
          </a:p>
        </p:txBody>
      </p:sp>
      <p:sp>
        <p:nvSpPr>
          <p:cNvPr id="2837" name="Google Shape;2837;p196"/>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838" name="Google Shape;2838;p196"/>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839" name="Google Shape;2839;p196"/>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840" name="Google Shape;2840;p196"/>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841" name="Google Shape;2841;p196"/>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842" name="Google Shape;2842;p196"/>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843" name="Google Shape;2843;p196"/>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844" name="Google Shape;2844;p196"/>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845" name="Google Shape;2845;p196"/>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846" name="Google Shape;2846;p196"/>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847" name="Google Shape;2847;p196"/>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848" name="Google Shape;2848;p196"/>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Direct Onboarding Process Execution</a:t>
            </a:r>
            <a:endParaRPr sz="600">
              <a:solidFill>
                <a:schemeClr val="lt1"/>
              </a:solidFill>
              <a:latin typeface="Open Sans"/>
              <a:ea typeface="Open Sans"/>
              <a:cs typeface="Open Sans"/>
              <a:sym typeface="Open Sans"/>
            </a:endParaRPr>
          </a:p>
        </p:txBody>
      </p:sp>
      <p:sp>
        <p:nvSpPr>
          <p:cNvPr id="2849" name="Google Shape;2849;p196"/>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850" name="Google Shape;2850;p196"/>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pic>
        <p:nvPicPr>
          <p:cNvPr id="2855" name="Google Shape;2855;p197"/>
          <p:cNvPicPr preferRelativeResize="0"/>
          <p:nvPr/>
        </p:nvPicPr>
        <p:blipFill>
          <a:blip r:embed="rId3">
            <a:alphaModFix/>
          </a:blip>
          <a:stretch>
            <a:fillRect/>
          </a:stretch>
        </p:blipFill>
        <p:spPr>
          <a:xfrm>
            <a:off x="271600" y="1041975"/>
            <a:ext cx="8056318" cy="3391250"/>
          </a:xfrm>
          <a:prstGeom prst="rect">
            <a:avLst/>
          </a:prstGeom>
          <a:noFill/>
          <a:ln>
            <a:noFill/>
          </a:ln>
        </p:spPr>
      </p:pic>
      <p:sp>
        <p:nvSpPr>
          <p:cNvPr id="2856" name="Google Shape;2856;p197"/>
          <p:cNvSpPr/>
          <p:nvPr/>
        </p:nvSpPr>
        <p:spPr>
          <a:xfrm>
            <a:off x="6513975" y="3663906"/>
            <a:ext cx="1043400" cy="459900"/>
          </a:xfrm>
          <a:prstGeom prst="wedgeRoundRectCallout">
            <a:avLst>
              <a:gd name="adj1" fmla="val -32679"/>
              <a:gd name="adj2" fmla="val -171441"/>
              <a:gd name="adj3"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Creates Enter Project Details for Workflow Specialist</a:t>
            </a:r>
            <a:endParaRPr sz="700" b="1">
              <a:solidFill>
                <a:schemeClr val="dk1"/>
              </a:solidFill>
              <a:latin typeface="Open Sans"/>
              <a:ea typeface="Open Sans"/>
              <a:cs typeface="Open Sans"/>
              <a:sym typeface="Open Sans"/>
            </a:endParaRPr>
          </a:p>
        </p:txBody>
      </p:sp>
      <p:sp>
        <p:nvSpPr>
          <p:cNvPr id="2857" name="Google Shape;2857;p197"/>
          <p:cNvSpPr/>
          <p:nvPr/>
        </p:nvSpPr>
        <p:spPr>
          <a:xfrm>
            <a:off x="274326" y="2102825"/>
            <a:ext cx="129900" cy="1953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97"/>
          <p:cNvSpPr/>
          <p:nvPr/>
        </p:nvSpPr>
        <p:spPr>
          <a:xfrm>
            <a:off x="8082819" y="2730138"/>
            <a:ext cx="245100" cy="2589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2859" name="Google Shape;2859;p197"/>
          <p:cNvCxnSpPr/>
          <p:nvPr/>
        </p:nvCxnSpPr>
        <p:spPr>
          <a:xfrm rot="10800000" flipH="1">
            <a:off x="4328071" y="1946182"/>
            <a:ext cx="3897000" cy="19500"/>
          </a:xfrm>
          <a:prstGeom prst="straightConnector1">
            <a:avLst/>
          </a:prstGeom>
          <a:noFill/>
          <a:ln w="19050" cap="flat" cmpd="sng">
            <a:solidFill>
              <a:schemeClr val="accent2"/>
            </a:solidFill>
            <a:prstDash val="solid"/>
            <a:round/>
            <a:headEnd type="oval" w="med" len="med"/>
            <a:tailEnd type="triangle" w="med" len="med"/>
          </a:ln>
        </p:spPr>
      </p:cxnSp>
      <p:sp>
        <p:nvSpPr>
          <p:cNvPr id="2860" name="Google Shape;2860;p197"/>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2861" name="Google Shape;2861;p197"/>
          <p:cNvCxnSpPr/>
          <p:nvPr/>
        </p:nvCxnSpPr>
        <p:spPr>
          <a:xfrm rot="10800000" flipH="1">
            <a:off x="9189725" y="3893091"/>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sp>
        <p:nvSpPr>
          <p:cNvPr id="2862" name="Google Shape;2862;p197"/>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2863" name="Google Shape;2863;p197"/>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Direct Onboarding </a:t>
            </a:r>
            <a:r>
              <a:rPr lang="en" sz="1400" i="1">
                <a:solidFill>
                  <a:srgbClr val="5B6771"/>
                </a:solidFill>
              </a:rPr>
              <a:t>Execution flow </a:t>
            </a:r>
            <a:r>
              <a:rPr lang="en" sz="1400" i="1"/>
              <a:t>- Product Setup Common</a:t>
            </a:r>
            <a:endParaRPr sz="1400" i="1"/>
          </a:p>
        </p:txBody>
      </p:sp>
      <p:sp>
        <p:nvSpPr>
          <p:cNvPr id="2864" name="Google Shape;2864;p197"/>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865" name="Google Shape;2865;p197"/>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866" name="Google Shape;2866;p197"/>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867" name="Google Shape;2867;p197"/>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868" name="Google Shape;2868;p197"/>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869" name="Google Shape;2869;p197"/>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870" name="Google Shape;2870;p197"/>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871" name="Google Shape;2871;p197"/>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872" name="Google Shape;2872;p197"/>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873" name="Google Shape;2873;p197"/>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874" name="Google Shape;2874;p197"/>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875" name="Google Shape;2875;p197"/>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Direct Onboarding Process Execution</a:t>
            </a:r>
            <a:endParaRPr sz="600">
              <a:solidFill>
                <a:schemeClr val="lt1"/>
              </a:solidFill>
              <a:latin typeface="Open Sans"/>
              <a:ea typeface="Open Sans"/>
              <a:cs typeface="Open Sans"/>
              <a:sym typeface="Open Sans"/>
            </a:endParaRPr>
          </a:p>
        </p:txBody>
      </p:sp>
      <p:sp>
        <p:nvSpPr>
          <p:cNvPr id="2876" name="Google Shape;2876;p197"/>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877" name="Google Shape;2877;p197"/>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878" name="Google Shape;2878;p197"/>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grpSp>
        <p:nvGrpSpPr>
          <p:cNvPr id="2879" name="Google Shape;2879;p197"/>
          <p:cNvGrpSpPr/>
          <p:nvPr/>
        </p:nvGrpSpPr>
        <p:grpSpPr>
          <a:xfrm>
            <a:off x="274325" y="4558050"/>
            <a:ext cx="5161800" cy="190200"/>
            <a:chOff x="274325" y="4558050"/>
            <a:chExt cx="5161800" cy="190200"/>
          </a:xfrm>
        </p:grpSpPr>
        <p:sp>
          <p:nvSpPr>
            <p:cNvPr id="2880" name="Google Shape;2880;p197"/>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1" name="Google Shape;2881;p197"/>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882" name="Google Shape;2882;p197"/>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graphicFrame>
        <p:nvGraphicFramePr>
          <p:cNvPr id="937" name="Google Shape;937;p144"/>
          <p:cNvGraphicFramePr/>
          <p:nvPr/>
        </p:nvGraphicFramePr>
        <p:xfrm>
          <a:off x="274313" y="407315"/>
          <a:ext cx="3000000" cy="3000000"/>
        </p:xfrm>
        <a:graphic>
          <a:graphicData uri="http://schemas.openxmlformats.org/drawingml/2006/table">
            <a:tbl>
              <a:tblPr>
                <a:noFill/>
                <a:tableStyleId>{CFF227E5-640B-45C7-9DC1-B26C7EE06C79}</a:tableStyleId>
              </a:tblPr>
              <a:tblGrid>
                <a:gridCol w="2752100">
                  <a:extLst>
                    <a:ext uri="{9D8B030D-6E8A-4147-A177-3AD203B41FA5}">
                      <a16:colId xmlns:a16="http://schemas.microsoft.com/office/drawing/2014/main" val="20000"/>
                    </a:ext>
                  </a:extLst>
                </a:gridCol>
                <a:gridCol w="2601650">
                  <a:extLst>
                    <a:ext uri="{9D8B030D-6E8A-4147-A177-3AD203B41FA5}">
                      <a16:colId xmlns:a16="http://schemas.microsoft.com/office/drawing/2014/main" val="20001"/>
                    </a:ext>
                  </a:extLst>
                </a:gridCol>
                <a:gridCol w="512925">
                  <a:extLst>
                    <a:ext uri="{9D8B030D-6E8A-4147-A177-3AD203B41FA5}">
                      <a16:colId xmlns:a16="http://schemas.microsoft.com/office/drawing/2014/main" val="20002"/>
                    </a:ext>
                  </a:extLst>
                </a:gridCol>
                <a:gridCol w="739350">
                  <a:extLst>
                    <a:ext uri="{9D8B030D-6E8A-4147-A177-3AD203B41FA5}">
                      <a16:colId xmlns:a16="http://schemas.microsoft.com/office/drawing/2014/main" val="20003"/>
                    </a:ext>
                  </a:extLst>
                </a:gridCol>
                <a:gridCol w="576975">
                  <a:extLst>
                    <a:ext uri="{9D8B030D-6E8A-4147-A177-3AD203B41FA5}">
                      <a16:colId xmlns:a16="http://schemas.microsoft.com/office/drawing/2014/main" val="20004"/>
                    </a:ext>
                  </a:extLst>
                </a:gridCol>
                <a:gridCol w="780275">
                  <a:extLst>
                    <a:ext uri="{9D8B030D-6E8A-4147-A177-3AD203B41FA5}">
                      <a16:colId xmlns:a16="http://schemas.microsoft.com/office/drawing/2014/main" val="20005"/>
                    </a:ext>
                  </a:extLst>
                </a:gridCol>
                <a:gridCol w="632025">
                  <a:extLst>
                    <a:ext uri="{9D8B030D-6E8A-4147-A177-3AD203B41FA5}">
                      <a16:colId xmlns:a16="http://schemas.microsoft.com/office/drawing/2014/main" val="20006"/>
                    </a:ext>
                  </a:extLst>
                </a:gridCol>
              </a:tblGrid>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gridSpan="4">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Business Impact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Effort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extLst>
                  <a:ext uri="{0D108BD9-81ED-4DB2-BD59-A6C34878D82A}">
                    <a16:rowId xmlns:a16="http://schemas.microsoft.com/office/drawing/2014/main" val="10000"/>
                  </a:ext>
                </a:extLst>
              </a:tr>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Cycle </a:t>
                      </a:r>
                      <a:endParaRPr sz="700" b="1"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Time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Operating Cost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Rework</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Customer Experience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Level of Effort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extLst>
                  <a:ext uri="{0D108BD9-81ED-4DB2-BD59-A6C34878D82A}">
                    <a16:rowId xmlns:a16="http://schemas.microsoft.com/office/drawing/2014/main" val="10001"/>
                  </a:ext>
                </a:extLst>
              </a:tr>
              <a:tr h="359250">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extLst>
                  <a:ext uri="{0D108BD9-81ED-4DB2-BD59-A6C34878D82A}">
                    <a16:rowId xmlns:a16="http://schemas.microsoft.com/office/drawing/2014/main" val="10002"/>
                  </a:ext>
                </a:extLst>
              </a:tr>
              <a:tr h="101475">
                <a:tc gridSpan="7">
                  <a:txBody>
                    <a:bodyPr/>
                    <a:lstStyle/>
                    <a:p>
                      <a:pPr marL="0" marR="0" lvl="0" indent="0" algn="l" rtl="0">
                        <a:lnSpc>
                          <a:spcPct val="100000"/>
                        </a:lnSpc>
                        <a:spcBef>
                          <a:spcPts val="0"/>
                        </a:spcBef>
                        <a:spcAft>
                          <a:spcPts val="0"/>
                        </a:spcAft>
                        <a:buClr>
                          <a:srgbClr val="000000"/>
                        </a:buClr>
                        <a:buSzPts val="900"/>
                        <a:buFont typeface="Arial"/>
                        <a:buNone/>
                      </a:pPr>
                      <a:r>
                        <a:rPr lang="en" sz="900" b="1" i="1" u="none" strike="noStrike" cap="none">
                          <a:solidFill>
                            <a:srgbClr val="FFFFFF"/>
                          </a:solidFill>
                          <a:latin typeface="Open Sans"/>
                          <a:ea typeface="Open Sans"/>
                          <a:cs typeface="Open Sans"/>
                          <a:sym typeface="Open Sans"/>
                        </a:rPr>
                        <a:t>Theme - </a:t>
                      </a:r>
                      <a:r>
                        <a:rPr lang="en" sz="900" b="1" i="1" u="none" strike="noStrike" cap="none">
                          <a:solidFill>
                            <a:schemeClr val="lt1"/>
                          </a:solidFill>
                          <a:latin typeface="Open Sans"/>
                          <a:ea typeface="Open Sans"/>
                          <a:cs typeface="Open Sans"/>
                          <a:sym typeface="Open Sans"/>
                        </a:rPr>
                        <a:t>Automation Efficiency, Process Optimization</a:t>
                      </a: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9E1B3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01475">
                <a:tc rowSpan="3">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Opportunities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a:txBody>
                    <a:bodyPr/>
                    <a:lstStyle/>
                    <a:p>
                      <a:pPr marL="22860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Solutions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gridSpan="5">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Benefits</a:t>
                      </a:r>
                      <a:endParaRPr sz="700" b="1" u="none" strike="noStrike" cap="none">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4"/>
                  </a:ext>
                </a:extLst>
              </a:tr>
              <a:tr h="1638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21975">
                <a:tc>
                  <a:txBody>
                    <a:bodyPr/>
                    <a:lstStyle/>
                    <a:p>
                      <a:pPr marL="91440" marR="0" lvl="0" indent="-91440" algn="l" rtl="0">
                        <a:lnSpc>
                          <a:spcPct val="100000"/>
                        </a:lnSpc>
                        <a:spcBef>
                          <a:spcPts val="0"/>
                        </a:spcBef>
                        <a:spcAft>
                          <a:spcPts val="0"/>
                        </a:spcAft>
                        <a:buClr>
                          <a:schemeClr val="accent1"/>
                        </a:buClr>
                        <a:buSzPts val="750"/>
                        <a:buFont typeface="Open Sans"/>
                        <a:buChar char="•"/>
                      </a:pPr>
                      <a:r>
                        <a:rPr lang="en" sz="750" u="none" strike="noStrike" cap="none">
                          <a:solidFill>
                            <a:schemeClr val="dk1"/>
                          </a:solidFill>
                          <a:latin typeface="Open Sans"/>
                          <a:ea typeface="Open Sans"/>
                          <a:cs typeface="Open Sans"/>
                          <a:sym typeface="Open Sans"/>
                        </a:rPr>
                        <a:t>Reduce 2+ weeks delay due to the manual setup of Employer authorization in SSS for TWN, UC, I9 Direct Onboarding</a:t>
                      </a:r>
                      <a:endParaRPr sz="75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750"/>
                        <a:buFont typeface="Open Sans"/>
                        <a:buChar char="•"/>
                      </a:pPr>
                      <a:r>
                        <a:rPr lang="en" sz="750" u="none" strike="noStrike" cap="none">
                          <a:solidFill>
                            <a:schemeClr val="dk1"/>
                          </a:solidFill>
                          <a:latin typeface="Open Sans"/>
                          <a:ea typeface="Open Sans"/>
                          <a:cs typeface="Open Sans"/>
                          <a:sym typeface="Open Sans"/>
                        </a:rPr>
                        <a:t>Extend existing platform to support all Employer products to set up authorization roles in SSS</a:t>
                      </a:r>
                      <a:endParaRPr sz="750" b="1"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rowSpan="5" gridSpan="5">
                  <a:txBody>
                    <a:bodyPr/>
                    <a:lstStyle/>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in Cycle Time</a:t>
                      </a:r>
                      <a:endParaRPr sz="900"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in Operating Cost</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Improved User experience during product implementation</a:t>
                      </a:r>
                      <a:endParaRPr sz="900" b="1" u="none" strike="noStrike" cap="none">
                        <a:solidFill>
                          <a:schemeClr val="dk1"/>
                        </a:solidFill>
                        <a:latin typeface="Open Sans"/>
                        <a:ea typeface="Open Sans"/>
                        <a:cs typeface="Open Sans"/>
                        <a:sym typeface="Open Sans"/>
                      </a:endParaRPr>
                    </a:p>
                    <a:p>
                      <a:pPr marL="914400" marR="0" lvl="0" indent="0" algn="l" rtl="0">
                        <a:lnSpc>
                          <a:spcPct val="115000"/>
                        </a:lnSpc>
                        <a:spcBef>
                          <a:spcPts val="0"/>
                        </a:spcBef>
                        <a:spcAft>
                          <a:spcPts val="0"/>
                        </a:spcAft>
                        <a:buClr>
                          <a:srgbClr val="000000"/>
                        </a:buClr>
                        <a:buSzPts val="900"/>
                        <a:buFont typeface="Arial"/>
                        <a:buNone/>
                      </a:pPr>
                      <a:endParaRPr sz="90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900"/>
                        <a:buFont typeface="Arial"/>
                        <a:buNone/>
                      </a:pPr>
                      <a:r>
                        <a:rPr lang="en" sz="900" b="1" u="none" strike="noStrike" cap="none">
                          <a:solidFill>
                            <a:schemeClr val="dk1"/>
                          </a:solidFill>
                          <a:latin typeface="Open Sans"/>
                          <a:ea typeface="Open Sans"/>
                          <a:cs typeface="Open Sans"/>
                          <a:sym typeface="Open Sans"/>
                        </a:rPr>
                        <a:t>Initiative will enable:</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Faster time for customer boarding</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Onboarding for all Workforce Solution Products</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Partner implementations at scale for I9 and WOTC</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Integrate M&amp;A Customers into EFX systems in an automated consistent fashion</a:t>
                      </a:r>
                      <a:endParaRPr sz="900" b="1"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900"/>
                        <a:buFont typeface="Arial"/>
                        <a:buNone/>
                      </a:pP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10007"/>
                  </a:ext>
                </a:extLst>
              </a:tr>
              <a:tr h="400875">
                <a:tc>
                  <a:txBody>
                    <a:bodyPr/>
                    <a:lstStyle/>
                    <a:p>
                      <a:pPr marL="91440" marR="0" lvl="0" indent="-91440" algn="l" rtl="0">
                        <a:lnSpc>
                          <a:spcPct val="100000"/>
                        </a:lnSpc>
                        <a:spcBef>
                          <a:spcPts val="0"/>
                        </a:spcBef>
                        <a:spcAft>
                          <a:spcPts val="0"/>
                        </a:spcAft>
                        <a:buClr>
                          <a:schemeClr val="accent1"/>
                        </a:buClr>
                        <a:buSzPts val="750"/>
                        <a:buFont typeface="Open Sans"/>
                        <a:buChar char="•"/>
                      </a:pPr>
                      <a:r>
                        <a:rPr lang="en" sz="750" u="none" strike="noStrike" cap="none">
                          <a:solidFill>
                            <a:schemeClr val="dk1"/>
                          </a:solidFill>
                          <a:latin typeface="Open Sans"/>
                          <a:ea typeface="Open Sans"/>
                          <a:cs typeface="Open Sans"/>
                          <a:sym typeface="Open Sans"/>
                        </a:rPr>
                        <a:t>Reduce 2+ days delay for UC onboarding, due to spreadsheet based manual process of generating UCX Inhouse Account ID</a:t>
                      </a:r>
                      <a:endParaRPr sz="75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750"/>
                        <a:buFont typeface="Open Sans"/>
                        <a:buChar char="•"/>
                      </a:pPr>
                      <a:r>
                        <a:rPr lang="en" sz="750" u="none" strike="noStrike" cap="none">
                          <a:solidFill>
                            <a:schemeClr val="dk1"/>
                          </a:solidFill>
                          <a:latin typeface="Open Sans"/>
                          <a:ea typeface="Open Sans"/>
                          <a:cs typeface="Open Sans"/>
                          <a:sym typeface="Open Sans"/>
                        </a:rPr>
                        <a:t>Implement an API-led solution for generation of UCX “Inhouse Account ID”</a:t>
                      </a:r>
                      <a:endParaRPr sz="75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r h="411475">
                <a:tc>
                  <a:txBody>
                    <a:bodyPr/>
                    <a:lstStyle/>
                    <a:p>
                      <a:pPr marL="91440" marR="0" lvl="0" indent="-91440" algn="l" rtl="0">
                        <a:lnSpc>
                          <a:spcPct val="100000"/>
                        </a:lnSpc>
                        <a:spcBef>
                          <a:spcPts val="0"/>
                        </a:spcBef>
                        <a:spcAft>
                          <a:spcPts val="0"/>
                        </a:spcAft>
                        <a:buClr>
                          <a:schemeClr val="accent1"/>
                        </a:buClr>
                        <a:buSzPts val="750"/>
                        <a:buFont typeface="Open Sans"/>
                        <a:buChar char="•"/>
                      </a:pPr>
                      <a:r>
                        <a:rPr lang="en" sz="750" u="none" strike="noStrike" cap="none">
                          <a:solidFill>
                            <a:schemeClr val="dk1"/>
                          </a:solidFill>
                          <a:latin typeface="Open Sans"/>
                          <a:ea typeface="Open Sans"/>
                          <a:cs typeface="Open Sans"/>
                          <a:sym typeface="Open Sans"/>
                        </a:rPr>
                        <a:t>Reduce manual aggregation of data from Salesforce, AODocs &amp; SOMA for ER Codes by Workflow Specialist and Implementation Specialist</a:t>
                      </a:r>
                      <a:endParaRPr sz="75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750"/>
                        <a:buFont typeface="Open Sans"/>
                        <a:buChar char="•"/>
                      </a:pPr>
                      <a:r>
                        <a:rPr lang="en" sz="750" u="none" strike="noStrike" cap="none">
                          <a:solidFill>
                            <a:schemeClr val="dk1"/>
                          </a:solidFill>
                          <a:latin typeface="Open Sans"/>
                          <a:ea typeface="Open Sans"/>
                          <a:cs typeface="Open Sans"/>
                          <a:sym typeface="Open Sans"/>
                        </a:rPr>
                        <a:t>Automate setup of default product configurations for a direct employer to reduce manual data entry by Implementation Specialist during product setup</a:t>
                      </a:r>
                      <a:endParaRPr sz="75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9"/>
                  </a:ext>
                </a:extLst>
              </a:tr>
              <a:tr h="474875">
                <a:tc>
                  <a:txBody>
                    <a:bodyPr/>
                    <a:lstStyle/>
                    <a:p>
                      <a:pPr marL="91440" marR="0" lvl="0" indent="-91440" algn="l" rtl="0">
                        <a:lnSpc>
                          <a:spcPct val="100000"/>
                        </a:lnSpc>
                        <a:spcBef>
                          <a:spcPts val="0"/>
                        </a:spcBef>
                        <a:spcAft>
                          <a:spcPts val="0"/>
                        </a:spcAft>
                        <a:buClr>
                          <a:schemeClr val="accent1"/>
                        </a:buClr>
                        <a:buSzPts val="750"/>
                        <a:buFont typeface="Open Sans"/>
                        <a:buChar char="•"/>
                      </a:pPr>
                      <a:r>
                        <a:rPr lang="en" sz="750" u="none" strike="noStrike" cap="none">
                          <a:solidFill>
                            <a:schemeClr val="dk1"/>
                          </a:solidFill>
                          <a:latin typeface="Open Sans"/>
                          <a:ea typeface="Open Sans"/>
                          <a:cs typeface="Open Sans"/>
                          <a:sym typeface="Open Sans"/>
                        </a:rPr>
                        <a:t>Expand bulk Employer onboarding API beyond TWN product</a:t>
                      </a:r>
                      <a:endParaRPr sz="75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750"/>
                        <a:buFont typeface="Open Sans"/>
                        <a:buChar char="•"/>
                      </a:pPr>
                      <a:r>
                        <a:rPr lang="en" sz="750" u="none" strike="noStrike" cap="none">
                          <a:solidFill>
                            <a:schemeClr val="dk1"/>
                          </a:solidFill>
                          <a:latin typeface="Open Sans"/>
                          <a:ea typeface="Open Sans"/>
                          <a:cs typeface="Open Sans"/>
                          <a:sym typeface="Open Sans"/>
                        </a:rPr>
                        <a:t>Reuse the existing</a:t>
                      </a:r>
                      <a:r>
                        <a:rPr lang="en" sz="750">
                          <a:solidFill>
                            <a:schemeClr val="dk1"/>
                          </a:solidFill>
                          <a:latin typeface="Open Sans"/>
                          <a:ea typeface="Open Sans"/>
                          <a:cs typeface="Open Sans"/>
                          <a:sym typeface="Open Sans"/>
                        </a:rPr>
                        <a:t> Employer Boarding</a:t>
                      </a:r>
                      <a:r>
                        <a:rPr lang="en" sz="750" u="none" strike="noStrike" cap="none">
                          <a:solidFill>
                            <a:schemeClr val="dk1"/>
                          </a:solidFill>
                          <a:latin typeface="Open Sans"/>
                          <a:ea typeface="Open Sans"/>
                          <a:cs typeface="Open Sans"/>
                          <a:sym typeface="Open Sans"/>
                        </a:rPr>
                        <a:t> SSS microservice to generate ER Codes. In addition, adopt an expanded ER code (beyond the current five digit constraint) for UC and I9</a:t>
                      </a:r>
                      <a:endParaRPr sz="75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0"/>
                  </a:ext>
                </a:extLst>
              </a:tr>
              <a:tr h="844875">
                <a:tc>
                  <a:txBody>
                    <a:bodyPr/>
                    <a:lstStyle/>
                    <a:p>
                      <a:pPr marL="91440" marR="0" lvl="0" indent="-91440" algn="l" rtl="0">
                        <a:lnSpc>
                          <a:spcPct val="100000"/>
                        </a:lnSpc>
                        <a:spcBef>
                          <a:spcPts val="0"/>
                        </a:spcBef>
                        <a:spcAft>
                          <a:spcPts val="0"/>
                        </a:spcAft>
                        <a:buClr>
                          <a:schemeClr val="accent1"/>
                        </a:buClr>
                        <a:buSzPts val="750"/>
                        <a:buFont typeface="Open Sans"/>
                        <a:buChar char="•"/>
                      </a:pPr>
                      <a:r>
                        <a:rPr lang="en" sz="750" u="none" strike="noStrike" cap="none">
                          <a:solidFill>
                            <a:schemeClr val="dk1"/>
                          </a:solidFill>
                          <a:latin typeface="Open Sans"/>
                          <a:ea typeface="Open Sans"/>
                          <a:cs typeface="Open Sans"/>
                          <a:sym typeface="Open Sans"/>
                        </a:rPr>
                        <a:t>Reengineer process to scale existing email driven and human dependent process for TWN consortium (i.e. UKG/OSV) onboarding for anticipated increase in bulk volumes</a:t>
                      </a:r>
                      <a:endParaRPr sz="75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750"/>
                        <a:buFont typeface="Open Sans"/>
                        <a:buChar char="•"/>
                      </a:pPr>
                      <a:r>
                        <a:rPr lang="en" sz="750" u="none" strike="noStrike" cap="none">
                          <a:solidFill>
                            <a:schemeClr val="dk1"/>
                          </a:solidFill>
                          <a:latin typeface="Open Sans"/>
                          <a:ea typeface="Open Sans"/>
                          <a:cs typeface="Open Sans"/>
                          <a:sym typeface="Open Sans"/>
                        </a:rPr>
                        <a:t>Redesign existing Employer Onboarding API to support process orchestration based on Alliance and product specific parameters (beyond TWN)</a:t>
                      </a:r>
                      <a:endParaRPr sz="750" u="none" strike="noStrike" cap="none">
                        <a:solidFill>
                          <a:schemeClr val="dk1"/>
                        </a:solidFill>
                        <a:latin typeface="Open Sans"/>
                        <a:ea typeface="Open Sans"/>
                        <a:cs typeface="Open Sans"/>
                        <a:sym typeface="Open Sans"/>
                      </a:endParaRPr>
                    </a:p>
                    <a:p>
                      <a:pPr marL="91440" marR="0" lvl="0" indent="-91440" algn="l" rtl="0">
                        <a:lnSpc>
                          <a:spcPct val="100000"/>
                        </a:lnSpc>
                        <a:spcBef>
                          <a:spcPts val="300"/>
                        </a:spcBef>
                        <a:spcAft>
                          <a:spcPts val="0"/>
                        </a:spcAft>
                        <a:buClr>
                          <a:schemeClr val="accent1"/>
                        </a:buClr>
                        <a:buSzPts val="750"/>
                        <a:buFont typeface="Open Sans"/>
                        <a:buChar char="•"/>
                      </a:pPr>
                      <a:r>
                        <a:rPr lang="en" sz="750" u="none" strike="noStrike" cap="none">
                          <a:solidFill>
                            <a:schemeClr val="dk1"/>
                          </a:solidFill>
                          <a:latin typeface="Open Sans"/>
                          <a:ea typeface="Open Sans"/>
                          <a:cs typeface="Open Sans"/>
                          <a:sym typeface="Open Sans"/>
                        </a:rPr>
                        <a:t>Onboard UKG/OSV Alliances in two phases </a:t>
                      </a:r>
                      <a:endParaRPr sz="750" u="none" strike="noStrike" cap="none">
                        <a:solidFill>
                          <a:schemeClr val="dk1"/>
                        </a:solidFill>
                        <a:latin typeface="Open Sans"/>
                        <a:ea typeface="Open Sans"/>
                        <a:cs typeface="Open Sans"/>
                        <a:sym typeface="Open Sans"/>
                      </a:endParaRPr>
                    </a:p>
                    <a:p>
                      <a:pPr marL="210312" marR="0" lvl="1" indent="-93342" algn="l" rtl="0">
                        <a:lnSpc>
                          <a:spcPct val="100000"/>
                        </a:lnSpc>
                        <a:spcBef>
                          <a:spcPts val="0"/>
                        </a:spcBef>
                        <a:spcAft>
                          <a:spcPts val="0"/>
                        </a:spcAft>
                        <a:buClr>
                          <a:srgbClr val="000000"/>
                        </a:buClr>
                        <a:buSzPts val="750"/>
                        <a:buFont typeface="Arial"/>
                        <a:buChar char="–"/>
                      </a:pPr>
                      <a:r>
                        <a:rPr lang="en" sz="750" u="none" strike="noStrike" cap="none">
                          <a:solidFill>
                            <a:schemeClr val="dk1"/>
                          </a:solidFill>
                          <a:latin typeface="Open Sans"/>
                          <a:ea typeface="Open Sans"/>
                          <a:cs typeface="Open Sans"/>
                          <a:sym typeface="Open Sans"/>
                        </a:rPr>
                        <a:t>Utilize the New Employer Onboarding platform </a:t>
                      </a:r>
                      <a:endParaRPr sz="750" u="none" strike="noStrike" cap="none">
                        <a:solidFill>
                          <a:schemeClr val="dk1"/>
                        </a:solidFill>
                        <a:latin typeface="Open Sans"/>
                        <a:ea typeface="Open Sans"/>
                        <a:cs typeface="Open Sans"/>
                        <a:sym typeface="Open Sans"/>
                      </a:endParaRPr>
                    </a:p>
                    <a:p>
                      <a:pPr marL="210312" marR="0" lvl="1" indent="-93342" algn="l" rtl="0">
                        <a:lnSpc>
                          <a:spcPct val="100000"/>
                        </a:lnSpc>
                        <a:spcBef>
                          <a:spcPts val="0"/>
                        </a:spcBef>
                        <a:spcAft>
                          <a:spcPts val="0"/>
                        </a:spcAft>
                        <a:buClr>
                          <a:srgbClr val="000000"/>
                        </a:buClr>
                        <a:buSzPts val="750"/>
                        <a:buFont typeface="Arial"/>
                        <a:buChar char="–"/>
                      </a:pPr>
                      <a:r>
                        <a:rPr lang="en" sz="750" u="none" strike="noStrike" cap="none">
                          <a:solidFill>
                            <a:schemeClr val="dk1"/>
                          </a:solidFill>
                          <a:latin typeface="Open Sans"/>
                          <a:ea typeface="Open Sans"/>
                          <a:cs typeface="Open Sans"/>
                          <a:sym typeface="Open Sans"/>
                        </a:rPr>
                        <a:t>Invoke name matching process before the flow starts and filter non matching codes for manual review</a:t>
                      </a:r>
                      <a:endParaRPr sz="75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1"/>
                  </a:ext>
                </a:extLst>
              </a:tr>
            </a:tbl>
          </a:graphicData>
        </a:graphic>
      </p:graphicFrame>
      <p:sp>
        <p:nvSpPr>
          <p:cNvPr id="938" name="Google Shape;938;p144"/>
          <p:cNvSpPr txBox="1">
            <a:spLocks noGrp="1"/>
          </p:cNvSpPr>
          <p:nvPr>
            <p:ph type="title"/>
          </p:nvPr>
        </p:nvSpPr>
        <p:spPr>
          <a:xfrm>
            <a:off x="274325" y="426725"/>
            <a:ext cx="53538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0000"/>
              </a:buClr>
              <a:buSzPts val="800"/>
              <a:buFont typeface="Arial"/>
              <a:buNone/>
            </a:pPr>
            <a:r>
              <a:rPr lang="en" sz="1400">
                <a:solidFill>
                  <a:schemeClr val="dk1"/>
                </a:solidFill>
              </a:rPr>
              <a:t>Key Opportunities and Solutions </a:t>
            </a:r>
            <a:endParaRPr sz="1500">
              <a:solidFill>
                <a:schemeClr val="dk1"/>
              </a:solidFill>
            </a:endParaRPr>
          </a:p>
          <a:p>
            <a:pPr marL="0" lvl="0" indent="0" algn="l" rtl="0">
              <a:lnSpc>
                <a:spcPct val="100000"/>
              </a:lnSpc>
              <a:spcBef>
                <a:spcPts val="0"/>
              </a:spcBef>
              <a:spcAft>
                <a:spcPts val="0"/>
              </a:spcAft>
              <a:buSzPts val="1800"/>
              <a:buNone/>
            </a:pPr>
            <a:r>
              <a:rPr lang="en" sz="1600" i="1">
                <a:solidFill>
                  <a:schemeClr val="dk1"/>
                </a:solidFill>
              </a:rPr>
              <a:t>Initiative: Enhanced Employer Onboarding Process - Multi-product/Multi-channel</a:t>
            </a:r>
            <a:endParaRPr sz="2000">
              <a:solidFill>
                <a:schemeClr val="dk1"/>
              </a:solidFill>
            </a:endParaRPr>
          </a:p>
        </p:txBody>
      </p:sp>
      <p:sp>
        <p:nvSpPr>
          <p:cNvPr id="939" name="Google Shape;939;p144"/>
          <p:cNvSpPr txBox="1"/>
          <p:nvPr/>
        </p:nvSpPr>
        <p:spPr>
          <a:xfrm rot="-5400000">
            <a:off x="11009521" y="4278700"/>
            <a:ext cx="6444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400"/>
              <a:buFont typeface="Arial"/>
              <a:buNone/>
            </a:pPr>
            <a:endParaRPr sz="900" b="1" i="0" u="none" strike="noStrike" cap="none">
              <a:solidFill>
                <a:schemeClr val="dk1"/>
              </a:solidFill>
              <a:latin typeface="Open Sans"/>
              <a:ea typeface="Open Sans"/>
              <a:cs typeface="Open Sans"/>
              <a:sym typeface="Open Sans"/>
            </a:endParaRPr>
          </a:p>
        </p:txBody>
      </p:sp>
      <p:sp>
        <p:nvSpPr>
          <p:cNvPr id="940" name="Google Shape;940;p144"/>
          <p:cNvSpPr txBox="1"/>
          <p:nvPr/>
        </p:nvSpPr>
        <p:spPr>
          <a:xfrm>
            <a:off x="274325" y="4526280"/>
            <a:ext cx="51675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1 Selective high impact solutions and pain points. Please refer to Solutions Prioritization &amp; Current State sections for details</a:t>
            </a:r>
            <a:endParaRPr sz="700" b="0" i="0" u="none" strike="noStrike" cap="none">
              <a:solidFill>
                <a:schemeClr val="dk1"/>
              </a:solidFill>
              <a:latin typeface="Open Sans"/>
              <a:ea typeface="Open Sans"/>
              <a:cs typeface="Open Sans"/>
              <a:sym typeface="Open Sans"/>
            </a:endParaRPr>
          </a:p>
        </p:txBody>
      </p:sp>
      <p:sp>
        <p:nvSpPr>
          <p:cNvPr id="941" name="Google Shape;941;p144"/>
          <p:cNvSpPr/>
          <p:nvPr/>
        </p:nvSpPr>
        <p:spPr>
          <a:xfrm>
            <a:off x="618319" y="4731385"/>
            <a:ext cx="582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Significant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942" name="Google Shape;942;p144"/>
          <p:cNvSpPr/>
          <p:nvPr/>
        </p:nvSpPr>
        <p:spPr>
          <a:xfrm>
            <a:off x="274320" y="4697049"/>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900" b="0" i="0" u="none" strike="noStrike" cap="none">
              <a:solidFill>
                <a:schemeClr val="dk1"/>
              </a:solidFill>
              <a:latin typeface="Open Sans"/>
              <a:ea typeface="Open Sans"/>
              <a:cs typeface="Open Sans"/>
              <a:sym typeface="Open Sans"/>
            </a:endParaRPr>
          </a:p>
        </p:txBody>
      </p:sp>
      <p:sp>
        <p:nvSpPr>
          <p:cNvPr id="943" name="Google Shape;943;p144"/>
          <p:cNvSpPr/>
          <p:nvPr/>
        </p:nvSpPr>
        <p:spPr>
          <a:xfrm>
            <a:off x="1413607" y="4697128"/>
            <a:ext cx="274479" cy="274479"/>
          </a:xfrm>
          <a:custGeom>
            <a:avLst/>
            <a:gdLst/>
            <a:ahLst/>
            <a:cxnLst/>
            <a:rect l="l" t="t" r="r" b="b"/>
            <a:pathLst>
              <a:path w="444500" h="444500" extrusionOk="0">
                <a:moveTo>
                  <a:pt x="2453" y="197917"/>
                </a:moveTo>
                <a:lnTo>
                  <a:pt x="4" y="222211"/>
                </a:lnTo>
                <a:lnTo>
                  <a:pt x="0" y="222211"/>
                </a:lnTo>
                <a:close/>
                <a:moveTo>
                  <a:pt x="4520" y="177443"/>
                </a:moveTo>
                <a:lnTo>
                  <a:pt x="2453" y="197917"/>
                </a:lnTo>
                <a:lnTo>
                  <a:pt x="4515" y="177459"/>
                </a:lnTo>
                <a:close/>
                <a:moveTo>
                  <a:pt x="11908" y="153645"/>
                </a:moveTo>
                <a:lnTo>
                  <a:pt x="4520" y="177443"/>
                </a:lnTo>
                <a:lnTo>
                  <a:pt x="4522" y="177426"/>
                </a:lnTo>
                <a:close/>
                <a:moveTo>
                  <a:pt x="17472" y="135729"/>
                </a:moveTo>
                <a:lnTo>
                  <a:pt x="11908" y="153645"/>
                </a:lnTo>
                <a:lnTo>
                  <a:pt x="17466" y="135741"/>
                </a:lnTo>
                <a:close/>
                <a:moveTo>
                  <a:pt x="29798" y="113021"/>
                </a:moveTo>
                <a:lnTo>
                  <a:pt x="17472" y="135729"/>
                </a:lnTo>
                <a:lnTo>
                  <a:pt x="17477" y="135714"/>
                </a:lnTo>
                <a:close/>
                <a:moveTo>
                  <a:pt x="37964" y="97980"/>
                </a:moveTo>
                <a:lnTo>
                  <a:pt x="29798" y="113021"/>
                </a:lnTo>
                <a:lnTo>
                  <a:pt x="37957" y="97988"/>
                </a:lnTo>
                <a:close/>
                <a:moveTo>
                  <a:pt x="54848" y="77517"/>
                </a:moveTo>
                <a:lnTo>
                  <a:pt x="37964" y="97980"/>
                </a:lnTo>
                <a:lnTo>
                  <a:pt x="37970" y="97968"/>
                </a:lnTo>
                <a:close/>
                <a:moveTo>
                  <a:pt x="65102" y="65090"/>
                </a:moveTo>
                <a:lnTo>
                  <a:pt x="54848" y="77517"/>
                </a:lnTo>
                <a:lnTo>
                  <a:pt x="65096" y="65096"/>
                </a:lnTo>
                <a:close/>
                <a:moveTo>
                  <a:pt x="85772" y="48036"/>
                </a:moveTo>
                <a:lnTo>
                  <a:pt x="65102" y="65090"/>
                </a:lnTo>
                <a:lnTo>
                  <a:pt x="65109" y="65082"/>
                </a:lnTo>
                <a:close/>
                <a:moveTo>
                  <a:pt x="97994" y="37954"/>
                </a:moveTo>
                <a:lnTo>
                  <a:pt x="85772" y="48036"/>
                </a:lnTo>
                <a:lnTo>
                  <a:pt x="97988" y="37957"/>
                </a:lnTo>
                <a:close/>
                <a:moveTo>
                  <a:pt x="121860" y="25000"/>
                </a:moveTo>
                <a:lnTo>
                  <a:pt x="97994" y="37954"/>
                </a:lnTo>
                <a:lnTo>
                  <a:pt x="98000" y="37949"/>
                </a:lnTo>
                <a:close/>
                <a:moveTo>
                  <a:pt x="135745" y="17464"/>
                </a:moveTo>
                <a:lnTo>
                  <a:pt x="121860" y="25000"/>
                </a:lnTo>
                <a:lnTo>
                  <a:pt x="135740" y="17466"/>
                </a:lnTo>
                <a:close/>
                <a:moveTo>
                  <a:pt x="163796" y="8757"/>
                </a:moveTo>
                <a:lnTo>
                  <a:pt x="135745" y="17464"/>
                </a:lnTo>
                <a:lnTo>
                  <a:pt x="135750" y="17462"/>
                </a:lnTo>
                <a:close/>
                <a:moveTo>
                  <a:pt x="177462" y="4515"/>
                </a:moveTo>
                <a:lnTo>
                  <a:pt x="163796" y="8757"/>
                </a:lnTo>
                <a:lnTo>
                  <a:pt x="177459" y="4515"/>
                </a:lnTo>
                <a:close/>
                <a:moveTo>
                  <a:pt x="222250" y="0"/>
                </a:moveTo>
                <a:lnTo>
                  <a:pt x="177462" y="4515"/>
                </a:lnTo>
                <a:lnTo>
                  <a:pt x="177464" y="4514"/>
                </a:lnTo>
                <a:cubicBezTo>
                  <a:pt x="191931" y="1555"/>
                  <a:pt x="206909" y="0"/>
                  <a:pt x="222250" y="0"/>
                </a:cubicBezTo>
                <a:close/>
                <a:moveTo>
                  <a:pt x="222250" y="0"/>
                </a:moveTo>
                <a:cubicBezTo>
                  <a:pt x="344995" y="0"/>
                  <a:pt x="444500" y="99505"/>
                  <a:pt x="444500" y="222250"/>
                </a:cubicBezTo>
                <a:cubicBezTo>
                  <a:pt x="444500" y="344995"/>
                  <a:pt x="344995" y="444500"/>
                  <a:pt x="222250" y="444500"/>
                </a:cubicBezTo>
                <a:cubicBezTo>
                  <a:pt x="99505" y="444500"/>
                  <a:pt x="0" y="344995"/>
                  <a:pt x="0" y="222250"/>
                </a:cubicBezTo>
                <a:lnTo>
                  <a:pt x="4" y="222211"/>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944" name="Google Shape;944;p144"/>
          <p:cNvSpPr/>
          <p:nvPr/>
        </p:nvSpPr>
        <p:spPr>
          <a:xfrm>
            <a:off x="1745135" y="4731388"/>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High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945" name="Google Shape;945;p144"/>
          <p:cNvSpPr/>
          <p:nvPr/>
        </p:nvSpPr>
        <p:spPr>
          <a:xfrm>
            <a:off x="2424303" y="4697128"/>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946" name="Google Shape;946;p144"/>
          <p:cNvSpPr/>
          <p:nvPr/>
        </p:nvSpPr>
        <p:spPr>
          <a:xfrm>
            <a:off x="2762684" y="4731388"/>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Medium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947" name="Google Shape;947;p144"/>
          <p:cNvSpPr/>
          <p:nvPr/>
        </p:nvSpPr>
        <p:spPr>
          <a:xfrm>
            <a:off x="3425036" y="4697128"/>
            <a:ext cx="274479" cy="274479"/>
          </a:xfrm>
          <a:custGeom>
            <a:avLst/>
            <a:gdLst/>
            <a:ahLst/>
            <a:cxnLst/>
            <a:rect l="l" t="t" r="r" b="b"/>
            <a:pathLst>
              <a:path w="444500" h="444500" extrusionOk="0">
                <a:moveTo>
                  <a:pt x="243386" y="442369"/>
                </a:moveTo>
                <a:lnTo>
                  <a:pt x="222250" y="444500"/>
                </a:lnTo>
                <a:lnTo>
                  <a:pt x="222122" y="444487"/>
                </a:lnTo>
                <a:close/>
                <a:moveTo>
                  <a:pt x="199130" y="442169"/>
                </a:moveTo>
                <a:lnTo>
                  <a:pt x="222122" y="444487"/>
                </a:lnTo>
                <a:lnTo>
                  <a:pt x="221992" y="444500"/>
                </a:lnTo>
                <a:close/>
                <a:moveTo>
                  <a:pt x="266907" y="439998"/>
                </a:moveTo>
                <a:lnTo>
                  <a:pt x="266771" y="440040"/>
                </a:lnTo>
                <a:lnTo>
                  <a:pt x="243386" y="442369"/>
                </a:lnTo>
                <a:close/>
                <a:moveTo>
                  <a:pt x="177341" y="439948"/>
                </a:moveTo>
                <a:lnTo>
                  <a:pt x="199130" y="442169"/>
                </a:lnTo>
                <a:lnTo>
                  <a:pt x="177459" y="439985"/>
                </a:lnTo>
                <a:close/>
                <a:moveTo>
                  <a:pt x="286885" y="433825"/>
                </a:moveTo>
                <a:lnTo>
                  <a:pt x="267041" y="439985"/>
                </a:lnTo>
                <a:lnTo>
                  <a:pt x="266907" y="439998"/>
                </a:lnTo>
                <a:close/>
                <a:moveTo>
                  <a:pt x="155926" y="433301"/>
                </a:moveTo>
                <a:lnTo>
                  <a:pt x="177341" y="439948"/>
                </a:lnTo>
                <a:lnTo>
                  <a:pt x="177224" y="439936"/>
                </a:lnTo>
                <a:close/>
                <a:moveTo>
                  <a:pt x="308622" y="427077"/>
                </a:moveTo>
                <a:lnTo>
                  <a:pt x="308490" y="427148"/>
                </a:lnTo>
                <a:lnTo>
                  <a:pt x="286885" y="433825"/>
                </a:lnTo>
                <a:close/>
                <a:moveTo>
                  <a:pt x="135640" y="426980"/>
                </a:moveTo>
                <a:lnTo>
                  <a:pt x="155926" y="433301"/>
                </a:lnTo>
                <a:lnTo>
                  <a:pt x="135740" y="427035"/>
                </a:lnTo>
                <a:close/>
                <a:moveTo>
                  <a:pt x="326901" y="417188"/>
                </a:moveTo>
                <a:lnTo>
                  <a:pt x="308760" y="427035"/>
                </a:lnTo>
                <a:lnTo>
                  <a:pt x="308622" y="427077"/>
                </a:lnTo>
                <a:close/>
                <a:moveTo>
                  <a:pt x="116004" y="416322"/>
                </a:moveTo>
                <a:lnTo>
                  <a:pt x="135640" y="426980"/>
                </a:lnTo>
                <a:lnTo>
                  <a:pt x="135534" y="426947"/>
                </a:lnTo>
                <a:close/>
                <a:moveTo>
                  <a:pt x="346378" y="406616"/>
                </a:moveTo>
                <a:lnTo>
                  <a:pt x="346257" y="406716"/>
                </a:lnTo>
                <a:lnTo>
                  <a:pt x="326901" y="417188"/>
                </a:lnTo>
                <a:close/>
                <a:moveTo>
                  <a:pt x="97907" y="406477"/>
                </a:moveTo>
                <a:lnTo>
                  <a:pt x="116004" y="416322"/>
                </a:lnTo>
                <a:lnTo>
                  <a:pt x="97988" y="406543"/>
                </a:lnTo>
                <a:close/>
                <a:moveTo>
                  <a:pt x="362233" y="393572"/>
                </a:moveTo>
                <a:lnTo>
                  <a:pt x="346512" y="406543"/>
                </a:lnTo>
                <a:lnTo>
                  <a:pt x="346378" y="406616"/>
                </a:lnTo>
                <a:close/>
                <a:moveTo>
                  <a:pt x="80764" y="392332"/>
                </a:moveTo>
                <a:lnTo>
                  <a:pt x="97907" y="406477"/>
                </a:lnTo>
                <a:lnTo>
                  <a:pt x="97815" y="406426"/>
                </a:lnTo>
                <a:close/>
                <a:moveTo>
                  <a:pt x="379282" y="379506"/>
                </a:moveTo>
                <a:lnTo>
                  <a:pt x="379176" y="379633"/>
                </a:lnTo>
                <a:lnTo>
                  <a:pt x="362233" y="393572"/>
                </a:lnTo>
                <a:close/>
                <a:moveTo>
                  <a:pt x="65034" y="379330"/>
                </a:moveTo>
                <a:lnTo>
                  <a:pt x="80764" y="392332"/>
                </a:lnTo>
                <a:lnTo>
                  <a:pt x="65096" y="379405"/>
                </a:lnTo>
                <a:close/>
                <a:moveTo>
                  <a:pt x="392242" y="363845"/>
                </a:moveTo>
                <a:lnTo>
                  <a:pt x="379404" y="379405"/>
                </a:lnTo>
                <a:lnTo>
                  <a:pt x="379282" y="379506"/>
                </a:lnTo>
                <a:close/>
                <a:moveTo>
                  <a:pt x="51053" y="362384"/>
                </a:moveTo>
                <a:lnTo>
                  <a:pt x="65034" y="379330"/>
                </a:lnTo>
                <a:lnTo>
                  <a:pt x="64959" y="379268"/>
                </a:lnTo>
                <a:close/>
                <a:moveTo>
                  <a:pt x="406437" y="346641"/>
                </a:moveTo>
                <a:lnTo>
                  <a:pt x="406354" y="346793"/>
                </a:lnTo>
                <a:lnTo>
                  <a:pt x="392242" y="363845"/>
                </a:lnTo>
                <a:close/>
                <a:moveTo>
                  <a:pt x="37914" y="346432"/>
                </a:moveTo>
                <a:lnTo>
                  <a:pt x="51053" y="362384"/>
                </a:lnTo>
                <a:lnTo>
                  <a:pt x="37957" y="346512"/>
                </a:lnTo>
                <a:close/>
                <a:moveTo>
                  <a:pt x="416250" y="328630"/>
                </a:moveTo>
                <a:lnTo>
                  <a:pt x="406543" y="346512"/>
                </a:lnTo>
                <a:lnTo>
                  <a:pt x="406437" y="346641"/>
                </a:lnTo>
                <a:close/>
                <a:moveTo>
                  <a:pt x="27492" y="327231"/>
                </a:moveTo>
                <a:lnTo>
                  <a:pt x="37914" y="346432"/>
                </a:lnTo>
                <a:lnTo>
                  <a:pt x="37858" y="346364"/>
                </a:lnTo>
                <a:close/>
                <a:moveTo>
                  <a:pt x="426950" y="308915"/>
                </a:moveTo>
                <a:lnTo>
                  <a:pt x="426897" y="309086"/>
                </a:lnTo>
                <a:lnTo>
                  <a:pt x="416250" y="328630"/>
                </a:lnTo>
                <a:close/>
                <a:moveTo>
                  <a:pt x="17441" y="308680"/>
                </a:moveTo>
                <a:lnTo>
                  <a:pt x="27492" y="327231"/>
                </a:lnTo>
                <a:lnTo>
                  <a:pt x="17466" y="308760"/>
                </a:lnTo>
                <a:close/>
                <a:moveTo>
                  <a:pt x="433266" y="288686"/>
                </a:moveTo>
                <a:lnTo>
                  <a:pt x="427035" y="308760"/>
                </a:lnTo>
                <a:lnTo>
                  <a:pt x="426950" y="308915"/>
                </a:lnTo>
                <a:close/>
                <a:moveTo>
                  <a:pt x="10867" y="287503"/>
                </a:moveTo>
                <a:lnTo>
                  <a:pt x="17441" y="308680"/>
                </a:lnTo>
                <a:lnTo>
                  <a:pt x="17403" y="308610"/>
                </a:lnTo>
                <a:close/>
                <a:moveTo>
                  <a:pt x="439929" y="267221"/>
                </a:moveTo>
                <a:lnTo>
                  <a:pt x="439910" y="267404"/>
                </a:lnTo>
                <a:lnTo>
                  <a:pt x="433266" y="288686"/>
                </a:lnTo>
                <a:close/>
                <a:moveTo>
                  <a:pt x="4508" y="266966"/>
                </a:moveTo>
                <a:lnTo>
                  <a:pt x="10867" y="287503"/>
                </a:lnTo>
                <a:lnTo>
                  <a:pt x="4515" y="267041"/>
                </a:lnTo>
                <a:close/>
                <a:moveTo>
                  <a:pt x="442173" y="245333"/>
                </a:moveTo>
                <a:lnTo>
                  <a:pt x="439985" y="267041"/>
                </a:lnTo>
                <a:lnTo>
                  <a:pt x="439929" y="267221"/>
                </a:lnTo>
                <a:close/>
                <a:moveTo>
                  <a:pt x="2223" y="244301"/>
                </a:moveTo>
                <a:lnTo>
                  <a:pt x="4508" y="266966"/>
                </a:lnTo>
                <a:lnTo>
                  <a:pt x="4487" y="266897"/>
                </a:lnTo>
                <a:close/>
                <a:moveTo>
                  <a:pt x="444461" y="222638"/>
                </a:moveTo>
                <a:lnTo>
                  <a:pt x="444500" y="222638"/>
                </a:lnTo>
                <a:lnTo>
                  <a:pt x="442173" y="245333"/>
                </a:lnTo>
                <a:close/>
                <a:moveTo>
                  <a:pt x="7" y="222181"/>
                </a:moveTo>
                <a:lnTo>
                  <a:pt x="2223" y="244301"/>
                </a:lnTo>
                <a:lnTo>
                  <a:pt x="0" y="222250"/>
                </a:lnTo>
                <a:close/>
                <a:moveTo>
                  <a:pt x="2230" y="200131"/>
                </a:moveTo>
                <a:lnTo>
                  <a:pt x="7" y="222181"/>
                </a:lnTo>
                <a:lnTo>
                  <a:pt x="1" y="222121"/>
                </a:lnTo>
                <a:close/>
                <a:moveTo>
                  <a:pt x="4534" y="177400"/>
                </a:moveTo>
                <a:lnTo>
                  <a:pt x="2230" y="200131"/>
                </a:lnTo>
                <a:lnTo>
                  <a:pt x="4515" y="177459"/>
                </a:lnTo>
                <a:close/>
                <a:moveTo>
                  <a:pt x="10925" y="156812"/>
                </a:moveTo>
                <a:lnTo>
                  <a:pt x="4534" y="177400"/>
                </a:lnTo>
                <a:lnTo>
                  <a:pt x="4539" y="177350"/>
                </a:lnTo>
                <a:close/>
                <a:moveTo>
                  <a:pt x="17491" y="135694"/>
                </a:moveTo>
                <a:lnTo>
                  <a:pt x="10925" y="156812"/>
                </a:lnTo>
                <a:lnTo>
                  <a:pt x="17466" y="135741"/>
                </a:lnTo>
                <a:close/>
                <a:moveTo>
                  <a:pt x="27854" y="116601"/>
                </a:moveTo>
                <a:lnTo>
                  <a:pt x="17491" y="135694"/>
                </a:lnTo>
                <a:lnTo>
                  <a:pt x="17504" y="135653"/>
                </a:lnTo>
                <a:close/>
                <a:moveTo>
                  <a:pt x="37985" y="97955"/>
                </a:moveTo>
                <a:lnTo>
                  <a:pt x="27854" y="116601"/>
                </a:lnTo>
                <a:lnTo>
                  <a:pt x="37957" y="97988"/>
                </a:lnTo>
                <a:close/>
                <a:moveTo>
                  <a:pt x="52031" y="80930"/>
                </a:moveTo>
                <a:lnTo>
                  <a:pt x="37985" y="97955"/>
                </a:lnTo>
                <a:lnTo>
                  <a:pt x="38002" y="97922"/>
                </a:lnTo>
                <a:close/>
                <a:moveTo>
                  <a:pt x="65123" y="65073"/>
                </a:moveTo>
                <a:lnTo>
                  <a:pt x="52031" y="80930"/>
                </a:lnTo>
                <a:lnTo>
                  <a:pt x="65096" y="65096"/>
                </a:lnTo>
                <a:close/>
                <a:moveTo>
                  <a:pt x="82403" y="50816"/>
                </a:moveTo>
                <a:lnTo>
                  <a:pt x="65123" y="65073"/>
                </a:lnTo>
                <a:lnTo>
                  <a:pt x="65142" y="65050"/>
                </a:lnTo>
                <a:close/>
                <a:moveTo>
                  <a:pt x="98012" y="37944"/>
                </a:moveTo>
                <a:lnTo>
                  <a:pt x="82403" y="50816"/>
                </a:lnTo>
                <a:lnTo>
                  <a:pt x="97988" y="37957"/>
                </a:lnTo>
                <a:close/>
                <a:moveTo>
                  <a:pt x="118349" y="26905"/>
                </a:moveTo>
                <a:lnTo>
                  <a:pt x="98012" y="37944"/>
                </a:lnTo>
                <a:lnTo>
                  <a:pt x="98030" y="37929"/>
                </a:lnTo>
                <a:close/>
                <a:moveTo>
                  <a:pt x="135759" y="17460"/>
                </a:moveTo>
                <a:lnTo>
                  <a:pt x="118349" y="26905"/>
                </a:lnTo>
                <a:lnTo>
                  <a:pt x="135740" y="17466"/>
                </a:lnTo>
                <a:close/>
                <a:moveTo>
                  <a:pt x="160484" y="9785"/>
                </a:moveTo>
                <a:lnTo>
                  <a:pt x="135759" y="17460"/>
                </a:lnTo>
                <a:lnTo>
                  <a:pt x="135773" y="17453"/>
                </a:lnTo>
                <a:close/>
                <a:moveTo>
                  <a:pt x="177469" y="4514"/>
                </a:moveTo>
                <a:lnTo>
                  <a:pt x="160484" y="9785"/>
                </a:lnTo>
                <a:lnTo>
                  <a:pt x="177459" y="4515"/>
                </a:lnTo>
                <a:close/>
                <a:moveTo>
                  <a:pt x="219671" y="260"/>
                </a:moveTo>
                <a:lnTo>
                  <a:pt x="177469" y="4514"/>
                </a:lnTo>
                <a:lnTo>
                  <a:pt x="177477" y="4512"/>
                </a:lnTo>
                <a:close/>
                <a:moveTo>
                  <a:pt x="222251" y="0"/>
                </a:moveTo>
                <a:lnTo>
                  <a:pt x="267041" y="4515"/>
                </a:lnTo>
                <a:cubicBezTo>
                  <a:pt x="368317" y="25240"/>
                  <a:pt x="444500" y="114848"/>
                  <a:pt x="444500" y="222250"/>
                </a:cubicBezTo>
                <a:lnTo>
                  <a:pt x="444461" y="222638"/>
                </a:lnTo>
                <a:lnTo>
                  <a:pt x="222250" y="222250"/>
                </a:lnTo>
                <a:close/>
                <a:moveTo>
                  <a:pt x="222251" y="0"/>
                </a:moveTo>
                <a:lnTo>
                  <a:pt x="222251" y="0"/>
                </a:lnTo>
                <a:lnTo>
                  <a:pt x="222251" y="0"/>
                </a:lnTo>
                <a:close/>
                <a:moveTo>
                  <a:pt x="222250" y="0"/>
                </a:moveTo>
                <a:lnTo>
                  <a:pt x="222251" y="0"/>
                </a:lnTo>
                <a:lnTo>
                  <a:pt x="219671" y="26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948" name="Google Shape;948;p144"/>
          <p:cNvSpPr/>
          <p:nvPr/>
        </p:nvSpPr>
        <p:spPr>
          <a:xfrm>
            <a:off x="3750790" y="4731388"/>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Low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949" name="Google Shape;949;p144"/>
          <p:cNvSpPr/>
          <p:nvPr/>
        </p:nvSpPr>
        <p:spPr>
          <a:xfrm>
            <a:off x="2892725" y="1487850"/>
            <a:ext cx="274500" cy="2157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950" name="Google Shape;950;p144"/>
          <p:cNvGrpSpPr/>
          <p:nvPr/>
        </p:nvGrpSpPr>
        <p:grpSpPr>
          <a:xfrm>
            <a:off x="6012686" y="758952"/>
            <a:ext cx="2202215" cy="137100"/>
            <a:chOff x="6012686" y="1517752"/>
            <a:chExt cx="2202215" cy="137100"/>
          </a:xfrm>
        </p:grpSpPr>
        <p:sp>
          <p:nvSpPr>
            <p:cNvPr id="951" name="Google Shape;951;p144"/>
            <p:cNvSpPr/>
            <p:nvPr/>
          </p:nvSpPr>
          <p:spPr>
            <a:xfrm rot="5400000">
              <a:off x="5999036"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52" name="Google Shape;952;p144"/>
            <p:cNvSpPr/>
            <p:nvPr/>
          </p:nvSpPr>
          <p:spPr>
            <a:xfrm rot="5400000">
              <a:off x="6731477"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53" name="Google Shape;953;p144"/>
            <p:cNvSpPr/>
            <p:nvPr/>
          </p:nvSpPr>
          <p:spPr>
            <a:xfrm rot="5400000">
              <a:off x="7307580"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54" name="Google Shape;954;p144"/>
            <p:cNvSpPr/>
            <p:nvPr/>
          </p:nvSpPr>
          <p:spPr>
            <a:xfrm rot="5400000" flipH="1">
              <a:off x="8091451"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grpSp>
      <p:sp>
        <p:nvSpPr>
          <p:cNvPr id="955" name="Google Shape;955;p144"/>
          <p:cNvSpPr/>
          <p:nvPr/>
        </p:nvSpPr>
        <p:spPr>
          <a:xfrm flipH="1">
            <a:off x="8423427" y="941832"/>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6" name="Google Shape;956;p144"/>
          <p:cNvSpPr/>
          <p:nvPr/>
        </p:nvSpPr>
        <p:spPr>
          <a:xfrm>
            <a:off x="6406614" y="941832"/>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7" name="Google Shape;957;p144"/>
          <p:cNvSpPr/>
          <p:nvPr/>
        </p:nvSpPr>
        <p:spPr>
          <a:xfrm flipH="1">
            <a:off x="5765464" y="941832"/>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8" name="Google Shape;958;p144"/>
          <p:cNvSpPr/>
          <p:nvPr/>
        </p:nvSpPr>
        <p:spPr>
          <a:xfrm>
            <a:off x="7044219" y="941832"/>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59" name="Google Shape;959;p144"/>
          <p:cNvSpPr/>
          <p:nvPr/>
        </p:nvSpPr>
        <p:spPr>
          <a:xfrm>
            <a:off x="7726680" y="941833"/>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9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pic>
        <p:nvPicPr>
          <p:cNvPr id="2887" name="Google Shape;2887;p198"/>
          <p:cNvPicPr preferRelativeResize="0"/>
          <p:nvPr/>
        </p:nvPicPr>
        <p:blipFill>
          <a:blip r:embed="rId3">
            <a:alphaModFix/>
          </a:blip>
          <a:stretch>
            <a:fillRect/>
          </a:stretch>
        </p:blipFill>
        <p:spPr>
          <a:xfrm>
            <a:off x="274325" y="1019500"/>
            <a:ext cx="7170923" cy="3631424"/>
          </a:xfrm>
          <a:prstGeom prst="rect">
            <a:avLst/>
          </a:prstGeom>
          <a:noFill/>
          <a:ln>
            <a:noFill/>
          </a:ln>
        </p:spPr>
      </p:pic>
      <p:sp>
        <p:nvSpPr>
          <p:cNvPr id="2888" name="Google Shape;2888;p198"/>
          <p:cNvSpPr/>
          <p:nvPr/>
        </p:nvSpPr>
        <p:spPr>
          <a:xfrm>
            <a:off x="7167263" y="2433604"/>
            <a:ext cx="281400" cy="2841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98"/>
          <p:cNvSpPr/>
          <p:nvPr/>
        </p:nvSpPr>
        <p:spPr>
          <a:xfrm>
            <a:off x="293377" y="2040775"/>
            <a:ext cx="139200" cy="1539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0" name="Google Shape;2890;p198"/>
          <p:cNvCxnSpPr>
            <a:endCxn id="2888" idx="0"/>
          </p:cNvCxnSpPr>
          <p:nvPr/>
        </p:nvCxnSpPr>
        <p:spPr>
          <a:xfrm>
            <a:off x="6652163" y="2146804"/>
            <a:ext cx="655800" cy="286800"/>
          </a:xfrm>
          <a:prstGeom prst="bentConnector2">
            <a:avLst/>
          </a:prstGeom>
          <a:noFill/>
          <a:ln w="19050" cap="flat" cmpd="sng">
            <a:solidFill>
              <a:schemeClr val="accent2"/>
            </a:solidFill>
            <a:prstDash val="solid"/>
            <a:round/>
            <a:headEnd type="oval" w="med" len="med"/>
            <a:tailEnd type="triangle" w="med" len="med"/>
          </a:ln>
        </p:spPr>
      </p:cxnSp>
      <p:sp>
        <p:nvSpPr>
          <p:cNvPr id="2891" name="Google Shape;2891;p198"/>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sp>
        <p:nvSpPr>
          <p:cNvPr id="2892" name="Google Shape;2892;p198"/>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2893" name="Google Shape;2893;p198"/>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Direct Onboarding TWN </a:t>
            </a:r>
            <a:r>
              <a:rPr lang="en" sz="1400" i="1">
                <a:solidFill>
                  <a:srgbClr val="5B6771"/>
                </a:solidFill>
              </a:rPr>
              <a:t>Execution flow </a:t>
            </a:r>
            <a:r>
              <a:rPr lang="en" sz="1400" i="1"/>
              <a:t>- Employer Setup</a:t>
            </a:r>
            <a:endParaRPr sz="1400" i="1"/>
          </a:p>
        </p:txBody>
      </p:sp>
      <p:sp>
        <p:nvSpPr>
          <p:cNvPr id="2894" name="Google Shape;2894;p198"/>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895" name="Google Shape;2895;p198"/>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896" name="Google Shape;2896;p198"/>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897" name="Google Shape;2897;p198"/>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898" name="Google Shape;2898;p198"/>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899" name="Google Shape;2899;p198"/>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900" name="Google Shape;2900;p198"/>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901" name="Google Shape;2901;p198"/>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902" name="Google Shape;2902;p198"/>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903" name="Google Shape;2903;p198"/>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904" name="Google Shape;2904;p198"/>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905" name="Google Shape;2905;p198"/>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Direct Onboarding Process Execution</a:t>
            </a:r>
            <a:endParaRPr sz="600">
              <a:solidFill>
                <a:schemeClr val="lt1"/>
              </a:solidFill>
              <a:latin typeface="Open Sans"/>
              <a:ea typeface="Open Sans"/>
              <a:cs typeface="Open Sans"/>
              <a:sym typeface="Open Sans"/>
            </a:endParaRPr>
          </a:p>
        </p:txBody>
      </p:sp>
      <p:sp>
        <p:nvSpPr>
          <p:cNvPr id="2906" name="Google Shape;2906;p198"/>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907" name="Google Shape;2907;p198"/>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
        <p:nvSpPr>
          <p:cNvPr id="2908" name="Google Shape;2908;p198"/>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grpSp>
        <p:nvGrpSpPr>
          <p:cNvPr id="2909" name="Google Shape;2909;p198"/>
          <p:cNvGrpSpPr/>
          <p:nvPr/>
        </p:nvGrpSpPr>
        <p:grpSpPr>
          <a:xfrm>
            <a:off x="274325" y="4710450"/>
            <a:ext cx="5161800" cy="190200"/>
            <a:chOff x="274325" y="4558050"/>
            <a:chExt cx="5161800" cy="190200"/>
          </a:xfrm>
        </p:grpSpPr>
        <p:sp>
          <p:nvSpPr>
            <p:cNvPr id="2910" name="Google Shape;2910;p198"/>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11" name="Google Shape;2911;p198"/>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912" name="Google Shape;2912;p198"/>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6"/>
        <p:cNvGrpSpPr/>
        <p:nvPr/>
      </p:nvGrpSpPr>
      <p:grpSpPr>
        <a:xfrm>
          <a:off x="0" y="0"/>
          <a:ext cx="0" cy="0"/>
          <a:chOff x="0" y="0"/>
          <a:chExt cx="0" cy="0"/>
        </a:xfrm>
      </p:grpSpPr>
      <p:pic>
        <p:nvPicPr>
          <p:cNvPr id="2917" name="Google Shape;2917;p199"/>
          <p:cNvPicPr preferRelativeResize="0"/>
          <p:nvPr/>
        </p:nvPicPr>
        <p:blipFill rotWithShape="1">
          <a:blip r:embed="rId3">
            <a:alphaModFix/>
          </a:blip>
          <a:srcRect l="1127" t="2101" b="-1219"/>
          <a:stretch/>
        </p:blipFill>
        <p:spPr>
          <a:xfrm>
            <a:off x="274325" y="1097280"/>
            <a:ext cx="6422504" cy="3303938"/>
          </a:xfrm>
          <a:prstGeom prst="rect">
            <a:avLst/>
          </a:prstGeom>
          <a:noFill/>
          <a:ln w="9525" cap="flat" cmpd="sng">
            <a:solidFill>
              <a:schemeClr val="accent6"/>
            </a:solidFill>
            <a:prstDash val="solid"/>
            <a:round/>
            <a:headEnd type="none" w="sm" len="sm"/>
            <a:tailEnd type="none" w="sm" len="sm"/>
          </a:ln>
        </p:spPr>
      </p:pic>
      <p:sp>
        <p:nvSpPr>
          <p:cNvPr id="2918" name="Google Shape;2918;p199"/>
          <p:cNvSpPr/>
          <p:nvPr/>
        </p:nvSpPr>
        <p:spPr>
          <a:xfrm>
            <a:off x="6311176" y="3392744"/>
            <a:ext cx="286500" cy="2925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19" name="Google Shape;2919;p199"/>
          <p:cNvSpPr/>
          <p:nvPr/>
        </p:nvSpPr>
        <p:spPr>
          <a:xfrm>
            <a:off x="274320" y="2055879"/>
            <a:ext cx="141600" cy="13119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0" name="Google Shape;2920;p199"/>
          <p:cNvCxnSpPr>
            <a:endCxn id="2918" idx="0"/>
          </p:cNvCxnSpPr>
          <p:nvPr/>
        </p:nvCxnSpPr>
        <p:spPr>
          <a:xfrm>
            <a:off x="5944126" y="3227744"/>
            <a:ext cx="510300" cy="165000"/>
          </a:xfrm>
          <a:prstGeom prst="bentConnector2">
            <a:avLst/>
          </a:prstGeom>
          <a:noFill/>
          <a:ln w="19050" cap="flat" cmpd="sng">
            <a:solidFill>
              <a:schemeClr val="accent2"/>
            </a:solidFill>
            <a:prstDash val="solid"/>
            <a:round/>
            <a:headEnd type="oval" w="med" len="med"/>
            <a:tailEnd type="triangle" w="med" len="med"/>
          </a:ln>
        </p:spPr>
      </p:cxnSp>
      <p:sp>
        <p:nvSpPr>
          <p:cNvPr id="2921" name="Google Shape;2921;p199"/>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2922" name="Google Shape;2922;p199"/>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Direct Onboarding TWN </a:t>
            </a:r>
            <a:r>
              <a:rPr lang="en" sz="1400" i="1">
                <a:solidFill>
                  <a:srgbClr val="5B6771"/>
                </a:solidFill>
              </a:rPr>
              <a:t>Execution flow </a:t>
            </a:r>
            <a:r>
              <a:rPr lang="en" sz="1400" i="1"/>
              <a:t>- Main Process End</a:t>
            </a:r>
            <a:endParaRPr sz="1400" i="1"/>
          </a:p>
        </p:txBody>
      </p:sp>
      <p:sp>
        <p:nvSpPr>
          <p:cNvPr id="2923" name="Google Shape;2923;p199"/>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924" name="Google Shape;2924;p199"/>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925" name="Google Shape;2925;p199"/>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926" name="Google Shape;2926;p199"/>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927" name="Google Shape;2927;p199"/>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928" name="Google Shape;2928;p199"/>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929" name="Google Shape;2929;p199"/>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930" name="Google Shape;2930;p199"/>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931" name="Google Shape;2931;p199"/>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932" name="Google Shape;2932;p199"/>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933" name="Google Shape;2933;p199"/>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934" name="Google Shape;2934;p199"/>
          <p:cNvSpPr txBox="1"/>
          <p:nvPr/>
        </p:nvSpPr>
        <p:spPr>
          <a:xfrm>
            <a:off x="5425975" y="378525"/>
            <a:ext cx="1773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Direct Onboarding Process Execution</a:t>
            </a:r>
            <a:endParaRPr sz="600">
              <a:solidFill>
                <a:schemeClr val="lt1"/>
              </a:solidFill>
              <a:latin typeface="Open Sans"/>
              <a:ea typeface="Open Sans"/>
              <a:cs typeface="Open Sans"/>
              <a:sym typeface="Open Sans"/>
            </a:endParaRPr>
          </a:p>
        </p:txBody>
      </p:sp>
      <p:sp>
        <p:nvSpPr>
          <p:cNvPr id="2935" name="Google Shape;2935;p199"/>
          <p:cNvSpPr txBox="1"/>
          <p:nvPr/>
        </p:nvSpPr>
        <p:spPr>
          <a:xfrm>
            <a:off x="5555232"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936" name="Google Shape;2936;p199"/>
          <p:cNvSpPr txBox="1"/>
          <p:nvPr/>
        </p:nvSpPr>
        <p:spPr>
          <a:xfrm>
            <a:off x="6596747"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grpSp>
        <p:nvGrpSpPr>
          <p:cNvPr id="2937" name="Google Shape;2937;p199"/>
          <p:cNvGrpSpPr/>
          <p:nvPr/>
        </p:nvGrpSpPr>
        <p:grpSpPr>
          <a:xfrm>
            <a:off x="274325" y="4558050"/>
            <a:ext cx="5161800" cy="190200"/>
            <a:chOff x="274325" y="4558050"/>
            <a:chExt cx="5161800" cy="190200"/>
          </a:xfrm>
        </p:grpSpPr>
        <p:sp>
          <p:nvSpPr>
            <p:cNvPr id="2938" name="Google Shape;2938;p199"/>
            <p:cNvSpPr/>
            <p:nvPr/>
          </p:nvSpPr>
          <p:spPr>
            <a:xfrm>
              <a:off x="274325" y="4558050"/>
              <a:ext cx="5161800" cy="190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39" name="Google Shape;2939;p199"/>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Indicates flow of execution before transitioning to the next level of process in the next slide</a:t>
              </a:r>
              <a:endParaRPr sz="700" b="1" i="1">
                <a:solidFill>
                  <a:schemeClr val="dk1"/>
                </a:solidFill>
                <a:latin typeface="Open Sans"/>
                <a:ea typeface="Open Sans"/>
                <a:cs typeface="Open Sans"/>
                <a:sym typeface="Open Sans"/>
              </a:endParaRPr>
            </a:p>
          </p:txBody>
        </p:sp>
        <p:cxnSp>
          <p:nvCxnSpPr>
            <p:cNvPr id="2940" name="Google Shape;2940;p199"/>
            <p:cNvCxnSpPr/>
            <p:nvPr/>
          </p:nvCxnSpPr>
          <p:spPr>
            <a:xfrm rot="10800000" flipH="1">
              <a:off x="320050" y="4650916"/>
              <a:ext cx="347700" cy="1500"/>
            </a:xfrm>
            <a:prstGeom prst="bentConnector3">
              <a:avLst>
                <a:gd name="adj1" fmla="val 50000"/>
              </a:avLst>
            </a:prstGeom>
            <a:noFill/>
            <a:ln w="19050" cap="flat" cmpd="sng">
              <a:solidFill>
                <a:schemeClr val="accent2"/>
              </a:solidFill>
              <a:prstDash val="solid"/>
              <a:round/>
              <a:headEnd type="oval" w="med" len="med"/>
              <a:tailEnd type="triangle" w="med" len="med"/>
            </a:ln>
          </p:spPr>
        </p:cxn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graphicFrame>
        <p:nvGraphicFramePr>
          <p:cNvPr id="2945" name="Google Shape;2945;p200"/>
          <p:cNvGraphicFramePr/>
          <p:nvPr/>
        </p:nvGraphicFramePr>
        <p:xfrm>
          <a:off x="274320" y="1093130"/>
          <a:ext cx="3000000" cy="3000000"/>
        </p:xfrm>
        <a:graphic>
          <a:graphicData uri="http://schemas.openxmlformats.org/drawingml/2006/table">
            <a:tbl>
              <a:tblPr>
                <a:noFill/>
                <a:tableStyleId>{8A735C0E-AA7C-4758-AA04-D96A957C941B}</a:tableStyleId>
              </a:tblPr>
              <a:tblGrid>
                <a:gridCol w="5161300">
                  <a:extLst>
                    <a:ext uri="{9D8B030D-6E8A-4147-A177-3AD203B41FA5}">
                      <a16:colId xmlns:a16="http://schemas.microsoft.com/office/drawing/2014/main" val="20000"/>
                    </a:ext>
                  </a:extLst>
                </a:gridCol>
                <a:gridCol w="1163000">
                  <a:extLst>
                    <a:ext uri="{9D8B030D-6E8A-4147-A177-3AD203B41FA5}">
                      <a16:colId xmlns:a16="http://schemas.microsoft.com/office/drawing/2014/main" val="20001"/>
                    </a:ext>
                  </a:extLst>
                </a:gridCol>
                <a:gridCol w="980975">
                  <a:extLst>
                    <a:ext uri="{9D8B030D-6E8A-4147-A177-3AD203B41FA5}">
                      <a16:colId xmlns:a16="http://schemas.microsoft.com/office/drawing/2014/main" val="20002"/>
                    </a:ext>
                  </a:extLst>
                </a:gridCol>
                <a:gridCol w="1290025">
                  <a:extLst>
                    <a:ext uri="{9D8B030D-6E8A-4147-A177-3AD203B41FA5}">
                      <a16:colId xmlns:a16="http://schemas.microsoft.com/office/drawing/2014/main" val="20003"/>
                    </a:ext>
                  </a:extLst>
                </a:gridCol>
              </a:tblGrid>
              <a:tr h="0">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Change Details</a:t>
                      </a:r>
                      <a:endParaRPr sz="800" b="1">
                        <a:solidFill>
                          <a:schemeClr val="lt1"/>
                        </a:solidFill>
                        <a:latin typeface="Open Sans"/>
                        <a:ea typeface="Open Sans"/>
                        <a:cs typeface="Open Sans"/>
                        <a:sym typeface="Open Sans"/>
                      </a:endParaRPr>
                    </a:p>
                  </a:txBody>
                  <a:tcPr marL="45700" marR="45700" marT="2742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Change Owner</a:t>
                      </a:r>
                      <a:endParaRPr sz="800" b="1">
                        <a:solidFill>
                          <a:schemeClr val="lt1"/>
                        </a:solidFill>
                        <a:latin typeface="Open Sans"/>
                        <a:ea typeface="Open Sans"/>
                        <a:cs typeface="Open Sans"/>
                        <a:sym typeface="Open Sans"/>
                      </a:endParaRPr>
                    </a:p>
                  </a:txBody>
                  <a:tcPr marL="45700" marR="45700" marT="2742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Effort Estimate</a:t>
                      </a:r>
                      <a:endParaRPr sz="800" b="1">
                        <a:solidFill>
                          <a:schemeClr val="lt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i="1">
                          <a:solidFill>
                            <a:schemeClr val="lt1"/>
                          </a:solidFill>
                          <a:latin typeface="Open Sans"/>
                          <a:ea typeface="Open Sans"/>
                          <a:cs typeface="Open Sans"/>
                          <a:sym typeface="Open Sans"/>
                        </a:rPr>
                        <a:t>(High/Medium/Low)</a:t>
                      </a:r>
                      <a:endParaRPr sz="800" i="1">
                        <a:solidFill>
                          <a:schemeClr val="lt1"/>
                        </a:solidFill>
                        <a:latin typeface="Open Sans"/>
                        <a:ea typeface="Open Sans"/>
                        <a:cs typeface="Open Sans"/>
                        <a:sym typeface="Open Sans"/>
                      </a:endParaRPr>
                    </a:p>
                  </a:txBody>
                  <a:tcPr marL="45700" marR="45700" marT="2742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Estimate in Months</a:t>
                      </a:r>
                      <a:endParaRPr sz="800" b="1">
                        <a:solidFill>
                          <a:schemeClr val="lt1"/>
                        </a:solidFill>
                        <a:latin typeface="Open Sans"/>
                        <a:ea typeface="Open Sans"/>
                        <a:cs typeface="Open Sans"/>
                        <a:sym typeface="Open Sans"/>
                      </a:endParaRPr>
                    </a:p>
                  </a:txBody>
                  <a:tcPr marL="45700" marR="45700" marT="2742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Process Enhancement</a:t>
                      </a:r>
                      <a:r>
                        <a:rPr lang="en" sz="800">
                          <a:solidFill>
                            <a:schemeClr val="dk1"/>
                          </a:solidFill>
                          <a:latin typeface="Open Sans"/>
                          <a:ea typeface="Open Sans"/>
                          <a:cs typeface="Open Sans"/>
                          <a:sym typeface="Open Sans"/>
                        </a:rPr>
                        <a:t>: End to End code refactoring for Employer Onboarding Process</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Process Enhancement:</a:t>
                      </a:r>
                      <a:r>
                        <a:rPr lang="en" sz="800">
                          <a:solidFill>
                            <a:schemeClr val="dk1"/>
                          </a:solidFill>
                          <a:latin typeface="Open Sans"/>
                          <a:ea typeface="Open Sans"/>
                          <a:cs typeface="Open Sans"/>
                          <a:sym typeface="Open Sans"/>
                        </a:rPr>
                        <a:t> Code refactoring for Employer Product Onboarding Subprocess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The subprocess complete product setup requirements common to all products </a:t>
                      </a:r>
                      <a:endParaRPr sz="800" b="1">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Service Enhancement: </a:t>
                      </a:r>
                      <a:r>
                        <a:rPr lang="en" sz="800">
                          <a:solidFill>
                            <a:schemeClr val="dk1"/>
                          </a:solidFill>
                          <a:latin typeface="Open Sans"/>
                          <a:ea typeface="Open Sans"/>
                          <a:cs typeface="Open Sans"/>
                          <a:sym typeface="Open Sans"/>
                        </a:rPr>
                        <a:t>Extend Lookup Employer Service facade to support lookup of temp EFX_ID </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b="1" i="1">
                          <a:solidFill>
                            <a:schemeClr val="lt1"/>
                          </a:solidFill>
                          <a:highlight>
                            <a:schemeClr val="accent2"/>
                          </a:highlight>
                          <a:latin typeface="Open Sans"/>
                          <a:ea typeface="Open Sans"/>
                          <a:cs typeface="Open Sans"/>
                          <a:sym typeface="Open Sans"/>
                        </a:rPr>
                        <a:t>Dependent On</a:t>
                      </a:r>
                      <a:r>
                        <a:rPr lang="en" sz="800" i="1">
                          <a:solidFill>
                            <a:schemeClr val="lt1"/>
                          </a:solidFill>
                          <a:highlight>
                            <a:schemeClr val="accent2"/>
                          </a:highlight>
                          <a:latin typeface="Open Sans"/>
                          <a:ea typeface="Open Sans"/>
                          <a:cs typeface="Open Sans"/>
                          <a:sym typeface="Open Sans"/>
                        </a:rPr>
                        <a:t>: CDH service “ Employer Name Matching - Temp EFXID“ </a:t>
                      </a:r>
                      <a:endParaRPr sz="800" i="1">
                        <a:solidFill>
                          <a:schemeClr val="lt1"/>
                        </a:solidFill>
                        <a:highlight>
                          <a:schemeClr val="accent2"/>
                        </a:highlight>
                        <a:latin typeface="Open Sans"/>
                        <a:ea typeface="Open Sans"/>
                        <a:cs typeface="Open Sans"/>
                        <a:sym typeface="Open Sans"/>
                      </a:endParaRPr>
                    </a:p>
                    <a:p>
                      <a:pPr marL="0" lvl="0" indent="0" algn="l" rtl="0">
                        <a:spcBef>
                          <a:spcPts val="0"/>
                        </a:spcBef>
                        <a:spcAft>
                          <a:spcPts val="0"/>
                        </a:spcAft>
                        <a:buNone/>
                      </a:pPr>
                      <a:endParaRPr sz="800" i="1">
                        <a:solidFill>
                          <a:schemeClr val="lt1"/>
                        </a:solidFill>
                        <a:highlight>
                          <a:schemeClr val="dk1"/>
                        </a:highlight>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New Service:</a:t>
                      </a:r>
                      <a:r>
                        <a:rPr lang="en" sz="800">
                          <a:solidFill>
                            <a:schemeClr val="dk1"/>
                          </a:solidFill>
                          <a:latin typeface="Open Sans"/>
                          <a:ea typeface="Open Sans"/>
                          <a:cs typeface="Open Sans"/>
                          <a:sym typeface="Open Sans"/>
                        </a:rPr>
                        <a:t> Employer Name Matching - Temp EFXID.</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Matches Employer on Name and Address to an existing Temp_EFXID in CDH</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CDH</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New Message Subscription: </a:t>
                      </a:r>
                      <a:r>
                        <a:rPr lang="en" sz="800">
                          <a:solidFill>
                            <a:schemeClr val="dk1"/>
                          </a:solidFill>
                          <a:latin typeface="Open Sans"/>
                          <a:ea typeface="Open Sans"/>
                          <a:cs typeface="Open Sans"/>
                          <a:sym typeface="Open Sans"/>
                        </a:rPr>
                        <a:t>Wait For Review Decision, to block till Manual review is complete </a:t>
                      </a:r>
                      <a:r>
                        <a:rPr lang="en" sz="800" b="1" i="1" u="sng">
                          <a:solidFill>
                            <a:schemeClr val="dk1"/>
                          </a:solidFill>
                          <a:latin typeface="Open Sans"/>
                          <a:ea typeface="Open Sans"/>
                          <a:cs typeface="Open Sans"/>
                          <a:sym typeface="Open Sans"/>
                        </a:rPr>
                        <a:t>(Dup Check Phase 2)</a:t>
                      </a:r>
                      <a:endParaRPr sz="800" b="1" i="1" u="sng">
                        <a:solidFill>
                          <a:schemeClr val="dk1"/>
                        </a:solidFill>
                        <a:latin typeface="Open Sans"/>
                        <a:ea typeface="Open Sans"/>
                        <a:cs typeface="Open Sans"/>
                        <a:sym typeface="Open Sans"/>
                      </a:endParaRPr>
                    </a:p>
                    <a:p>
                      <a:pPr marL="0" lvl="0" indent="0" algn="l" rtl="0">
                        <a:spcBef>
                          <a:spcPts val="0"/>
                        </a:spcBef>
                        <a:spcAft>
                          <a:spcPts val="0"/>
                        </a:spcAft>
                        <a:buNone/>
                      </a:pPr>
                      <a:r>
                        <a:rPr lang="en" sz="800" b="1" i="1">
                          <a:solidFill>
                            <a:schemeClr val="lt1"/>
                          </a:solidFill>
                          <a:highlight>
                            <a:schemeClr val="accent2"/>
                          </a:highlight>
                          <a:latin typeface="Open Sans"/>
                          <a:ea typeface="Open Sans"/>
                          <a:cs typeface="Open Sans"/>
                          <a:sym typeface="Open Sans"/>
                        </a:rPr>
                        <a:t>Dependent On</a:t>
                      </a:r>
                      <a:r>
                        <a:rPr lang="en" sz="800" i="1">
                          <a:solidFill>
                            <a:schemeClr val="lt1"/>
                          </a:solidFill>
                          <a:highlight>
                            <a:schemeClr val="accent2"/>
                          </a:highlight>
                          <a:latin typeface="Open Sans"/>
                          <a:ea typeface="Open Sans"/>
                          <a:cs typeface="Open Sans"/>
                          <a:sym typeface="Open Sans"/>
                        </a:rPr>
                        <a:t>: Initiative “Automate Employer DeDuplication Procedures”</a:t>
                      </a:r>
                      <a:endParaRPr sz="800" i="1">
                        <a:solidFill>
                          <a:schemeClr val="lt1"/>
                        </a:solidFill>
                        <a:highlight>
                          <a:schemeClr val="accent2"/>
                        </a:highlight>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Service Enhancement: </a:t>
                      </a:r>
                      <a:r>
                        <a:rPr lang="en" sz="800">
                          <a:solidFill>
                            <a:schemeClr val="dk1"/>
                          </a:solidFill>
                          <a:latin typeface="Open Sans"/>
                          <a:ea typeface="Open Sans"/>
                          <a:cs typeface="Open Sans"/>
                          <a:sym typeface="Open Sans"/>
                        </a:rPr>
                        <a:t>Lookup Alliance Config for Product</a:t>
                      </a:r>
                      <a:endParaRPr sz="800">
                        <a:solidFill>
                          <a:schemeClr val="dk1"/>
                        </a:solidFill>
                        <a:latin typeface="Open Sans"/>
                        <a:ea typeface="Open Sans"/>
                        <a:cs typeface="Open Sans"/>
                        <a:sym typeface="Open Sans"/>
                      </a:endParaRPr>
                    </a:p>
                    <a:p>
                      <a:pPr marL="0" lvl="0" indent="0" algn="l" rtl="0">
                        <a:spcBef>
                          <a:spcPts val="0"/>
                        </a:spcBef>
                        <a:spcAft>
                          <a:spcPts val="300"/>
                        </a:spcAft>
                        <a:buNone/>
                      </a:pPr>
                      <a:r>
                        <a:rPr lang="en" sz="800">
                          <a:solidFill>
                            <a:schemeClr val="dk1"/>
                          </a:solidFill>
                          <a:latin typeface="Open Sans"/>
                          <a:ea typeface="Open Sans"/>
                          <a:cs typeface="Open Sans"/>
                          <a:sym typeface="Open Sans"/>
                        </a:rPr>
                        <a:t>Extend the existing functionality called “Config Service” in Employer Boarding which maintains config data for Alliance and Product. Review the implementation details slides for additional information</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New Service: </a:t>
                      </a:r>
                      <a:r>
                        <a:rPr lang="en" sz="800">
                          <a:solidFill>
                            <a:schemeClr val="dk1"/>
                          </a:solidFill>
                          <a:latin typeface="Open Sans"/>
                          <a:ea typeface="Open Sans"/>
                          <a:cs typeface="Open Sans"/>
                          <a:sym typeface="Open Sans"/>
                        </a:rPr>
                        <a:t>Create Opportunity/Account API (Switch from File to API based)</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None/>
                      </a:pPr>
                      <a:r>
                        <a:rPr lang="en" sz="800">
                          <a:solidFill>
                            <a:schemeClr val="dk1"/>
                          </a:solidFill>
                          <a:latin typeface="Open Sans"/>
                          <a:ea typeface="Open Sans"/>
                          <a:cs typeface="Open Sans"/>
                          <a:sym typeface="Open Sans"/>
                        </a:rPr>
                        <a:t>Mulesoft/Salesforce</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Process Enhancement: </a:t>
                      </a:r>
                      <a:r>
                        <a:rPr lang="en" sz="800">
                          <a:solidFill>
                            <a:schemeClr val="dk1"/>
                          </a:solidFill>
                          <a:latin typeface="Open Sans"/>
                          <a:ea typeface="Open Sans"/>
                          <a:cs typeface="Open Sans"/>
                          <a:sym typeface="Open Sans"/>
                        </a:rPr>
                        <a:t>Switch from file based to API based integration for Create Opportunity/Account API</a:t>
                      </a:r>
                      <a:endParaRPr sz="800" b="1">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Service Enhancement:</a:t>
                      </a:r>
                      <a:r>
                        <a:rPr lang="en" sz="800">
                          <a:solidFill>
                            <a:schemeClr val="dk1"/>
                          </a:solidFill>
                          <a:latin typeface="Open Sans"/>
                          <a:ea typeface="Open Sans"/>
                          <a:cs typeface="Open Sans"/>
                          <a:sym typeface="Open Sans"/>
                        </a:rPr>
                        <a:t> Setup Salesforce Account &amp; Link ER Code (Mulesoft Service: Create Opportunity/Account)</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Expand functionality to support all products</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Clr>
                          <a:schemeClr val="dk1"/>
                        </a:buClr>
                        <a:buSzPts val="1100"/>
                        <a:buFont typeface="Arial"/>
                        <a:buNone/>
                      </a:pPr>
                      <a:r>
                        <a:rPr lang="en" sz="800">
                          <a:solidFill>
                            <a:schemeClr val="dk1"/>
                          </a:solidFill>
                          <a:latin typeface="Open Sans"/>
                          <a:ea typeface="Open Sans"/>
                          <a:cs typeface="Open Sans"/>
                          <a:sym typeface="Open Sans"/>
                        </a:rPr>
                        <a:t>Mulesoft/Salesforce</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9"/>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Service Enhancement: </a:t>
                      </a:r>
                      <a:r>
                        <a:rPr lang="en" sz="800">
                          <a:solidFill>
                            <a:schemeClr val="dk1"/>
                          </a:solidFill>
                          <a:latin typeface="Open Sans"/>
                          <a:ea typeface="Open Sans"/>
                          <a:cs typeface="Open Sans"/>
                          <a:sym typeface="Open Sans"/>
                        </a:rPr>
                        <a:t>Create Workfront Project (Mulesoft Service: Create Opportunity/Account)</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Expand the functionality to all products. </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Clr>
                          <a:schemeClr val="dk1"/>
                        </a:buClr>
                        <a:buSzPts val="1100"/>
                        <a:buFont typeface="Arial"/>
                        <a:buNone/>
                      </a:pPr>
                      <a:r>
                        <a:rPr lang="en" sz="800">
                          <a:solidFill>
                            <a:schemeClr val="dk1"/>
                          </a:solidFill>
                          <a:latin typeface="Open Sans"/>
                          <a:ea typeface="Open Sans"/>
                          <a:cs typeface="Open Sans"/>
                          <a:sym typeface="Open Sans"/>
                        </a:rPr>
                        <a:t>Mulesoft/Salesforce</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10"/>
                  </a:ext>
                </a:extLst>
              </a:tr>
            </a:tbl>
          </a:graphicData>
        </a:graphic>
      </p:graphicFrame>
      <p:sp>
        <p:nvSpPr>
          <p:cNvPr id="2946" name="Google Shape;2946;p200"/>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Summary of changes/enhancements</a:t>
            </a:r>
            <a:endParaRPr sz="1400" i="1"/>
          </a:p>
        </p:txBody>
      </p:sp>
      <p:sp>
        <p:nvSpPr>
          <p:cNvPr id="2947" name="Google Shape;2947;p200"/>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948" name="Google Shape;2948;p200"/>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949" name="Google Shape;2949;p200"/>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950" name="Google Shape;2950;p200"/>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951" name="Google Shape;2951;p200"/>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952" name="Google Shape;2952;p200"/>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953" name="Google Shape;2953;p200"/>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954" name="Google Shape;2954;p200"/>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955" name="Google Shape;2955;p200"/>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956" name="Google Shape;2956;p200"/>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957" name="Google Shape;2957;p200"/>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958" name="Google Shape;2958;p200"/>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959" name="Google Shape;2959;p200"/>
          <p:cNvSpPr txBox="1"/>
          <p:nvPr/>
        </p:nvSpPr>
        <p:spPr>
          <a:xfrm>
            <a:off x="6596747"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63"/>
        <p:cNvGrpSpPr/>
        <p:nvPr/>
      </p:nvGrpSpPr>
      <p:grpSpPr>
        <a:xfrm>
          <a:off x="0" y="0"/>
          <a:ext cx="0" cy="0"/>
          <a:chOff x="0" y="0"/>
          <a:chExt cx="0" cy="0"/>
        </a:xfrm>
      </p:grpSpPr>
      <p:sp>
        <p:nvSpPr>
          <p:cNvPr id="2964" name="Google Shape;2964;p201"/>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Summary of changes/enhancements</a:t>
            </a:r>
            <a:endParaRPr sz="1400" i="1"/>
          </a:p>
        </p:txBody>
      </p:sp>
      <p:sp>
        <p:nvSpPr>
          <p:cNvPr id="2965" name="Google Shape;2965;p201"/>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2966" name="Google Shape;2966;p201"/>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2967" name="Google Shape;2967;p201"/>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2968" name="Google Shape;2968;p201"/>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2969" name="Google Shape;2969;p201"/>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2970" name="Google Shape;2970;p201"/>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2971" name="Google Shape;2971;p201"/>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2972" name="Google Shape;2972;p201"/>
          <p:cNvSpPr txBox="1"/>
          <p:nvPr/>
        </p:nvSpPr>
        <p:spPr>
          <a:xfrm>
            <a:off x="2429785"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 Common</a:t>
            </a:r>
            <a:endParaRPr sz="600">
              <a:solidFill>
                <a:schemeClr val="lt1"/>
              </a:solidFill>
              <a:latin typeface="Open Sans"/>
              <a:ea typeface="Open Sans"/>
              <a:cs typeface="Open Sans"/>
              <a:sym typeface="Open Sans"/>
            </a:endParaRPr>
          </a:p>
        </p:txBody>
      </p:sp>
      <p:sp>
        <p:nvSpPr>
          <p:cNvPr id="2973" name="Google Shape;2973;p201"/>
          <p:cNvSpPr txBox="1"/>
          <p:nvPr/>
        </p:nvSpPr>
        <p:spPr>
          <a:xfrm>
            <a:off x="3472201"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Product Setup Config</a:t>
            </a:r>
            <a:endParaRPr sz="600">
              <a:solidFill>
                <a:schemeClr val="lt1"/>
              </a:solidFill>
              <a:latin typeface="Open Sans"/>
              <a:ea typeface="Open Sans"/>
              <a:cs typeface="Open Sans"/>
              <a:sym typeface="Open Sans"/>
            </a:endParaRPr>
          </a:p>
        </p:txBody>
      </p:sp>
      <p:sp>
        <p:nvSpPr>
          <p:cNvPr id="2974" name="Google Shape;2974;p201"/>
          <p:cNvSpPr txBox="1"/>
          <p:nvPr/>
        </p:nvSpPr>
        <p:spPr>
          <a:xfrm>
            <a:off x="4513716"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Exception Processes</a:t>
            </a:r>
            <a:endParaRPr sz="600">
              <a:solidFill>
                <a:schemeClr val="lt1"/>
              </a:solidFill>
              <a:latin typeface="Open Sans"/>
              <a:ea typeface="Open Sans"/>
              <a:cs typeface="Open Sans"/>
              <a:sym typeface="Open Sans"/>
            </a:endParaRPr>
          </a:p>
        </p:txBody>
      </p:sp>
      <p:sp>
        <p:nvSpPr>
          <p:cNvPr id="2975" name="Google Shape;2975;p201"/>
          <p:cNvSpPr txBox="1"/>
          <p:nvPr/>
        </p:nvSpPr>
        <p:spPr>
          <a:xfrm>
            <a:off x="1387370" y="252350"/>
            <a:ext cx="10443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Employer Setup</a:t>
            </a:r>
            <a:endParaRPr sz="600">
              <a:solidFill>
                <a:schemeClr val="lt1"/>
              </a:solidFill>
              <a:latin typeface="Open Sans"/>
              <a:ea typeface="Open Sans"/>
              <a:cs typeface="Open Sans"/>
              <a:sym typeface="Open Sans"/>
            </a:endParaRPr>
          </a:p>
        </p:txBody>
      </p:sp>
      <p:sp>
        <p:nvSpPr>
          <p:cNvPr id="2976" name="Google Shape;2976;p201"/>
          <p:cNvSpPr txBox="1"/>
          <p:nvPr/>
        </p:nvSpPr>
        <p:spPr>
          <a:xfrm>
            <a:off x="5555232" y="252350"/>
            <a:ext cx="10434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Scenarios</a:t>
            </a:r>
            <a:endParaRPr sz="600">
              <a:solidFill>
                <a:schemeClr val="lt1"/>
              </a:solidFill>
              <a:latin typeface="Open Sans"/>
              <a:ea typeface="Open Sans"/>
              <a:cs typeface="Open Sans"/>
              <a:sym typeface="Open Sans"/>
            </a:endParaRPr>
          </a:p>
        </p:txBody>
      </p:sp>
      <p:sp>
        <p:nvSpPr>
          <p:cNvPr id="2977" name="Google Shape;2977;p201"/>
          <p:cNvSpPr txBox="1"/>
          <p:nvPr/>
        </p:nvSpPr>
        <p:spPr>
          <a:xfrm>
            <a:off x="6596747" y="252350"/>
            <a:ext cx="10434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Summary of Changes</a:t>
            </a:r>
            <a:endParaRPr sz="600">
              <a:solidFill>
                <a:schemeClr val="lt1"/>
              </a:solidFill>
              <a:latin typeface="Open Sans"/>
              <a:ea typeface="Open Sans"/>
              <a:cs typeface="Open Sans"/>
              <a:sym typeface="Open Sans"/>
            </a:endParaRPr>
          </a:p>
        </p:txBody>
      </p:sp>
      <p:graphicFrame>
        <p:nvGraphicFramePr>
          <p:cNvPr id="2978" name="Google Shape;2978;p201"/>
          <p:cNvGraphicFramePr/>
          <p:nvPr/>
        </p:nvGraphicFramePr>
        <p:xfrm>
          <a:off x="274320" y="1093130"/>
          <a:ext cx="3000000" cy="3000000"/>
        </p:xfrm>
        <a:graphic>
          <a:graphicData uri="http://schemas.openxmlformats.org/drawingml/2006/table">
            <a:tbl>
              <a:tblPr>
                <a:noFill/>
                <a:tableStyleId>{8A735C0E-AA7C-4758-AA04-D96A957C941B}</a:tableStyleId>
              </a:tblPr>
              <a:tblGrid>
                <a:gridCol w="5161300">
                  <a:extLst>
                    <a:ext uri="{9D8B030D-6E8A-4147-A177-3AD203B41FA5}">
                      <a16:colId xmlns:a16="http://schemas.microsoft.com/office/drawing/2014/main" val="20000"/>
                    </a:ext>
                  </a:extLst>
                </a:gridCol>
                <a:gridCol w="1163000">
                  <a:extLst>
                    <a:ext uri="{9D8B030D-6E8A-4147-A177-3AD203B41FA5}">
                      <a16:colId xmlns:a16="http://schemas.microsoft.com/office/drawing/2014/main" val="20001"/>
                    </a:ext>
                  </a:extLst>
                </a:gridCol>
                <a:gridCol w="980975">
                  <a:extLst>
                    <a:ext uri="{9D8B030D-6E8A-4147-A177-3AD203B41FA5}">
                      <a16:colId xmlns:a16="http://schemas.microsoft.com/office/drawing/2014/main" val="20002"/>
                    </a:ext>
                  </a:extLst>
                </a:gridCol>
                <a:gridCol w="603675">
                  <a:extLst>
                    <a:ext uri="{9D8B030D-6E8A-4147-A177-3AD203B41FA5}">
                      <a16:colId xmlns:a16="http://schemas.microsoft.com/office/drawing/2014/main" val="20003"/>
                    </a:ext>
                  </a:extLst>
                </a:gridCol>
                <a:gridCol w="686325">
                  <a:extLst>
                    <a:ext uri="{9D8B030D-6E8A-4147-A177-3AD203B41FA5}">
                      <a16:colId xmlns:a16="http://schemas.microsoft.com/office/drawing/2014/main" val="20004"/>
                    </a:ext>
                  </a:extLst>
                </a:gridCol>
              </a:tblGrid>
              <a:tr h="0">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Change Details</a:t>
                      </a:r>
                      <a:endParaRPr sz="800" b="1">
                        <a:solidFill>
                          <a:schemeClr val="lt1"/>
                        </a:solidFill>
                        <a:latin typeface="Open Sans"/>
                        <a:ea typeface="Open Sans"/>
                        <a:cs typeface="Open Sans"/>
                        <a:sym typeface="Open Sans"/>
                      </a:endParaRPr>
                    </a:p>
                  </a:txBody>
                  <a:tcPr marL="45700" marR="45700" marT="2742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Change Owner</a:t>
                      </a:r>
                      <a:endParaRPr sz="800" b="1">
                        <a:solidFill>
                          <a:schemeClr val="lt1"/>
                        </a:solidFill>
                        <a:latin typeface="Open Sans"/>
                        <a:ea typeface="Open Sans"/>
                        <a:cs typeface="Open Sans"/>
                        <a:sym typeface="Open Sans"/>
                      </a:endParaRPr>
                    </a:p>
                  </a:txBody>
                  <a:tcPr marL="45700" marR="45700" marT="2742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Effort Estimate</a:t>
                      </a:r>
                      <a:endParaRPr sz="800" b="1">
                        <a:solidFill>
                          <a:schemeClr val="lt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i="1">
                          <a:solidFill>
                            <a:schemeClr val="lt1"/>
                          </a:solidFill>
                          <a:latin typeface="Open Sans"/>
                          <a:ea typeface="Open Sans"/>
                          <a:cs typeface="Open Sans"/>
                          <a:sym typeface="Open Sans"/>
                        </a:rPr>
                        <a:t>(High/Medium/Low)</a:t>
                      </a:r>
                      <a:endParaRPr sz="800" i="1">
                        <a:solidFill>
                          <a:schemeClr val="lt1"/>
                        </a:solidFill>
                        <a:latin typeface="Open Sans"/>
                        <a:ea typeface="Open Sans"/>
                        <a:cs typeface="Open Sans"/>
                        <a:sym typeface="Open Sans"/>
                      </a:endParaRPr>
                    </a:p>
                  </a:txBody>
                  <a:tcPr marL="45700" marR="45700" marT="2742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Estimate in Months</a:t>
                      </a:r>
                      <a:endParaRPr sz="800" b="1">
                        <a:solidFill>
                          <a:schemeClr val="lt1"/>
                        </a:solidFill>
                        <a:latin typeface="Open Sans"/>
                        <a:ea typeface="Open Sans"/>
                        <a:cs typeface="Open Sans"/>
                        <a:sym typeface="Open Sans"/>
                      </a:endParaRPr>
                    </a:p>
                  </a:txBody>
                  <a:tcPr marL="45700" marR="45700" marT="2742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Sequence</a:t>
                      </a:r>
                      <a:endParaRPr sz="800" b="1">
                        <a:solidFill>
                          <a:schemeClr val="lt1"/>
                        </a:solidFill>
                        <a:latin typeface="Open Sans"/>
                        <a:ea typeface="Open Sans"/>
                        <a:cs typeface="Open Sans"/>
                        <a:sym typeface="Open Sans"/>
                      </a:endParaRPr>
                    </a:p>
                  </a:txBody>
                  <a:tcPr marL="45700" marR="45700" marT="2742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New Service:</a:t>
                      </a:r>
                      <a:r>
                        <a:rPr lang="en" sz="800">
                          <a:solidFill>
                            <a:schemeClr val="dk1"/>
                          </a:solidFill>
                          <a:latin typeface="Open Sans"/>
                          <a:ea typeface="Open Sans"/>
                          <a:cs typeface="Open Sans"/>
                          <a:sym typeface="Open Sans"/>
                        </a:rPr>
                        <a:t> UCX Default Config &amp; Employer Setup Subprocess Setting up default config for UCX On prem</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UCX</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Process Enhancement</a:t>
                      </a:r>
                      <a:r>
                        <a:rPr lang="en" sz="800">
                          <a:solidFill>
                            <a:schemeClr val="dk1"/>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a:t>
                      </a:r>
                      <a:r>
                        <a:rPr lang="en" sz="800">
                          <a:solidFill>
                            <a:schemeClr val="dk1"/>
                          </a:solidFill>
                          <a:latin typeface="Open Sans"/>
                          <a:ea typeface="Open Sans"/>
                          <a:cs typeface="Open Sans"/>
                          <a:sym typeface="Open Sans"/>
                        </a:rPr>
                        <a:t> Employer Onboarding to call UCX Default Config Setup Subprocess</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10490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New Service:</a:t>
                      </a:r>
                      <a:r>
                        <a:rPr lang="en" sz="800">
                          <a:solidFill>
                            <a:schemeClr val="dk1"/>
                          </a:solidFill>
                          <a:latin typeface="Open Sans"/>
                          <a:ea typeface="Open Sans"/>
                          <a:cs typeface="Open Sans"/>
                          <a:sym typeface="Open Sans"/>
                        </a:rPr>
                        <a:t> UC Data Default Config &amp; Employer Setup Subprocess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Setting up default config for UCX data</a:t>
                      </a:r>
                      <a:endParaRPr sz="800" i="1">
                        <a:solidFill>
                          <a:schemeClr val="lt1"/>
                        </a:solidFill>
                        <a:highlight>
                          <a:schemeClr val="dk1"/>
                        </a:highlight>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UC Data</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Process Enhancement -</a:t>
                      </a:r>
                      <a:r>
                        <a:rPr lang="en" sz="800">
                          <a:solidFill>
                            <a:schemeClr val="dk1"/>
                          </a:solidFill>
                          <a:latin typeface="Open Sans"/>
                          <a:ea typeface="Open Sans"/>
                          <a:cs typeface="Open Sans"/>
                          <a:sym typeface="Open Sans"/>
                        </a:rPr>
                        <a:t> Employer Onboarding to call UC Data Default Config Setup Subprocess</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New Service: </a:t>
                      </a:r>
                      <a:r>
                        <a:rPr lang="en" sz="800">
                          <a:solidFill>
                            <a:schemeClr val="dk1"/>
                          </a:solidFill>
                          <a:latin typeface="Open Sans"/>
                          <a:ea typeface="Open Sans"/>
                          <a:cs typeface="Open Sans"/>
                          <a:sym typeface="Open Sans"/>
                        </a:rPr>
                        <a:t>Alliance I9 Cloud Default Config &amp; Employer Setup Subprocess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Setting up default config for I9 Cloud</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300"/>
                        </a:spcAft>
                        <a:buNone/>
                      </a:pPr>
                      <a:r>
                        <a:rPr lang="en" sz="800">
                          <a:solidFill>
                            <a:schemeClr val="dk1"/>
                          </a:solidFill>
                          <a:latin typeface="Open Sans"/>
                          <a:ea typeface="Open Sans"/>
                          <a:cs typeface="Open Sans"/>
                          <a:sym typeface="Open Sans"/>
                        </a:rPr>
                        <a:t>I9 Cloud</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300"/>
                        </a:spcAft>
                        <a:buNone/>
                      </a:pPr>
                      <a:r>
                        <a:rPr lang="en" sz="800" b="1">
                          <a:solidFill>
                            <a:schemeClr val="dk1"/>
                          </a:solidFill>
                          <a:latin typeface="Open Sans"/>
                          <a:ea typeface="Open Sans"/>
                          <a:cs typeface="Open Sans"/>
                          <a:sym typeface="Open Sans"/>
                        </a:rPr>
                        <a:t>Process Enhancement -</a:t>
                      </a:r>
                      <a:r>
                        <a:rPr lang="en" sz="800">
                          <a:solidFill>
                            <a:schemeClr val="dk1"/>
                          </a:solidFill>
                          <a:latin typeface="Open Sans"/>
                          <a:ea typeface="Open Sans"/>
                          <a:cs typeface="Open Sans"/>
                          <a:sym typeface="Open Sans"/>
                        </a:rPr>
                        <a:t> Employer Onboarding to call I9 Cloud Default Config Setup Subprocess</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New Functionality:</a:t>
                      </a:r>
                      <a:r>
                        <a:rPr lang="en" sz="800">
                          <a:solidFill>
                            <a:schemeClr val="dk1"/>
                          </a:solidFill>
                          <a:latin typeface="Open Sans"/>
                          <a:ea typeface="Open Sans"/>
                          <a:cs typeface="Open Sans"/>
                          <a:sym typeface="Open Sans"/>
                        </a:rPr>
                        <a:t> I9 Cloud Alliance/Reseller Rev share setup</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None/>
                      </a:pPr>
                      <a:r>
                        <a:rPr lang="en" sz="800">
                          <a:solidFill>
                            <a:schemeClr val="dk1"/>
                          </a:solidFill>
                          <a:latin typeface="Open Sans"/>
                          <a:ea typeface="Open Sans"/>
                          <a:cs typeface="Open Sans"/>
                          <a:sym typeface="Open Sans"/>
                        </a:rPr>
                        <a:t>*Note1</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7"/>
                  </a:ext>
                </a:extLst>
              </a:tr>
              <a:tr h="16105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System Enhancement:</a:t>
                      </a:r>
                      <a:r>
                        <a:rPr lang="en" sz="800">
                          <a:solidFill>
                            <a:schemeClr val="dk1"/>
                          </a:solidFill>
                          <a:latin typeface="Open Sans"/>
                          <a:ea typeface="Open Sans"/>
                          <a:cs typeface="Open Sans"/>
                          <a:sym typeface="Open Sans"/>
                        </a:rPr>
                        <a:t> For UC remove the 5 digit ERCode constraint for the UC application</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As per the team the code is already in test environment and needs to be tested and promoted to production.</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b="1" i="1">
                          <a:solidFill>
                            <a:schemeClr val="dk1"/>
                          </a:solidFill>
                          <a:latin typeface="Open Sans"/>
                          <a:ea typeface="Open Sans"/>
                          <a:cs typeface="Open Sans"/>
                          <a:sym typeface="Open Sans"/>
                        </a:rPr>
                        <a:t>Sarah Iberg raised a concern -</a:t>
                      </a:r>
                      <a:r>
                        <a:rPr lang="en" sz="800">
                          <a:solidFill>
                            <a:schemeClr val="dk1"/>
                          </a:solidFill>
                          <a:latin typeface="Open Sans"/>
                          <a:ea typeface="Open Sans"/>
                          <a:cs typeface="Open Sans"/>
                          <a:sym typeface="Open Sans"/>
                        </a:rPr>
                        <a:t> Related to a 5 digit ER Code limitation for Legacy TWN data loader feeding UC</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300"/>
                        </a:spcAft>
                        <a:buNone/>
                      </a:pPr>
                      <a:r>
                        <a:rPr lang="en" sz="800">
                          <a:solidFill>
                            <a:schemeClr val="dk1"/>
                          </a:solidFill>
                          <a:latin typeface="Open Sans"/>
                          <a:ea typeface="Open Sans"/>
                          <a:cs typeface="Open Sans"/>
                          <a:sym typeface="Open Sans"/>
                        </a:rPr>
                        <a:t>UC</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New Process:</a:t>
                      </a:r>
                      <a:r>
                        <a:rPr lang="en" sz="800">
                          <a:solidFill>
                            <a:schemeClr val="dk1"/>
                          </a:solidFill>
                          <a:latin typeface="Open Sans"/>
                          <a:ea typeface="Open Sans"/>
                          <a:cs typeface="Open Sans"/>
                          <a:sym typeface="Open Sans"/>
                        </a:rPr>
                        <a:t> Exception Process - EFX_ID Matching</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Manual review of EFX_ID for multiple name/address match score &gt;90%</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9"/>
                  </a:ext>
                </a:extLst>
              </a:tr>
              <a:tr h="0">
                <a:tc>
                  <a:txBody>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New Admin UI:</a:t>
                      </a:r>
                      <a:r>
                        <a:rPr lang="en" sz="800">
                          <a:solidFill>
                            <a:schemeClr val="dk1"/>
                          </a:solidFill>
                          <a:latin typeface="Open Sans"/>
                          <a:ea typeface="Open Sans"/>
                          <a:cs typeface="Open Sans"/>
                          <a:sym typeface="Open Sans"/>
                        </a:rPr>
                        <a:t> For Implementation specialist to promote SSS/AMS configuration from Customer Acceptance to Production. Extend this solution to other product configurations</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Employer Boarding</a:t>
                      </a: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91440" marR="0" lvl="0" indent="0" algn="l" rtl="0">
                        <a:lnSpc>
                          <a:spcPct val="100000"/>
                        </a:lnSpc>
                        <a:spcBef>
                          <a:spcPts val="0"/>
                        </a:spcBef>
                        <a:spcAft>
                          <a:spcPts val="30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2742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10"/>
                  </a:ext>
                </a:extLst>
              </a:tr>
            </a:tbl>
          </a:graphicData>
        </a:graphic>
      </p:graphicFrame>
      <p:sp>
        <p:nvSpPr>
          <p:cNvPr id="2979" name="Google Shape;2979;p201"/>
          <p:cNvSpPr txBox="1"/>
          <p:nvPr/>
        </p:nvSpPr>
        <p:spPr>
          <a:xfrm>
            <a:off x="281100" y="4310300"/>
            <a:ext cx="596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*Note 1 - Pending Equifax tech team discussion</a:t>
            </a:r>
            <a:r>
              <a:rPr lang="en" sz="800">
                <a:latin typeface="Open Sans"/>
                <a:ea typeface="Open Sans"/>
                <a:cs typeface="Open Sans"/>
                <a:sym typeface="Open Sans"/>
              </a:rPr>
              <a:t> - Changes to CDH integration to support revenue share for I9 and other products. The changes should not adversely affect the existing TWN Revenue share calculations</a:t>
            </a:r>
            <a:endParaRPr sz="800">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cxnSp>
        <p:nvCxnSpPr>
          <p:cNvPr id="2984" name="Google Shape;2984;p202"/>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sp>
        <p:nvSpPr>
          <p:cNvPr id="2985" name="Google Shape;2985;p202"/>
          <p:cNvSpPr/>
          <p:nvPr/>
        </p:nvSpPr>
        <p:spPr>
          <a:xfrm>
            <a:off x="7337655" y="1097325"/>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Dependencies</a:t>
            </a:r>
            <a:endParaRPr sz="700" b="1">
              <a:solidFill>
                <a:schemeClr val="dk1"/>
              </a:solidFill>
              <a:latin typeface="Open Sans"/>
              <a:ea typeface="Open Sans"/>
              <a:cs typeface="Open Sans"/>
              <a:sym typeface="Open Sans"/>
            </a:endParaRPr>
          </a:p>
        </p:txBody>
      </p:sp>
      <p:grpSp>
        <p:nvGrpSpPr>
          <p:cNvPr id="2986" name="Google Shape;2986;p202"/>
          <p:cNvGrpSpPr/>
          <p:nvPr/>
        </p:nvGrpSpPr>
        <p:grpSpPr>
          <a:xfrm>
            <a:off x="7386198" y="1429973"/>
            <a:ext cx="1321240" cy="218963"/>
            <a:chOff x="7224213" y="2084648"/>
            <a:chExt cx="1469187" cy="218963"/>
          </a:xfrm>
        </p:grpSpPr>
        <p:sp>
          <p:nvSpPr>
            <p:cNvPr id="2987" name="Google Shape;2987;p202"/>
            <p:cNvSpPr/>
            <p:nvPr/>
          </p:nvSpPr>
          <p:spPr>
            <a:xfrm>
              <a:off x="7224213" y="2084648"/>
              <a:ext cx="1635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600" b="1">
                  <a:solidFill>
                    <a:schemeClr val="dk1"/>
                  </a:solidFill>
                  <a:latin typeface="Open Sans"/>
                  <a:ea typeface="Open Sans"/>
                  <a:cs typeface="Open Sans"/>
                  <a:sym typeface="Open Sans"/>
                </a:rPr>
                <a:t>1</a:t>
              </a:r>
              <a:endParaRPr sz="600">
                <a:solidFill>
                  <a:schemeClr val="dk1"/>
                </a:solidFill>
                <a:latin typeface="Open Sans"/>
                <a:ea typeface="Open Sans"/>
                <a:cs typeface="Open Sans"/>
                <a:sym typeface="Open Sans"/>
              </a:endParaRPr>
            </a:p>
          </p:txBody>
        </p:sp>
        <p:sp>
          <p:nvSpPr>
            <p:cNvPr id="2988" name="Google Shape;2988;p202"/>
            <p:cNvSpPr txBox="1"/>
            <p:nvPr/>
          </p:nvSpPr>
          <p:spPr>
            <a:xfrm>
              <a:off x="7413300" y="2088211"/>
              <a:ext cx="12801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CDH Prioritization of service implementation</a:t>
              </a:r>
              <a:endParaRPr sz="700">
                <a:solidFill>
                  <a:schemeClr val="dk1"/>
                </a:solidFill>
                <a:latin typeface="Open Sans"/>
                <a:ea typeface="Open Sans"/>
                <a:cs typeface="Open Sans"/>
                <a:sym typeface="Open Sans"/>
              </a:endParaRPr>
            </a:p>
          </p:txBody>
        </p:sp>
      </p:grpSp>
      <p:grpSp>
        <p:nvGrpSpPr>
          <p:cNvPr id="2989" name="Google Shape;2989;p202"/>
          <p:cNvGrpSpPr/>
          <p:nvPr/>
        </p:nvGrpSpPr>
        <p:grpSpPr>
          <a:xfrm>
            <a:off x="7386198" y="1744051"/>
            <a:ext cx="1334089" cy="215400"/>
            <a:chOff x="7224213" y="2357351"/>
            <a:chExt cx="1483474" cy="215400"/>
          </a:xfrm>
        </p:grpSpPr>
        <p:sp>
          <p:nvSpPr>
            <p:cNvPr id="2990" name="Google Shape;2990;p202"/>
            <p:cNvSpPr/>
            <p:nvPr/>
          </p:nvSpPr>
          <p:spPr>
            <a:xfrm>
              <a:off x="7224213" y="2357351"/>
              <a:ext cx="1635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600" b="1">
                  <a:solidFill>
                    <a:schemeClr val="dk1"/>
                  </a:solidFill>
                  <a:latin typeface="Open Sans"/>
                  <a:ea typeface="Open Sans"/>
                  <a:cs typeface="Open Sans"/>
                  <a:sym typeface="Open Sans"/>
                </a:rPr>
                <a:t>2</a:t>
              </a:r>
              <a:endParaRPr sz="600">
                <a:solidFill>
                  <a:schemeClr val="dk1"/>
                </a:solidFill>
                <a:latin typeface="Open Sans"/>
                <a:ea typeface="Open Sans"/>
                <a:cs typeface="Open Sans"/>
                <a:sym typeface="Open Sans"/>
              </a:endParaRPr>
            </a:p>
          </p:txBody>
        </p:sp>
        <p:sp>
          <p:nvSpPr>
            <p:cNvPr id="2991" name="Google Shape;2991;p202"/>
            <p:cNvSpPr txBox="1"/>
            <p:nvPr/>
          </p:nvSpPr>
          <p:spPr>
            <a:xfrm>
              <a:off x="7427588" y="2357351"/>
              <a:ext cx="12801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Depends on Alliance Config Design readiness</a:t>
              </a:r>
              <a:endParaRPr sz="700">
                <a:solidFill>
                  <a:schemeClr val="dk1"/>
                </a:solidFill>
                <a:latin typeface="Open Sans"/>
                <a:ea typeface="Open Sans"/>
                <a:cs typeface="Open Sans"/>
                <a:sym typeface="Open Sans"/>
              </a:endParaRPr>
            </a:p>
          </p:txBody>
        </p:sp>
      </p:grpSp>
      <p:sp>
        <p:nvSpPr>
          <p:cNvPr id="2992" name="Google Shape;2992;p202"/>
          <p:cNvSpPr txBox="1"/>
          <p:nvPr/>
        </p:nvSpPr>
        <p:spPr>
          <a:xfrm rot="-5400000">
            <a:off x="-1466725" y="2838330"/>
            <a:ext cx="3669600" cy="187500"/>
          </a:xfrm>
          <a:prstGeom prst="rect">
            <a:avLst/>
          </a:prstGeom>
          <a:solidFill>
            <a:schemeClr val="accent2"/>
          </a:solidFill>
          <a:ln>
            <a:noFill/>
          </a:ln>
        </p:spPr>
        <p:txBody>
          <a:bodyPr spcFirstLastPara="1" wrap="square" lIns="23300" tIns="23300" rIns="23300" bIns="23300" anchor="ctr" anchorCtr="1">
            <a:noAutofit/>
          </a:bodyPr>
          <a:lstStyle/>
          <a:p>
            <a:pPr marL="0" marR="0" lvl="0" indent="0" algn="ctr" rtl="0">
              <a:spcBef>
                <a:spcPts val="0"/>
              </a:spcBef>
              <a:spcAft>
                <a:spcPts val="0"/>
              </a:spcAft>
              <a:buNone/>
            </a:pPr>
            <a:r>
              <a:rPr lang="en" sz="700" b="1">
                <a:solidFill>
                  <a:schemeClr val="lt1"/>
                </a:solidFill>
                <a:latin typeface="Open Sans"/>
                <a:ea typeface="Open Sans"/>
                <a:cs typeface="Open Sans"/>
                <a:sym typeface="Open Sans"/>
              </a:rPr>
              <a:t>Enhanced Employer Onboarding Process</a:t>
            </a:r>
            <a:endParaRPr sz="700" b="1">
              <a:latin typeface="Open Sans"/>
              <a:ea typeface="Open Sans"/>
              <a:cs typeface="Open Sans"/>
              <a:sym typeface="Open Sans"/>
            </a:endParaRPr>
          </a:p>
        </p:txBody>
      </p:sp>
      <p:graphicFrame>
        <p:nvGraphicFramePr>
          <p:cNvPr id="2993" name="Google Shape;2993;p202"/>
          <p:cNvGraphicFramePr/>
          <p:nvPr/>
        </p:nvGraphicFramePr>
        <p:xfrm>
          <a:off x="461825" y="1097280"/>
          <a:ext cx="3000000" cy="3000000"/>
        </p:xfrm>
        <a:graphic>
          <a:graphicData uri="http://schemas.openxmlformats.org/drawingml/2006/table">
            <a:tbl>
              <a:tblPr>
                <a:noFill/>
                <a:tableStyleId>{A88B2428-0C41-4B1A-9D4E-B0885BF94441}</a:tableStyleId>
              </a:tblPr>
              <a:tblGrid>
                <a:gridCol w="700500">
                  <a:extLst>
                    <a:ext uri="{9D8B030D-6E8A-4147-A177-3AD203B41FA5}">
                      <a16:colId xmlns:a16="http://schemas.microsoft.com/office/drawing/2014/main" val="20000"/>
                    </a:ext>
                  </a:extLst>
                </a:gridCol>
                <a:gridCol w="1309800">
                  <a:extLst>
                    <a:ext uri="{9D8B030D-6E8A-4147-A177-3AD203B41FA5}">
                      <a16:colId xmlns:a16="http://schemas.microsoft.com/office/drawing/2014/main" val="20001"/>
                    </a:ext>
                  </a:extLst>
                </a:gridCol>
                <a:gridCol w="1554875">
                  <a:extLst>
                    <a:ext uri="{9D8B030D-6E8A-4147-A177-3AD203B41FA5}">
                      <a16:colId xmlns:a16="http://schemas.microsoft.com/office/drawing/2014/main" val="20002"/>
                    </a:ext>
                  </a:extLst>
                </a:gridCol>
                <a:gridCol w="1606425">
                  <a:extLst>
                    <a:ext uri="{9D8B030D-6E8A-4147-A177-3AD203B41FA5}">
                      <a16:colId xmlns:a16="http://schemas.microsoft.com/office/drawing/2014/main" val="20003"/>
                    </a:ext>
                  </a:extLst>
                </a:gridCol>
                <a:gridCol w="1467125">
                  <a:extLst>
                    <a:ext uri="{9D8B030D-6E8A-4147-A177-3AD203B41FA5}">
                      <a16:colId xmlns:a16="http://schemas.microsoft.com/office/drawing/2014/main" val="20004"/>
                    </a:ext>
                  </a:extLst>
                </a:gridCol>
              </a:tblGrid>
              <a:tr h="175875">
                <a:tc>
                  <a:txBody>
                    <a:bodyPr/>
                    <a:lstStyle/>
                    <a:p>
                      <a:pPr marL="0" lvl="0" indent="0" algn="l" rtl="0">
                        <a:spcBef>
                          <a:spcPts val="0"/>
                        </a:spcBef>
                        <a:spcAft>
                          <a:spcPts val="0"/>
                        </a:spcAft>
                        <a:buNone/>
                      </a:pPr>
                      <a:endParaRPr sz="700" b="1">
                        <a:solidFill>
                          <a:schemeClr val="lt1"/>
                        </a:solidFill>
                        <a:latin typeface="Open Sans"/>
                        <a:ea typeface="Open Sans"/>
                        <a:cs typeface="Open Sans"/>
                        <a:sym typeface="Open Sans"/>
                      </a:endParaRPr>
                    </a:p>
                  </a:txBody>
                  <a:tcPr marL="45700" marR="45700" marT="18275" marB="18275">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Q1</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Q2</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Q3</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Q4</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2340300">
                <a:tc>
                  <a:txBody>
                    <a:bodyPr/>
                    <a:lstStyle/>
                    <a:p>
                      <a:pPr marL="0" lvl="0" indent="0" algn="l" rtl="0">
                        <a:spcBef>
                          <a:spcPts val="0"/>
                        </a:spcBef>
                        <a:spcAft>
                          <a:spcPts val="0"/>
                        </a:spcAft>
                        <a:buNone/>
                      </a:pPr>
                      <a:r>
                        <a:rPr lang="en" sz="500" b="1">
                          <a:solidFill>
                            <a:schemeClr val="dk1"/>
                          </a:solidFill>
                          <a:latin typeface="Open Sans"/>
                          <a:ea typeface="Open Sans"/>
                          <a:cs typeface="Open Sans"/>
                          <a:sym typeface="Open Sans"/>
                        </a:rPr>
                        <a:t>Enhance Existing TWN (V5 only)</a:t>
                      </a: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432850">
                <a:tc>
                  <a:txBody>
                    <a:bodyPr/>
                    <a:lstStyle/>
                    <a:p>
                      <a:pPr marL="0" lvl="0" indent="0" algn="l" rtl="0">
                        <a:spcBef>
                          <a:spcPts val="0"/>
                        </a:spcBef>
                        <a:spcAft>
                          <a:spcPts val="0"/>
                        </a:spcAft>
                        <a:buNone/>
                      </a:pPr>
                      <a:r>
                        <a:rPr lang="en" sz="500" b="1">
                          <a:solidFill>
                            <a:schemeClr val="dk1"/>
                          </a:solidFill>
                          <a:latin typeface="Open Sans"/>
                          <a:ea typeface="Open Sans"/>
                          <a:cs typeface="Open Sans"/>
                          <a:sym typeface="Open Sans"/>
                        </a:rPr>
                        <a:t>Ops Admin Config Admin UI</a:t>
                      </a:r>
                      <a:endParaRPr sz="500" b="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2"/>
                  </a:ext>
                </a:extLst>
              </a:tr>
              <a:tr h="720600">
                <a:tc>
                  <a:txBody>
                    <a:bodyPr/>
                    <a:lstStyle/>
                    <a:p>
                      <a:pPr marL="0" lvl="0" indent="0" algn="l" rtl="0">
                        <a:spcBef>
                          <a:spcPts val="0"/>
                        </a:spcBef>
                        <a:spcAft>
                          <a:spcPts val="0"/>
                        </a:spcAft>
                        <a:buNone/>
                      </a:pPr>
                      <a:r>
                        <a:rPr lang="en" sz="500" b="1">
                          <a:solidFill>
                            <a:schemeClr val="dk1"/>
                          </a:solidFill>
                          <a:latin typeface="Open Sans"/>
                          <a:ea typeface="Open Sans"/>
                          <a:cs typeface="Open Sans"/>
                          <a:sym typeface="Open Sans"/>
                        </a:rPr>
                        <a:t>I9 Cloud</a:t>
                      </a: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r>
                        <a:rPr lang="en" sz="500" b="1">
                          <a:solidFill>
                            <a:schemeClr val="dk1"/>
                          </a:solidFill>
                          <a:latin typeface="Open Sans"/>
                          <a:ea typeface="Open Sans"/>
                          <a:cs typeface="Open Sans"/>
                          <a:sym typeface="Open Sans"/>
                        </a:rPr>
                        <a:t>Enhancements</a:t>
                      </a:r>
                      <a:endParaRPr sz="500" b="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994" name="Google Shape;2994;p202"/>
          <p:cNvSpPr/>
          <p:nvPr/>
        </p:nvSpPr>
        <p:spPr>
          <a:xfrm>
            <a:off x="7337655" y="2567970"/>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Activity Owned by </a:t>
            </a:r>
            <a:endParaRPr sz="700" b="1">
              <a:solidFill>
                <a:schemeClr val="dk1"/>
              </a:solidFill>
              <a:latin typeface="Open Sans"/>
              <a:ea typeface="Open Sans"/>
              <a:cs typeface="Open Sans"/>
              <a:sym typeface="Open Sans"/>
            </a:endParaRPr>
          </a:p>
        </p:txBody>
      </p:sp>
      <p:sp>
        <p:nvSpPr>
          <p:cNvPr id="2995" name="Google Shape;2995;p202"/>
          <p:cNvSpPr/>
          <p:nvPr/>
        </p:nvSpPr>
        <p:spPr>
          <a:xfrm>
            <a:off x="7452805" y="2831862"/>
            <a:ext cx="215700" cy="108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2996" name="Google Shape;2996;p202"/>
          <p:cNvSpPr txBox="1"/>
          <p:nvPr/>
        </p:nvSpPr>
        <p:spPr>
          <a:xfrm>
            <a:off x="7695297" y="2832325"/>
            <a:ext cx="1025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Employer Boarding</a:t>
            </a:r>
            <a:endParaRPr sz="700">
              <a:solidFill>
                <a:schemeClr val="dk1"/>
              </a:solidFill>
              <a:latin typeface="Open Sans"/>
              <a:ea typeface="Open Sans"/>
              <a:cs typeface="Open Sans"/>
              <a:sym typeface="Open Sans"/>
            </a:endParaRPr>
          </a:p>
        </p:txBody>
      </p:sp>
      <p:sp>
        <p:nvSpPr>
          <p:cNvPr id="2997" name="Google Shape;2997;p202"/>
          <p:cNvSpPr/>
          <p:nvPr/>
        </p:nvSpPr>
        <p:spPr>
          <a:xfrm>
            <a:off x="7452805" y="2984262"/>
            <a:ext cx="215700" cy="108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p:txBody>
      </p:sp>
      <p:sp>
        <p:nvSpPr>
          <p:cNvPr id="2998" name="Google Shape;2998;p202"/>
          <p:cNvSpPr txBox="1"/>
          <p:nvPr/>
        </p:nvSpPr>
        <p:spPr>
          <a:xfrm>
            <a:off x="7695306" y="2984720"/>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Salesforce</a:t>
            </a:r>
            <a:endParaRPr sz="700">
              <a:solidFill>
                <a:schemeClr val="dk1"/>
              </a:solidFill>
              <a:latin typeface="Open Sans"/>
              <a:ea typeface="Open Sans"/>
              <a:cs typeface="Open Sans"/>
              <a:sym typeface="Open Sans"/>
            </a:endParaRPr>
          </a:p>
        </p:txBody>
      </p:sp>
      <p:sp>
        <p:nvSpPr>
          <p:cNvPr id="2999" name="Google Shape;2999;p202"/>
          <p:cNvSpPr/>
          <p:nvPr/>
        </p:nvSpPr>
        <p:spPr>
          <a:xfrm>
            <a:off x="7452805" y="3127137"/>
            <a:ext cx="215700" cy="108600"/>
          </a:xfrm>
          <a:prstGeom prst="homePlate">
            <a:avLst>
              <a:gd name="adj" fmla="val 74357"/>
            </a:avLst>
          </a:prstGeom>
          <a:noFill/>
          <a:ln w="9525" cap="flat" cmpd="sng">
            <a:solidFill>
              <a:schemeClr val="accent2"/>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3000" name="Google Shape;3000;p202"/>
          <p:cNvSpPr txBox="1"/>
          <p:nvPr/>
        </p:nvSpPr>
        <p:spPr>
          <a:xfrm>
            <a:off x="7695306" y="3122832"/>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CDH</a:t>
            </a:r>
            <a:endParaRPr sz="700">
              <a:solidFill>
                <a:schemeClr val="dk1"/>
              </a:solidFill>
              <a:latin typeface="Open Sans"/>
              <a:ea typeface="Open Sans"/>
              <a:cs typeface="Open Sans"/>
              <a:sym typeface="Open Sans"/>
            </a:endParaRPr>
          </a:p>
        </p:txBody>
      </p:sp>
      <p:sp>
        <p:nvSpPr>
          <p:cNvPr id="3001" name="Google Shape;3001;p202"/>
          <p:cNvSpPr/>
          <p:nvPr/>
        </p:nvSpPr>
        <p:spPr>
          <a:xfrm>
            <a:off x="7473268" y="3618857"/>
            <a:ext cx="147000" cy="108600"/>
          </a:xfrm>
          <a:prstGeom prst="star4">
            <a:avLst>
              <a:gd name="adj" fmla="val 1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p:txBody>
      </p:sp>
      <p:sp>
        <p:nvSpPr>
          <p:cNvPr id="3002" name="Google Shape;3002;p202"/>
          <p:cNvSpPr txBox="1"/>
          <p:nvPr/>
        </p:nvSpPr>
        <p:spPr>
          <a:xfrm>
            <a:off x="7695306" y="3603845"/>
            <a:ext cx="10794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Ongoing activity with no specific end date</a:t>
            </a:r>
            <a:endParaRPr sz="700">
              <a:solidFill>
                <a:schemeClr val="dk1"/>
              </a:solidFill>
              <a:latin typeface="Open Sans"/>
              <a:ea typeface="Open Sans"/>
              <a:cs typeface="Open Sans"/>
              <a:sym typeface="Open Sans"/>
            </a:endParaRPr>
          </a:p>
        </p:txBody>
      </p:sp>
      <p:sp>
        <p:nvSpPr>
          <p:cNvPr id="3003" name="Google Shape;3003;p202"/>
          <p:cNvSpPr/>
          <p:nvPr/>
        </p:nvSpPr>
        <p:spPr>
          <a:xfrm>
            <a:off x="7452805" y="3260487"/>
            <a:ext cx="215700" cy="108600"/>
          </a:xfrm>
          <a:prstGeom prst="homePlate">
            <a:avLst>
              <a:gd name="adj" fmla="val 74357"/>
            </a:avLst>
          </a:prstGeom>
          <a:noFill/>
          <a:ln w="9525" cap="flat" cmpd="sng">
            <a:solidFill>
              <a:schemeClr val="accent5"/>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3004" name="Google Shape;3004;p202"/>
          <p:cNvSpPr txBox="1"/>
          <p:nvPr/>
        </p:nvSpPr>
        <p:spPr>
          <a:xfrm>
            <a:off x="7714356" y="3260945"/>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I9 Cloud</a:t>
            </a:r>
            <a:endParaRPr sz="700">
              <a:solidFill>
                <a:schemeClr val="dk1"/>
              </a:solidFill>
              <a:latin typeface="Open Sans"/>
              <a:ea typeface="Open Sans"/>
              <a:cs typeface="Open Sans"/>
              <a:sym typeface="Open Sans"/>
            </a:endParaRPr>
          </a:p>
        </p:txBody>
      </p:sp>
      <p:grpSp>
        <p:nvGrpSpPr>
          <p:cNvPr id="3005" name="Google Shape;3005;p202"/>
          <p:cNvGrpSpPr/>
          <p:nvPr/>
        </p:nvGrpSpPr>
        <p:grpSpPr>
          <a:xfrm>
            <a:off x="7386198" y="2054567"/>
            <a:ext cx="1407482" cy="215400"/>
            <a:chOff x="7386198" y="2054567"/>
            <a:chExt cx="1407482" cy="215400"/>
          </a:xfrm>
        </p:grpSpPr>
        <p:sp>
          <p:nvSpPr>
            <p:cNvPr id="3006" name="Google Shape;3006;p202"/>
            <p:cNvSpPr/>
            <p:nvPr/>
          </p:nvSpPr>
          <p:spPr>
            <a:xfrm>
              <a:off x="7386198" y="2054567"/>
              <a:ext cx="1470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600" b="1">
                  <a:solidFill>
                    <a:schemeClr val="dk1"/>
                  </a:solidFill>
                  <a:latin typeface="Open Sans"/>
                  <a:ea typeface="Open Sans"/>
                  <a:cs typeface="Open Sans"/>
                  <a:sym typeface="Open Sans"/>
                </a:rPr>
                <a:t>3</a:t>
              </a:r>
              <a:endParaRPr sz="600">
                <a:solidFill>
                  <a:schemeClr val="dk1"/>
                </a:solidFill>
                <a:latin typeface="Open Sans"/>
                <a:ea typeface="Open Sans"/>
                <a:cs typeface="Open Sans"/>
                <a:sym typeface="Open Sans"/>
              </a:endParaRPr>
            </a:p>
          </p:txBody>
        </p:sp>
        <p:sp>
          <p:nvSpPr>
            <p:cNvPr id="3007" name="Google Shape;3007;p202"/>
            <p:cNvSpPr txBox="1"/>
            <p:nvPr/>
          </p:nvSpPr>
          <p:spPr>
            <a:xfrm>
              <a:off x="7569079" y="2054567"/>
              <a:ext cx="12246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Billing process supports I9 Cloud Revenue Share</a:t>
              </a:r>
              <a:endParaRPr sz="700">
                <a:solidFill>
                  <a:schemeClr val="dk1"/>
                </a:solidFill>
                <a:latin typeface="Open Sans"/>
                <a:ea typeface="Open Sans"/>
                <a:cs typeface="Open Sans"/>
                <a:sym typeface="Open Sans"/>
              </a:endParaRPr>
            </a:p>
          </p:txBody>
        </p:sp>
      </p:grpSp>
      <p:sp>
        <p:nvSpPr>
          <p:cNvPr id="3008" name="Google Shape;3008;p202"/>
          <p:cNvSpPr txBox="1"/>
          <p:nvPr/>
        </p:nvSpPr>
        <p:spPr>
          <a:xfrm>
            <a:off x="1040577" y="4265146"/>
            <a:ext cx="43092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sp>
        <p:nvSpPr>
          <p:cNvPr id="3009" name="Google Shape;3009;p202"/>
          <p:cNvSpPr/>
          <p:nvPr/>
        </p:nvSpPr>
        <p:spPr>
          <a:xfrm>
            <a:off x="1178228" y="1296000"/>
            <a:ext cx="1293300" cy="237000"/>
          </a:xfrm>
          <a:prstGeom prst="homePlate">
            <a:avLst>
              <a:gd name="adj" fmla="val 74357"/>
            </a:avLst>
          </a:prstGeom>
          <a:noFill/>
          <a:ln w="9525" cap="flat" cmpd="sng">
            <a:solidFill>
              <a:schemeClr val="accent2"/>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b="1">
                <a:solidFill>
                  <a:schemeClr val="dk2"/>
                </a:solidFill>
                <a:latin typeface="Open Sans"/>
                <a:ea typeface="Open Sans"/>
                <a:cs typeface="Open Sans"/>
                <a:sym typeface="Open Sans"/>
              </a:rPr>
              <a:t>New Service:</a:t>
            </a:r>
            <a:r>
              <a:rPr lang="en" sz="400">
                <a:solidFill>
                  <a:schemeClr val="dk2"/>
                </a:solidFill>
                <a:latin typeface="Open Sans"/>
                <a:ea typeface="Open Sans"/>
                <a:cs typeface="Open Sans"/>
                <a:sym typeface="Open Sans"/>
              </a:rPr>
              <a:t> Employer Name Matching - Lookup Temp EFX_ID.</a:t>
            </a:r>
            <a:endParaRPr sz="400">
              <a:solidFill>
                <a:schemeClr val="dk2"/>
              </a:solidFill>
              <a:latin typeface="Open Sans"/>
              <a:ea typeface="Open Sans"/>
              <a:cs typeface="Open Sans"/>
              <a:sym typeface="Open Sans"/>
            </a:endParaRPr>
          </a:p>
        </p:txBody>
      </p:sp>
      <p:sp>
        <p:nvSpPr>
          <p:cNvPr id="3010" name="Google Shape;3010;p202"/>
          <p:cNvSpPr/>
          <p:nvPr/>
        </p:nvSpPr>
        <p:spPr>
          <a:xfrm>
            <a:off x="1901458" y="1491037"/>
            <a:ext cx="117600" cy="1161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1</a:t>
            </a:r>
            <a:endParaRPr sz="400">
              <a:solidFill>
                <a:schemeClr val="dk1"/>
              </a:solidFill>
              <a:latin typeface="Open Sans"/>
              <a:ea typeface="Open Sans"/>
              <a:cs typeface="Open Sans"/>
              <a:sym typeface="Open Sans"/>
            </a:endParaRPr>
          </a:p>
        </p:txBody>
      </p:sp>
      <p:sp>
        <p:nvSpPr>
          <p:cNvPr id="3011" name="Google Shape;3011;p202"/>
          <p:cNvSpPr/>
          <p:nvPr/>
        </p:nvSpPr>
        <p:spPr>
          <a:xfrm>
            <a:off x="2483700" y="1296000"/>
            <a:ext cx="1529700" cy="2370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Service Enhancement:</a:t>
            </a:r>
            <a:r>
              <a:rPr lang="en" sz="400">
                <a:solidFill>
                  <a:schemeClr val="dk1"/>
                </a:solidFill>
                <a:latin typeface="Open Sans"/>
                <a:ea typeface="Open Sans"/>
                <a:cs typeface="Open Sans"/>
                <a:sym typeface="Open Sans"/>
              </a:rPr>
              <a:t> To support lookup of temp EFX_ID </a:t>
            </a:r>
            <a:endParaRPr sz="400">
              <a:solidFill>
                <a:schemeClr val="dk2"/>
              </a:solidFill>
              <a:latin typeface="Open Sans"/>
              <a:ea typeface="Open Sans"/>
              <a:cs typeface="Open Sans"/>
              <a:sym typeface="Open Sans"/>
            </a:endParaRPr>
          </a:p>
        </p:txBody>
      </p:sp>
      <p:sp>
        <p:nvSpPr>
          <p:cNvPr id="3012" name="Google Shape;3012;p202"/>
          <p:cNvSpPr/>
          <p:nvPr/>
        </p:nvSpPr>
        <p:spPr>
          <a:xfrm>
            <a:off x="1178227" y="3143999"/>
            <a:ext cx="1293300" cy="2370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Service Enhancement:</a:t>
            </a:r>
            <a:r>
              <a:rPr lang="en" sz="400">
                <a:solidFill>
                  <a:schemeClr val="dk1"/>
                </a:solidFill>
                <a:latin typeface="Open Sans"/>
                <a:ea typeface="Open Sans"/>
                <a:cs typeface="Open Sans"/>
                <a:sym typeface="Open Sans"/>
              </a:rPr>
              <a:t>Lookup Alliance Config for Product </a:t>
            </a:r>
            <a:r>
              <a:rPr lang="en" sz="400" b="1" i="1">
                <a:solidFill>
                  <a:schemeClr val="dk1"/>
                </a:solidFill>
                <a:latin typeface="Open Sans"/>
                <a:ea typeface="Open Sans"/>
                <a:cs typeface="Open Sans"/>
                <a:sym typeface="Open Sans"/>
              </a:rPr>
              <a:t>TWN ONLY</a:t>
            </a:r>
            <a:endParaRPr sz="400" b="1" i="1">
              <a:solidFill>
                <a:schemeClr val="dk2"/>
              </a:solidFill>
              <a:latin typeface="Open Sans"/>
              <a:ea typeface="Open Sans"/>
              <a:cs typeface="Open Sans"/>
              <a:sym typeface="Open Sans"/>
            </a:endParaRPr>
          </a:p>
        </p:txBody>
      </p:sp>
      <p:sp>
        <p:nvSpPr>
          <p:cNvPr id="3013" name="Google Shape;3013;p202"/>
          <p:cNvSpPr/>
          <p:nvPr/>
        </p:nvSpPr>
        <p:spPr>
          <a:xfrm>
            <a:off x="1178227" y="1714273"/>
            <a:ext cx="1306800" cy="2691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b="1">
                <a:solidFill>
                  <a:schemeClr val="dk2"/>
                </a:solidFill>
                <a:latin typeface="Open Sans"/>
                <a:ea typeface="Open Sans"/>
                <a:cs typeface="Open Sans"/>
                <a:sym typeface="Open Sans"/>
              </a:rPr>
              <a:t>New Service:</a:t>
            </a:r>
            <a:r>
              <a:rPr lang="en" sz="400">
                <a:solidFill>
                  <a:schemeClr val="dk2"/>
                </a:solidFill>
                <a:latin typeface="Open Sans"/>
                <a:ea typeface="Open Sans"/>
                <a:cs typeface="Open Sans"/>
                <a:sym typeface="Open Sans"/>
              </a:rPr>
              <a:t> “Check Duplicate Employer Product Subscription" </a:t>
            </a:r>
            <a:r>
              <a:rPr lang="en" sz="400" b="1">
                <a:solidFill>
                  <a:schemeClr val="dk1"/>
                </a:solidFill>
                <a:latin typeface="Open Sans"/>
                <a:ea typeface="Open Sans"/>
                <a:cs typeface="Open Sans"/>
                <a:sym typeface="Open Sans"/>
              </a:rPr>
              <a:t>ALL PRODUCTS</a:t>
            </a:r>
            <a:r>
              <a:rPr lang="en" sz="400" b="1">
                <a:solidFill>
                  <a:srgbClr val="FF0000"/>
                </a:solidFill>
                <a:latin typeface="Open Sans"/>
                <a:ea typeface="Open Sans"/>
                <a:cs typeface="Open Sans"/>
                <a:sym typeface="Open Sans"/>
              </a:rPr>
              <a:t> - check with Simon)</a:t>
            </a:r>
            <a:endParaRPr sz="400" b="1">
              <a:solidFill>
                <a:srgbClr val="FF0000"/>
              </a:solidFill>
              <a:latin typeface="Open Sans"/>
              <a:ea typeface="Open Sans"/>
              <a:cs typeface="Open Sans"/>
              <a:sym typeface="Open Sans"/>
            </a:endParaRPr>
          </a:p>
        </p:txBody>
      </p:sp>
      <p:sp>
        <p:nvSpPr>
          <p:cNvPr id="3014" name="Google Shape;3014;p202"/>
          <p:cNvSpPr/>
          <p:nvPr/>
        </p:nvSpPr>
        <p:spPr>
          <a:xfrm>
            <a:off x="2483701" y="1714273"/>
            <a:ext cx="1529700" cy="2691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Process Enhancement: </a:t>
            </a:r>
            <a:r>
              <a:rPr lang="en" sz="400">
                <a:solidFill>
                  <a:schemeClr val="dk1"/>
                </a:solidFill>
                <a:latin typeface="Open Sans"/>
                <a:ea typeface="Open Sans"/>
                <a:cs typeface="Open Sans"/>
                <a:sym typeface="Open Sans"/>
              </a:rPr>
              <a:t>Integrate "Check for existing active product for employer" step into process flow</a:t>
            </a:r>
            <a:endParaRPr sz="400">
              <a:solidFill>
                <a:schemeClr val="dk2"/>
              </a:solidFill>
              <a:latin typeface="Open Sans"/>
              <a:ea typeface="Open Sans"/>
              <a:cs typeface="Open Sans"/>
              <a:sym typeface="Open Sans"/>
            </a:endParaRPr>
          </a:p>
        </p:txBody>
      </p:sp>
      <p:sp>
        <p:nvSpPr>
          <p:cNvPr id="3015" name="Google Shape;3015;p202"/>
          <p:cNvSpPr/>
          <p:nvPr/>
        </p:nvSpPr>
        <p:spPr>
          <a:xfrm>
            <a:off x="1178227" y="2169079"/>
            <a:ext cx="1306800" cy="2691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b="1">
                <a:solidFill>
                  <a:schemeClr val="dk2"/>
                </a:solidFill>
                <a:latin typeface="Open Sans"/>
                <a:ea typeface="Open Sans"/>
                <a:cs typeface="Open Sans"/>
                <a:sym typeface="Open Sans"/>
              </a:rPr>
              <a:t>New Service:</a:t>
            </a:r>
            <a:r>
              <a:rPr lang="en" sz="400">
                <a:solidFill>
                  <a:schemeClr val="dk2"/>
                </a:solidFill>
                <a:latin typeface="Open Sans"/>
                <a:ea typeface="Open Sans"/>
                <a:cs typeface="Open Sans"/>
                <a:sym typeface="Open Sans"/>
              </a:rPr>
              <a:t> Create Opportunity/Account API </a:t>
            </a:r>
            <a:r>
              <a:rPr lang="en" sz="400" i="1">
                <a:solidFill>
                  <a:schemeClr val="dk2"/>
                </a:solidFill>
                <a:latin typeface="Open Sans"/>
                <a:ea typeface="Open Sans"/>
                <a:cs typeface="Open Sans"/>
                <a:sym typeface="Open Sans"/>
              </a:rPr>
              <a:t>(Switch from File to API based)</a:t>
            </a:r>
            <a:r>
              <a:rPr lang="en" sz="400">
                <a:solidFill>
                  <a:schemeClr val="dk2"/>
                </a:solidFill>
                <a:latin typeface="Open Sans"/>
                <a:ea typeface="Open Sans"/>
                <a:cs typeface="Open Sans"/>
                <a:sym typeface="Open Sans"/>
              </a:rPr>
              <a:t> - </a:t>
            </a:r>
            <a:r>
              <a:rPr lang="en" sz="400" b="1">
                <a:solidFill>
                  <a:schemeClr val="dk1"/>
                </a:solidFill>
                <a:latin typeface="Open Sans"/>
                <a:ea typeface="Open Sans"/>
                <a:cs typeface="Open Sans"/>
                <a:sym typeface="Open Sans"/>
              </a:rPr>
              <a:t>ALL PRODUCTS</a:t>
            </a:r>
            <a:r>
              <a:rPr lang="en" sz="400" b="1">
                <a:solidFill>
                  <a:srgbClr val="FF0000"/>
                </a:solidFill>
                <a:latin typeface="Open Sans"/>
                <a:ea typeface="Open Sans"/>
                <a:cs typeface="Open Sans"/>
                <a:sym typeface="Open Sans"/>
              </a:rPr>
              <a:t> - check with Simon)</a:t>
            </a:r>
            <a:endParaRPr sz="400" b="1">
              <a:solidFill>
                <a:srgbClr val="FF0000"/>
              </a:solidFill>
              <a:latin typeface="Open Sans"/>
              <a:ea typeface="Open Sans"/>
              <a:cs typeface="Open Sans"/>
              <a:sym typeface="Open Sans"/>
            </a:endParaRPr>
          </a:p>
        </p:txBody>
      </p:sp>
      <p:sp>
        <p:nvSpPr>
          <p:cNvPr id="3016" name="Google Shape;3016;p202"/>
          <p:cNvSpPr/>
          <p:nvPr/>
        </p:nvSpPr>
        <p:spPr>
          <a:xfrm>
            <a:off x="1404891" y="2433364"/>
            <a:ext cx="1076700" cy="2691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b="1">
                <a:solidFill>
                  <a:schemeClr val="dk2"/>
                </a:solidFill>
                <a:latin typeface="Open Sans"/>
                <a:ea typeface="Open Sans"/>
                <a:cs typeface="Open Sans"/>
                <a:sym typeface="Open Sans"/>
              </a:rPr>
              <a:t>Service Enhancement: </a:t>
            </a:r>
            <a:r>
              <a:rPr lang="en" sz="400">
                <a:solidFill>
                  <a:schemeClr val="dk2"/>
                </a:solidFill>
                <a:latin typeface="Open Sans"/>
                <a:ea typeface="Open Sans"/>
                <a:cs typeface="Open Sans"/>
                <a:sym typeface="Open Sans"/>
              </a:rPr>
              <a:t>Create Workfront Project</a:t>
            </a:r>
            <a:r>
              <a:rPr lang="en" sz="400">
                <a:solidFill>
                  <a:srgbClr val="FF0000"/>
                </a:solidFill>
                <a:latin typeface="Open Sans"/>
                <a:ea typeface="Open Sans"/>
                <a:cs typeface="Open Sans"/>
                <a:sym typeface="Open Sans"/>
              </a:rPr>
              <a:t> </a:t>
            </a:r>
            <a:r>
              <a:rPr lang="en" sz="400">
                <a:solidFill>
                  <a:schemeClr val="dk1"/>
                </a:solidFill>
                <a:latin typeface="Open Sans"/>
                <a:ea typeface="Open Sans"/>
                <a:cs typeface="Open Sans"/>
                <a:sym typeface="Open Sans"/>
              </a:rPr>
              <a:t>(All products</a:t>
            </a:r>
            <a:r>
              <a:rPr lang="en" sz="400" b="1">
                <a:solidFill>
                  <a:srgbClr val="FF0000"/>
                </a:solidFill>
                <a:latin typeface="Open Sans"/>
                <a:ea typeface="Open Sans"/>
                <a:cs typeface="Open Sans"/>
                <a:sym typeface="Open Sans"/>
              </a:rPr>
              <a:t> - check with Simon)</a:t>
            </a:r>
            <a:endParaRPr sz="400" b="1">
              <a:solidFill>
                <a:srgbClr val="FF0000"/>
              </a:solidFill>
              <a:latin typeface="Open Sans"/>
              <a:ea typeface="Open Sans"/>
              <a:cs typeface="Open Sans"/>
              <a:sym typeface="Open Sans"/>
            </a:endParaRPr>
          </a:p>
        </p:txBody>
      </p:sp>
      <p:sp>
        <p:nvSpPr>
          <p:cNvPr id="3017" name="Google Shape;3017;p202"/>
          <p:cNvSpPr/>
          <p:nvPr/>
        </p:nvSpPr>
        <p:spPr>
          <a:xfrm>
            <a:off x="1408698" y="2722323"/>
            <a:ext cx="1076700" cy="3342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400" b="1">
                <a:solidFill>
                  <a:schemeClr val="dk2"/>
                </a:solidFill>
                <a:latin typeface="Open Sans"/>
                <a:ea typeface="Open Sans"/>
                <a:cs typeface="Open Sans"/>
                <a:sym typeface="Open Sans"/>
              </a:rPr>
              <a:t>Service Enhancement: </a:t>
            </a:r>
            <a:r>
              <a:rPr lang="en" sz="400">
                <a:solidFill>
                  <a:schemeClr val="dk2"/>
                </a:solidFill>
                <a:latin typeface="Open Sans"/>
                <a:ea typeface="Open Sans"/>
                <a:cs typeface="Open Sans"/>
                <a:sym typeface="Open Sans"/>
              </a:rPr>
              <a:t>Setup Salesforce Account &amp; Link ER Code (Mulesoft Service: Create</a:t>
            </a:r>
            <a:r>
              <a:rPr lang="en" sz="400" b="1">
                <a:solidFill>
                  <a:schemeClr val="dk1"/>
                </a:solidFill>
                <a:latin typeface="Open Sans"/>
                <a:ea typeface="Open Sans"/>
                <a:cs typeface="Open Sans"/>
                <a:sym typeface="Open Sans"/>
              </a:rPr>
              <a:t> - ALL PRODUCTS</a:t>
            </a:r>
            <a:r>
              <a:rPr lang="en" sz="400" b="1">
                <a:solidFill>
                  <a:srgbClr val="FF0000"/>
                </a:solidFill>
                <a:latin typeface="Open Sans"/>
                <a:ea typeface="Open Sans"/>
                <a:cs typeface="Open Sans"/>
                <a:sym typeface="Open Sans"/>
              </a:rPr>
              <a:t> - check with Simon)</a:t>
            </a:r>
            <a:endParaRPr sz="400" b="1">
              <a:solidFill>
                <a:srgbClr val="FF0000"/>
              </a:solidFill>
              <a:latin typeface="Open Sans"/>
              <a:ea typeface="Open Sans"/>
              <a:cs typeface="Open Sans"/>
              <a:sym typeface="Open Sans"/>
            </a:endParaRPr>
          </a:p>
        </p:txBody>
      </p:sp>
      <p:sp>
        <p:nvSpPr>
          <p:cNvPr id="3018" name="Google Shape;3018;p202"/>
          <p:cNvSpPr/>
          <p:nvPr/>
        </p:nvSpPr>
        <p:spPr>
          <a:xfrm>
            <a:off x="1554900" y="3659725"/>
            <a:ext cx="2458200" cy="159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New UI</a:t>
            </a:r>
            <a:r>
              <a:rPr lang="en" sz="400">
                <a:solidFill>
                  <a:schemeClr val="dk1"/>
                </a:solidFill>
                <a:latin typeface="Open Sans"/>
                <a:ea typeface="Open Sans"/>
                <a:cs typeface="Open Sans"/>
                <a:sym typeface="Open Sans"/>
              </a:rPr>
              <a:t> - Develop UI for setup of Direct and Alliance configs - </a:t>
            </a:r>
            <a:r>
              <a:rPr lang="en" sz="400" b="1">
                <a:solidFill>
                  <a:schemeClr val="dk1"/>
                </a:solidFill>
                <a:latin typeface="Open Sans"/>
                <a:ea typeface="Open Sans"/>
                <a:cs typeface="Open Sans"/>
                <a:sym typeface="Open Sans"/>
              </a:rPr>
              <a:t>TWN ONLY</a:t>
            </a:r>
            <a:endParaRPr sz="400" b="1">
              <a:solidFill>
                <a:schemeClr val="dk2"/>
              </a:solidFill>
              <a:latin typeface="Open Sans"/>
              <a:ea typeface="Open Sans"/>
              <a:cs typeface="Open Sans"/>
              <a:sym typeface="Open Sans"/>
            </a:endParaRPr>
          </a:p>
        </p:txBody>
      </p:sp>
      <p:sp>
        <p:nvSpPr>
          <p:cNvPr id="3019" name="Google Shape;3019;p202"/>
          <p:cNvSpPr/>
          <p:nvPr/>
        </p:nvSpPr>
        <p:spPr>
          <a:xfrm>
            <a:off x="2479144" y="2169078"/>
            <a:ext cx="1529700" cy="2820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Process Enhancement: </a:t>
            </a:r>
            <a:r>
              <a:rPr lang="en" sz="400">
                <a:solidFill>
                  <a:schemeClr val="dk1"/>
                </a:solidFill>
                <a:latin typeface="Open Sans"/>
                <a:ea typeface="Open Sans"/>
                <a:cs typeface="Open Sans"/>
                <a:sym typeface="Open Sans"/>
              </a:rPr>
              <a:t>Switch to API based integration for Create Opportunity/Account API </a:t>
            </a:r>
            <a:r>
              <a:rPr lang="en" sz="400" b="1">
                <a:solidFill>
                  <a:schemeClr val="dk1"/>
                </a:solidFill>
                <a:latin typeface="Open Sans"/>
                <a:ea typeface="Open Sans"/>
                <a:cs typeface="Open Sans"/>
                <a:sym typeface="Open Sans"/>
              </a:rPr>
              <a:t>TWN ONLY</a:t>
            </a:r>
            <a:endParaRPr sz="400" b="1">
              <a:solidFill>
                <a:schemeClr val="dk2"/>
              </a:solidFill>
              <a:latin typeface="Open Sans"/>
              <a:ea typeface="Open Sans"/>
              <a:cs typeface="Open Sans"/>
              <a:sym typeface="Open Sans"/>
            </a:endParaRPr>
          </a:p>
        </p:txBody>
      </p:sp>
      <p:sp>
        <p:nvSpPr>
          <p:cNvPr id="3020" name="Google Shape;3020;p202"/>
          <p:cNvSpPr/>
          <p:nvPr/>
        </p:nvSpPr>
        <p:spPr>
          <a:xfrm>
            <a:off x="4031750" y="3659722"/>
            <a:ext cx="1591800" cy="159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Enhance UI</a:t>
            </a:r>
            <a:r>
              <a:rPr lang="en" sz="400">
                <a:solidFill>
                  <a:schemeClr val="dk1"/>
                </a:solidFill>
                <a:latin typeface="Open Sans"/>
                <a:ea typeface="Open Sans"/>
                <a:cs typeface="Open Sans"/>
                <a:sym typeface="Open Sans"/>
              </a:rPr>
              <a:t> for setup of Direct and Alliance configs - </a:t>
            </a:r>
            <a:r>
              <a:rPr lang="en" sz="400" b="1">
                <a:solidFill>
                  <a:schemeClr val="dk1"/>
                </a:solidFill>
                <a:latin typeface="Open Sans"/>
                <a:ea typeface="Open Sans"/>
                <a:cs typeface="Open Sans"/>
                <a:sym typeface="Open Sans"/>
              </a:rPr>
              <a:t>ALL PRODUCTS</a:t>
            </a:r>
            <a:endParaRPr sz="400" b="1">
              <a:solidFill>
                <a:schemeClr val="dk2"/>
              </a:solidFill>
              <a:latin typeface="Open Sans"/>
              <a:ea typeface="Open Sans"/>
              <a:cs typeface="Open Sans"/>
              <a:sym typeface="Open Sans"/>
            </a:endParaRPr>
          </a:p>
        </p:txBody>
      </p:sp>
      <p:sp>
        <p:nvSpPr>
          <p:cNvPr id="3021" name="Google Shape;3021;p202"/>
          <p:cNvSpPr/>
          <p:nvPr/>
        </p:nvSpPr>
        <p:spPr>
          <a:xfrm>
            <a:off x="1875596" y="3789551"/>
            <a:ext cx="117600" cy="960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500" b="1">
                <a:solidFill>
                  <a:schemeClr val="dk1"/>
                </a:solidFill>
                <a:latin typeface="Open Sans"/>
                <a:ea typeface="Open Sans"/>
                <a:cs typeface="Open Sans"/>
                <a:sym typeface="Open Sans"/>
              </a:rPr>
              <a:t>2</a:t>
            </a:r>
            <a:endParaRPr sz="500">
              <a:solidFill>
                <a:schemeClr val="dk1"/>
              </a:solidFill>
              <a:latin typeface="Open Sans"/>
              <a:ea typeface="Open Sans"/>
              <a:cs typeface="Open Sans"/>
              <a:sym typeface="Open Sans"/>
            </a:endParaRPr>
          </a:p>
        </p:txBody>
      </p:sp>
      <p:sp>
        <p:nvSpPr>
          <p:cNvPr id="3022" name="Google Shape;3022;p202"/>
          <p:cNvSpPr/>
          <p:nvPr/>
        </p:nvSpPr>
        <p:spPr>
          <a:xfrm>
            <a:off x="4031453" y="4058102"/>
            <a:ext cx="1591800" cy="1017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Service Enhancement: </a:t>
            </a:r>
            <a:r>
              <a:rPr lang="en" sz="400">
                <a:solidFill>
                  <a:schemeClr val="dk1"/>
                </a:solidFill>
                <a:latin typeface="Open Sans"/>
                <a:ea typeface="Open Sans"/>
                <a:cs typeface="Open Sans"/>
                <a:sym typeface="Open Sans"/>
              </a:rPr>
              <a:t>Lookup Alliance Config for Product </a:t>
            </a:r>
            <a:r>
              <a:rPr lang="en" sz="400" b="1">
                <a:solidFill>
                  <a:schemeClr val="dk1"/>
                </a:solidFill>
                <a:latin typeface="Open Sans"/>
                <a:ea typeface="Open Sans"/>
                <a:cs typeface="Open Sans"/>
                <a:sym typeface="Open Sans"/>
              </a:rPr>
              <a:t>(Enhance for I9)</a:t>
            </a:r>
            <a:endParaRPr sz="400" b="1">
              <a:solidFill>
                <a:schemeClr val="dk2"/>
              </a:solidFill>
              <a:latin typeface="Open Sans"/>
              <a:ea typeface="Open Sans"/>
              <a:cs typeface="Open Sans"/>
              <a:sym typeface="Open Sans"/>
            </a:endParaRPr>
          </a:p>
        </p:txBody>
      </p:sp>
      <p:sp>
        <p:nvSpPr>
          <p:cNvPr id="3023" name="Google Shape;3023;p202"/>
          <p:cNvSpPr/>
          <p:nvPr/>
        </p:nvSpPr>
        <p:spPr>
          <a:xfrm>
            <a:off x="2404275" y="4221638"/>
            <a:ext cx="1591800" cy="101700"/>
          </a:xfrm>
          <a:prstGeom prst="homePlate">
            <a:avLst>
              <a:gd name="adj" fmla="val 74357"/>
            </a:avLst>
          </a:prstGeom>
          <a:noFill/>
          <a:ln w="9525" cap="flat" cmpd="sng">
            <a:solidFill>
              <a:schemeClr val="accent5"/>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New Service: </a:t>
            </a:r>
            <a:r>
              <a:rPr lang="en" sz="400">
                <a:solidFill>
                  <a:schemeClr val="dk1"/>
                </a:solidFill>
                <a:latin typeface="Open Sans"/>
                <a:ea typeface="Open Sans"/>
                <a:cs typeface="Open Sans"/>
                <a:sym typeface="Open Sans"/>
              </a:rPr>
              <a:t>Alliance I9 Cloud Default Config &amp; Employer Setup Subprocess</a:t>
            </a:r>
            <a:endParaRPr sz="400">
              <a:solidFill>
                <a:schemeClr val="dk2"/>
              </a:solidFill>
              <a:latin typeface="Open Sans"/>
              <a:ea typeface="Open Sans"/>
              <a:cs typeface="Open Sans"/>
              <a:sym typeface="Open Sans"/>
            </a:endParaRPr>
          </a:p>
        </p:txBody>
      </p:sp>
      <p:sp>
        <p:nvSpPr>
          <p:cNvPr id="3024" name="Google Shape;3024;p202"/>
          <p:cNvSpPr/>
          <p:nvPr/>
        </p:nvSpPr>
        <p:spPr>
          <a:xfrm>
            <a:off x="4031453" y="4189467"/>
            <a:ext cx="1551600" cy="1413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Process Enhancement - </a:t>
            </a:r>
            <a:r>
              <a:rPr lang="en" sz="400">
                <a:solidFill>
                  <a:schemeClr val="dk1"/>
                </a:solidFill>
                <a:latin typeface="Open Sans"/>
                <a:ea typeface="Open Sans"/>
                <a:cs typeface="Open Sans"/>
                <a:sym typeface="Open Sans"/>
              </a:rPr>
              <a:t>Employer Onboarding to call I9 Cloud Default Config Setup Subprocess</a:t>
            </a:r>
            <a:endParaRPr sz="400">
              <a:solidFill>
                <a:schemeClr val="dk2"/>
              </a:solidFill>
              <a:latin typeface="Open Sans"/>
              <a:ea typeface="Open Sans"/>
              <a:cs typeface="Open Sans"/>
              <a:sym typeface="Open Sans"/>
            </a:endParaRPr>
          </a:p>
        </p:txBody>
      </p:sp>
      <p:sp>
        <p:nvSpPr>
          <p:cNvPr id="3025" name="Google Shape;3025;p202"/>
          <p:cNvSpPr/>
          <p:nvPr/>
        </p:nvSpPr>
        <p:spPr>
          <a:xfrm>
            <a:off x="4036091" y="4360432"/>
            <a:ext cx="1551600" cy="1482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Process Enhancement: </a:t>
            </a:r>
            <a:r>
              <a:rPr lang="en" sz="400">
                <a:solidFill>
                  <a:schemeClr val="dk1"/>
                </a:solidFill>
                <a:latin typeface="Open Sans"/>
                <a:ea typeface="Open Sans"/>
                <a:cs typeface="Open Sans"/>
                <a:sym typeface="Open Sans"/>
              </a:rPr>
              <a:t>To call “Create Opportunity/Account API” </a:t>
            </a:r>
            <a:r>
              <a:rPr lang="en" sz="400" b="1">
                <a:solidFill>
                  <a:schemeClr val="dk1"/>
                </a:solidFill>
                <a:latin typeface="Open Sans"/>
                <a:ea typeface="Open Sans"/>
                <a:cs typeface="Open Sans"/>
                <a:sym typeface="Open Sans"/>
              </a:rPr>
              <a:t>I9 ONLY</a:t>
            </a:r>
            <a:endParaRPr sz="400" b="1">
              <a:solidFill>
                <a:schemeClr val="dk2"/>
              </a:solidFill>
              <a:latin typeface="Open Sans"/>
              <a:ea typeface="Open Sans"/>
              <a:cs typeface="Open Sans"/>
              <a:sym typeface="Open Sans"/>
            </a:endParaRPr>
          </a:p>
        </p:txBody>
      </p:sp>
      <p:sp>
        <p:nvSpPr>
          <p:cNvPr id="3026" name="Google Shape;3026;p202"/>
          <p:cNvSpPr/>
          <p:nvPr/>
        </p:nvSpPr>
        <p:spPr>
          <a:xfrm>
            <a:off x="4036091" y="4538297"/>
            <a:ext cx="1551600" cy="1482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New Functionality: </a:t>
            </a:r>
            <a:r>
              <a:rPr lang="en" sz="400">
                <a:solidFill>
                  <a:schemeClr val="dk1"/>
                </a:solidFill>
                <a:latin typeface="Open Sans"/>
                <a:ea typeface="Open Sans"/>
                <a:cs typeface="Open Sans"/>
                <a:sym typeface="Open Sans"/>
              </a:rPr>
              <a:t>I9 Cloud Alliance/Reseller Rev share setup</a:t>
            </a:r>
            <a:endParaRPr sz="400">
              <a:solidFill>
                <a:schemeClr val="dk2"/>
              </a:solidFill>
              <a:latin typeface="Open Sans"/>
              <a:ea typeface="Open Sans"/>
              <a:cs typeface="Open Sans"/>
              <a:sym typeface="Open Sans"/>
            </a:endParaRPr>
          </a:p>
        </p:txBody>
      </p:sp>
      <p:sp>
        <p:nvSpPr>
          <p:cNvPr id="3027" name="Google Shape;3027;p202"/>
          <p:cNvSpPr/>
          <p:nvPr/>
        </p:nvSpPr>
        <p:spPr>
          <a:xfrm>
            <a:off x="5722400" y="4632325"/>
            <a:ext cx="779100" cy="121800"/>
          </a:xfrm>
          <a:prstGeom prst="wedgeRectCallout">
            <a:avLst>
              <a:gd name="adj1" fmla="val -76435"/>
              <a:gd name="adj2" fmla="val -1307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accent2"/>
                </a:solidFill>
              </a:rPr>
              <a:t>Who owns this?</a:t>
            </a:r>
            <a:endParaRPr sz="300">
              <a:solidFill>
                <a:schemeClr val="accent2"/>
              </a:solidFill>
            </a:endParaRPr>
          </a:p>
        </p:txBody>
      </p:sp>
      <p:sp>
        <p:nvSpPr>
          <p:cNvPr id="3028" name="Google Shape;3028;p202"/>
          <p:cNvSpPr/>
          <p:nvPr/>
        </p:nvSpPr>
        <p:spPr>
          <a:xfrm>
            <a:off x="4140875" y="4675937"/>
            <a:ext cx="143100" cy="735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3</a:t>
            </a:r>
            <a:endParaRPr sz="400">
              <a:solidFill>
                <a:schemeClr val="dk1"/>
              </a:solidFill>
              <a:latin typeface="Open Sans"/>
              <a:ea typeface="Open Sans"/>
              <a:cs typeface="Open Sans"/>
              <a:sym typeface="Open Sans"/>
            </a:endParaRPr>
          </a:p>
        </p:txBody>
      </p:sp>
      <p:sp>
        <p:nvSpPr>
          <p:cNvPr id="3029" name="Google Shape;3029;p202"/>
          <p:cNvSpPr/>
          <p:nvPr/>
        </p:nvSpPr>
        <p:spPr>
          <a:xfrm>
            <a:off x="2497423" y="3042088"/>
            <a:ext cx="1529700" cy="3597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New Admin UI: </a:t>
            </a:r>
            <a:r>
              <a:rPr lang="en" sz="400">
                <a:solidFill>
                  <a:schemeClr val="dk1"/>
                </a:solidFill>
                <a:latin typeface="Open Sans"/>
                <a:ea typeface="Open Sans"/>
                <a:cs typeface="Open Sans"/>
                <a:sym typeface="Open Sans"/>
              </a:rPr>
              <a:t>For Implementation specialist</a:t>
            </a:r>
            <a:r>
              <a:rPr lang="en" sz="400" b="1">
                <a:solidFill>
                  <a:schemeClr val="dk1"/>
                </a:solidFill>
                <a:latin typeface="Open Sans"/>
                <a:ea typeface="Open Sans"/>
                <a:cs typeface="Open Sans"/>
                <a:sym typeface="Open Sans"/>
              </a:rPr>
              <a:t> </a:t>
            </a:r>
            <a:r>
              <a:rPr lang="en" sz="400">
                <a:solidFill>
                  <a:schemeClr val="dk1"/>
                </a:solidFill>
                <a:latin typeface="Open Sans"/>
                <a:ea typeface="Open Sans"/>
                <a:cs typeface="Open Sans"/>
                <a:sym typeface="Open Sans"/>
              </a:rPr>
              <a:t>to promote SSS/AMS configuration from Customer Acceptance to Production</a:t>
            </a:r>
            <a:endParaRPr sz="400" b="1">
              <a:solidFill>
                <a:schemeClr val="dk2"/>
              </a:solidFill>
              <a:latin typeface="Open Sans"/>
              <a:ea typeface="Open Sans"/>
              <a:cs typeface="Open Sans"/>
              <a:sym typeface="Open Sans"/>
            </a:endParaRPr>
          </a:p>
        </p:txBody>
      </p:sp>
      <p:sp>
        <p:nvSpPr>
          <p:cNvPr id="3030" name="Google Shape;3030;p202"/>
          <p:cNvSpPr/>
          <p:nvPr/>
        </p:nvSpPr>
        <p:spPr>
          <a:xfrm>
            <a:off x="4049998" y="3094204"/>
            <a:ext cx="1551600" cy="2820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Extend Admin UI - </a:t>
            </a:r>
            <a:r>
              <a:rPr lang="en" sz="400">
                <a:solidFill>
                  <a:schemeClr val="dk1"/>
                </a:solidFill>
                <a:latin typeface="Open Sans"/>
                <a:ea typeface="Open Sans"/>
                <a:cs typeface="Open Sans"/>
                <a:sym typeface="Open Sans"/>
              </a:rPr>
              <a:t>Extend solution for promotion of product configurations from CA to Prod</a:t>
            </a:r>
            <a:endParaRPr sz="400" b="1">
              <a:solidFill>
                <a:schemeClr val="dk2"/>
              </a:solidFill>
              <a:latin typeface="Open Sans"/>
              <a:ea typeface="Open Sans"/>
              <a:cs typeface="Open Sans"/>
              <a:sym typeface="Open Sans"/>
            </a:endParaRPr>
          </a:p>
        </p:txBody>
      </p:sp>
      <p:sp>
        <p:nvSpPr>
          <p:cNvPr id="3031" name="Google Shape;3031;p202"/>
          <p:cNvSpPr/>
          <p:nvPr/>
        </p:nvSpPr>
        <p:spPr>
          <a:xfrm>
            <a:off x="2483702" y="2598200"/>
            <a:ext cx="1529700" cy="2820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Process Enhancement: </a:t>
            </a:r>
            <a:r>
              <a:rPr lang="en" sz="400">
                <a:solidFill>
                  <a:schemeClr val="dk1"/>
                </a:solidFill>
                <a:latin typeface="Open Sans"/>
                <a:ea typeface="Open Sans"/>
                <a:cs typeface="Open Sans"/>
                <a:sym typeface="Open Sans"/>
              </a:rPr>
              <a:t>End to End code refactoring &amp; testing of existing Employer/Product Onboarding Process</a:t>
            </a:r>
            <a:endParaRPr sz="400">
              <a:solidFill>
                <a:schemeClr val="dk2"/>
              </a:solidFill>
              <a:latin typeface="Open Sans"/>
              <a:ea typeface="Open Sans"/>
              <a:cs typeface="Open Sans"/>
              <a:sym typeface="Open Sans"/>
            </a:endParaRPr>
          </a:p>
        </p:txBody>
      </p:sp>
      <p:sp>
        <p:nvSpPr>
          <p:cNvPr id="3032" name="Google Shape;3032;p202"/>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Plan</a:t>
            </a:r>
            <a:endParaRPr sz="1400" i="1"/>
          </a:p>
        </p:txBody>
      </p:sp>
      <p:sp>
        <p:nvSpPr>
          <p:cNvPr id="3033" name="Google Shape;3033;p202"/>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034" name="Google Shape;3034;p202"/>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035" name="Google Shape;3035;p202"/>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036" name="Google Shape;3036;p202"/>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037" name="Google Shape;3037;p202"/>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Design</a:t>
            </a:r>
            <a:endParaRPr sz="600">
              <a:solidFill>
                <a:schemeClr val="lt1"/>
              </a:solidFill>
              <a:latin typeface="Open Sans"/>
              <a:ea typeface="Open Sans"/>
              <a:cs typeface="Open Sans"/>
              <a:sym typeface="Open Sans"/>
            </a:endParaRPr>
          </a:p>
        </p:txBody>
      </p:sp>
      <p:sp>
        <p:nvSpPr>
          <p:cNvPr id="3038" name="Google Shape;3038;p202"/>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Plan</a:t>
            </a:r>
            <a:endParaRPr sz="600" b="1">
              <a:solidFill>
                <a:schemeClr val="lt1"/>
              </a:solidFill>
              <a:latin typeface="Open Sans"/>
              <a:ea typeface="Open Sans"/>
              <a:cs typeface="Open Sans"/>
              <a:sym typeface="Open Sans"/>
            </a:endParaRPr>
          </a:p>
        </p:txBody>
      </p:sp>
      <p:sp>
        <p:nvSpPr>
          <p:cNvPr id="3039" name="Google Shape;3039;p202"/>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cxnSp>
        <p:nvCxnSpPr>
          <p:cNvPr id="3044" name="Google Shape;3044;p203"/>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cxnSp>
        <p:nvCxnSpPr>
          <p:cNvPr id="3045" name="Google Shape;3045;p203"/>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sp>
        <p:nvSpPr>
          <p:cNvPr id="3046" name="Google Shape;3046;p203"/>
          <p:cNvSpPr/>
          <p:nvPr/>
        </p:nvSpPr>
        <p:spPr>
          <a:xfrm>
            <a:off x="7337655" y="1097325"/>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Dependencies</a:t>
            </a:r>
            <a:endParaRPr sz="700" b="1">
              <a:solidFill>
                <a:schemeClr val="dk1"/>
              </a:solidFill>
              <a:latin typeface="Open Sans"/>
              <a:ea typeface="Open Sans"/>
              <a:cs typeface="Open Sans"/>
              <a:sym typeface="Open Sans"/>
            </a:endParaRPr>
          </a:p>
        </p:txBody>
      </p:sp>
      <p:grpSp>
        <p:nvGrpSpPr>
          <p:cNvPr id="3047" name="Google Shape;3047;p203"/>
          <p:cNvGrpSpPr/>
          <p:nvPr/>
        </p:nvGrpSpPr>
        <p:grpSpPr>
          <a:xfrm>
            <a:off x="7386198" y="1429973"/>
            <a:ext cx="1321240" cy="218963"/>
            <a:chOff x="7224213" y="2084648"/>
            <a:chExt cx="1469187" cy="218963"/>
          </a:xfrm>
        </p:grpSpPr>
        <p:sp>
          <p:nvSpPr>
            <p:cNvPr id="3048" name="Google Shape;3048;p203"/>
            <p:cNvSpPr/>
            <p:nvPr/>
          </p:nvSpPr>
          <p:spPr>
            <a:xfrm>
              <a:off x="7224213" y="2084648"/>
              <a:ext cx="1635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600" b="1">
                  <a:solidFill>
                    <a:schemeClr val="dk1"/>
                  </a:solidFill>
                  <a:latin typeface="Open Sans"/>
                  <a:ea typeface="Open Sans"/>
                  <a:cs typeface="Open Sans"/>
                  <a:sym typeface="Open Sans"/>
                </a:rPr>
                <a:t>4</a:t>
              </a:r>
              <a:endParaRPr sz="600">
                <a:solidFill>
                  <a:schemeClr val="dk1"/>
                </a:solidFill>
                <a:latin typeface="Open Sans"/>
                <a:ea typeface="Open Sans"/>
                <a:cs typeface="Open Sans"/>
                <a:sym typeface="Open Sans"/>
              </a:endParaRPr>
            </a:p>
          </p:txBody>
        </p:sp>
        <p:sp>
          <p:nvSpPr>
            <p:cNvPr id="3049" name="Google Shape;3049;p203"/>
            <p:cNvSpPr txBox="1"/>
            <p:nvPr/>
          </p:nvSpPr>
          <p:spPr>
            <a:xfrm>
              <a:off x="7413300" y="2088211"/>
              <a:ext cx="12801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Removal of 5 digit ERCode constraint in UC </a:t>
              </a:r>
              <a:endParaRPr sz="700">
                <a:solidFill>
                  <a:schemeClr val="dk1"/>
                </a:solidFill>
                <a:latin typeface="Open Sans"/>
                <a:ea typeface="Open Sans"/>
                <a:cs typeface="Open Sans"/>
                <a:sym typeface="Open Sans"/>
              </a:endParaRPr>
            </a:p>
          </p:txBody>
        </p:sp>
      </p:grpSp>
      <p:grpSp>
        <p:nvGrpSpPr>
          <p:cNvPr id="3050" name="Google Shape;3050;p203"/>
          <p:cNvGrpSpPr/>
          <p:nvPr/>
        </p:nvGrpSpPr>
        <p:grpSpPr>
          <a:xfrm>
            <a:off x="7386198" y="1744051"/>
            <a:ext cx="1334089" cy="215400"/>
            <a:chOff x="7224213" y="2357351"/>
            <a:chExt cx="1483474" cy="215400"/>
          </a:xfrm>
        </p:grpSpPr>
        <p:sp>
          <p:nvSpPr>
            <p:cNvPr id="3051" name="Google Shape;3051;p203"/>
            <p:cNvSpPr/>
            <p:nvPr/>
          </p:nvSpPr>
          <p:spPr>
            <a:xfrm>
              <a:off x="7224213" y="2357351"/>
              <a:ext cx="1635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600" b="1">
                  <a:solidFill>
                    <a:schemeClr val="dk1"/>
                  </a:solidFill>
                  <a:latin typeface="Open Sans"/>
                  <a:ea typeface="Open Sans"/>
                  <a:cs typeface="Open Sans"/>
                  <a:sym typeface="Open Sans"/>
                </a:rPr>
                <a:t>5</a:t>
              </a:r>
              <a:endParaRPr sz="600">
                <a:solidFill>
                  <a:schemeClr val="dk1"/>
                </a:solidFill>
                <a:latin typeface="Open Sans"/>
                <a:ea typeface="Open Sans"/>
                <a:cs typeface="Open Sans"/>
                <a:sym typeface="Open Sans"/>
              </a:endParaRPr>
            </a:p>
          </p:txBody>
        </p:sp>
        <p:sp>
          <p:nvSpPr>
            <p:cNvPr id="3052" name="Google Shape;3052;p203"/>
            <p:cNvSpPr txBox="1"/>
            <p:nvPr/>
          </p:nvSpPr>
          <p:spPr>
            <a:xfrm>
              <a:off x="7427588" y="2357351"/>
              <a:ext cx="12801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Availability of an Analytics Platform</a:t>
              </a:r>
              <a:endParaRPr sz="700">
                <a:solidFill>
                  <a:schemeClr val="dk1"/>
                </a:solidFill>
                <a:latin typeface="Open Sans"/>
                <a:ea typeface="Open Sans"/>
                <a:cs typeface="Open Sans"/>
                <a:sym typeface="Open Sans"/>
              </a:endParaRPr>
            </a:p>
          </p:txBody>
        </p:sp>
      </p:grpSp>
      <p:sp>
        <p:nvSpPr>
          <p:cNvPr id="3053" name="Google Shape;3053;p203"/>
          <p:cNvSpPr txBox="1"/>
          <p:nvPr/>
        </p:nvSpPr>
        <p:spPr>
          <a:xfrm rot="-5400000">
            <a:off x="-599875" y="1971650"/>
            <a:ext cx="1935900" cy="187500"/>
          </a:xfrm>
          <a:prstGeom prst="rect">
            <a:avLst/>
          </a:prstGeom>
          <a:solidFill>
            <a:schemeClr val="accent2"/>
          </a:solidFill>
          <a:ln>
            <a:noFill/>
          </a:ln>
        </p:spPr>
        <p:txBody>
          <a:bodyPr spcFirstLastPara="1" wrap="square" lIns="23300" tIns="23300" rIns="23300" bIns="23300" anchor="ctr" anchorCtr="1">
            <a:noAutofit/>
          </a:bodyPr>
          <a:lstStyle/>
          <a:p>
            <a:pPr marL="0" marR="0" lvl="0" indent="0" algn="ctr" rtl="0">
              <a:spcBef>
                <a:spcPts val="0"/>
              </a:spcBef>
              <a:spcAft>
                <a:spcPts val="0"/>
              </a:spcAft>
              <a:buNone/>
            </a:pPr>
            <a:r>
              <a:rPr lang="en" sz="700" b="1">
                <a:solidFill>
                  <a:schemeClr val="lt1"/>
                </a:solidFill>
                <a:latin typeface="Open Sans"/>
                <a:ea typeface="Open Sans"/>
                <a:cs typeface="Open Sans"/>
                <a:sym typeface="Open Sans"/>
              </a:rPr>
              <a:t>Enhanced Employer Onboarding Process</a:t>
            </a:r>
            <a:endParaRPr sz="700" b="1">
              <a:solidFill>
                <a:schemeClr val="lt1"/>
              </a:solidFill>
              <a:latin typeface="Open Sans"/>
              <a:ea typeface="Open Sans"/>
              <a:cs typeface="Open Sans"/>
              <a:sym typeface="Open Sans"/>
            </a:endParaRPr>
          </a:p>
        </p:txBody>
      </p:sp>
      <p:graphicFrame>
        <p:nvGraphicFramePr>
          <p:cNvPr id="3054" name="Google Shape;3054;p203"/>
          <p:cNvGraphicFramePr/>
          <p:nvPr/>
        </p:nvGraphicFramePr>
        <p:xfrm>
          <a:off x="461825" y="1097280"/>
          <a:ext cx="3000000" cy="3000000"/>
        </p:xfrm>
        <a:graphic>
          <a:graphicData uri="http://schemas.openxmlformats.org/drawingml/2006/table">
            <a:tbl>
              <a:tblPr>
                <a:noFill/>
                <a:tableStyleId>{A88B2428-0C41-4B1A-9D4E-B0885BF94441}</a:tableStyleId>
              </a:tblPr>
              <a:tblGrid>
                <a:gridCol w="700500">
                  <a:extLst>
                    <a:ext uri="{9D8B030D-6E8A-4147-A177-3AD203B41FA5}">
                      <a16:colId xmlns:a16="http://schemas.microsoft.com/office/drawing/2014/main" val="20000"/>
                    </a:ext>
                  </a:extLst>
                </a:gridCol>
                <a:gridCol w="1309800">
                  <a:extLst>
                    <a:ext uri="{9D8B030D-6E8A-4147-A177-3AD203B41FA5}">
                      <a16:colId xmlns:a16="http://schemas.microsoft.com/office/drawing/2014/main" val="20001"/>
                    </a:ext>
                  </a:extLst>
                </a:gridCol>
                <a:gridCol w="1554875">
                  <a:extLst>
                    <a:ext uri="{9D8B030D-6E8A-4147-A177-3AD203B41FA5}">
                      <a16:colId xmlns:a16="http://schemas.microsoft.com/office/drawing/2014/main" val="20002"/>
                    </a:ext>
                  </a:extLst>
                </a:gridCol>
                <a:gridCol w="1606425">
                  <a:extLst>
                    <a:ext uri="{9D8B030D-6E8A-4147-A177-3AD203B41FA5}">
                      <a16:colId xmlns:a16="http://schemas.microsoft.com/office/drawing/2014/main" val="20003"/>
                    </a:ext>
                  </a:extLst>
                </a:gridCol>
                <a:gridCol w="1467125">
                  <a:extLst>
                    <a:ext uri="{9D8B030D-6E8A-4147-A177-3AD203B41FA5}">
                      <a16:colId xmlns:a16="http://schemas.microsoft.com/office/drawing/2014/main" val="20004"/>
                    </a:ext>
                  </a:extLst>
                </a:gridCol>
              </a:tblGrid>
              <a:tr h="146200">
                <a:tc>
                  <a:txBody>
                    <a:bodyPr/>
                    <a:lstStyle/>
                    <a:p>
                      <a:pPr marL="0" lvl="0" indent="0" algn="l" rtl="0">
                        <a:spcBef>
                          <a:spcPts val="0"/>
                        </a:spcBef>
                        <a:spcAft>
                          <a:spcPts val="0"/>
                        </a:spcAft>
                        <a:buNone/>
                      </a:pP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Q1</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Q2</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Q3</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spcBef>
                          <a:spcPts val="0"/>
                        </a:spcBef>
                        <a:spcAft>
                          <a:spcPts val="0"/>
                        </a:spcAft>
                        <a:buNone/>
                      </a:pPr>
                      <a:r>
                        <a:rPr lang="en" sz="500" b="1">
                          <a:solidFill>
                            <a:schemeClr val="lt1"/>
                          </a:solidFill>
                          <a:latin typeface="Open Sans"/>
                          <a:ea typeface="Open Sans"/>
                          <a:cs typeface="Open Sans"/>
                          <a:sym typeface="Open Sans"/>
                        </a:rPr>
                        <a:t>Q4</a:t>
                      </a:r>
                      <a:endParaRPr sz="5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1264900">
                <a:tc>
                  <a:txBody>
                    <a:bodyPr/>
                    <a:lstStyle/>
                    <a:p>
                      <a:pPr marL="0" lvl="0" indent="0" algn="l" rtl="0">
                        <a:spcBef>
                          <a:spcPts val="0"/>
                        </a:spcBef>
                        <a:spcAft>
                          <a:spcPts val="0"/>
                        </a:spcAft>
                        <a:buNone/>
                      </a:pPr>
                      <a:r>
                        <a:rPr lang="en" sz="500" b="1">
                          <a:solidFill>
                            <a:schemeClr val="dk1"/>
                          </a:solidFill>
                          <a:latin typeface="Open Sans"/>
                          <a:ea typeface="Open Sans"/>
                          <a:cs typeface="Open Sans"/>
                          <a:sym typeface="Open Sans"/>
                        </a:rPr>
                        <a:t>UC</a:t>
                      </a: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r>
                        <a:rPr lang="en" sz="500" b="1">
                          <a:solidFill>
                            <a:schemeClr val="dk1"/>
                          </a:solidFill>
                          <a:latin typeface="Open Sans"/>
                          <a:ea typeface="Open Sans"/>
                          <a:cs typeface="Open Sans"/>
                          <a:sym typeface="Open Sans"/>
                        </a:rPr>
                        <a:t>Enhancements</a:t>
                      </a: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p>
                      <a:pPr marL="0" lvl="0" indent="0" algn="l" rtl="0">
                        <a:spcBef>
                          <a:spcPts val="0"/>
                        </a:spcBef>
                        <a:spcAft>
                          <a:spcPts val="0"/>
                        </a:spcAft>
                        <a:buNone/>
                      </a:pPr>
                      <a:endParaRPr sz="500" b="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504000">
                <a:tc>
                  <a:txBody>
                    <a:bodyPr/>
                    <a:lstStyle/>
                    <a:p>
                      <a:pPr marL="0" lvl="0" indent="0" algn="l" rtl="0">
                        <a:spcBef>
                          <a:spcPts val="0"/>
                        </a:spcBef>
                        <a:spcAft>
                          <a:spcPts val="0"/>
                        </a:spcAft>
                        <a:buNone/>
                      </a:pPr>
                      <a:r>
                        <a:rPr lang="en" sz="500" b="1">
                          <a:solidFill>
                            <a:schemeClr val="dk1"/>
                          </a:solidFill>
                          <a:latin typeface="Open Sans"/>
                          <a:ea typeface="Open Sans"/>
                          <a:cs typeface="Open Sans"/>
                          <a:sym typeface="Open Sans"/>
                        </a:rPr>
                        <a:t>Reports</a:t>
                      </a:r>
                      <a:endParaRPr sz="500" b="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3055" name="Google Shape;3055;p203"/>
          <p:cNvSpPr/>
          <p:nvPr/>
        </p:nvSpPr>
        <p:spPr>
          <a:xfrm>
            <a:off x="7337655" y="2567970"/>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Activity Owned by </a:t>
            </a:r>
            <a:endParaRPr sz="700" b="1">
              <a:solidFill>
                <a:schemeClr val="dk1"/>
              </a:solidFill>
              <a:latin typeface="Open Sans"/>
              <a:ea typeface="Open Sans"/>
              <a:cs typeface="Open Sans"/>
              <a:sym typeface="Open Sans"/>
            </a:endParaRPr>
          </a:p>
        </p:txBody>
      </p:sp>
      <p:sp>
        <p:nvSpPr>
          <p:cNvPr id="3056" name="Google Shape;3056;p203"/>
          <p:cNvSpPr/>
          <p:nvPr/>
        </p:nvSpPr>
        <p:spPr>
          <a:xfrm>
            <a:off x="7452805" y="2831862"/>
            <a:ext cx="215700" cy="108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3057" name="Google Shape;3057;p203"/>
          <p:cNvSpPr txBox="1"/>
          <p:nvPr/>
        </p:nvSpPr>
        <p:spPr>
          <a:xfrm>
            <a:off x="7695296" y="2832325"/>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Employer Boarding</a:t>
            </a:r>
            <a:endParaRPr sz="700">
              <a:solidFill>
                <a:schemeClr val="dk1"/>
              </a:solidFill>
              <a:latin typeface="Open Sans"/>
              <a:ea typeface="Open Sans"/>
              <a:cs typeface="Open Sans"/>
              <a:sym typeface="Open Sans"/>
            </a:endParaRPr>
          </a:p>
        </p:txBody>
      </p:sp>
      <p:sp>
        <p:nvSpPr>
          <p:cNvPr id="3058" name="Google Shape;3058;p203"/>
          <p:cNvSpPr/>
          <p:nvPr/>
        </p:nvSpPr>
        <p:spPr>
          <a:xfrm>
            <a:off x="7452805" y="2984262"/>
            <a:ext cx="215700" cy="108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p:txBody>
      </p:sp>
      <p:sp>
        <p:nvSpPr>
          <p:cNvPr id="3059" name="Google Shape;3059;p203"/>
          <p:cNvSpPr txBox="1"/>
          <p:nvPr/>
        </p:nvSpPr>
        <p:spPr>
          <a:xfrm>
            <a:off x="7695306" y="2984720"/>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Salesforce/Mulesoft</a:t>
            </a:r>
            <a:endParaRPr sz="700">
              <a:solidFill>
                <a:schemeClr val="dk1"/>
              </a:solidFill>
              <a:latin typeface="Open Sans"/>
              <a:ea typeface="Open Sans"/>
              <a:cs typeface="Open Sans"/>
              <a:sym typeface="Open Sans"/>
            </a:endParaRPr>
          </a:p>
        </p:txBody>
      </p:sp>
      <p:sp>
        <p:nvSpPr>
          <p:cNvPr id="3060" name="Google Shape;3060;p203"/>
          <p:cNvSpPr/>
          <p:nvPr/>
        </p:nvSpPr>
        <p:spPr>
          <a:xfrm>
            <a:off x="7452805" y="3127137"/>
            <a:ext cx="215700" cy="108600"/>
          </a:xfrm>
          <a:prstGeom prst="homePlate">
            <a:avLst>
              <a:gd name="adj" fmla="val 74357"/>
            </a:avLst>
          </a:prstGeom>
          <a:noFill/>
          <a:ln w="9525" cap="flat" cmpd="sng">
            <a:solidFill>
              <a:schemeClr val="accent2"/>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3061" name="Google Shape;3061;p203"/>
          <p:cNvSpPr txBox="1"/>
          <p:nvPr/>
        </p:nvSpPr>
        <p:spPr>
          <a:xfrm>
            <a:off x="7695306" y="3122832"/>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CDH</a:t>
            </a:r>
            <a:endParaRPr sz="700">
              <a:solidFill>
                <a:schemeClr val="dk1"/>
              </a:solidFill>
              <a:latin typeface="Open Sans"/>
              <a:ea typeface="Open Sans"/>
              <a:cs typeface="Open Sans"/>
              <a:sym typeface="Open Sans"/>
            </a:endParaRPr>
          </a:p>
        </p:txBody>
      </p:sp>
      <p:sp>
        <p:nvSpPr>
          <p:cNvPr id="3062" name="Google Shape;3062;p203"/>
          <p:cNvSpPr/>
          <p:nvPr/>
        </p:nvSpPr>
        <p:spPr>
          <a:xfrm>
            <a:off x="7473268" y="3618857"/>
            <a:ext cx="147000" cy="108600"/>
          </a:xfrm>
          <a:prstGeom prst="star4">
            <a:avLst>
              <a:gd name="adj" fmla="val 1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p:txBody>
      </p:sp>
      <p:sp>
        <p:nvSpPr>
          <p:cNvPr id="3063" name="Google Shape;3063;p203"/>
          <p:cNvSpPr txBox="1"/>
          <p:nvPr/>
        </p:nvSpPr>
        <p:spPr>
          <a:xfrm>
            <a:off x="7695306" y="3603845"/>
            <a:ext cx="10794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Ongoing activity with no specific end date</a:t>
            </a:r>
            <a:endParaRPr sz="700">
              <a:solidFill>
                <a:schemeClr val="dk1"/>
              </a:solidFill>
              <a:latin typeface="Open Sans"/>
              <a:ea typeface="Open Sans"/>
              <a:cs typeface="Open Sans"/>
              <a:sym typeface="Open Sans"/>
            </a:endParaRPr>
          </a:p>
        </p:txBody>
      </p:sp>
      <p:sp>
        <p:nvSpPr>
          <p:cNvPr id="3064" name="Google Shape;3064;p203"/>
          <p:cNvSpPr/>
          <p:nvPr/>
        </p:nvSpPr>
        <p:spPr>
          <a:xfrm>
            <a:off x="7452805" y="3260487"/>
            <a:ext cx="215700" cy="108600"/>
          </a:xfrm>
          <a:prstGeom prst="homePlate">
            <a:avLst>
              <a:gd name="adj" fmla="val 74357"/>
            </a:avLst>
          </a:prstGeom>
          <a:noFill/>
          <a:ln w="9525" cap="flat" cmpd="sng">
            <a:solidFill>
              <a:schemeClr val="accent6"/>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3065" name="Google Shape;3065;p203"/>
          <p:cNvSpPr txBox="1"/>
          <p:nvPr/>
        </p:nvSpPr>
        <p:spPr>
          <a:xfrm>
            <a:off x="7714356" y="3260945"/>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UC</a:t>
            </a:r>
            <a:endParaRPr sz="700">
              <a:solidFill>
                <a:schemeClr val="dk1"/>
              </a:solidFill>
              <a:latin typeface="Open Sans"/>
              <a:ea typeface="Open Sans"/>
              <a:cs typeface="Open Sans"/>
              <a:sym typeface="Open Sans"/>
            </a:endParaRPr>
          </a:p>
        </p:txBody>
      </p:sp>
      <p:sp>
        <p:nvSpPr>
          <p:cNvPr id="3066" name="Google Shape;3066;p203"/>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Plan</a:t>
            </a:r>
            <a:endParaRPr sz="1400" i="1"/>
          </a:p>
        </p:txBody>
      </p:sp>
      <p:sp>
        <p:nvSpPr>
          <p:cNvPr id="3067" name="Google Shape;3067;p203"/>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068" name="Google Shape;3068;p203"/>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069" name="Google Shape;3069;p203"/>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070" name="Google Shape;3070;p203"/>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071" name="Google Shape;3071;p203"/>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Design</a:t>
            </a:r>
            <a:endParaRPr sz="600">
              <a:solidFill>
                <a:schemeClr val="lt1"/>
              </a:solidFill>
              <a:latin typeface="Open Sans"/>
              <a:ea typeface="Open Sans"/>
              <a:cs typeface="Open Sans"/>
              <a:sym typeface="Open Sans"/>
            </a:endParaRPr>
          </a:p>
        </p:txBody>
      </p:sp>
      <p:sp>
        <p:nvSpPr>
          <p:cNvPr id="3072" name="Google Shape;3072;p203"/>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Plan</a:t>
            </a:r>
            <a:endParaRPr sz="600" b="1">
              <a:solidFill>
                <a:schemeClr val="lt1"/>
              </a:solidFill>
              <a:latin typeface="Open Sans"/>
              <a:ea typeface="Open Sans"/>
              <a:cs typeface="Open Sans"/>
              <a:sym typeface="Open Sans"/>
            </a:endParaRPr>
          </a:p>
        </p:txBody>
      </p:sp>
      <p:sp>
        <p:nvSpPr>
          <p:cNvPr id="3073" name="Google Shape;3073;p203"/>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3074" name="Google Shape;3074;p203"/>
          <p:cNvSpPr/>
          <p:nvPr/>
        </p:nvSpPr>
        <p:spPr>
          <a:xfrm>
            <a:off x="5635786" y="1453643"/>
            <a:ext cx="1394663" cy="321383"/>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Process Enhancement - </a:t>
            </a:r>
            <a:r>
              <a:rPr lang="en" sz="400">
                <a:solidFill>
                  <a:schemeClr val="dk1"/>
                </a:solidFill>
                <a:latin typeface="Open Sans"/>
                <a:ea typeface="Open Sans"/>
                <a:cs typeface="Open Sans"/>
                <a:sym typeface="Open Sans"/>
              </a:rPr>
              <a:t>Employer Onboarding to call </a:t>
            </a:r>
            <a:r>
              <a:rPr lang="en" sz="400" b="1">
                <a:solidFill>
                  <a:schemeClr val="dk1"/>
                </a:solidFill>
                <a:latin typeface="Open Sans"/>
                <a:ea typeface="Open Sans"/>
                <a:cs typeface="Open Sans"/>
                <a:sym typeface="Open Sans"/>
              </a:rPr>
              <a:t>UCX </a:t>
            </a:r>
            <a:r>
              <a:rPr lang="en" sz="400">
                <a:solidFill>
                  <a:schemeClr val="dk1"/>
                </a:solidFill>
                <a:latin typeface="Open Sans"/>
                <a:ea typeface="Open Sans"/>
                <a:cs typeface="Open Sans"/>
                <a:sym typeface="Open Sans"/>
              </a:rPr>
              <a:t>Default Config Setup Subprocess &amp; Invoke service for "UCX Inhouse Account Id"</a:t>
            </a:r>
            <a:endParaRPr sz="400">
              <a:solidFill>
                <a:schemeClr val="dk2"/>
              </a:solidFill>
              <a:latin typeface="Open Sans"/>
              <a:ea typeface="Open Sans"/>
              <a:cs typeface="Open Sans"/>
              <a:sym typeface="Open Sans"/>
            </a:endParaRPr>
          </a:p>
        </p:txBody>
      </p:sp>
      <p:sp>
        <p:nvSpPr>
          <p:cNvPr id="3075" name="Google Shape;3075;p203"/>
          <p:cNvSpPr/>
          <p:nvPr/>
        </p:nvSpPr>
        <p:spPr>
          <a:xfrm>
            <a:off x="4030274" y="1319075"/>
            <a:ext cx="1598400" cy="1461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Service Enhancement: </a:t>
            </a:r>
            <a:r>
              <a:rPr lang="en" sz="400">
                <a:solidFill>
                  <a:schemeClr val="dk1"/>
                </a:solidFill>
                <a:latin typeface="Open Sans"/>
                <a:ea typeface="Open Sans"/>
                <a:cs typeface="Open Sans"/>
                <a:sym typeface="Open Sans"/>
              </a:rPr>
              <a:t>Lookup Alliance Config for Product </a:t>
            </a:r>
            <a:r>
              <a:rPr lang="en" sz="400" b="1">
                <a:solidFill>
                  <a:schemeClr val="dk1"/>
                </a:solidFill>
                <a:latin typeface="Open Sans"/>
                <a:ea typeface="Open Sans"/>
                <a:cs typeface="Open Sans"/>
                <a:sym typeface="Open Sans"/>
              </a:rPr>
              <a:t>(Enhance for UC)</a:t>
            </a:r>
            <a:endParaRPr sz="400" b="1">
              <a:solidFill>
                <a:schemeClr val="dk2"/>
              </a:solidFill>
              <a:latin typeface="Open Sans"/>
              <a:ea typeface="Open Sans"/>
              <a:cs typeface="Open Sans"/>
              <a:sym typeface="Open Sans"/>
            </a:endParaRPr>
          </a:p>
        </p:txBody>
      </p:sp>
      <p:sp>
        <p:nvSpPr>
          <p:cNvPr id="3076" name="Google Shape;3076;p203"/>
          <p:cNvSpPr/>
          <p:nvPr/>
        </p:nvSpPr>
        <p:spPr>
          <a:xfrm>
            <a:off x="4034929" y="1482272"/>
            <a:ext cx="1598400" cy="146100"/>
          </a:xfrm>
          <a:prstGeom prst="homePlate">
            <a:avLst>
              <a:gd name="adj" fmla="val 74357"/>
            </a:avLst>
          </a:prstGeom>
          <a:noFill/>
          <a:ln w="9525" cap="flat" cmpd="sng">
            <a:solidFill>
              <a:schemeClr val="accent6"/>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New Service: UCX </a:t>
            </a:r>
            <a:r>
              <a:rPr lang="en" sz="400">
                <a:solidFill>
                  <a:schemeClr val="dk1"/>
                </a:solidFill>
                <a:latin typeface="Open Sans"/>
                <a:ea typeface="Open Sans"/>
                <a:cs typeface="Open Sans"/>
                <a:sym typeface="Open Sans"/>
              </a:rPr>
              <a:t>Inhouse Account ID generation</a:t>
            </a:r>
            <a:endParaRPr sz="400">
              <a:solidFill>
                <a:schemeClr val="dk2"/>
              </a:solidFill>
              <a:latin typeface="Open Sans"/>
              <a:ea typeface="Open Sans"/>
              <a:cs typeface="Open Sans"/>
              <a:sym typeface="Open Sans"/>
            </a:endParaRPr>
          </a:p>
        </p:txBody>
      </p:sp>
      <p:sp>
        <p:nvSpPr>
          <p:cNvPr id="3077" name="Google Shape;3077;p203"/>
          <p:cNvSpPr/>
          <p:nvPr/>
        </p:nvSpPr>
        <p:spPr>
          <a:xfrm>
            <a:off x="4034929" y="1886378"/>
            <a:ext cx="1598400" cy="146100"/>
          </a:xfrm>
          <a:prstGeom prst="homePlate">
            <a:avLst>
              <a:gd name="adj" fmla="val 74357"/>
            </a:avLst>
          </a:prstGeom>
          <a:noFill/>
          <a:ln w="9525" cap="flat" cmpd="sng">
            <a:solidFill>
              <a:schemeClr val="accent6"/>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New Service: UC Data</a:t>
            </a:r>
            <a:r>
              <a:rPr lang="en" sz="400">
                <a:solidFill>
                  <a:schemeClr val="dk1"/>
                </a:solidFill>
                <a:latin typeface="Open Sans"/>
                <a:ea typeface="Open Sans"/>
                <a:cs typeface="Open Sans"/>
                <a:sym typeface="Open Sans"/>
              </a:rPr>
              <a:t> Default Config &amp; Employer Setup Subprocess</a:t>
            </a:r>
            <a:endParaRPr sz="400">
              <a:solidFill>
                <a:schemeClr val="dk2"/>
              </a:solidFill>
              <a:latin typeface="Open Sans"/>
              <a:ea typeface="Open Sans"/>
              <a:cs typeface="Open Sans"/>
              <a:sym typeface="Open Sans"/>
            </a:endParaRPr>
          </a:p>
        </p:txBody>
      </p:sp>
      <p:sp>
        <p:nvSpPr>
          <p:cNvPr id="3078" name="Google Shape;3078;p203"/>
          <p:cNvSpPr/>
          <p:nvPr/>
        </p:nvSpPr>
        <p:spPr>
          <a:xfrm>
            <a:off x="4030274" y="1637697"/>
            <a:ext cx="1598400" cy="146100"/>
          </a:xfrm>
          <a:prstGeom prst="homePlate">
            <a:avLst>
              <a:gd name="adj" fmla="val 74357"/>
            </a:avLst>
          </a:prstGeom>
          <a:noFill/>
          <a:ln w="9525" cap="flat" cmpd="sng">
            <a:solidFill>
              <a:schemeClr val="accent6"/>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New Service: UCX </a:t>
            </a:r>
            <a:r>
              <a:rPr lang="en" sz="400">
                <a:solidFill>
                  <a:schemeClr val="dk1"/>
                </a:solidFill>
                <a:latin typeface="Open Sans"/>
                <a:ea typeface="Open Sans"/>
                <a:cs typeface="Open Sans"/>
                <a:sym typeface="Open Sans"/>
              </a:rPr>
              <a:t>Default Config &amp; Employer Setup Subprocess</a:t>
            </a:r>
            <a:endParaRPr sz="400">
              <a:solidFill>
                <a:schemeClr val="dk2"/>
              </a:solidFill>
              <a:latin typeface="Open Sans"/>
              <a:ea typeface="Open Sans"/>
              <a:cs typeface="Open Sans"/>
              <a:sym typeface="Open Sans"/>
            </a:endParaRPr>
          </a:p>
        </p:txBody>
      </p:sp>
      <p:sp>
        <p:nvSpPr>
          <p:cNvPr id="3079" name="Google Shape;3079;p203"/>
          <p:cNvSpPr/>
          <p:nvPr/>
        </p:nvSpPr>
        <p:spPr>
          <a:xfrm>
            <a:off x="5635786" y="1853879"/>
            <a:ext cx="1394663" cy="213195"/>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Process Enhancement - </a:t>
            </a:r>
            <a:r>
              <a:rPr lang="en" sz="400">
                <a:solidFill>
                  <a:schemeClr val="dk1"/>
                </a:solidFill>
                <a:latin typeface="Open Sans"/>
                <a:ea typeface="Open Sans"/>
                <a:cs typeface="Open Sans"/>
                <a:sym typeface="Open Sans"/>
              </a:rPr>
              <a:t>Employer Onboarding to call </a:t>
            </a:r>
            <a:r>
              <a:rPr lang="en" sz="400" b="1">
                <a:solidFill>
                  <a:schemeClr val="dk1"/>
                </a:solidFill>
                <a:latin typeface="Open Sans"/>
                <a:ea typeface="Open Sans"/>
                <a:cs typeface="Open Sans"/>
                <a:sym typeface="Open Sans"/>
              </a:rPr>
              <a:t>UC Data</a:t>
            </a:r>
            <a:r>
              <a:rPr lang="en" sz="400">
                <a:solidFill>
                  <a:schemeClr val="dk1"/>
                </a:solidFill>
                <a:latin typeface="Open Sans"/>
                <a:ea typeface="Open Sans"/>
                <a:cs typeface="Open Sans"/>
                <a:sym typeface="Open Sans"/>
              </a:rPr>
              <a:t> Default Config Setup Subprocess</a:t>
            </a:r>
            <a:endParaRPr sz="400">
              <a:solidFill>
                <a:schemeClr val="dk2"/>
              </a:solidFill>
              <a:latin typeface="Open Sans"/>
              <a:ea typeface="Open Sans"/>
              <a:cs typeface="Open Sans"/>
              <a:sym typeface="Open Sans"/>
            </a:endParaRPr>
          </a:p>
        </p:txBody>
      </p:sp>
      <p:sp>
        <p:nvSpPr>
          <p:cNvPr id="3080" name="Google Shape;3080;p203"/>
          <p:cNvSpPr/>
          <p:nvPr/>
        </p:nvSpPr>
        <p:spPr>
          <a:xfrm>
            <a:off x="2545156" y="2153054"/>
            <a:ext cx="1419000" cy="2133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Service Enhancement: </a:t>
            </a:r>
            <a:r>
              <a:rPr lang="en" sz="400">
                <a:solidFill>
                  <a:schemeClr val="dk1"/>
                </a:solidFill>
                <a:latin typeface="Open Sans"/>
                <a:ea typeface="Open Sans"/>
                <a:cs typeface="Open Sans"/>
                <a:sym typeface="Open Sans"/>
              </a:rPr>
              <a:t>Create Workfront Create separate projects for UC Data and UC Services – </a:t>
            </a:r>
            <a:r>
              <a:rPr lang="en" sz="400" b="1">
                <a:solidFill>
                  <a:srgbClr val="FF0000"/>
                </a:solidFill>
                <a:latin typeface="Open Sans"/>
                <a:ea typeface="Open Sans"/>
                <a:cs typeface="Open Sans"/>
                <a:sym typeface="Open Sans"/>
              </a:rPr>
              <a:t>Check with Simon</a:t>
            </a:r>
            <a:endParaRPr sz="400" b="1">
              <a:solidFill>
                <a:srgbClr val="FF0000"/>
              </a:solidFill>
              <a:latin typeface="Open Sans"/>
              <a:ea typeface="Open Sans"/>
              <a:cs typeface="Open Sans"/>
              <a:sym typeface="Open Sans"/>
            </a:endParaRPr>
          </a:p>
        </p:txBody>
      </p:sp>
      <p:sp>
        <p:nvSpPr>
          <p:cNvPr id="3081" name="Google Shape;3081;p203"/>
          <p:cNvSpPr/>
          <p:nvPr/>
        </p:nvSpPr>
        <p:spPr>
          <a:xfrm>
            <a:off x="1158651" y="1286525"/>
            <a:ext cx="1307100" cy="146100"/>
          </a:xfrm>
          <a:prstGeom prst="homePlate">
            <a:avLst>
              <a:gd name="adj" fmla="val 74357"/>
            </a:avLst>
          </a:prstGeom>
          <a:noFill/>
          <a:ln w="9525" cap="flat" cmpd="sng">
            <a:solidFill>
              <a:schemeClr val="accent6"/>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b="1">
                <a:solidFill>
                  <a:schemeClr val="dk1"/>
                </a:solidFill>
                <a:latin typeface="Open Sans"/>
                <a:ea typeface="Open Sans"/>
                <a:cs typeface="Open Sans"/>
                <a:sym typeface="Open Sans"/>
              </a:rPr>
              <a:t>System Enhancement: </a:t>
            </a:r>
            <a:r>
              <a:rPr lang="en" sz="400">
                <a:solidFill>
                  <a:schemeClr val="dk1"/>
                </a:solidFill>
                <a:latin typeface="Open Sans"/>
                <a:ea typeface="Open Sans"/>
                <a:cs typeface="Open Sans"/>
                <a:sym typeface="Open Sans"/>
              </a:rPr>
              <a:t>For UC remove the 5 digit ERCode constraint for the UC application</a:t>
            </a:r>
            <a:endParaRPr sz="400">
              <a:solidFill>
                <a:schemeClr val="dk2"/>
              </a:solidFill>
              <a:latin typeface="Open Sans"/>
              <a:ea typeface="Open Sans"/>
              <a:cs typeface="Open Sans"/>
              <a:sym typeface="Open Sans"/>
            </a:endParaRPr>
          </a:p>
        </p:txBody>
      </p:sp>
      <p:sp>
        <p:nvSpPr>
          <p:cNvPr id="3082" name="Google Shape;3082;p203"/>
          <p:cNvSpPr/>
          <p:nvPr/>
        </p:nvSpPr>
        <p:spPr>
          <a:xfrm>
            <a:off x="6413392" y="1713987"/>
            <a:ext cx="128625" cy="123119"/>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4</a:t>
            </a:r>
            <a:endParaRPr sz="400">
              <a:solidFill>
                <a:schemeClr val="dk1"/>
              </a:solidFill>
              <a:latin typeface="Open Sans"/>
              <a:ea typeface="Open Sans"/>
              <a:cs typeface="Open Sans"/>
              <a:sym typeface="Open Sans"/>
            </a:endParaRPr>
          </a:p>
        </p:txBody>
      </p:sp>
      <p:sp>
        <p:nvSpPr>
          <p:cNvPr id="3083" name="Google Shape;3083;p203"/>
          <p:cNvSpPr/>
          <p:nvPr/>
        </p:nvSpPr>
        <p:spPr>
          <a:xfrm>
            <a:off x="1158650" y="2627250"/>
            <a:ext cx="1307100" cy="1461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400">
                <a:solidFill>
                  <a:schemeClr val="dk1"/>
                </a:solidFill>
                <a:latin typeface="Open Sans"/>
                <a:ea typeface="Open Sans"/>
                <a:cs typeface="Open Sans"/>
                <a:sym typeface="Open Sans"/>
              </a:rPr>
              <a:t>Define Metrics to capture</a:t>
            </a:r>
            <a:endParaRPr sz="400" b="1">
              <a:solidFill>
                <a:schemeClr val="dk1"/>
              </a:solidFill>
              <a:latin typeface="Open Sans"/>
              <a:ea typeface="Open Sans"/>
              <a:cs typeface="Open Sans"/>
              <a:sym typeface="Open Sans"/>
            </a:endParaRPr>
          </a:p>
        </p:txBody>
      </p:sp>
      <p:sp>
        <p:nvSpPr>
          <p:cNvPr id="3084" name="Google Shape;3084;p203"/>
          <p:cNvSpPr/>
          <p:nvPr/>
        </p:nvSpPr>
        <p:spPr>
          <a:xfrm>
            <a:off x="4034925" y="2593650"/>
            <a:ext cx="1598400" cy="2133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550" b="1">
                <a:solidFill>
                  <a:schemeClr val="dk1"/>
                </a:solidFill>
                <a:latin typeface="Open Sans"/>
                <a:ea typeface="Open Sans"/>
                <a:cs typeface="Open Sans"/>
                <a:sym typeface="Open Sans"/>
              </a:rPr>
              <a:t>Generate Reports: </a:t>
            </a:r>
            <a:r>
              <a:rPr lang="en" sz="550">
                <a:solidFill>
                  <a:schemeClr val="dk1"/>
                </a:solidFill>
                <a:latin typeface="Open Sans"/>
                <a:ea typeface="Open Sans"/>
                <a:cs typeface="Open Sans"/>
                <a:sym typeface="Open Sans"/>
              </a:rPr>
              <a:t>Define and generate reports for process tracking</a:t>
            </a:r>
            <a:endParaRPr sz="550">
              <a:solidFill>
                <a:schemeClr val="dk2"/>
              </a:solidFill>
              <a:latin typeface="Open Sans"/>
              <a:ea typeface="Open Sans"/>
              <a:cs typeface="Open Sans"/>
              <a:sym typeface="Open Sans"/>
            </a:endParaRPr>
          </a:p>
        </p:txBody>
      </p:sp>
      <p:sp>
        <p:nvSpPr>
          <p:cNvPr id="3085" name="Google Shape;3085;p203"/>
          <p:cNvSpPr/>
          <p:nvPr/>
        </p:nvSpPr>
        <p:spPr>
          <a:xfrm>
            <a:off x="5299894" y="2795728"/>
            <a:ext cx="128700" cy="1230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5</a:t>
            </a:r>
            <a:endParaRPr sz="400">
              <a:solidFill>
                <a:schemeClr val="dk1"/>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204"/>
          <p:cNvSpPr txBox="1"/>
          <p:nvPr/>
        </p:nvSpPr>
        <p:spPr>
          <a:xfrm rot="1128">
            <a:off x="8288625" y="-604927"/>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3091" name="Google Shape;3091;p204"/>
          <p:cNvSpPr/>
          <p:nvPr/>
        </p:nvSpPr>
        <p:spPr>
          <a:xfrm>
            <a:off x="1581729" y="1287889"/>
            <a:ext cx="3038400" cy="2349000"/>
          </a:xfrm>
          <a:prstGeom prst="roundRect">
            <a:avLst>
              <a:gd name="adj" fmla="val 9069"/>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solidFill>
                  <a:srgbClr val="5B6771"/>
                </a:solidFill>
                <a:latin typeface="Open Sans"/>
                <a:ea typeface="Open Sans"/>
                <a:cs typeface="Open Sans"/>
                <a:sym typeface="Open Sans"/>
              </a:rPr>
              <a:t>Process Automation</a:t>
            </a:r>
            <a:endParaRPr sz="900" b="0" i="0" u="none" strike="noStrike" cap="none">
              <a:solidFill>
                <a:srgbClr val="5B6771"/>
              </a:solidFill>
              <a:latin typeface="Open Sans"/>
              <a:ea typeface="Open Sans"/>
              <a:cs typeface="Open Sans"/>
              <a:sym typeface="Open Sans"/>
            </a:endParaRPr>
          </a:p>
        </p:txBody>
      </p:sp>
      <p:sp>
        <p:nvSpPr>
          <p:cNvPr id="3092" name="Google Shape;3092;p204"/>
          <p:cNvSpPr/>
          <p:nvPr/>
        </p:nvSpPr>
        <p:spPr>
          <a:xfrm>
            <a:off x="1666264" y="1384768"/>
            <a:ext cx="2892600" cy="2151900"/>
          </a:xfrm>
          <a:prstGeom prst="roundRect">
            <a:avLst>
              <a:gd name="adj" fmla="val 9069"/>
            </a:avLst>
          </a:prstGeom>
          <a:solidFill>
            <a:srgbClr val="FFFFFF"/>
          </a:solidFill>
          <a:ln w="9525" cap="flat" cmpd="sng">
            <a:solidFill>
              <a:srgbClr val="5B6771"/>
            </a:solidFill>
            <a:prstDash val="dash"/>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900" b="0" i="0" u="none" strike="noStrike" cap="none">
              <a:solidFill>
                <a:srgbClr val="5B6771"/>
              </a:solidFill>
              <a:latin typeface="Open Sans"/>
              <a:ea typeface="Open Sans"/>
              <a:cs typeface="Open Sans"/>
              <a:sym typeface="Open Sans"/>
            </a:endParaRPr>
          </a:p>
        </p:txBody>
      </p:sp>
      <p:sp>
        <p:nvSpPr>
          <p:cNvPr id="3093" name="Google Shape;3093;p204"/>
          <p:cNvSpPr/>
          <p:nvPr/>
        </p:nvSpPr>
        <p:spPr>
          <a:xfrm>
            <a:off x="274307" y="1287889"/>
            <a:ext cx="1067400" cy="2349000"/>
          </a:xfrm>
          <a:prstGeom prst="roundRect">
            <a:avLst>
              <a:gd name="adj" fmla="val 9069"/>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solidFill>
                  <a:schemeClr val="dk1"/>
                </a:solidFill>
                <a:latin typeface="Open Sans"/>
                <a:ea typeface="Open Sans"/>
                <a:cs typeface="Open Sans"/>
                <a:sym typeface="Open Sans"/>
              </a:rPr>
              <a:t>Regional Group</a:t>
            </a:r>
            <a:endParaRPr sz="900" b="0" i="0" u="none" strike="noStrike" cap="none">
              <a:solidFill>
                <a:schemeClr val="dk1"/>
              </a:solidFill>
              <a:latin typeface="Open Sans"/>
              <a:ea typeface="Open Sans"/>
              <a:cs typeface="Open Sans"/>
              <a:sym typeface="Open Sans"/>
            </a:endParaRPr>
          </a:p>
        </p:txBody>
      </p:sp>
      <p:sp>
        <p:nvSpPr>
          <p:cNvPr id="3094" name="Google Shape;3094;p204"/>
          <p:cNvSpPr/>
          <p:nvPr/>
        </p:nvSpPr>
        <p:spPr>
          <a:xfrm>
            <a:off x="360275" y="1792038"/>
            <a:ext cx="889500" cy="1651800"/>
          </a:xfrm>
          <a:prstGeom prst="roundRect">
            <a:avLst>
              <a:gd name="adj" fmla="val 16667"/>
            </a:avLst>
          </a:prstGeom>
          <a:solidFill>
            <a:schemeClr val="accent6"/>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Open Sans"/>
              <a:ea typeface="Open Sans"/>
              <a:cs typeface="Open Sans"/>
              <a:sym typeface="Open Sans"/>
            </a:endParaRPr>
          </a:p>
        </p:txBody>
      </p:sp>
      <p:sp>
        <p:nvSpPr>
          <p:cNvPr id="3095" name="Google Shape;3095;p204"/>
          <p:cNvSpPr/>
          <p:nvPr/>
        </p:nvSpPr>
        <p:spPr>
          <a:xfrm>
            <a:off x="426971" y="2503383"/>
            <a:ext cx="755700" cy="2379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a:solidFill>
                  <a:srgbClr val="FFFFFF"/>
                </a:solidFill>
                <a:latin typeface="Open Sans"/>
                <a:ea typeface="Open Sans"/>
                <a:cs typeface="Open Sans"/>
                <a:sym typeface="Open Sans"/>
              </a:rPr>
              <a:t>Global</a:t>
            </a:r>
            <a:endParaRPr sz="700" b="0" i="1" u="none" strike="noStrike" cap="none">
              <a:solidFill>
                <a:srgbClr val="FFFFFF"/>
              </a:solidFill>
              <a:latin typeface="Open Sans"/>
              <a:ea typeface="Open Sans"/>
              <a:cs typeface="Open Sans"/>
              <a:sym typeface="Open Sans"/>
            </a:endParaRPr>
          </a:p>
        </p:txBody>
      </p:sp>
      <p:sp>
        <p:nvSpPr>
          <p:cNvPr id="3096" name="Google Shape;3096;p204"/>
          <p:cNvSpPr/>
          <p:nvPr/>
        </p:nvSpPr>
        <p:spPr>
          <a:xfrm>
            <a:off x="4895701" y="1287795"/>
            <a:ext cx="1325700" cy="2331900"/>
          </a:xfrm>
          <a:prstGeom prst="roundRect">
            <a:avLst>
              <a:gd name="adj" fmla="val 9069"/>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solidFill>
                  <a:schemeClr val="dk1"/>
                </a:solidFill>
                <a:latin typeface="Open Sans"/>
                <a:ea typeface="Open Sans"/>
                <a:cs typeface="Open Sans"/>
                <a:sym typeface="Open Sans"/>
              </a:rPr>
              <a:t>Data Capture</a:t>
            </a:r>
            <a:endParaRPr sz="900" b="0" i="0" u="none" strike="noStrike" cap="none">
              <a:solidFill>
                <a:schemeClr val="dk1"/>
              </a:solidFill>
              <a:latin typeface="Open Sans"/>
              <a:ea typeface="Open Sans"/>
              <a:cs typeface="Open Sans"/>
              <a:sym typeface="Open Sans"/>
            </a:endParaRPr>
          </a:p>
        </p:txBody>
      </p:sp>
      <p:sp>
        <p:nvSpPr>
          <p:cNvPr id="3097" name="Google Shape;3097;p204"/>
          <p:cNvSpPr/>
          <p:nvPr/>
        </p:nvSpPr>
        <p:spPr>
          <a:xfrm>
            <a:off x="5006112" y="1611883"/>
            <a:ext cx="504600" cy="1831800"/>
          </a:xfrm>
          <a:prstGeom prst="roundRect">
            <a:avLst>
              <a:gd name="adj" fmla="val 16667"/>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a:solidFill>
                  <a:schemeClr val="lt1"/>
                </a:solidFill>
                <a:latin typeface="Open Sans"/>
                <a:ea typeface="Open Sans"/>
                <a:cs typeface="Open Sans"/>
                <a:sym typeface="Open Sans"/>
              </a:rPr>
              <a:t>Configurable Rule Engine</a:t>
            </a:r>
            <a:endParaRPr sz="700" b="0" i="0" u="none" strike="noStrike" cap="none">
              <a:solidFill>
                <a:schemeClr val="lt1"/>
              </a:solidFill>
              <a:latin typeface="Open Sans"/>
              <a:ea typeface="Open Sans"/>
              <a:cs typeface="Open Sans"/>
              <a:sym typeface="Open Sans"/>
            </a:endParaRPr>
          </a:p>
        </p:txBody>
      </p:sp>
      <p:sp>
        <p:nvSpPr>
          <p:cNvPr id="3098" name="Google Shape;3098;p204"/>
          <p:cNvSpPr/>
          <p:nvPr/>
        </p:nvSpPr>
        <p:spPr>
          <a:xfrm>
            <a:off x="5605384" y="1612042"/>
            <a:ext cx="504600" cy="1831800"/>
          </a:xfrm>
          <a:prstGeom prst="roundRect">
            <a:avLst>
              <a:gd name="adj" fmla="val 16667"/>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a:solidFill>
                  <a:schemeClr val="lt1"/>
                </a:solidFill>
                <a:latin typeface="Open Sans"/>
                <a:ea typeface="Open Sans"/>
                <a:cs typeface="Open Sans"/>
                <a:sym typeface="Open Sans"/>
              </a:rPr>
              <a:t>Unified OnBoarding Service API</a:t>
            </a:r>
            <a:endParaRPr sz="700" b="0" i="0" u="none" strike="noStrike" cap="none">
              <a:solidFill>
                <a:schemeClr val="lt1"/>
              </a:solidFill>
              <a:latin typeface="Open Sans"/>
              <a:ea typeface="Open Sans"/>
              <a:cs typeface="Open Sans"/>
              <a:sym typeface="Open Sans"/>
            </a:endParaRPr>
          </a:p>
        </p:txBody>
      </p:sp>
      <p:sp>
        <p:nvSpPr>
          <p:cNvPr id="3099" name="Google Shape;3099;p204"/>
          <p:cNvSpPr/>
          <p:nvPr/>
        </p:nvSpPr>
        <p:spPr>
          <a:xfrm>
            <a:off x="1699675" y="1486725"/>
            <a:ext cx="889500" cy="1954800"/>
          </a:xfrm>
          <a:prstGeom prst="roundRect">
            <a:avLst>
              <a:gd name="adj" fmla="val 16667"/>
            </a:avLst>
          </a:prstGeom>
          <a:solidFill>
            <a:schemeClr val="accent6"/>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Open Sans"/>
              <a:ea typeface="Open Sans"/>
              <a:cs typeface="Open Sans"/>
              <a:sym typeface="Open Sans"/>
            </a:endParaRPr>
          </a:p>
        </p:txBody>
      </p:sp>
      <p:sp>
        <p:nvSpPr>
          <p:cNvPr id="3100" name="Google Shape;3100;p204"/>
          <p:cNvSpPr/>
          <p:nvPr/>
        </p:nvSpPr>
        <p:spPr>
          <a:xfrm>
            <a:off x="1821654" y="1595237"/>
            <a:ext cx="620700" cy="409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a:solidFill>
                  <a:srgbClr val="FFFFFF"/>
                </a:solidFill>
                <a:latin typeface="Open Sans"/>
                <a:ea typeface="Open Sans"/>
                <a:cs typeface="Open Sans"/>
                <a:sym typeface="Open Sans"/>
              </a:rPr>
              <a:t>Business Process Automation</a:t>
            </a:r>
            <a:endParaRPr sz="700" b="0" i="1" u="none" strike="noStrike" cap="none">
              <a:solidFill>
                <a:srgbClr val="FFFFFF"/>
              </a:solidFill>
              <a:latin typeface="Open Sans"/>
              <a:ea typeface="Open Sans"/>
              <a:cs typeface="Open Sans"/>
              <a:sym typeface="Open Sans"/>
            </a:endParaRPr>
          </a:p>
        </p:txBody>
      </p:sp>
      <p:sp>
        <p:nvSpPr>
          <p:cNvPr id="3101" name="Google Shape;3101;p204"/>
          <p:cNvSpPr/>
          <p:nvPr/>
        </p:nvSpPr>
        <p:spPr>
          <a:xfrm>
            <a:off x="1821631" y="2243088"/>
            <a:ext cx="617100" cy="409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a:solidFill>
                  <a:srgbClr val="FFFFFF"/>
                </a:solidFill>
                <a:latin typeface="Open Sans"/>
                <a:ea typeface="Open Sans"/>
                <a:cs typeface="Open Sans"/>
                <a:sym typeface="Open Sans"/>
              </a:rPr>
              <a:t>Dynamic Workflow</a:t>
            </a:r>
            <a:endParaRPr sz="700" b="0" i="1" u="none" strike="noStrike" cap="none">
              <a:solidFill>
                <a:srgbClr val="FFFFFF"/>
              </a:solidFill>
              <a:latin typeface="Open Sans"/>
              <a:ea typeface="Open Sans"/>
              <a:cs typeface="Open Sans"/>
              <a:sym typeface="Open Sans"/>
            </a:endParaRPr>
          </a:p>
        </p:txBody>
      </p:sp>
      <p:sp>
        <p:nvSpPr>
          <p:cNvPr id="3102" name="Google Shape;3102;p204"/>
          <p:cNvSpPr/>
          <p:nvPr/>
        </p:nvSpPr>
        <p:spPr>
          <a:xfrm>
            <a:off x="1820541" y="2890939"/>
            <a:ext cx="617100" cy="409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a:solidFill>
                  <a:srgbClr val="FFFFFF"/>
                </a:solidFill>
                <a:latin typeface="Open Sans"/>
                <a:ea typeface="Open Sans"/>
                <a:cs typeface="Open Sans"/>
                <a:sym typeface="Open Sans"/>
              </a:rPr>
              <a:t>High Productivity</a:t>
            </a:r>
            <a:endParaRPr sz="700" b="0" i="1" u="none" strike="noStrike" cap="none">
              <a:solidFill>
                <a:srgbClr val="FFFFFF"/>
              </a:solidFill>
              <a:latin typeface="Open Sans"/>
              <a:ea typeface="Open Sans"/>
              <a:cs typeface="Open Sans"/>
              <a:sym typeface="Open Sans"/>
            </a:endParaRPr>
          </a:p>
        </p:txBody>
      </p:sp>
      <p:sp>
        <p:nvSpPr>
          <p:cNvPr id="3103" name="Google Shape;3103;p204"/>
          <p:cNvSpPr/>
          <p:nvPr/>
        </p:nvSpPr>
        <p:spPr>
          <a:xfrm>
            <a:off x="3629910" y="1486725"/>
            <a:ext cx="889500" cy="1954800"/>
          </a:xfrm>
          <a:prstGeom prst="roundRect">
            <a:avLst>
              <a:gd name="adj" fmla="val 16667"/>
            </a:avLst>
          </a:prstGeom>
          <a:solidFill>
            <a:schemeClr val="accent6"/>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Open Sans"/>
              <a:ea typeface="Open Sans"/>
              <a:cs typeface="Open Sans"/>
              <a:sym typeface="Open Sans"/>
            </a:endParaRPr>
          </a:p>
        </p:txBody>
      </p:sp>
      <p:sp>
        <p:nvSpPr>
          <p:cNvPr id="3104" name="Google Shape;3104;p204"/>
          <p:cNvSpPr/>
          <p:nvPr/>
        </p:nvSpPr>
        <p:spPr>
          <a:xfrm>
            <a:off x="3733464" y="1591688"/>
            <a:ext cx="694500" cy="409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a:solidFill>
                  <a:srgbClr val="FFFFFF"/>
                </a:solidFill>
                <a:latin typeface="Open Sans"/>
                <a:ea typeface="Open Sans"/>
                <a:cs typeface="Open Sans"/>
                <a:sym typeface="Open Sans"/>
              </a:rPr>
              <a:t>AI based document validation</a:t>
            </a:r>
            <a:endParaRPr sz="700" b="0" i="1" u="none" strike="noStrike" cap="none">
              <a:solidFill>
                <a:srgbClr val="FFFFFF"/>
              </a:solidFill>
              <a:latin typeface="Open Sans"/>
              <a:ea typeface="Open Sans"/>
              <a:cs typeface="Open Sans"/>
              <a:sym typeface="Open Sans"/>
            </a:endParaRPr>
          </a:p>
        </p:txBody>
      </p:sp>
      <p:sp>
        <p:nvSpPr>
          <p:cNvPr id="3105" name="Google Shape;3105;p204"/>
          <p:cNvSpPr/>
          <p:nvPr/>
        </p:nvSpPr>
        <p:spPr>
          <a:xfrm>
            <a:off x="3729718" y="2239539"/>
            <a:ext cx="694500" cy="409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a:solidFill>
                  <a:srgbClr val="FFFFFF"/>
                </a:solidFill>
                <a:latin typeface="Open Sans"/>
                <a:ea typeface="Open Sans"/>
                <a:cs typeface="Open Sans"/>
                <a:sym typeface="Open Sans"/>
              </a:rPr>
              <a:t>Document Categorization</a:t>
            </a:r>
            <a:endParaRPr sz="700" b="0" i="1" u="none" strike="noStrike" cap="none">
              <a:solidFill>
                <a:srgbClr val="FFFFFF"/>
              </a:solidFill>
              <a:latin typeface="Open Sans"/>
              <a:ea typeface="Open Sans"/>
              <a:cs typeface="Open Sans"/>
              <a:sym typeface="Open Sans"/>
            </a:endParaRPr>
          </a:p>
        </p:txBody>
      </p:sp>
      <p:sp>
        <p:nvSpPr>
          <p:cNvPr id="3106" name="Google Shape;3106;p204"/>
          <p:cNvSpPr/>
          <p:nvPr/>
        </p:nvSpPr>
        <p:spPr>
          <a:xfrm>
            <a:off x="3729726" y="2887389"/>
            <a:ext cx="694500" cy="409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a:solidFill>
                  <a:srgbClr val="FFFFFF"/>
                </a:solidFill>
                <a:latin typeface="Open Sans"/>
                <a:ea typeface="Open Sans"/>
                <a:cs typeface="Open Sans"/>
                <a:sym typeface="Open Sans"/>
              </a:rPr>
              <a:t>Machine Learning</a:t>
            </a:r>
            <a:endParaRPr sz="700" b="0" i="1" u="none" strike="noStrike" cap="none">
              <a:solidFill>
                <a:srgbClr val="FFFFFF"/>
              </a:solidFill>
              <a:latin typeface="Open Sans"/>
              <a:ea typeface="Open Sans"/>
              <a:cs typeface="Open Sans"/>
              <a:sym typeface="Open Sans"/>
            </a:endParaRPr>
          </a:p>
        </p:txBody>
      </p:sp>
      <p:sp>
        <p:nvSpPr>
          <p:cNvPr id="3107" name="Google Shape;3107;p204"/>
          <p:cNvSpPr/>
          <p:nvPr/>
        </p:nvSpPr>
        <p:spPr>
          <a:xfrm>
            <a:off x="2524433" y="1751319"/>
            <a:ext cx="1167900" cy="159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04"/>
          <p:cNvSpPr/>
          <p:nvPr/>
        </p:nvSpPr>
        <p:spPr>
          <a:xfrm>
            <a:off x="2524433" y="2162071"/>
            <a:ext cx="1167900" cy="159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04"/>
          <p:cNvSpPr/>
          <p:nvPr/>
        </p:nvSpPr>
        <p:spPr>
          <a:xfrm>
            <a:off x="2524433" y="2572822"/>
            <a:ext cx="1167900" cy="159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04"/>
          <p:cNvSpPr txBox="1"/>
          <p:nvPr/>
        </p:nvSpPr>
        <p:spPr>
          <a:xfrm>
            <a:off x="2627464" y="1501300"/>
            <a:ext cx="9642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1"/>
                </a:solidFill>
                <a:latin typeface="Open Sans"/>
                <a:ea typeface="Open Sans"/>
                <a:cs typeface="Open Sans"/>
                <a:sym typeface="Open Sans"/>
              </a:rPr>
              <a:t>Data Collection</a:t>
            </a:r>
            <a:endParaRPr sz="700">
              <a:solidFill>
                <a:schemeClr val="dk1"/>
              </a:solidFill>
              <a:latin typeface="Open Sans"/>
              <a:ea typeface="Open Sans"/>
              <a:cs typeface="Open Sans"/>
              <a:sym typeface="Open Sans"/>
            </a:endParaRPr>
          </a:p>
        </p:txBody>
      </p:sp>
      <p:sp>
        <p:nvSpPr>
          <p:cNvPr id="3111" name="Google Shape;3111;p204"/>
          <p:cNvSpPr/>
          <p:nvPr/>
        </p:nvSpPr>
        <p:spPr>
          <a:xfrm>
            <a:off x="2524433" y="2983574"/>
            <a:ext cx="1167900" cy="159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04"/>
          <p:cNvSpPr txBox="1"/>
          <p:nvPr/>
        </p:nvSpPr>
        <p:spPr>
          <a:xfrm>
            <a:off x="2627451" y="1900878"/>
            <a:ext cx="9642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1"/>
                </a:solidFill>
                <a:latin typeface="Open Sans"/>
                <a:ea typeface="Open Sans"/>
                <a:cs typeface="Open Sans"/>
                <a:sym typeface="Open Sans"/>
              </a:rPr>
              <a:t>Underwriting</a:t>
            </a:r>
            <a:endParaRPr sz="700">
              <a:solidFill>
                <a:schemeClr val="dk1"/>
              </a:solidFill>
              <a:latin typeface="Open Sans"/>
              <a:ea typeface="Open Sans"/>
              <a:cs typeface="Open Sans"/>
              <a:sym typeface="Open Sans"/>
            </a:endParaRPr>
          </a:p>
        </p:txBody>
      </p:sp>
      <p:sp>
        <p:nvSpPr>
          <p:cNvPr id="3113" name="Google Shape;3113;p204"/>
          <p:cNvSpPr txBox="1"/>
          <p:nvPr/>
        </p:nvSpPr>
        <p:spPr>
          <a:xfrm>
            <a:off x="2627464" y="2312181"/>
            <a:ext cx="9642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1"/>
                </a:solidFill>
                <a:latin typeface="Open Sans"/>
                <a:ea typeface="Open Sans"/>
                <a:cs typeface="Open Sans"/>
                <a:sym typeface="Open Sans"/>
              </a:rPr>
              <a:t>System Startup</a:t>
            </a:r>
            <a:endParaRPr sz="700">
              <a:solidFill>
                <a:schemeClr val="dk1"/>
              </a:solidFill>
              <a:latin typeface="Open Sans"/>
              <a:ea typeface="Open Sans"/>
              <a:cs typeface="Open Sans"/>
              <a:sym typeface="Open Sans"/>
            </a:endParaRPr>
          </a:p>
        </p:txBody>
      </p:sp>
      <p:sp>
        <p:nvSpPr>
          <p:cNvPr id="3114" name="Google Shape;3114;p204"/>
          <p:cNvSpPr txBox="1"/>
          <p:nvPr/>
        </p:nvSpPr>
        <p:spPr>
          <a:xfrm>
            <a:off x="2627451" y="2727080"/>
            <a:ext cx="9642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1"/>
                </a:solidFill>
                <a:latin typeface="Open Sans"/>
                <a:ea typeface="Open Sans"/>
                <a:cs typeface="Open Sans"/>
                <a:sym typeface="Open Sans"/>
              </a:rPr>
              <a:t>Welcome</a:t>
            </a:r>
            <a:endParaRPr sz="700">
              <a:solidFill>
                <a:schemeClr val="dk1"/>
              </a:solidFill>
              <a:latin typeface="Open Sans"/>
              <a:ea typeface="Open Sans"/>
              <a:cs typeface="Open Sans"/>
              <a:sym typeface="Open Sans"/>
            </a:endParaRPr>
          </a:p>
        </p:txBody>
      </p:sp>
      <p:grpSp>
        <p:nvGrpSpPr>
          <p:cNvPr id="3115" name="Google Shape;3115;p204"/>
          <p:cNvGrpSpPr/>
          <p:nvPr/>
        </p:nvGrpSpPr>
        <p:grpSpPr>
          <a:xfrm>
            <a:off x="4544465" y="1851460"/>
            <a:ext cx="351225" cy="1359817"/>
            <a:chOff x="5805582" y="1828850"/>
            <a:chExt cx="375000" cy="1034475"/>
          </a:xfrm>
        </p:grpSpPr>
        <p:sp>
          <p:nvSpPr>
            <p:cNvPr id="3116" name="Google Shape;3116;p204"/>
            <p:cNvSpPr/>
            <p:nvPr/>
          </p:nvSpPr>
          <p:spPr>
            <a:xfrm>
              <a:off x="5805582" y="1828850"/>
              <a:ext cx="375000" cy="73200"/>
            </a:xfrm>
            <a:prstGeom prst="lef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04"/>
            <p:cNvSpPr/>
            <p:nvPr/>
          </p:nvSpPr>
          <p:spPr>
            <a:xfrm>
              <a:off x="5805582" y="2262225"/>
              <a:ext cx="375000" cy="73200"/>
            </a:xfrm>
            <a:prstGeom prst="lef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04"/>
            <p:cNvSpPr/>
            <p:nvPr/>
          </p:nvSpPr>
          <p:spPr>
            <a:xfrm>
              <a:off x="5805582" y="2790125"/>
              <a:ext cx="375000" cy="73200"/>
            </a:xfrm>
            <a:prstGeom prst="lef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204"/>
          <p:cNvGrpSpPr/>
          <p:nvPr/>
        </p:nvGrpSpPr>
        <p:grpSpPr>
          <a:xfrm>
            <a:off x="1341578" y="1959056"/>
            <a:ext cx="310538" cy="1359817"/>
            <a:chOff x="2754282" y="1998413"/>
            <a:chExt cx="375000" cy="1034475"/>
          </a:xfrm>
        </p:grpSpPr>
        <p:sp>
          <p:nvSpPr>
            <p:cNvPr id="3120" name="Google Shape;3120;p204"/>
            <p:cNvSpPr/>
            <p:nvPr/>
          </p:nvSpPr>
          <p:spPr>
            <a:xfrm>
              <a:off x="2754282" y="1998413"/>
              <a:ext cx="375000" cy="73200"/>
            </a:xfrm>
            <a:prstGeom prst="lef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04"/>
            <p:cNvSpPr/>
            <p:nvPr/>
          </p:nvSpPr>
          <p:spPr>
            <a:xfrm>
              <a:off x="2754282" y="2431788"/>
              <a:ext cx="375000" cy="73200"/>
            </a:xfrm>
            <a:prstGeom prst="lef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04"/>
            <p:cNvSpPr/>
            <p:nvPr/>
          </p:nvSpPr>
          <p:spPr>
            <a:xfrm>
              <a:off x="2754282" y="2959688"/>
              <a:ext cx="375000" cy="73200"/>
            </a:xfrm>
            <a:prstGeom prst="lef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204"/>
          <p:cNvGrpSpPr/>
          <p:nvPr/>
        </p:nvGrpSpPr>
        <p:grpSpPr>
          <a:xfrm>
            <a:off x="6221300" y="1379427"/>
            <a:ext cx="854306" cy="2206600"/>
            <a:chOff x="6536819" y="1286181"/>
            <a:chExt cx="594300" cy="2206600"/>
          </a:xfrm>
        </p:grpSpPr>
        <p:sp>
          <p:nvSpPr>
            <p:cNvPr id="3124" name="Google Shape;3124;p204"/>
            <p:cNvSpPr/>
            <p:nvPr/>
          </p:nvSpPr>
          <p:spPr>
            <a:xfrm rot="34706">
              <a:off x="6536804" y="1289181"/>
              <a:ext cx="594330" cy="1113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04"/>
            <p:cNvSpPr/>
            <p:nvPr/>
          </p:nvSpPr>
          <p:spPr>
            <a:xfrm rot="34706">
              <a:off x="6536804" y="2682048"/>
              <a:ext cx="594330" cy="1113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04"/>
            <p:cNvSpPr/>
            <p:nvPr/>
          </p:nvSpPr>
          <p:spPr>
            <a:xfrm rot="34706">
              <a:off x="6536804" y="1985615"/>
              <a:ext cx="594330" cy="1113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04"/>
            <p:cNvSpPr/>
            <p:nvPr/>
          </p:nvSpPr>
          <p:spPr>
            <a:xfrm rot="34706">
              <a:off x="6536804" y="3378481"/>
              <a:ext cx="594330" cy="1113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8" name="Google Shape;3128;p204"/>
          <p:cNvSpPr/>
          <p:nvPr/>
        </p:nvSpPr>
        <p:spPr>
          <a:xfrm>
            <a:off x="7075598" y="1097277"/>
            <a:ext cx="1793700" cy="630600"/>
          </a:xfrm>
          <a:prstGeom prst="roundRect">
            <a:avLst>
              <a:gd name="adj" fmla="val 2792"/>
            </a:avLst>
          </a:prstGeom>
          <a:solidFill>
            <a:schemeClr val="lt2"/>
          </a:solidFill>
          <a:ln w="9525" cap="flat" cmpd="sng">
            <a:solidFill>
              <a:schemeClr val="accent6"/>
            </a:solidFill>
            <a:prstDash val="solid"/>
            <a:round/>
            <a:headEnd type="none" w="sm" len="sm"/>
            <a:tailEnd type="none" w="sm" len="sm"/>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800" b="1">
                <a:latin typeface="Open Sans"/>
                <a:ea typeface="Open Sans"/>
                <a:cs typeface="Open Sans"/>
                <a:sym typeface="Open Sans"/>
              </a:rPr>
              <a:t>Automated</a:t>
            </a:r>
            <a:endParaRPr sz="800">
              <a:latin typeface="Open Sans"/>
              <a:ea typeface="Open Sans"/>
              <a:cs typeface="Open Sans"/>
              <a:sym typeface="Open Sans"/>
            </a:endParaRPr>
          </a:p>
        </p:txBody>
      </p:sp>
      <p:sp>
        <p:nvSpPr>
          <p:cNvPr id="3129" name="Google Shape;3129;p204"/>
          <p:cNvSpPr/>
          <p:nvPr/>
        </p:nvSpPr>
        <p:spPr>
          <a:xfrm>
            <a:off x="7160291" y="1299155"/>
            <a:ext cx="1624500" cy="3657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800">
                <a:solidFill>
                  <a:schemeClr val="lt1"/>
                </a:solidFill>
                <a:latin typeface="Open Sans"/>
                <a:ea typeface="Open Sans"/>
                <a:cs typeface="Open Sans"/>
                <a:sym typeface="Open Sans"/>
              </a:rPr>
              <a:t>Data entry and validation using OCR and other related tools</a:t>
            </a:r>
            <a:endParaRPr sz="800">
              <a:solidFill>
                <a:schemeClr val="lt1"/>
              </a:solidFill>
              <a:latin typeface="Open Sans"/>
              <a:ea typeface="Open Sans"/>
              <a:cs typeface="Open Sans"/>
              <a:sym typeface="Open Sans"/>
            </a:endParaRPr>
          </a:p>
        </p:txBody>
      </p:sp>
      <p:sp>
        <p:nvSpPr>
          <p:cNvPr id="3130" name="Google Shape;3130;p204"/>
          <p:cNvSpPr/>
          <p:nvPr/>
        </p:nvSpPr>
        <p:spPr>
          <a:xfrm>
            <a:off x="7075565" y="1772052"/>
            <a:ext cx="1793700" cy="630600"/>
          </a:xfrm>
          <a:prstGeom prst="roundRect">
            <a:avLst>
              <a:gd name="adj" fmla="val 2792"/>
            </a:avLst>
          </a:prstGeom>
          <a:solidFill>
            <a:schemeClr val="lt2"/>
          </a:solidFill>
          <a:ln w="9525" cap="flat" cmpd="sng">
            <a:solidFill>
              <a:schemeClr val="accent6"/>
            </a:solidFill>
            <a:prstDash val="solid"/>
            <a:round/>
            <a:headEnd type="none" w="sm" len="sm"/>
            <a:tailEnd type="none" w="sm" len="sm"/>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800" b="1">
                <a:latin typeface="Open Sans"/>
                <a:ea typeface="Open Sans"/>
                <a:cs typeface="Open Sans"/>
                <a:sym typeface="Open Sans"/>
              </a:rPr>
              <a:t>Delivery</a:t>
            </a:r>
            <a:endParaRPr sz="800">
              <a:latin typeface="Open Sans"/>
              <a:ea typeface="Open Sans"/>
              <a:cs typeface="Open Sans"/>
              <a:sym typeface="Open Sans"/>
            </a:endParaRPr>
          </a:p>
        </p:txBody>
      </p:sp>
      <p:sp>
        <p:nvSpPr>
          <p:cNvPr id="3131" name="Google Shape;3131;p204"/>
          <p:cNvSpPr/>
          <p:nvPr/>
        </p:nvSpPr>
        <p:spPr>
          <a:xfrm>
            <a:off x="7160258" y="1940352"/>
            <a:ext cx="1624500" cy="3933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800">
                <a:solidFill>
                  <a:schemeClr val="lt1"/>
                </a:solidFill>
                <a:latin typeface="Open Sans"/>
                <a:ea typeface="Open Sans"/>
                <a:cs typeface="Open Sans"/>
                <a:sym typeface="Open Sans"/>
              </a:rPr>
              <a:t>Electronic document delivery to remove Onboarding bottlenecks</a:t>
            </a:r>
            <a:endParaRPr sz="800">
              <a:solidFill>
                <a:schemeClr val="lt1"/>
              </a:solidFill>
              <a:latin typeface="Open Sans"/>
              <a:ea typeface="Open Sans"/>
              <a:cs typeface="Open Sans"/>
              <a:sym typeface="Open Sans"/>
            </a:endParaRPr>
          </a:p>
        </p:txBody>
      </p:sp>
      <p:sp>
        <p:nvSpPr>
          <p:cNvPr id="3132" name="Google Shape;3132;p204"/>
          <p:cNvSpPr/>
          <p:nvPr/>
        </p:nvSpPr>
        <p:spPr>
          <a:xfrm>
            <a:off x="7075567" y="2457793"/>
            <a:ext cx="1793700" cy="747300"/>
          </a:xfrm>
          <a:prstGeom prst="roundRect">
            <a:avLst>
              <a:gd name="adj" fmla="val 2792"/>
            </a:avLst>
          </a:prstGeom>
          <a:solidFill>
            <a:schemeClr val="lt2"/>
          </a:solidFill>
          <a:ln w="9525" cap="flat" cmpd="sng">
            <a:solidFill>
              <a:schemeClr val="accent6"/>
            </a:solidFill>
            <a:prstDash val="solid"/>
            <a:round/>
            <a:headEnd type="none" w="sm" len="sm"/>
            <a:tailEnd type="none" w="sm" len="sm"/>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800" b="1">
                <a:latin typeface="Open Sans"/>
                <a:ea typeface="Open Sans"/>
                <a:cs typeface="Open Sans"/>
                <a:sym typeface="Open Sans"/>
              </a:rPr>
              <a:t>Automated</a:t>
            </a:r>
            <a:endParaRPr sz="800">
              <a:latin typeface="Open Sans"/>
              <a:ea typeface="Open Sans"/>
              <a:cs typeface="Open Sans"/>
              <a:sym typeface="Open Sans"/>
            </a:endParaRPr>
          </a:p>
        </p:txBody>
      </p:sp>
      <p:sp>
        <p:nvSpPr>
          <p:cNvPr id="3133" name="Google Shape;3133;p204"/>
          <p:cNvSpPr/>
          <p:nvPr/>
        </p:nvSpPr>
        <p:spPr>
          <a:xfrm>
            <a:off x="7160261" y="2620799"/>
            <a:ext cx="1624500" cy="5241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800">
                <a:solidFill>
                  <a:schemeClr val="lt1"/>
                </a:solidFill>
                <a:latin typeface="Open Sans"/>
                <a:ea typeface="Open Sans"/>
                <a:cs typeface="Open Sans"/>
                <a:sym typeface="Open Sans"/>
              </a:rPr>
              <a:t>Fully automated Employer Onboarding with document scanning and centralized document management</a:t>
            </a:r>
            <a:endParaRPr sz="800">
              <a:solidFill>
                <a:schemeClr val="lt1"/>
              </a:solidFill>
              <a:latin typeface="Open Sans"/>
              <a:ea typeface="Open Sans"/>
              <a:cs typeface="Open Sans"/>
              <a:sym typeface="Open Sans"/>
            </a:endParaRPr>
          </a:p>
        </p:txBody>
      </p:sp>
      <p:sp>
        <p:nvSpPr>
          <p:cNvPr id="3134" name="Google Shape;3134;p204"/>
          <p:cNvSpPr/>
          <p:nvPr/>
        </p:nvSpPr>
        <p:spPr>
          <a:xfrm>
            <a:off x="7075567" y="3260134"/>
            <a:ext cx="1793700" cy="630600"/>
          </a:xfrm>
          <a:prstGeom prst="roundRect">
            <a:avLst>
              <a:gd name="adj" fmla="val 2792"/>
            </a:avLst>
          </a:prstGeom>
          <a:solidFill>
            <a:schemeClr val="lt2"/>
          </a:solidFill>
          <a:ln w="9525" cap="flat" cmpd="sng">
            <a:solidFill>
              <a:schemeClr val="accent6"/>
            </a:solidFill>
            <a:prstDash val="solid"/>
            <a:round/>
            <a:headEnd type="none" w="sm" len="sm"/>
            <a:tailEnd type="none" w="sm" len="sm"/>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800" b="1">
                <a:latin typeface="Open Sans"/>
                <a:ea typeface="Open Sans"/>
                <a:cs typeface="Open Sans"/>
                <a:sym typeface="Open Sans"/>
              </a:rPr>
              <a:t>Accuracy</a:t>
            </a:r>
            <a:endParaRPr sz="800">
              <a:latin typeface="Open Sans"/>
              <a:ea typeface="Open Sans"/>
              <a:cs typeface="Open Sans"/>
              <a:sym typeface="Open Sans"/>
            </a:endParaRPr>
          </a:p>
        </p:txBody>
      </p:sp>
      <p:sp>
        <p:nvSpPr>
          <p:cNvPr id="3135" name="Google Shape;3135;p204"/>
          <p:cNvSpPr/>
          <p:nvPr/>
        </p:nvSpPr>
        <p:spPr>
          <a:xfrm>
            <a:off x="7160261" y="3430802"/>
            <a:ext cx="1624500" cy="3963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800">
                <a:solidFill>
                  <a:schemeClr val="lt1"/>
                </a:solidFill>
                <a:latin typeface="Open Sans"/>
                <a:ea typeface="Open Sans"/>
                <a:cs typeface="Open Sans"/>
                <a:sym typeface="Open Sans"/>
              </a:rPr>
              <a:t>AI base document scanning to identify fraud, reduce risk and potential manual errors</a:t>
            </a:r>
            <a:endParaRPr sz="800">
              <a:solidFill>
                <a:schemeClr val="lt1"/>
              </a:solidFill>
              <a:latin typeface="Open Sans"/>
              <a:ea typeface="Open Sans"/>
              <a:cs typeface="Open Sans"/>
              <a:sym typeface="Open Sans"/>
            </a:endParaRPr>
          </a:p>
        </p:txBody>
      </p:sp>
      <p:sp>
        <p:nvSpPr>
          <p:cNvPr id="3136" name="Google Shape;3136;p204"/>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Enhanced Employer Onboarding Process</a:t>
            </a:r>
            <a:endParaRPr/>
          </a:p>
          <a:p>
            <a:pPr marL="0" lvl="0" indent="0" algn="l" rtl="0">
              <a:spcBef>
                <a:spcPts val="0"/>
              </a:spcBef>
              <a:spcAft>
                <a:spcPts val="0"/>
              </a:spcAft>
              <a:buNone/>
            </a:pPr>
            <a:r>
              <a:rPr lang="en" sz="1400" i="1"/>
              <a:t>Automated Document Validation and Management (Potential Future Use case)</a:t>
            </a:r>
            <a:endParaRPr sz="1400" i="1"/>
          </a:p>
        </p:txBody>
      </p:sp>
      <p:sp>
        <p:nvSpPr>
          <p:cNvPr id="3137" name="Google Shape;3137;p204"/>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138" name="Google Shape;3138;p204"/>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139" name="Google Shape;3139;p204"/>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140" name="Google Shape;3140;p204"/>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141" name="Google Shape;3141;p204"/>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3142" name="Google Shape;3142;p204"/>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143" name="Google Shape;3143;p204"/>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3144" name="Google Shape;3144;p204"/>
          <p:cNvSpPr/>
          <p:nvPr/>
        </p:nvSpPr>
        <p:spPr>
          <a:xfrm>
            <a:off x="274375" y="3820027"/>
            <a:ext cx="2291400" cy="12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Next steps</a:t>
            </a:r>
            <a:endParaRPr sz="800" b="1">
              <a:solidFill>
                <a:schemeClr val="accent2"/>
              </a:solidFill>
              <a:latin typeface="Open Sans"/>
              <a:ea typeface="Open Sans"/>
              <a:cs typeface="Open Sans"/>
              <a:sym typeface="Open Sans"/>
            </a:endParaRPr>
          </a:p>
        </p:txBody>
      </p:sp>
      <p:sp>
        <p:nvSpPr>
          <p:cNvPr id="3145" name="Google Shape;3145;p204"/>
          <p:cNvSpPr/>
          <p:nvPr/>
        </p:nvSpPr>
        <p:spPr>
          <a:xfrm>
            <a:off x="274375" y="3995569"/>
            <a:ext cx="8595300" cy="7671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23952" algn="l" rtl="0">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Identify - Key areas where AI based Document validation can be used</a:t>
            </a:r>
            <a:endParaRPr sz="800">
              <a:solidFill>
                <a:schemeClr val="lt1"/>
              </a:solidFill>
              <a:latin typeface="Open Sans"/>
              <a:ea typeface="Open Sans"/>
              <a:cs typeface="Open Sans"/>
              <a:sym typeface="Open Sans"/>
            </a:endParaRPr>
          </a:p>
          <a:p>
            <a:pPr marL="109728" lvl="0" indent="-123952" algn="l" rtl="0">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Perform - Tool selection keeping in mind business needs</a:t>
            </a:r>
            <a:endParaRPr sz="800">
              <a:solidFill>
                <a:schemeClr val="lt1"/>
              </a:solidFill>
              <a:latin typeface="Open Sans"/>
              <a:ea typeface="Open Sans"/>
              <a:cs typeface="Open Sans"/>
              <a:sym typeface="Open Sans"/>
            </a:endParaRPr>
          </a:p>
          <a:p>
            <a:pPr marL="109728" lvl="0" indent="-123952" algn="l" rtl="0">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Build - Prototypes for critical use cases to quantify business value</a:t>
            </a:r>
            <a:endParaRPr sz="800">
              <a:solidFill>
                <a:schemeClr val="lt1"/>
              </a:solidFill>
              <a:latin typeface="Open Sans"/>
              <a:ea typeface="Open Sans"/>
              <a:cs typeface="Open Sans"/>
              <a:sym typeface="Open Sans"/>
            </a:endParaRPr>
          </a:p>
          <a:p>
            <a:pPr marL="109728" lvl="0" indent="-123952" algn="l" rtl="0">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Create - Implementation roadmap by defining systems, effort and timeline</a:t>
            </a:r>
            <a:endParaRPr sz="800">
              <a:solidFill>
                <a:schemeClr val="lt1"/>
              </a:solidFill>
              <a:latin typeface="Open Sans"/>
              <a:ea typeface="Open Sans"/>
              <a:cs typeface="Open Sans"/>
              <a:sym typeface="Open Sans"/>
            </a:endParaRPr>
          </a:p>
          <a:p>
            <a:pPr marL="109728" lvl="0" indent="-123952" algn="l" rtl="0">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Develop - New processes to replace manual and legacy validation procedures</a:t>
            </a:r>
            <a:endParaRPr sz="800">
              <a:solidFill>
                <a:schemeClr val="lt1"/>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graphicFrame>
        <p:nvGraphicFramePr>
          <p:cNvPr id="3150" name="Google Shape;3150;p205"/>
          <p:cNvGraphicFramePr/>
          <p:nvPr/>
        </p:nvGraphicFramePr>
        <p:xfrm>
          <a:off x="927887" y="1093130"/>
          <a:ext cx="3000000" cy="3000000"/>
        </p:xfrm>
        <a:graphic>
          <a:graphicData uri="http://schemas.openxmlformats.org/drawingml/2006/table">
            <a:tbl>
              <a:tblPr>
                <a:noFill/>
                <a:tableStyleId>{A88B2428-0C41-4B1A-9D4E-B0885BF94441}</a:tableStyleId>
              </a:tblPr>
              <a:tblGrid>
                <a:gridCol w="1072300">
                  <a:extLst>
                    <a:ext uri="{9D8B030D-6E8A-4147-A177-3AD203B41FA5}">
                      <a16:colId xmlns:a16="http://schemas.microsoft.com/office/drawing/2014/main" val="20000"/>
                    </a:ext>
                  </a:extLst>
                </a:gridCol>
                <a:gridCol w="1208475">
                  <a:extLst>
                    <a:ext uri="{9D8B030D-6E8A-4147-A177-3AD203B41FA5}">
                      <a16:colId xmlns:a16="http://schemas.microsoft.com/office/drawing/2014/main" val="20001"/>
                    </a:ext>
                  </a:extLst>
                </a:gridCol>
                <a:gridCol w="2559175">
                  <a:extLst>
                    <a:ext uri="{9D8B030D-6E8A-4147-A177-3AD203B41FA5}">
                      <a16:colId xmlns:a16="http://schemas.microsoft.com/office/drawing/2014/main" val="20002"/>
                    </a:ext>
                  </a:extLst>
                </a:gridCol>
                <a:gridCol w="1197350">
                  <a:extLst>
                    <a:ext uri="{9D8B030D-6E8A-4147-A177-3AD203B41FA5}">
                      <a16:colId xmlns:a16="http://schemas.microsoft.com/office/drawing/2014/main" val="20003"/>
                    </a:ext>
                  </a:extLst>
                </a:gridCol>
                <a:gridCol w="1907625">
                  <a:extLst>
                    <a:ext uri="{9D8B030D-6E8A-4147-A177-3AD203B41FA5}">
                      <a16:colId xmlns:a16="http://schemas.microsoft.com/office/drawing/2014/main" val="20004"/>
                    </a:ext>
                  </a:extLst>
                </a:gridCol>
              </a:tblGrid>
              <a:tr h="110900">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Initiative</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Automate Employer Deduplication Procedures</a:t>
                      </a: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0900">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Timeframe</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2">
                  <a:txBody>
                    <a:bodyPr/>
                    <a:lstStyle/>
                    <a:p>
                      <a:pPr marL="0" lvl="0" indent="0" algn="l" rtl="0">
                        <a:spcBef>
                          <a:spcPts val="0"/>
                        </a:spcBef>
                        <a:spcAft>
                          <a:spcPts val="0"/>
                        </a:spcAft>
                        <a:buNone/>
                      </a:pPr>
                      <a:r>
                        <a:rPr lang="en" sz="700" i="1">
                          <a:solidFill>
                            <a:schemeClr val="dk1"/>
                          </a:solidFill>
                          <a:latin typeface="Open Sans"/>
                          <a:ea typeface="Open Sans"/>
                          <a:cs typeface="Open Sans"/>
                          <a:sym typeface="Open Sans"/>
                        </a:rPr>
                        <a:t>3+ months</a:t>
                      </a:r>
                      <a:endParaRPr sz="700" i="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Resource</a:t>
                      </a:r>
                      <a:endParaRPr sz="700">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High</a:t>
                      </a: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420175">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Recommended Solutions</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91440" lvl="0" indent="-90170" algn="l" rtl="0">
                        <a:spcBef>
                          <a:spcPts val="0"/>
                        </a:spcBef>
                        <a:spcAft>
                          <a:spcPts val="0"/>
                        </a:spcAft>
                        <a:buClr>
                          <a:schemeClr val="dk2"/>
                        </a:buClr>
                        <a:buSzPts val="700"/>
                        <a:buFont typeface="Open Sans"/>
                        <a:buChar char="•"/>
                      </a:pPr>
                      <a:r>
                        <a:rPr lang="en" sz="700">
                          <a:solidFill>
                            <a:schemeClr val="dk2"/>
                          </a:solidFill>
                          <a:latin typeface="Open Sans"/>
                          <a:ea typeface="Open Sans"/>
                          <a:cs typeface="Open Sans"/>
                          <a:sym typeface="Open Sans"/>
                        </a:rPr>
                        <a:t>Enhance onboarding process by implementing a product agnostic automated duplication check before initiating Employer set up to enhance review quality and decrease cycle time</a:t>
                      </a:r>
                      <a:endParaRPr sz="700">
                        <a:solidFill>
                          <a:schemeClr val="dk2"/>
                        </a:solidFill>
                        <a:latin typeface="Open Sans"/>
                        <a:ea typeface="Open Sans"/>
                        <a:cs typeface="Open Sans"/>
                        <a:sym typeface="Open Sans"/>
                      </a:endParaRPr>
                    </a:p>
                    <a:p>
                      <a:pPr marL="91440" lvl="0" indent="-90170" algn="l" rtl="0">
                        <a:spcBef>
                          <a:spcPts val="300"/>
                        </a:spcBef>
                        <a:spcAft>
                          <a:spcPts val="300"/>
                        </a:spcAft>
                        <a:buClr>
                          <a:schemeClr val="dk2"/>
                        </a:buClr>
                        <a:buSzPts val="700"/>
                        <a:buFont typeface="Open Sans"/>
                        <a:buChar char="•"/>
                      </a:pPr>
                      <a:r>
                        <a:rPr lang="en" sz="700">
                          <a:solidFill>
                            <a:schemeClr val="dk2"/>
                          </a:solidFill>
                          <a:latin typeface="Open Sans"/>
                          <a:ea typeface="Open Sans"/>
                          <a:cs typeface="Open Sans"/>
                          <a:sym typeface="Open Sans"/>
                        </a:rPr>
                        <a:t>Implement process controls solution around the Employee data to support a secure manual review of the potential duplicates</a:t>
                      </a:r>
                      <a:endParaRPr sz="7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10900">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Category/Theme</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2"/>
                    </a:solidFill>
                  </a:tcPr>
                </a:tc>
                <a:tc gridSpan="4">
                  <a:txBody>
                    <a:bodyPr/>
                    <a:lstStyle/>
                    <a:p>
                      <a:pPr marL="0" lvl="0" indent="0" algn="l" rtl="0">
                        <a:spcBef>
                          <a:spcPts val="0"/>
                        </a:spcBef>
                        <a:spcAft>
                          <a:spcPts val="0"/>
                        </a:spcAft>
                        <a:buNone/>
                      </a:pPr>
                      <a:r>
                        <a:rPr lang="en" sz="700" i="1">
                          <a:solidFill>
                            <a:schemeClr val="dk2"/>
                          </a:solidFill>
                          <a:latin typeface="Open Sans"/>
                          <a:ea typeface="Open Sans"/>
                          <a:cs typeface="Open Sans"/>
                          <a:sym typeface="Open Sans"/>
                        </a:rPr>
                        <a:t>Automation Efficiency</a:t>
                      </a:r>
                      <a:endParaRPr sz="7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10900">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Initiative In-Flight?</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2"/>
                    </a:solidFill>
                  </a:tcPr>
                </a:tc>
                <a:tc>
                  <a:txBody>
                    <a:bodyPr/>
                    <a:lstStyle/>
                    <a:p>
                      <a:pPr marL="0" lvl="0" indent="0" algn="l" rtl="0">
                        <a:spcBef>
                          <a:spcPts val="0"/>
                        </a:spcBef>
                        <a:spcAft>
                          <a:spcPts val="0"/>
                        </a:spcAft>
                        <a:buNone/>
                      </a:pPr>
                      <a:r>
                        <a:rPr lang="en" sz="700" i="1">
                          <a:solidFill>
                            <a:schemeClr val="dk2"/>
                          </a:solidFill>
                          <a:latin typeface="Open Sans"/>
                          <a:ea typeface="Open Sans"/>
                          <a:cs typeface="Open Sans"/>
                          <a:sym typeface="Open Sans"/>
                        </a:rPr>
                        <a:t>No</a:t>
                      </a:r>
                      <a:endParaRPr sz="7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r>
                        <a:rPr lang="en" sz="800" i="1">
                          <a:solidFill>
                            <a:schemeClr val="dk2"/>
                          </a:solidFill>
                          <a:latin typeface="Open Sans"/>
                          <a:ea typeface="Open Sans"/>
                          <a:cs typeface="Open Sans"/>
                          <a:sym typeface="Open Sans"/>
                        </a:rPr>
                        <a:t>Initiative Name and Contact (if applicable)</a:t>
                      </a:r>
                      <a:endParaRPr sz="8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2">
                  <a:txBody>
                    <a:bodyPr/>
                    <a:lstStyle/>
                    <a:p>
                      <a:pPr marL="0" lvl="0" indent="0" algn="l" rtl="0">
                        <a:spcBef>
                          <a:spcPts val="0"/>
                        </a:spcBef>
                        <a:spcAft>
                          <a:spcPts val="0"/>
                        </a:spcAft>
                        <a:buNone/>
                      </a:pPr>
                      <a:r>
                        <a:rPr lang="en" sz="700" i="1">
                          <a:solidFill>
                            <a:schemeClr val="dk1"/>
                          </a:solidFill>
                          <a:latin typeface="Open Sans"/>
                          <a:ea typeface="Open Sans"/>
                          <a:cs typeface="Open Sans"/>
                          <a:sym typeface="Open Sans"/>
                        </a:rPr>
                        <a:t>N/A</a:t>
                      </a:r>
                      <a:endParaRPr sz="700" i="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4"/>
                  </a:ext>
                </a:extLst>
              </a:tr>
              <a:tr h="548175">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Description</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0" lvl="0" indent="0" algn="l" rtl="0">
                        <a:spcBef>
                          <a:spcPts val="0"/>
                        </a:spcBef>
                        <a:spcAft>
                          <a:spcPts val="0"/>
                        </a:spcAft>
                        <a:buNone/>
                      </a:pPr>
                      <a:r>
                        <a:rPr lang="en" sz="700">
                          <a:solidFill>
                            <a:schemeClr val="dk2"/>
                          </a:solidFill>
                        </a:rPr>
                        <a:t>The future state solution will front load the duplicate check during onboarding and reduce the manual activities performed in the current state process.</a:t>
                      </a:r>
                      <a:endParaRPr sz="700">
                        <a:solidFill>
                          <a:schemeClr val="dk2"/>
                        </a:solidFill>
                      </a:endParaRPr>
                    </a:p>
                    <a:p>
                      <a:pPr marL="0" lvl="0" indent="0" algn="l" rtl="0">
                        <a:spcBef>
                          <a:spcPts val="0"/>
                        </a:spcBef>
                        <a:spcAft>
                          <a:spcPts val="0"/>
                        </a:spcAft>
                        <a:buNone/>
                      </a:pPr>
                      <a:r>
                        <a:rPr lang="en" sz="700">
                          <a:solidFill>
                            <a:schemeClr val="dk2"/>
                          </a:solidFill>
                        </a:rPr>
                        <a:t>For reference, the current state process manual activities to identify duplicate check post onboarding is performed in 3 steps:</a:t>
                      </a:r>
                      <a:endParaRPr sz="700">
                        <a:solidFill>
                          <a:schemeClr val="dk2"/>
                        </a:solidFill>
                      </a:endParaRPr>
                    </a:p>
                    <a:p>
                      <a:pPr marL="0" lvl="0" indent="0" algn="l" rtl="0">
                        <a:spcBef>
                          <a:spcPts val="0"/>
                        </a:spcBef>
                        <a:spcAft>
                          <a:spcPts val="0"/>
                        </a:spcAft>
                        <a:buNone/>
                      </a:pPr>
                      <a:r>
                        <a:rPr lang="en" sz="700" b="1">
                          <a:solidFill>
                            <a:schemeClr val="dk2"/>
                          </a:solidFill>
                        </a:rPr>
                        <a:t>Step 1 (Tracking) -</a:t>
                      </a:r>
                      <a:r>
                        <a:rPr lang="en" sz="700">
                          <a:solidFill>
                            <a:schemeClr val="dk2"/>
                          </a:solidFill>
                        </a:rPr>
                        <a:t> Costa Rica team monitors daily live announcements of Employer Onboardings. For each Employer they determine the number of active Employees. Employers with &gt;1000 employees are tracked in a spreadsheet (SIPI Tracker)</a:t>
                      </a:r>
                      <a:endParaRPr sz="700">
                        <a:solidFill>
                          <a:schemeClr val="dk2"/>
                        </a:solidFill>
                      </a:endParaRPr>
                    </a:p>
                    <a:p>
                      <a:pPr marL="0" lvl="0" indent="0" algn="l" rtl="0">
                        <a:spcBef>
                          <a:spcPts val="0"/>
                        </a:spcBef>
                        <a:spcAft>
                          <a:spcPts val="0"/>
                        </a:spcAft>
                        <a:buNone/>
                      </a:pPr>
                      <a:r>
                        <a:rPr lang="en" sz="700" b="1">
                          <a:solidFill>
                            <a:schemeClr val="dk2"/>
                          </a:solidFill>
                        </a:rPr>
                        <a:t>Step 2 (Detection) -</a:t>
                      </a:r>
                      <a:r>
                        <a:rPr lang="en" sz="700">
                          <a:solidFill>
                            <a:schemeClr val="dk2"/>
                          </a:solidFill>
                        </a:rPr>
                        <a:t> On a weekly basis, the Employers in the SIPI Tracker, are manually reviewed to identify duplicate subscriptions. The current procedure to identify duplicates is manual comparison of the list of Employees, using SSN, for the new ERCode with the existing active ERCodes. </a:t>
                      </a:r>
                      <a:endParaRPr sz="700">
                        <a:solidFill>
                          <a:schemeClr val="dk2"/>
                        </a:solidFill>
                      </a:endParaRPr>
                    </a:p>
                    <a:p>
                      <a:pPr marL="0" lvl="0" indent="0" algn="l" rtl="0">
                        <a:spcBef>
                          <a:spcPts val="0"/>
                        </a:spcBef>
                        <a:spcAft>
                          <a:spcPts val="0"/>
                        </a:spcAft>
                        <a:buNone/>
                      </a:pPr>
                      <a:r>
                        <a:rPr lang="en" sz="700" b="1">
                          <a:solidFill>
                            <a:schemeClr val="dk2"/>
                          </a:solidFill>
                        </a:rPr>
                        <a:t>Step 3 (Resolution) -</a:t>
                      </a:r>
                      <a:r>
                        <a:rPr lang="en" sz="700">
                          <a:solidFill>
                            <a:schemeClr val="dk2"/>
                          </a:solidFill>
                        </a:rPr>
                        <a:t> A cancellation request for the duplicate ERCode is sent to WSS team via email. The duplicate Employee records are marked as transferred</a:t>
                      </a:r>
                      <a:endParaRPr sz="700">
                        <a:solidFill>
                          <a:schemeClr val="dk2"/>
                        </a:solidFill>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3151" name="Google Shape;3151;p205"/>
          <p:cNvSpPr/>
          <p:nvPr/>
        </p:nvSpPr>
        <p:spPr>
          <a:xfrm>
            <a:off x="274325" y="3504375"/>
            <a:ext cx="4643100" cy="12594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109728" lvl="0" indent="-117602" algn="l" rtl="0">
              <a:spcBef>
                <a:spcPts val="0"/>
              </a:spcBef>
              <a:spcAft>
                <a:spcPts val="0"/>
              </a:spcAft>
              <a:buClr>
                <a:schemeClr val="lt1"/>
              </a:buClr>
              <a:buSzPts val="700"/>
              <a:buFont typeface="Open Sans"/>
              <a:buChar char="•"/>
            </a:pPr>
            <a:r>
              <a:rPr lang="en" sz="700" b="1" u="sng">
                <a:solidFill>
                  <a:schemeClr val="lt1"/>
                </a:solidFill>
                <a:latin typeface="Open Sans"/>
                <a:ea typeface="Open Sans"/>
                <a:cs typeface="Open Sans"/>
                <a:sym typeface="Open Sans"/>
              </a:rPr>
              <a:t>Reduce PII Data Risk</a:t>
            </a:r>
            <a:endParaRPr sz="700" b="1" u="sng">
              <a:solidFill>
                <a:schemeClr val="lt1"/>
              </a:solidFill>
              <a:latin typeface="Open Sans"/>
              <a:ea typeface="Open Sans"/>
              <a:cs typeface="Open Sans"/>
              <a:sym typeface="Open Sans"/>
            </a:endParaRPr>
          </a:p>
          <a:p>
            <a:pPr marL="0" lvl="0" indent="0" algn="l" rtl="0">
              <a:spcBef>
                <a:spcPts val="0"/>
              </a:spcBef>
              <a:spcAft>
                <a:spcPts val="0"/>
              </a:spcAft>
              <a:buNone/>
            </a:pPr>
            <a:r>
              <a:rPr lang="en" sz="700">
                <a:solidFill>
                  <a:schemeClr val="lt1"/>
                </a:solidFill>
                <a:latin typeface="Open Sans"/>
                <a:ea typeface="Open Sans"/>
                <a:cs typeface="Open Sans"/>
                <a:sym typeface="Open Sans"/>
              </a:rPr>
              <a:t>The SIPI Tracker process requires the Costa Rica team to extract excels of Employee SSN for identifying duplicate product subscriptions for Employers</a:t>
            </a:r>
            <a:endParaRPr sz="700">
              <a:solidFill>
                <a:schemeClr val="lt1"/>
              </a:solidFill>
              <a:latin typeface="Open Sans"/>
              <a:ea typeface="Open Sans"/>
              <a:cs typeface="Open Sans"/>
              <a:sym typeface="Open Sans"/>
            </a:endParaRPr>
          </a:p>
          <a:p>
            <a:pPr marL="109728" lvl="0" indent="-117602" algn="l" rtl="0">
              <a:spcBef>
                <a:spcPts val="300"/>
              </a:spcBef>
              <a:spcAft>
                <a:spcPts val="0"/>
              </a:spcAft>
              <a:buClr>
                <a:schemeClr val="lt1"/>
              </a:buClr>
              <a:buSzPts val="700"/>
              <a:buFont typeface="Open Sans"/>
              <a:buChar char="•"/>
            </a:pPr>
            <a:r>
              <a:rPr lang="en" sz="700" b="1" u="sng">
                <a:solidFill>
                  <a:schemeClr val="lt1"/>
                </a:solidFill>
                <a:latin typeface="Open Sans"/>
                <a:ea typeface="Open Sans"/>
                <a:cs typeface="Open Sans"/>
                <a:sym typeface="Open Sans"/>
              </a:rPr>
              <a:t>Improved Customer Experience for Verifiers</a:t>
            </a:r>
            <a:endParaRPr sz="700" b="1" u="sng">
              <a:solidFill>
                <a:schemeClr val="lt1"/>
              </a:solidFill>
              <a:latin typeface="Open Sans"/>
              <a:ea typeface="Open Sans"/>
              <a:cs typeface="Open Sans"/>
              <a:sym typeface="Open Sans"/>
            </a:endParaRPr>
          </a:p>
          <a:p>
            <a:pPr marL="0" lvl="0" indent="0" algn="l" rtl="0">
              <a:spcBef>
                <a:spcPts val="0"/>
              </a:spcBef>
              <a:spcAft>
                <a:spcPts val="0"/>
              </a:spcAft>
              <a:buNone/>
            </a:pPr>
            <a:r>
              <a:rPr lang="en" sz="700">
                <a:solidFill>
                  <a:schemeClr val="lt1"/>
                </a:solidFill>
                <a:latin typeface="Open Sans"/>
                <a:ea typeface="Open Sans"/>
                <a:cs typeface="Open Sans"/>
                <a:sym typeface="Open Sans"/>
              </a:rPr>
              <a:t>Duplicate payroll records for an Employer results in duplicate records in verification results received by a Verifier. The Verifier is charged for the duplicate records.</a:t>
            </a:r>
            <a:endParaRPr sz="700">
              <a:solidFill>
                <a:schemeClr val="lt1"/>
              </a:solidFill>
              <a:latin typeface="Open Sans"/>
              <a:ea typeface="Open Sans"/>
              <a:cs typeface="Open Sans"/>
              <a:sym typeface="Open Sans"/>
            </a:endParaRPr>
          </a:p>
          <a:p>
            <a:pPr marL="109728" lvl="0" indent="-117602" algn="l" rtl="0">
              <a:spcBef>
                <a:spcPts val="300"/>
              </a:spcBef>
              <a:spcAft>
                <a:spcPts val="0"/>
              </a:spcAft>
              <a:buClr>
                <a:schemeClr val="lt1"/>
              </a:buClr>
              <a:buSzPts val="700"/>
              <a:buFont typeface="Open Sans"/>
              <a:buChar char="•"/>
            </a:pPr>
            <a:r>
              <a:rPr lang="en" sz="700" b="1" u="sng">
                <a:solidFill>
                  <a:schemeClr val="lt1"/>
                </a:solidFill>
                <a:latin typeface="Open Sans"/>
                <a:ea typeface="Open Sans"/>
                <a:cs typeface="Open Sans"/>
                <a:sym typeface="Open Sans"/>
              </a:rPr>
              <a:t>Reduce Operating Cost</a:t>
            </a:r>
            <a:endParaRPr sz="700" b="1" u="sng">
              <a:solidFill>
                <a:schemeClr val="lt1"/>
              </a:solidFill>
              <a:latin typeface="Open Sans"/>
              <a:ea typeface="Open Sans"/>
              <a:cs typeface="Open Sans"/>
              <a:sym typeface="Open Sans"/>
            </a:endParaRPr>
          </a:p>
          <a:p>
            <a:pPr marL="0" lvl="0" indent="0" algn="l" rtl="0">
              <a:spcBef>
                <a:spcPts val="0"/>
              </a:spcBef>
              <a:spcAft>
                <a:spcPts val="300"/>
              </a:spcAft>
              <a:buNone/>
            </a:pPr>
            <a:r>
              <a:rPr lang="en" sz="700">
                <a:solidFill>
                  <a:schemeClr val="lt1"/>
                </a:solidFill>
                <a:latin typeface="Open Sans"/>
                <a:ea typeface="Open Sans"/>
                <a:cs typeface="Open Sans"/>
                <a:sym typeface="Open Sans"/>
              </a:rPr>
              <a:t>Reduce the list of Employers requiring manual review and front loading the duplicate checks reduces the activities related to cancellation after onboarding.</a:t>
            </a:r>
            <a:endParaRPr sz="700" b="1" u="sng">
              <a:solidFill>
                <a:schemeClr val="lt1"/>
              </a:solidFill>
              <a:latin typeface="Open Sans"/>
              <a:ea typeface="Open Sans"/>
              <a:cs typeface="Open Sans"/>
              <a:sym typeface="Open Sans"/>
            </a:endParaRPr>
          </a:p>
        </p:txBody>
      </p:sp>
      <p:sp>
        <p:nvSpPr>
          <p:cNvPr id="3152" name="Google Shape;3152;p205"/>
          <p:cNvSpPr/>
          <p:nvPr/>
        </p:nvSpPr>
        <p:spPr>
          <a:xfrm>
            <a:off x="274325" y="3336091"/>
            <a:ext cx="2010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Benefits</a:t>
            </a:r>
            <a:endParaRPr sz="800" b="1">
              <a:solidFill>
                <a:schemeClr val="accent2"/>
              </a:solidFill>
              <a:latin typeface="Open Sans"/>
              <a:ea typeface="Open Sans"/>
              <a:cs typeface="Open Sans"/>
              <a:sym typeface="Open Sans"/>
            </a:endParaRPr>
          </a:p>
        </p:txBody>
      </p:sp>
      <p:sp>
        <p:nvSpPr>
          <p:cNvPr id="3153" name="Google Shape;3153;p205"/>
          <p:cNvSpPr/>
          <p:nvPr/>
        </p:nvSpPr>
        <p:spPr>
          <a:xfrm>
            <a:off x="5060175" y="3336091"/>
            <a:ext cx="19737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Dependencies/Considerations</a:t>
            </a:r>
            <a:endParaRPr sz="800" b="1">
              <a:solidFill>
                <a:schemeClr val="accent2"/>
              </a:solidFill>
              <a:latin typeface="Open Sans"/>
              <a:ea typeface="Open Sans"/>
              <a:cs typeface="Open Sans"/>
              <a:sym typeface="Open Sans"/>
            </a:endParaRPr>
          </a:p>
        </p:txBody>
      </p:sp>
      <p:sp>
        <p:nvSpPr>
          <p:cNvPr id="3154" name="Google Shape;3154;p205"/>
          <p:cNvSpPr/>
          <p:nvPr/>
        </p:nvSpPr>
        <p:spPr>
          <a:xfrm>
            <a:off x="7176625" y="3336091"/>
            <a:ext cx="1161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Stakeholders</a:t>
            </a:r>
            <a:endParaRPr sz="800" b="1">
              <a:solidFill>
                <a:schemeClr val="accent2"/>
              </a:solidFill>
              <a:latin typeface="Open Sans"/>
              <a:ea typeface="Open Sans"/>
              <a:cs typeface="Open Sans"/>
              <a:sym typeface="Open Sans"/>
            </a:endParaRPr>
          </a:p>
        </p:txBody>
      </p:sp>
      <p:sp>
        <p:nvSpPr>
          <p:cNvPr id="3155" name="Google Shape;3155;p205"/>
          <p:cNvSpPr/>
          <p:nvPr/>
        </p:nvSpPr>
        <p:spPr>
          <a:xfrm>
            <a:off x="5060175" y="3504375"/>
            <a:ext cx="1973700" cy="12594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0" lvl="0" indent="0" algn="l" rtl="0">
              <a:spcBef>
                <a:spcPts val="0"/>
              </a:spcBef>
              <a:spcAft>
                <a:spcPts val="200"/>
              </a:spcAft>
              <a:buNone/>
            </a:pPr>
            <a:endParaRPr sz="700" b="1" u="sng">
              <a:solidFill>
                <a:schemeClr val="lt1"/>
              </a:solidFill>
              <a:latin typeface="Open Sans"/>
              <a:ea typeface="Open Sans"/>
              <a:cs typeface="Open Sans"/>
              <a:sym typeface="Open Sans"/>
            </a:endParaRPr>
          </a:p>
        </p:txBody>
      </p:sp>
      <p:sp>
        <p:nvSpPr>
          <p:cNvPr id="3156" name="Google Shape;3156;p205"/>
          <p:cNvSpPr/>
          <p:nvPr/>
        </p:nvSpPr>
        <p:spPr>
          <a:xfrm>
            <a:off x="7176625" y="3504375"/>
            <a:ext cx="1693200" cy="12594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TBD (Discussion with Stephanie)</a:t>
            </a:r>
            <a:endParaRPr sz="700">
              <a:solidFill>
                <a:schemeClr val="lt1"/>
              </a:solidFill>
              <a:latin typeface="Open Sans"/>
              <a:ea typeface="Open Sans"/>
              <a:cs typeface="Open Sans"/>
              <a:sym typeface="Open Sans"/>
            </a:endParaRPr>
          </a:p>
        </p:txBody>
      </p:sp>
      <p:sp>
        <p:nvSpPr>
          <p:cNvPr id="3157" name="Google Shape;3157;p205"/>
          <p:cNvSpPr txBox="1"/>
          <p:nvPr/>
        </p:nvSpPr>
        <p:spPr>
          <a:xfrm>
            <a:off x="308753" y="944878"/>
            <a:ext cx="527700" cy="738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800" b="1" i="1">
                <a:solidFill>
                  <a:schemeClr val="accent2"/>
                </a:solidFill>
                <a:latin typeface="Open Sans"/>
                <a:ea typeface="Open Sans"/>
                <a:cs typeface="Open Sans"/>
                <a:sym typeface="Open Sans"/>
              </a:rPr>
              <a:t>B</a:t>
            </a:r>
            <a:endParaRPr sz="4800" b="1" i="1">
              <a:solidFill>
                <a:schemeClr val="accent2"/>
              </a:solidFill>
              <a:latin typeface="Open Sans"/>
              <a:ea typeface="Open Sans"/>
              <a:cs typeface="Open Sans"/>
              <a:sym typeface="Open Sans"/>
            </a:endParaRPr>
          </a:p>
        </p:txBody>
      </p:sp>
      <p:sp>
        <p:nvSpPr>
          <p:cNvPr id="3158" name="Google Shape;3158;p205"/>
          <p:cNvSpPr/>
          <p:nvPr/>
        </p:nvSpPr>
        <p:spPr>
          <a:xfrm>
            <a:off x="275445" y="1608300"/>
            <a:ext cx="594300" cy="1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b="1" i="1">
                <a:solidFill>
                  <a:schemeClr val="dk1"/>
                </a:solidFill>
                <a:latin typeface="Open Sans"/>
                <a:ea typeface="Open Sans"/>
                <a:cs typeface="Open Sans"/>
                <a:sym typeface="Open Sans"/>
              </a:rPr>
              <a:t>Initiative ID</a:t>
            </a:r>
            <a:endParaRPr sz="800" b="1" i="1">
              <a:solidFill>
                <a:schemeClr val="dk1"/>
              </a:solidFill>
              <a:latin typeface="Open Sans"/>
              <a:ea typeface="Open Sans"/>
              <a:cs typeface="Open Sans"/>
              <a:sym typeface="Open Sans"/>
            </a:endParaRPr>
          </a:p>
        </p:txBody>
      </p:sp>
      <p:sp>
        <p:nvSpPr>
          <p:cNvPr id="3159" name="Google Shape;3159;p205"/>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Recommended Major Projects</a:t>
            </a:r>
            <a:endParaRPr sz="1400" i="1"/>
          </a:p>
        </p:txBody>
      </p:sp>
      <p:sp>
        <p:nvSpPr>
          <p:cNvPr id="3160" name="Google Shape;3160;p205"/>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161" name="Google Shape;3161;p205"/>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162" name="Google Shape;3162;p205"/>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163" name="Google Shape;3163;p205"/>
          <p:cNvSpPr txBox="1"/>
          <p:nvPr/>
        </p:nvSpPr>
        <p:spPr>
          <a:xfrm>
            <a:off x="2743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Baseball Card</a:t>
            </a:r>
            <a:endParaRPr sz="600" b="1">
              <a:solidFill>
                <a:schemeClr val="lt1"/>
              </a:solidFill>
              <a:latin typeface="Open Sans"/>
              <a:ea typeface="Open Sans"/>
              <a:cs typeface="Open Sans"/>
              <a:sym typeface="Open Sans"/>
            </a:endParaRPr>
          </a:p>
        </p:txBody>
      </p:sp>
      <p:sp>
        <p:nvSpPr>
          <p:cNvPr id="3164" name="Google Shape;3164;p205"/>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3165" name="Google Shape;3165;p205"/>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166" name="Google Shape;3166;p205"/>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70"/>
        <p:cNvGrpSpPr/>
        <p:nvPr/>
      </p:nvGrpSpPr>
      <p:grpSpPr>
        <a:xfrm>
          <a:off x="0" y="0"/>
          <a:ext cx="0" cy="0"/>
          <a:chOff x="0" y="0"/>
          <a:chExt cx="0" cy="0"/>
        </a:xfrm>
      </p:grpSpPr>
      <p:pic>
        <p:nvPicPr>
          <p:cNvPr id="3171" name="Google Shape;3171;p206"/>
          <p:cNvPicPr preferRelativeResize="0"/>
          <p:nvPr/>
        </p:nvPicPr>
        <p:blipFill rotWithShape="1">
          <a:blip r:embed="rId3">
            <a:alphaModFix/>
          </a:blip>
          <a:srcRect/>
          <a:stretch/>
        </p:blipFill>
        <p:spPr>
          <a:xfrm>
            <a:off x="274326" y="1464128"/>
            <a:ext cx="5409974" cy="2848082"/>
          </a:xfrm>
          <a:prstGeom prst="rect">
            <a:avLst/>
          </a:prstGeom>
          <a:noFill/>
          <a:ln w="9525" cap="flat" cmpd="sng">
            <a:solidFill>
              <a:schemeClr val="accent6"/>
            </a:solidFill>
            <a:prstDash val="solid"/>
            <a:round/>
            <a:headEnd type="none" w="sm" len="sm"/>
            <a:tailEnd type="none" w="sm" len="sm"/>
          </a:ln>
        </p:spPr>
      </p:pic>
      <p:sp>
        <p:nvSpPr>
          <p:cNvPr id="3172" name="Google Shape;3172;p206"/>
          <p:cNvSpPr/>
          <p:nvPr/>
        </p:nvSpPr>
        <p:spPr>
          <a:xfrm>
            <a:off x="2218381" y="2478885"/>
            <a:ext cx="1072500" cy="848400"/>
          </a:xfrm>
          <a:prstGeom prst="roundRect">
            <a:avLst>
              <a:gd name="adj" fmla="val 16667"/>
            </a:avLst>
          </a:prstGeom>
          <a:solidFill>
            <a:srgbClr val="85200C">
              <a:alpha val="4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06"/>
          <p:cNvSpPr/>
          <p:nvPr/>
        </p:nvSpPr>
        <p:spPr>
          <a:xfrm>
            <a:off x="1398043" y="1097274"/>
            <a:ext cx="2904600" cy="446100"/>
          </a:xfrm>
          <a:prstGeom prst="wedgeRectCallout">
            <a:avLst>
              <a:gd name="adj1" fmla="val -64233"/>
              <a:gd name="adj2" fmla="val 10850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Called from “Enhanced Employer Onboarding” process</a:t>
            </a:r>
            <a:endParaRPr sz="800">
              <a:solidFill>
                <a:schemeClr val="dk1"/>
              </a:solidFill>
              <a:latin typeface="Open Sans"/>
              <a:ea typeface="Open Sans"/>
              <a:cs typeface="Open Sans"/>
              <a:sym typeface="Open Sans"/>
            </a:endParaRPr>
          </a:p>
        </p:txBody>
      </p:sp>
      <p:sp>
        <p:nvSpPr>
          <p:cNvPr id="3174" name="Google Shape;3174;p206"/>
          <p:cNvSpPr/>
          <p:nvPr/>
        </p:nvSpPr>
        <p:spPr>
          <a:xfrm>
            <a:off x="1572104" y="4317407"/>
            <a:ext cx="4406100" cy="446100"/>
          </a:xfrm>
          <a:prstGeom prst="wedgeRectCallout">
            <a:avLst>
              <a:gd name="adj1" fmla="val -65356"/>
              <a:gd name="adj2" fmla="val -1158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A potential duplicate can result when a temp EFX_ID is converted to an existing permanent EFX_ID</a:t>
            </a:r>
            <a:endParaRPr sz="800">
              <a:solidFill>
                <a:schemeClr val="dk1"/>
              </a:solidFill>
              <a:latin typeface="Open Sans"/>
              <a:ea typeface="Open Sans"/>
              <a:cs typeface="Open Sans"/>
              <a:sym typeface="Open Sans"/>
            </a:endParaRPr>
          </a:p>
        </p:txBody>
      </p:sp>
      <p:sp>
        <p:nvSpPr>
          <p:cNvPr id="3175" name="Google Shape;3175;p206"/>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Automate Employer Deduplication Procedures</a:t>
            </a:r>
            <a:endParaRPr/>
          </a:p>
          <a:p>
            <a:pPr marL="0" lvl="0" indent="0" algn="l" rtl="0">
              <a:spcBef>
                <a:spcPts val="0"/>
              </a:spcBef>
              <a:spcAft>
                <a:spcPts val="0"/>
              </a:spcAft>
              <a:buNone/>
            </a:pPr>
            <a:r>
              <a:rPr lang="en" sz="1400" i="1"/>
              <a:t>Process Context</a:t>
            </a:r>
            <a:endParaRPr sz="1400" i="1"/>
          </a:p>
        </p:txBody>
      </p:sp>
      <p:sp>
        <p:nvSpPr>
          <p:cNvPr id="3176" name="Google Shape;3176;p206"/>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177" name="Google Shape;3177;p206"/>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178" name="Google Shape;3178;p206"/>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179" name="Google Shape;3179;p206"/>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180" name="Google Shape;3180;p206"/>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3181" name="Google Shape;3181;p206"/>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182" name="Google Shape;3182;p206"/>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Process Context</a:t>
            </a:r>
            <a:endParaRPr sz="600" b="1">
              <a:solidFill>
                <a:schemeClr val="lt1"/>
              </a:solidFill>
              <a:latin typeface="Open Sans"/>
              <a:ea typeface="Open Sans"/>
              <a:cs typeface="Open Sans"/>
              <a:sym typeface="Open Sans"/>
            </a:endParaRPr>
          </a:p>
        </p:txBody>
      </p:sp>
      <p:sp>
        <p:nvSpPr>
          <p:cNvPr id="3183" name="Google Shape;3183;p206"/>
          <p:cNvSpPr txBox="1"/>
          <p:nvPr/>
        </p:nvSpPr>
        <p:spPr>
          <a:xfrm>
            <a:off x="1657620" y="254788"/>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a:t>
            </a:r>
            <a:endParaRPr sz="600">
              <a:solidFill>
                <a:schemeClr val="lt1"/>
              </a:solidFill>
              <a:latin typeface="Open Sans"/>
              <a:ea typeface="Open Sans"/>
              <a:cs typeface="Open Sans"/>
              <a:sym typeface="Open Sans"/>
            </a:endParaRPr>
          </a:p>
        </p:txBody>
      </p:sp>
      <p:sp>
        <p:nvSpPr>
          <p:cNvPr id="3184" name="Google Shape;3184;p206"/>
          <p:cNvSpPr txBox="1"/>
          <p:nvPr/>
        </p:nvSpPr>
        <p:spPr>
          <a:xfrm>
            <a:off x="785820" y="254788"/>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Context</a:t>
            </a:r>
            <a:endParaRPr sz="600">
              <a:solidFill>
                <a:schemeClr val="lt1"/>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sp>
        <p:nvSpPr>
          <p:cNvPr id="3189" name="Google Shape;3189;p207"/>
          <p:cNvSpPr/>
          <p:nvPr/>
        </p:nvSpPr>
        <p:spPr>
          <a:xfrm>
            <a:off x="274825" y="1408325"/>
            <a:ext cx="2915100" cy="2298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25" rIns="91425" bIns="91425" anchor="t" anchorCtr="0">
            <a:noAutofit/>
          </a:bodyPr>
          <a:lstStyle/>
          <a:p>
            <a:pPr marL="0" lvl="0" indent="0" algn="l" rtl="0">
              <a:spcBef>
                <a:spcPts val="0"/>
              </a:spcBef>
              <a:spcAft>
                <a:spcPts val="0"/>
              </a:spcAft>
              <a:buNone/>
            </a:pPr>
            <a:endParaRPr sz="800" b="1">
              <a:solidFill>
                <a:srgbClr val="FFFFFF"/>
              </a:solidFill>
              <a:highlight>
                <a:schemeClr val="accent2"/>
              </a:highlight>
              <a:latin typeface="Open Sans"/>
              <a:ea typeface="Open Sans"/>
              <a:cs typeface="Open Sans"/>
              <a:sym typeface="Open Sans"/>
            </a:endParaRPr>
          </a:p>
        </p:txBody>
      </p:sp>
      <p:sp>
        <p:nvSpPr>
          <p:cNvPr id="3190" name="Google Shape;3190;p207"/>
          <p:cNvSpPr/>
          <p:nvPr/>
        </p:nvSpPr>
        <p:spPr>
          <a:xfrm>
            <a:off x="440540" y="1930395"/>
            <a:ext cx="2625000" cy="1371300"/>
          </a:xfrm>
          <a:prstGeom prst="roundRect">
            <a:avLst>
              <a:gd name="adj" fmla="val 16667"/>
            </a:avLst>
          </a:prstGeom>
          <a:solidFill>
            <a:srgbClr val="FFFFFF"/>
          </a:solidFill>
          <a:ln w="9525" cap="flat" cmpd="sng">
            <a:solidFill>
              <a:schemeClr val="dk2"/>
            </a:solidFill>
            <a:prstDash val="dash"/>
            <a:round/>
            <a:headEnd type="none" w="sm" len="sm"/>
            <a:tailEnd type="none" w="sm" len="sm"/>
          </a:ln>
        </p:spPr>
        <p:txBody>
          <a:bodyPr spcFirstLastPara="1" wrap="square" lIns="91425" tIns="9125" rIns="91425" bIns="91425" anchor="t" anchorCtr="0">
            <a:noAutofit/>
          </a:bodyPr>
          <a:lstStyle/>
          <a:p>
            <a:pPr marL="0" lvl="0" indent="0" algn="l" rtl="0">
              <a:spcBef>
                <a:spcPts val="0"/>
              </a:spcBef>
              <a:spcAft>
                <a:spcPts val="0"/>
              </a:spcAft>
              <a:buNone/>
            </a:pPr>
            <a:r>
              <a:rPr lang="en" sz="700" i="1">
                <a:solidFill>
                  <a:schemeClr val="dk1"/>
                </a:solidFill>
                <a:latin typeface="Open Sans"/>
                <a:ea typeface="Open Sans"/>
                <a:cs typeface="Open Sans"/>
                <a:sym typeface="Open Sans"/>
              </a:rPr>
              <a:t>FEIN: 22-2222222</a:t>
            </a:r>
            <a:endParaRPr sz="700" i="1">
              <a:solidFill>
                <a:schemeClr val="dk1"/>
              </a:solidFill>
              <a:latin typeface="Open Sans"/>
              <a:ea typeface="Open Sans"/>
              <a:cs typeface="Open Sans"/>
              <a:sym typeface="Open Sans"/>
            </a:endParaRPr>
          </a:p>
        </p:txBody>
      </p:sp>
      <p:sp>
        <p:nvSpPr>
          <p:cNvPr id="3191" name="Google Shape;3191;p207"/>
          <p:cNvSpPr/>
          <p:nvPr/>
        </p:nvSpPr>
        <p:spPr>
          <a:xfrm>
            <a:off x="566456" y="2139710"/>
            <a:ext cx="880200" cy="45435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en" sz="600" b="1">
                <a:solidFill>
                  <a:schemeClr val="dk1"/>
                </a:solidFill>
                <a:latin typeface="Open Sans"/>
                <a:ea typeface="Open Sans"/>
                <a:cs typeface="Open Sans"/>
                <a:sym typeface="Open Sans"/>
              </a:rPr>
              <a:t>Employees</a:t>
            </a:r>
            <a:endParaRPr sz="600" b="1">
              <a:solidFill>
                <a:schemeClr val="dk1"/>
              </a:solidFill>
              <a:latin typeface="Open Sans"/>
              <a:ea typeface="Open Sans"/>
              <a:cs typeface="Open Sans"/>
              <a:sym typeface="Open Sans"/>
            </a:endParaRPr>
          </a:p>
        </p:txBody>
      </p:sp>
      <p:sp>
        <p:nvSpPr>
          <p:cNvPr id="3192" name="Google Shape;3192;p207"/>
          <p:cNvSpPr/>
          <p:nvPr/>
        </p:nvSpPr>
        <p:spPr>
          <a:xfrm>
            <a:off x="835748" y="2335297"/>
            <a:ext cx="359700" cy="948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27425" tIns="91425" rIns="91425" bIns="91425" anchor="ctr" anchorCtr="0">
            <a:no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Sally</a:t>
            </a:r>
            <a:endParaRPr sz="700">
              <a:solidFill>
                <a:schemeClr val="dk1"/>
              </a:solidFill>
              <a:latin typeface="Open Sans"/>
              <a:ea typeface="Open Sans"/>
              <a:cs typeface="Open Sans"/>
              <a:sym typeface="Open Sans"/>
            </a:endParaRPr>
          </a:p>
        </p:txBody>
      </p:sp>
      <p:sp>
        <p:nvSpPr>
          <p:cNvPr id="3193" name="Google Shape;3193;p207"/>
          <p:cNvSpPr/>
          <p:nvPr/>
        </p:nvSpPr>
        <p:spPr>
          <a:xfrm>
            <a:off x="3425936" y="1408325"/>
            <a:ext cx="1071300" cy="1371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25" rIns="91425" bIns="91425" anchor="t" anchorCtr="0">
            <a:noAutofit/>
          </a:bodyPr>
          <a:lstStyle/>
          <a:p>
            <a:pPr marL="0" lvl="0" indent="0" algn="l" rtl="0">
              <a:spcBef>
                <a:spcPts val="0"/>
              </a:spcBef>
              <a:spcAft>
                <a:spcPts val="0"/>
              </a:spcAft>
              <a:buNone/>
            </a:pPr>
            <a:endParaRPr sz="800" b="1">
              <a:solidFill>
                <a:srgbClr val="FFFFFF"/>
              </a:solidFill>
              <a:highlight>
                <a:schemeClr val="accent2"/>
              </a:highlight>
              <a:latin typeface="Open Sans"/>
              <a:ea typeface="Open Sans"/>
              <a:cs typeface="Open Sans"/>
              <a:sym typeface="Open Sans"/>
            </a:endParaRPr>
          </a:p>
        </p:txBody>
      </p:sp>
      <p:sp>
        <p:nvSpPr>
          <p:cNvPr id="3194" name="Google Shape;3194;p207"/>
          <p:cNvSpPr/>
          <p:nvPr/>
        </p:nvSpPr>
        <p:spPr>
          <a:xfrm>
            <a:off x="5027800" y="1408325"/>
            <a:ext cx="3316500" cy="33552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25" rIns="91425" bIns="91425" anchor="t" anchorCtr="0">
            <a:noAutofit/>
          </a:bodyPr>
          <a:lstStyle/>
          <a:p>
            <a:pPr marL="0" lvl="0" indent="0" algn="l" rtl="0">
              <a:spcBef>
                <a:spcPts val="0"/>
              </a:spcBef>
              <a:spcAft>
                <a:spcPts val="0"/>
              </a:spcAft>
              <a:buNone/>
            </a:pPr>
            <a:endParaRPr sz="800" b="1">
              <a:solidFill>
                <a:srgbClr val="FFFFFF"/>
              </a:solidFill>
              <a:highlight>
                <a:schemeClr val="accent2"/>
              </a:highlight>
              <a:latin typeface="Open Sans"/>
              <a:ea typeface="Open Sans"/>
              <a:cs typeface="Open Sans"/>
              <a:sym typeface="Open Sans"/>
            </a:endParaRPr>
          </a:p>
        </p:txBody>
      </p:sp>
      <p:sp>
        <p:nvSpPr>
          <p:cNvPr id="3195" name="Google Shape;3195;p207"/>
          <p:cNvSpPr txBox="1"/>
          <p:nvPr/>
        </p:nvSpPr>
        <p:spPr>
          <a:xfrm>
            <a:off x="3600148" y="1476090"/>
            <a:ext cx="849600" cy="123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800" b="1">
                <a:solidFill>
                  <a:schemeClr val="accent4"/>
                </a:solidFill>
                <a:highlight>
                  <a:schemeClr val="accent2"/>
                </a:highlight>
                <a:latin typeface="Open Sans"/>
                <a:ea typeface="Open Sans"/>
                <a:cs typeface="Open Sans"/>
                <a:sym typeface="Open Sans"/>
              </a:rPr>
              <a:t>Alliance (</a:t>
            </a:r>
            <a:r>
              <a:rPr lang="en" sz="700" b="1">
                <a:solidFill>
                  <a:schemeClr val="accent4"/>
                </a:solidFill>
                <a:highlight>
                  <a:schemeClr val="accent2"/>
                </a:highlight>
                <a:latin typeface="Open Sans"/>
                <a:ea typeface="Open Sans"/>
                <a:cs typeface="Open Sans"/>
                <a:sym typeface="Open Sans"/>
              </a:rPr>
              <a:t>ADP</a:t>
            </a:r>
            <a:r>
              <a:rPr lang="en" sz="800" b="1">
                <a:solidFill>
                  <a:schemeClr val="accent4"/>
                </a:solidFill>
                <a:highlight>
                  <a:schemeClr val="accent2"/>
                </a:highlight>
                <a:latin typeface="Open Sans"/>
                <a:ea typeface="Open Sans"/>
                <a:cs typeface="Open Sans"/>
                <a:sym typeface="Open Sans"/>
              </a:rPr>
              <a:t>)</a:t>
            </a:r>
            <a:endParaRPr>
              <a:solidFill>
                <a:schemeClr val="accent4"/>
              </a:solidFill>
              <a:latin typeface="Open Sans"/>
              <a:ea typeface="Open Sans"/>
              <a:cs typeface="Open Sans"/>
              <a:sym typeface="Open Sans"/>
            </a:endParaRPr>
          </a:p>
        </p:txBody>
      </p:sp>
      <p:sp>
        <p:nvSpPr>
          <p:cNvPr id="3196" name="Google Shape;3196;p207"/>
          <p:cNvSpPr txBox="1"/>
          <p:nvPr/>
        </p:nvSpPr>
        <p:spPr>
          <a:xfrm>
            <a:off x="6090695" y="1476115"/>
            <a:ext cx="849600" cy="123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800" b="1">
                <a:solidFill>
                  <a:schemeClr val="accent4"/>
                </a:solidFill>
                <a:highlight>
                  <a:schemeClr val="accent2"/>
                </a:highlight>
                <a:latin typeface="Open Sans"/>
                <a:ea typeface="Open Sans"/>
                <a:cs typeface="Open Sans"/>
                <a:sym typeface="Open Sans"/>
              </a:rPr>
              <a:t>Equifax</a:t>
            </a:r>
            <a:endParaRPr>
              <a:solidFill>
                <a:schemeClr val="accent4"/>
              </a:solidFill>
              <a:latin typeface="Open Sans"/>
              <a:ea typeface="Open Sans"/>
              <a:cs typeface="Open Sans"/>
              <a:sym typeface="Open Sans"/>
            </a:endParaRPr>
          </a:p>
        </p:txBody>
      </p:sp>
      <p:sp>
        <p:nvSpPr>
          <p:cNvPr id="3197" name="Google Shape;3197;p207"/>
          <p:cNvSpPr txBox="1"/>
          <p:nvPr/>
        </p:nvSpPr>
        <p:spPr>
          <a:xfrm>
            <a:off x="1175276" y="1476090"/>
            <a:ext cx="1134900" cy="123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800" b="1">
                <a:solidFill>
                  <a:schemeClr val="accent4"/>
                </a:solidFill>
                <a:highlight>
                  <a:schemeClr val="accent2"/>
                </a:highlight>
                <a:latin typeface="Open Sans"/>
                <a:ea typeface="Open Sans"/>
                <a:cs typeface="Open Sans"/>
                <a:sym typeface="Open Sans"/>
              </a:rPr>
              <a:t>Employer (Acme Inc)</a:t>
            </a:r>
            <a:endParaRPr>
              <a:solidFill>
                <a:schemeClr val="accent4"/>
              </a:solidFill>
              <a:highlight>
                <a:schemeClr val="accent2"/>
              </a:highlight>
              <a:latin typeface="Open Sans"/>
              <a:ea typeface="Open Sans"/>
              <a:cs typeface="Open Sans"/>
              <a:sym typeface="Open Sans"/>
            </a:endParaRPr>
          </a:p>
        </p:txBody>
      </p:sp>
      <p:sp>
        <p:nvSpPr>
          <p:cNvPr id="3198" name="Google Shape;3198;p207"/>
          <p:cNvSpPr/>
          <p:nvPr/>
        </p:nvSpPr>
        <p:spPr>
          <a:xfrm>
            <a:off x="3593109" y="2256656"/>
            <a:ext cx="770738" cy="269299"/>
          </a:xfrm>
          <a:prstGeom prst="flowChartMagneticDrum">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l" rtl="0">
              <a:spcBef>
                <a:spcPts val="0"/>
              </a:spcBef>
              <a:spcAft>
                <a:spcPts val="0"/>
              </a:spcAft>
              <a:buNone/>
            </a:pPr>
            <a:endParaRPr sz="600" b="1">
              <a:latin typeface="Open Sans"/>
              <a:ea typeface="Open Sans"/>
              <a:cs typeface="Open Sans"/>
              <a:sym typeface="Open Sans"/>
            </a:endParaRPr>
          </a:p>
        </p:txBody>
      </p:sp>
      <p:sp>
        <p:nvSpPr>
          <p:cNvPr id="3199" name="Google Shape;3199;p207"/>
          <p:cNvSpPr/>
          <p:nvPr/>
        </p:nvSpPr>
        <p:spPr>
          <a:xfrm>
            <a:off x="5293123" y="1713852"/>
            <a:ext cx="1755865" cy="2906162"/>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200" name="Google Shape;3200;p207"/>
          <p:cNvSpPr txBox="1"/>
          <p:nvPr/>
        </p:nvSpPr>
        <p:spPr>
          <a:xfrm>
            <a:off x="5994053" y="1761954"/>
            <a:ext cx="849600" cy="123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800" b="1">
                <a:solidFill>
                  <a:schemeClr val="accent4"/>
                </a:solidFill>
                <a:highlight>
                  <a:schemeClr val="accent2"/>
                </a:highlight>
                <a:latin typeface="Open Sans"/>
                <a:ea typeface="Open Sans"/>
                <a:cs typeface="Open Sans"/>
                <a:sym typeface="Open Sans"/>
              </a:rPr>
              <a:t>Verifier Data</a:t>
            </a:r>
            <a:endParaRPr>
              <a:solidFill>
                <a:schemeClr val="accent4"/>
              </a:solidFill>
              <a:latin typeface="Open Sans"/>
              <a:ea typeface="Open Sans"/>
              <a:cs typeface="Open Sans"/>
              <a:sym typeface="Open Sans"/>
            </a:endParaRPr>
          </a:p>
        </p:txBody>
      </p:sp>
      <p:cxnSp>
        <p:nvCxnSpPr>
          <p:cNvPr id="3201" name="Google Shape;3201;p207"/>
          <p:cNvCxnSpPr>
            <a:stCxn id="3202" idx="3"/>
            <a:endCxn id="3198" idx="1"/>
          </p:cNvCxnSpPr>
          <p:nvPr/>
        </p:nvCxnSpPr>
        <p:spPr>
          <a:xfrm>
            <a:off x="2895377" y="2385172"/>
            <a:ext cx="697800" cy="6000"/>
          </a:xfrm>
          <a:prstGeom prst="straightConnector1">
            <a:avLst/>
          </a:prstGeom>
          <a:noFill/>
          <a:ln w="9525" cap="flat" cmpd="sng">
            <a:solidFill>
              <a:schemeClr val="dk2"/>
            </a:solidFill>
            <a:prstDash val="solid"/>
            <a:round/>
            <a:headEnd type="none" w="med" len="med"/>
            <a:tailEnd type="triangle" w="med" len="med"/>
          </a:ln>
        </p:spPr>
      </p:cxnSp>
      <p:cxnSp>
        <p:nvCxnSpPr>
          <p:cNvPr id="3203" name="Google Shape;3203;p207"/>
          <p:cNvCxnSpPr>
            <a:stCxn id="3192" idx="3"/>
            <a:endCxn id="3202" idx="1"/>
          </p:cNvCxnSpPr>
          <p:nvPr/>
        </p:nvCxnSpPr>
        <p:spPr>
          <a:xfrm>
            <a:off x="1195448" y="2382697"/>
            <a:ext cx="705600" cy="2400"/>
          </a:xfrm>
          <a:prstGeom prst="straightConnector1">
            <a:avLst/>
          </a:prstGeom>
          <a:noFill/>
          <a:ln w="9525" cap="flat" cmpd="sng">
            <a:solidFill>
              <a:schemeClr val="dk2"/>
            </a:solidFill>
            <a:prstDash val="solid"/>
            <a:round/>
            <a:headEnd type="none" w="med" len="med"/>
            <a:tailEnd type="triangle" w="med" len="med"/>
          </a:ln>
        </p:spPr>
      </p:cxnSp>
      <p:sp>
        <p:nvSpPr>
          <p:cNvPr id="3202" name="Google Shape;3202;p207"/>
          <p:cNvSpPr/>
          <p:nvPr/>
        </p:nvSpPr>
        <p:spPr>
          <a:xfrm>
            <a:off x="1901021" y="2110717"/>
            <a:ext cx="994356" cy="548910"/>
          </a:xfrm>
          <a:prstGeom prst="flowChartDocument">
            <a:avLst/>
          </a:prstGeom>
          <a:solidFill>
            <a:srgbClr val="FFFFFF"/>
          </a:solidFill>
          <a:ln w="9525" cap="flat" cmpd="sng">
            <a:solidFill>
              <a:schemeClr val="dk2"/>
            </a:solidFill>
            <a:prstDash val="solid"/>
            <a:round/>
            <a:headEnd type="none" w="sm" len="sm"/>
            <a:tailEnd type="none" w="sm" len="sm"/>
          </a:ln>
        </p:spPr>
        <p:txBody>
          <a:bodyPr spcFirstLastPara="1" wrap="square" lIns="91425" tIns="45700" rIns="91425" bIns="0" anchor="ctr"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Payroll Record</a:t>
            </a:r>
            <a:endParaRPr sz="700" b="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FEIN: 22-2222222</a:t>
            </a:r>
            <a:endParaRPr sz="700" i="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SSN: 201-10-7777</a:t>
            </a:r>
            <a:endParaRPr sz="700" i="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Record ID: </a:t>
            </a:r>
            <a:r>
              <a:rPr lang="en" sz="700" b="1" i="1">
                <a:solidFill>
                  <a:schemeClr val="dk1"/>
                </a:solidFill>
                <a:highlight>
                  <a:srgbClr val="D9D9D9"/>
                </a:highlight>
                <a:latin typeface="Open Sans"/>
                <a:ea typeface="Open Sans"/>
                <a:cs typeface="Open Sans"/>
                <a:sym typeface="Open Sans"/>
              </a:rPr>
              <a:t>0001</a:t>
            </a:r>
            <a:endParaRPr sz="700" b="1" i="1">
              <a:solidFill>
                <a:schemeClr val="dk1"/>
              </a:solidFill>
              <a:highlight>
                <a:srgbClr val="D9D9D9"/>
              </a:highlight>
              <a:latin typeface="Open Sans"/>
              <a:ea typeface="Open Sans"/>
              <a:cs typeface="Open Sans"/>
              <a:sym typeface="Open Sans"/>
            </a:endParaRPr>
          </a:p>
        </p:txBody>
      </p:sp>
      <p:sp>
        <p:nvSpPr>
          <p:cNvPr id="3204" name="Google Shape;3204;p207"/>
          <p:cNvSpPr/>
          <p:nvPr/>
        </p:nvSpPr>
        <p:spPr>
          <a:xfrm>
            <a:off x="5608896" y="1961524"/>
            <a:ext cx="1183086" cy="851796"/>
          </a:xfrm>
          <a:prstGeom prst="flowChartDocument">
            <a:avLst/>
          </a:prstGeom>
          <a:solidFill>
            <a:srgbClr val="FFFFFF"/>
          </a:solidFill>
          <a:ln w="9525" cap="flat" cmpd="sng">
            <a:solidFill>
              <a:schemeClr val="dk2"/>
            </a:solidFill>
            <a:prstDash val="solid"/>
            <a:round/>
            <a:headEnd type="none" w="sm" len="sm"/>
            <a:tailEnd type="none" w="sm" len="sm"/>
          </a:ln>
        </p:spPr>
        <p:txBody>
          <a:bodyPr spcFirstLastPara="1" wrap="square" lIns="45700" tIns="45700" rIns="0" bIns="0" anchor="ctr" anchorCtr="0">
            <a:no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Payroll Record</a:t>
            </a:r>
            <a:endParaRPr sz="800" b="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FEIN: 22-2222222</a:t>
            </a:r>
            <a:endParaRPr sz="700" i="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SSN: 201-10-7777</a:t>
            </a:r>
            <a:endParaRPr sz="700" i="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Record ID: </a:t>
            </a:r>
            <a:r>
              <a:rPr lang="en" sz="700" b="1" i="1">
                <a:solidFill>
                  <a:schemeClr val="dk1"/>
                </a:solidFill>
                <a:highlight>
                  <a:srgbClr val="D9D9D9"/>
                </a:highlight>
                <a:latin typeface="Open Sans"/>
                <a:ea typeface="Open Sans"/>
                <a:cs typeface="Open Sans"/>
                <a:sym typeface="Open Sans"/>
              </a:rPr>
              <a:t>0001</a:t>
            </a:r>
            <a:endParaRPr sz="700" b="1" i="1">
              <a:solidFill>
                <a:schemeClr val="dk1"/>
              </a:solidFill>
              <a:highlight>
                <a:srgbClr val="BDBDBD"/>
              </a:highlight>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Alliance Code: </a:t>
            </a:r>
            <a:r>
              <a:rPr lang="en" sz="700" b="1" i="1">
                <a:solidFill>
                  <a:schemeClr val="dk1"/>
                </a:solidFill>
                <a:highlight>
                  <a:srgbClr val="D9D9D9"/>
                </a:highlight>
                <a:latin typeface="Open Sans"/>
                <a:ea typeface="Open Sans"/>
                <a:cs typeface="Open Sans"/>
                <a:sym typeface="Open Sans"/>
              </a:rPr>
              <a:t>01</a:t>
            </a:r>
            <a:endParaRPr sz="700" b="1" i="1">
              <a:solidFill>
                <a:schemeClr val="dk1"/>
              </a:solidFill>
              <a:highlight>
                <a:srgbClr val="BDBDBD"/>
              </a:highlight>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highlight>
                  <a:srgbClr val="FFFFFF"/>
                </a:highlight>
                <a:latin typeface="Open Sans"/>
                <a:ea typeface="Open Sans"/>
                <a:cs typeface="Open Sans"/>
                <a:sym typeface="Open Sans"/>
              </a:rPr>
              <a:t>Employer ER Code</a:t>
            </a:r>
            <a:r>
              <a:rPr lang="en" sz="700" b="1" i="1">
                <a:solidFill>
                  <a:schemeClr val="dk1"/>
                </a:solidFill>
                <a:highlight>
                  <a:srgbClr val="FFFFFF"/>
                </a:highlight>
                <a:latin typeface="Open Sans"/>
                <a:ea typeface="Open Sans"/>
                <a:cs typeface="Open Sans"/>
                <a:sym typeface="Open Sans"/>
              </a:rPr>
              <a:t>: </a:t>
            </a:r>
            <a:r>
              <a:rPr lang="en" sz="700" b="1" i="1">
                <a:solidFill>
                  <a:schemeClr val="dk1"/>
                </a:solidFill>
                <a:highlight>
                  <a:srgbClr val="D9D9D9"/>
                </a:highlight>
                <a:latin typeface="Open Sans"/>
                <a:ea typeface="Open Sans"/>
                <a:cs typeface="Open Sans"/>
                <a:sym typeface="Open Sans"/>
              </a:rPr>
              <a:t>ER01</a:t>
            </a:r>
            <a:endParaRPr sz="700" b="1" i="1">
              <a:solidFill>
                <a:schemeClr val="dk1"/>
              </a:solidFill>
              <a:highlight>
                <a:srgbClr val="BDBDBD"/>
              </a:highlight>
              <a:latin typeface="Open Sans"/>
              <a:ea typeface="Open Sans"/>
              <a:cs typeface="Open Sans"/>
              <a:sym typeface="Open Sans"/>
            </a:endParaRPr>
          </a:p>
        </p:txBody>
      </p:sp>
      <p:cxnSp>
        <p:nvCxnSpPr>
          <p:cNvPr id="3205" name="Google Shape;3205;p207"/>
          <p:cNvCxnSpPr>
            <a:stCxn id="3198" idx="4"/>
            <a:endCxn id="3204" idx="1"/>
          </p:cNvCxnSpPr>
          <p:nvPr/>
        </p:nvCxnSpPr>
        <p:spPr>
          <a:xfrm rot="10800000" flipH="1">
            <a:off x="4363847" y="2387405"/>
            <a:ext cx="1245000" cy="3900"/>
          </a:xfrm>
          <a:prstGeom prst="straightConnector1">
            <a:avLst/>
          </a:prstGeom>
          <a:noFill/>
          <a:ln w="9525" cap="flat" cmpd="sng">
            <a:solidFill>
              <a:schemeClr val="dk2"/>
            </a:solidFill>
            <a:prstDash val="solid"/>
            <a:round/>
            <a:headEnd type="none" w="med" len="med"/>
            <a:tailEnd type="triangle" w="med" len="med"/>
          </a:ln>
        </p:spPr>
      </p:cxnSp>
      <p:sp>
        <p:nvSpPr>
          <p:cNvPr id="3206" name="Google Shape;3206;p207"/>
          <p:cNvSpPr/>
          <p:nvPr/>
        </p:nvSpPr>
        <p:spPr>
          <a:xfrm>
            <a:off x="1901021" y="2728036"/>
            <a:ext cx="994356" cy="548910"/>
          </a:xfrm>
          <a:prstGeom prst="flowChartDocument">
            <a:avLst/>
          </a:prstGeom>
          <a:solidFill>
            <a:srgbClr val="FFFFFF"/>
          </a:solidFill>
          <a:ln w="9525" cap="flat" cmpd="sng">
            <a:solidFill>
              <a:schemeClr val="dk2"/>
            </a:solidFill>
            <a:prstDash val="solid"/>
            <a:round/>
            <a:headEnd type="none" w="sm" len="sm"/>
            <a:tailEnd type="none" w="sm" len="sm"/>
          </a:ln>
        </p:spPr>
        <p:txBody>
          <a:bodyPr spcFirstLastPara="1" wrap="square" lIns="91425" tIns="45700" rIns="91425" bIns="0" anchor="ctr"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Payroll Record</a:t>
            </a:r>
            <a:endParaRPr sz="700" b="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FEIN: 22-2222222</a:t>
            </a:r>
            <a:endParaRPr sz="700" i="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SSN: 201-10-7777</a:t>
            </a:r>
            <a:endParaRPr sz="700" i="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Record ID: </a:t>
            </a:r>
            <a:r>
              <a:rPr lang="en" sz="700" b="1" i="1">
                <a:solidFill>
                  <a:schemeClr val="lt1"/>
                </a:solidFill>
                <a:highlight>
                  <a:schemeClr val="accent2"/>
                </a:highlight>
                <a:latin typeface="Open Sans"/>
                <a:ea typeface="Open Sans"/>
                <a:cs typeface="Open Sans"/>
                <a:sym typeface="Open Sans"/>
              </a:rPr>
              <a:t>0002</a:t>
            </a:r>
            <a:endParaRPr sz="700" b="1" i="1">
              <a:solidFill>
                <a:schemeClr val="lt1"/>
              </a:solidFill>
              <a:highlight>
                <a:schemeClr val="accent2"/>
              </a:highlight>
              <a:latin typeface="Open Sans"/>
              <a:ea typeface="Open Sans"/>
              <a:cs typeface="Open Sans"/>
              <a:sym typeface="Open Sans"/>
            </a:endParaRPr>
          </a:p>
        </p:txBody>
      </p:sp>
      <p:cxnSp>
        <p:nvCxnSpPr>
          <p:cNvPr id="3207" name="Google Shape;3207;p207"/>
          <p:cNvCxnSpPr>
            <a:stCxn id="3192" idx="3"/>
            <a:endCxn id="3206" idx="1"/>
          </p:cNvCxnSpPr>
          <p:nvPr/>
        </p:nvCxnSpPr>
        <p:spPr>
          <a:xfrm>
            <a:off x="1195448" y="2382697"/>
            <a:ext cx="705600" cy="619800"/>
          </a:xfrm>
          <a:prstGeom prst="bentConnector3">
            <a:avLst>
              <a:gd name="adj1" fmla="val 49991"/>
            </a:avLst>
          </a:prstGeom>
          <a:noFill/>
          <a:ln w="9525" cap="flat" cmpd="sng">
            <a:solidFill>
              <a:schemeClr val="dk2"/>
            </a:solidFill>
            <a:prstDash val="solid"/>
            <a:round/>
            <a:headEnd type="none" w="med" len="med"/>
            <a:tailEnd type="triangle" w="med" len="med"/>
          </a:ln>
        </p:spPr>
      </p:cxnSp>
      <p:sp>
        <p:nvSpPr>
          <p:cNvPr id="3208" name="Google Shape;3208;p207"/>
          <p:cNvSpPr/>
          <p:nvPr/>
        </p:nvSpPr>
        <p:spPr>
          <a:xfrm>
            <a:off x="3447569" y="3381166"/>
            <a:ext cx="1071300" cy="13713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25" rIns="91425" bIns="91425" anchor="t" anchorCtr="0">
            <a:noAutofit/>
          </a:bodyPr>
          <a:lstStyle/>
          <a:p>
            <a:pPr marL="0" lvl="0" indent="0" algn="l" rtl="0">
              <a:spcBef>
                <a:spcPts val="0"/>
              </a:spcBef>
              <a:spcAft>
                <a:spcPts val="0"/>
              </a:spcAft>
              <a:buNone/>
            </a:pPr>
            <a:endParaRPr sz="800" b="1">
              <a:solidFill>
                <a:srgbClr val="FFFFFF"/>
              </a:solidFill>
              <a:highlight>
                <a:schemeClr val="accent2"/>
              </a:highlight>
              <a:latin typeface="Open Sans"/>
              <a:ea typeface="Open Sans"/>
              <a:cs typeface="Open Sans"/>
              <a:sym typeface="Open Sans"/>
            </a:endParaRPr>
          </a:p>
        </p:txBody>
      </p:sp>
      <p:sp>
        <p:nvSpPr>
          <p:cNvPr id="3209" name="Google Shape;3209;p207"/>
          <p:cNvSpPr txBox="1"/>
          <p:nvPr/>
        </p:nvSpPr>
        <p:spPr>
          <a:xfrm>
            <a:off x="3553690" y="3381176"/>
            <a:ext cx="994200" cy="123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800" b="1">
                <a:solidFill>
                  <a:schemeClr val="accent4"/>
                </a:solidFill>
                <a:highlight>
                  <a:schemeClr val="accent2"/>
                </a:highlight>
                <a:latin typeface="Open Sans"/>
                <a:ea typeface="Open Sans"/>
                <a:cs typeface="Open Sans"/>
                <a:sym typeface="Open Sans"/>
              </a:rPr>
              <a:t>Alliance (</a:t>
            </a:r>
            <a:r>
              <a:rPr lang="en" sz="700" b="1">
                <a:solidFill>
                  <a:schemeClr val="accent4"/>
                </a:solidFill>
                <a:highlight>
                  <a:schemeClr val="accent2"/>
                </a:highlight>
                <a:latin typeface="Open Sans"/>
                <a:ea typeface="Open Sans"/>
                <a:cs typeface="Open Sans"/>
                <a:sym typeface="Open Sans"/>
              </a:rPr>
              <a:t>Ceridian</a:t>
            </a:r>
            <a:r>
              <a:rPr lang="en" sz="800" b="1">
                <a:solidFill>
                  <a:schemeClr val="accent4"/>
                </a:solidFill>
                <a:highlight>
                  <a:schemeClr val="accent2"/>
                </a:highlight>
                <a:latin typeface="Open Sans"/>
                <a:ea typeface="Open Sans"/>
                <a:cs typeface="Open Sans"/>
                <a:sym typeface="Open Sans"/>
              </a:rPr>
              <a:t>)</a:t>
            </a:r>
            <a:endParaRPr>
              <a:solidFill>
                <a:schemeClr val="accent4"/>
              </a:solidFill>
              <a:latin typeface="Open Sans"/>
              <a:ea typeface="Open Sans"/>
              <a:cs typeface="Open Sans"/>
              <a:sym typeface="Open Sans"/>
            </a:endParaRPr>
          </a:p>
        </p:txBody>
      </p:sp>
      <p:sp>
        <p:nvSpPr>
          <p:cNvPr id="3210" name="Google Shape;3210;p207"/>
          <p:cNvSpPr/>
          <p:nvPr/>
        </p:nvSpPr>
        <p:spPr>
          <a:xfrm>
            <a:off x="3593109" y="4011185"/>
            <a:ext cx="770738" cy="269299"/>
          </a:xfrm>
          <a:prstGeom prst="flowChartMagneticDrum">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l" rtl="0">
              <a:spcBef>
                <a:spcPts val="0"/>
              </a:spcBef>
              <a:spcAft>
                <a:spcPts val="0"/>
              </a:spcAft>
              <a:buNone/>
            </a:pPr>
            <a:endParaRPr sz="600" b="1">
              <a:latin typeface="Open Sans"/>
              <a:ea typeface="Open Sans"/>
              <a:cs typeface="Open Sans"/>
              <a:sym typeface="Open Sans"/>
            </a:endParaRPr>
          </a:p>
        </p:txBody>
      </p:sp>
      <p:cxnSp>
        <p:nvCxnSpPr>
          <p:cNvPr id="3211" name="Google Shape;3211;p207"/>
          <p:cNvCxnSpPr>
            <a:stCxn id="3206" idx="3"/>
            <a:endCxn id="3210" idx="1"/>
          </p:cNvCxnSpPr>
          <p:nvPr/>
        </p:nvCxnSpPr>
        <p:spPr>
          <a:xfrm>
            <a:off x="2895377" y="3002491"/>
            <a:ext cx="697800" cy="1143300"/>
          </a:xfrm>
          <a:prstGeom prst="straightConnector1">
            <a:avLst/>
          </a:prstGeom>
          <a:noFill/>
          <a:ln w="9525" cap="flat" cmpd="sng">
            <a:solidFill>
              <a:schemeClr val="accent2"/>
            </a:solidFill>
            <a:prstDash val="solid"/>
            <a:round/>
            <a:headEnd type="none" w="med" len="med"/>
            <a:tailEnd type="triangle" w="med" len="med"/>
          </a:ln>
        </p:spPr>
      </p:cxnSp>
      <p:sp>
        <p:nvSpPr>
          <p:cNvPr id="3212" name="Google Shape;3212;p207"/>
          <p:cNvSpPr txBox="1"/>
          <p:nvPr/>
        </p:nvSpPr>
        <p:spPr>
          <a:xfrm>
            <a:off x="3578506" y="1611588"/>
            <a:ext cx="851700" cy="135300"/>
          </a:xfrm>
          <a:prstGeom prst="rect">
            <a:avLst/>
          </a:prstGeom>
          <a:noFill/>
          <a:ln w="9525" cap="flat" cmpd="sng">
            <a:solidFill>
              <a:schemeClr val="lt2"/>
            </a:solidFill>
            <a:prstDash val="solid"/>
            <a:round/>
            <a:headEnd type="none" w="sm" len="sm"/>
            <a:tailEnd type="none" w="sm" len="sm"/>
          </a:ln>
        </p:spPr>
        <p:txBody>
          <a:bodyPr spcFirstLastPara="1" wrap="square" lIns="0" tIns="27425" rIns="0" bIns="0" anchor="t" anchorCtr="0">
            <a:sp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Alliance Code:</a:t>
            </a:r>
            <a:r>
              <a:rPr lang="en" sz="700">
                <a:solidFill>
                  <a:schemeClr val="dk1"/>
                </a:solidFill>
                <a:latin typeface="Open Sans"/>
                <a:ea typeface="Open Sans"/>
                <a:cs typeface="Open Sans"/>
                <a:sym typeface="Open Sans"/>
              </a:rPr>
              <a:t> </a:t>
            </a:r>
            <a:r>
              <a:rPr lang="en" sz="700" b="1" i="1">
                <a:solidFill>
                  <a:schemeClr val="dk1"/>
                </a:solidFill>
                <a:highlight>
                  <a:srgbClr val="D9D9D9"/>
                </a:highlight>
                <a:latin typeface="Open Sans"/>
                <a:ea typeface="Open Sans"/>
                <a:cs typeface="Open Sans"/>
                <a:sym typeface="Open Sans"/>
              </a:rPr>
              <a:t>01</a:t>
            </a:r>
            <a:endParaRPr sz="700" b="1">
              <a:solidFill>
                <a:schemeClr val="dk1"/>
              </a:solidFill>
              <a:highlight>
                <a:srgbClr val="BDBDBD"/>
              </a:highlight>
              <a:latin typeface="Open Sans"/>
              <a:ea typeface="Open Sans"/>
              <a:cs typeface="Open Sans"/>
              <a:sym typeface="Open Sans"/>
            </a:endParaRPr>
          </a:p>
        </p:txBody>
      </p:sp>
      <p:sp>
        <p:nvSpPr>
          <p:cNvPr id="3213" name="Google Shape;3213;p207"/>
          <p:cNvSpPr txBox="1"/>
          <p:nvPr/>
        </p:nvSpPr>
        <p:spPr>
          <a:xfrm>
            <a:off x="3541088" y="3526826"/>
            <a:ext cx="849600" cy="135300"/>
          </a:xfrm>
          <a:prstGeom prst="rect">
            <a:avLst/>
          </a:prstGeom>
          <a:noFill/>
          <a:ln w="9525" cap="flat" cmpd="sng">
            <a:solidFill>
              <a:schemeClr val="lt2"/>
            </a:solidFill>
            <a:prstDash val="solid"/>
            <a:round/>
            <a:headEnd type="none" w="sm" len="sm"/>
            <a:tailEnd type="none" w="sm" len="sm"/>
          </a:ln>
        </p:spPr>
        <p:txBody>
          <a:bodyPr spcFirstLastPara="1" wrap="square" lIns="0" tIns="27425" rIns="0" bIns="0" anchor="t" anchorCtr="0">
            <a:sp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Alliance Code:</a:t>
            </a:r>
            <a:r>
              <a:rPr lang="en" sz="700">
                <a:solidFill>
                  <a:schemeClr val="dk1"/>
                </a:solidFill>
                <a:latin typeface="Open Sans"/>
                <a:ea typeface="Open Sans"/>
                <a:cs typeface="Open Sans"/>
                <a:sym typeface="Open Sans"/>
              </a:rPr>
              <a:t> </a:t>
            </a:r>
            <a:r>
              <a:rPr lang="en" sz="700" b="1" i="1">
                <a:solidFill>
                  <a:schemeClr val="lt1"/>
                </a:solidFill>
                <a:highlight>
                  <a:schemeClr val="accent2"/>
                </a:highlight>
                <a:latin typeface="Open Sans"/>
                <a:ea typeface="Open Sans"/>
                <a:cs typeface="Open Sans"/>
                <a:sym typeface="Open Sans"/>
              </a:rPr>
              <a:t>02</a:t>
            </a:r>
            <a:endParaRPr sz="700" b="1">
              <a:solidFill>
                <a:schemeClr val="lt1"/>
              </a:solidFill>
              <a:highlight>
                <a:schemeClr val="accent2"/>
              </a:highlight>
              <a:latin typeface="Open Sans"/>
              <a:ea typeface="Open Sans"/>
              <a:cs typeface="Open Sans"/>
              <a:sym typeface="Open Sans"/>
            </a:endParaRPr>
          </a:p>
        </p:txBody>
      </p:sp>
      <p:cxnSp>
        <p:nvCxnSpPr>
          <p:cNvPr id="3214" name="Google Shape;3214;p207"/>
          <p:cNvCxnSpPr>
            <a:stCxn id="3210" idx="4"/>
            <a:endCxn id="3215" idx="1"/>
          </p:cNvCxnSpPr>
          <p:nvPr/>
        </p:nvCxnSpPr>
        <p:spPr>
          <a:xfrm rot="10800000" flipH="1">
            <a:off x="4363847" y="4132634"/>
            <a:ext cx="1245000" cy="13200"/>
          </a:xfrm>
          <a:prstGeom prst="straightConnector1">
            <a:avLst/>
          </a:prstGeom>
          <a:noFill/>
          <a:ln w="9525" cap="flat" cmpd="sng">
            <a:solidFill>
              <a:schemeClr val="accent2"/>
            </a:solidFill>
            <a:prstDash val="solid"/>
            <a:round/>
            <a:headEnd type="none" w="med" len="med"/>
            <a:tailEnd type="triangle" w="med" len="med"/>
          </a:ln>
        </p:spPr>
      </p:cxnSp>
      <p:sp>
        <p:nvSpPr>
          <p:cNvPr id="3216" name="Google Shape;3216;p207"/>
          <p:cNvSpPr txBox="1"/>
          <p:nvPr/>
        </p:nvSpPr>
        <p:spPr>
          <a:xfrm>
            <a:off x="274325" y="1060700"/>
            <a:ext cx="8595300" cy="18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i="1">
                <a:solidFill>
                  <a:schemeClr val="dk1"/>
                </a:solidFill>
                <a:latin typeface="Open Sans"/>
                <a:ea typeface="Open Sans"/>
                <a:cs typeface="Open Sans"/>
                <a:sym typeface="Open Sans"/>
              </a:rPr>
              <a:t>Covers scenarios of switches from Direct → Alliance, Alliance → Alliance &amp; Alliance → Direct</a:t>
            </a:r>
            <a:endParaRPr sz="1200" b="1" i="1">
              <a:solidFill>
                <a:schemeClr val="dk1"/>
              </a:solidFill>
              <a:latin typeface="Open Sans"/>
              <a:ea typeface="Open Sans"/>
              <a:cs typeface="Open Sans"/>
              <a:sym typeface="Open Sans"/>
            </a:endParaRPr>
          </a:p>
        </p:txBody>
      </p:sp>
      <p:sp>
        <p:nvSpPr>
          <p:cNvPr id="3215" name="Google Shape;3215;p207"/>
          <p:cNvSpPr/>
          <p:nvPr/>
        </p:nvSpPr>
        <p:spPr>
          <a:xfrm>
            <a:off x="5608896" y="3706729"/>
            <a:ext cx="1183086" cy="851796"/>
          </a:xfrm>
          <a:prstGeom prst="flowChartDocument">
            <a:avLst/>
          </a:prstGeom>
          <a:solidFill>
            <a:srgbClr val="FFFFFF"/>
          </a:solidFill>
          <a:ln w="9525" cap="flat" cmpd="sng">
            <a:solidFill>
              <a:schemeClr val="dk2"/>
            </a:solidFill>
            <a:prstDash val="solid"/>
            <a:round/>
            <a:headEnd type="none" w="sm" len="sm"/>
            <a:tailEnd type="none" w="sm" len="sm"/>
          </a:ln>
        </p:spPr>
        <p:txBody>
          <a:bodyPr spcFirstLastPara="1" wrap="square" lIns="45700" tIns="45700" rIns="0" bIns="0" anchor="ctr" anchorCtr="0">
            <a:no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Payroll Record</a:t>
            </a:r>
            <a:endParaRPr sz="800" b="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FEIN: 22-2222222</a:t>
            </a:r>
            <a:endParaRPr sz="700" i="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SSN: 201-10-7777</a:t>
            </a:r>
            <a:endParaRPr sz="700" i="1">
              <a:solidFill>
                <a:schemeClr val="dk1"/>
              </a:solidFill>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Record ID: </a:t>
            </a:r>
            <a:r>
              <a:rPr lang="en" sz="700" b="1" i="1">
                <a:solidFill>
                  <a:srgbClr val="CCCCCC"/>
                </a:solidFill>
                <a:highlight>
                  <a:schemeClr val="accent2"/>
                </a:highlight>
                <a:latin typeface="Open Sans"/>
                <a:ea typeface="Open Sans"/>
                <a:cs typeface="Open Sans"/>
                <a:sym typeface="Open Sans"/>
              </a:rPr>
              <a:t>0002</a:t>
            </a:r>
            <a:endParaRPr sz="700" b="1" i="1">
              <a:solidFill>
                <a:schemeClr val="dk1"/>
              </a:solidFill>
              <a:highlight>
                <a:schemeClr val="accent2"/>
              </a:highlight>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latin typeface="Open Sans"/>
                <a:ea typeface="Open Sans"/>
                <a:cs typeface="Open Sans"/>
                <a:sym typeface="Open Sans"/>
              </a:rPr>
              <a:t>Alliance Code: </a:t>
            </a:r>
            <a:r>
              <a:rPr lang="en" sz="700" b="1" i="1">
                <a:solidFill>
                  <a:srgbClr val="CCCCCC"/>
                </a:solidFill>
                <a:highlight>
                  <a:schemeClr val="accent2"/>
                </a:highlight>
                <a:latin typeface="Open Sans"/>
                <a:ea typeface="Open Sans"/>
                <a:cs typeface="Open Sans"/>
                <a:sym typeface="Open Sans"/>
              </a:rPr>
              <a:t>02</a:t>
            </a:r>
            <a:endParaRPr sz="700" b="1" i="1">
              <a:solidFill>
                <a:schemeClr val="dk1"/>
              </a:solidFill>
              <a:highlight>
                <a:schemeClr val="accent2"/>
              </a:highlight>
              <a:latin typeface="Open Sans"/>
              <a:ea typeface="Open Sans"/>
              <a:cs typeface="Open Sans"/>
              <a:sym typeface="Open Sans"/>
            </a:endParaRPr>
          </a:p>
          <a:p>
            <a:pPr marL="0" lvl="0" indent="0" algn="l" rtl="0">
              <a:spcBef>
                <a:spcPts val="0"/>
              </a:spcBef>
              <a:spcAft>
                <a:spcPts val="0"/>
              </a:spcAft>
              <a:buNone/>
            </a:pPr>
            <a:r>
              <a:rPr lang="en" sz="700" i="1">
                <a:solidFill>
                  <a:schemeClr val="dk1"/>
                </a:solidFill>
                <a:highlight>
                  <a:srgbClr val="FFFFFF"/>
                </a:highlight>
                <a:latin typeface="Open Sans"/>
                <a:ea typeface="Open Sans"/>
                <a:cs typeface="Open Sans"/>
                <a:sym typeface="Open Sans"/>
              </a:rPr>
              <a:t>Employer ER Code: </a:t>
            </a:r>
            <a:r>
              <a:rPr lang="en" sz="700" b="1" i="1">
                <a:solidFill>
                  <a:srgbClr val="CCCCCC"/>
                </a:solidFill>
                <a:highlight>
                  <a:schemeClr val="accent2"/>
                </a:highlight>
                <a:latin typeface="Open Sans"/>
                <a:ea typeface="Open Sans"/>
                <a:cs typeface="Open Sans"/>
                <a:sym typeface="Open Sans"/>
              </a:rPr>
              <a:t>ER02</a:t>
            </a:r>
            <a:endParaRPr sz="700" b="1" i="1">
              <a:solidFill>
                <a:schemeClr val="dk1"/>
              </a:solidFill>
              <a:highlight>
                <a:schemeClr val="accent2"/>
              </a:highlight>
              <a:latin typeface="Open Sans"/>
              <a:ea typeface="Open Sans"/>
              <a:cs typeface="Open Sans"/>
              <a:sym typeface="Open Sans"/>
            </a:endParaRPr>
          </a:p>
        </p:txBody>
      </p:sp>
      <p:sp>
        <p:nvSpPr>
          <p:cNvPr id="3217" name="Google Shape;3217;p207"/>
          <p:cNvSpPr/>
          <p:nvPr/>
        </p:nvSpPr>
        <p:spPr>
          <a:xfrm rot="3479883">
            <a:off x="2752398" y="3405358"/>
            <a:ext cx="860212" cy="104234"/>
          </a:xfrm>
          <a:prstGeom prst="flowChartTerminator">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700" b="1">
                <a:solidFill>
                  <a:srgbClr val="FFFFFF"/>
                </a:solidFill>
                <a:latin typeface="Open Sans"/>
                <a:ea typeface="Open Sans"/>
                <a:cs typeface="Open Sans"/>
                <a:sym typeface="Open Sans"/>
              </a:rPr>
              <a:t>Switch from ADP</a:t>
            </a:r>
            <a:endParaRPr sz="700" b="1">
              <a:solidFill>
                <a:srgbClr val="FFFFFF"/>
              </a:solidFill>
              <a:latin typeface="Open Sans"/>
              <a:ea typeface="Open Sans"/>
              <a:cs typeface="Open Sans"/>
              <a:sym typeface="Open Sans"/>
            </a:endParaRPr>
          </a:p>
        </p:txBody>
      </p:sp>
      <p:sp>
        <p:nvSpPr>
          <p:cNvPr id="3218" name="Google Shape;3218;p207"/>
          <p:cNvSpPr/>
          <p:nvPr/>
        </p:nvSpPr>
        <p:spPr>
          <a:xfrm>
            <a:off x="7255846" y="2557640"/>
            <a:ext cx="994339" cy="816436"/>
          </a:xfrm>
          <a:prstGeom prst="flowChartPunchedTape">
            <a:avLst/>
          </a:prstGeom>
          <a:solidFill>
            <a:schemeClr val="accent2"/>
          </a:solidFill>
          <a:ln>
            <a:noFill/>
          </a:ln>
        </p:spPr>
        <p:txBody>
          <a:bodyPr spcFirstLastPara="1" wrap="square" lIns="27425" tIns="27425" rIns="27425" bIns="27425" anchor="ctr" anchorCtr="0">
            <a:noAutofit/>
          </a:bodyPr>
          <a:lstStyle/>
          <a:p>
            <a:pPr marL="0" marR="0" lvl="0" indent="0" algn="l" rtl="0">
              <a:lnSpc>
                <a:spcPct val="100000"/>
              </a:lnSpc>
              <a:spcBef>
                <a:spcPts val="0"/>
              </a:spcBef>
              <a:spcAft>
                <a:spcPts val="0"/>
              </a:spcAft>
              <a:buNone/>
            </a:pPr>
            <a:r>
              <a:rPr lang="en" sz="600" b="1">
                <a:solidFill>
                  <a:srgbClr val="FFFFFF"/>
                </a:solidFill>
                <a:latin typeface="Open Sans"/>
                <a:ea typeface="Open Sans"/>
                <a:cs typeface="Open Sans"/>
                <a:sym typeface="Open Sans"/>
              </a:rPr>
              <a:t>Both ERCodes </a:t>
            </a:r>
            <a:endParaRPr sz="600" b="1">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a:solidFill>
                  <a:srgbClr val="FFFFFF"/>
                </a:solidFill>
                <a:latin typeface="Open Sans"/>
                <a:ea typeface="Open Sans"/>
                <a:cs typeface="Open Sans"/>
                <a:sym typeface="Open Sans"/>
              </a:rPr>
              <a:t>ER01 &amp; ER02 are active </a:t>
            </a:r>
            <a:endParaRPr sz="600" b="1">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a:solidFill>
                  <a:srgbClr val="FFFFFF"/>
                </a:solidFill>
                <a:latin typeface="Open Sans"/>
                <a:ea typeface="Open Sans"/>
                <a:cs typeface="Open Sans"/>
                <a:sym typeface="Open Sans"/>
              </a:rPr>
              <a:t>for Rev Share calculations</a:t>
            </a:r>
            <a:endParaRPr sz="600" b="1">
              <a:solidFill>
                <a:srgbClr val="FFFFFF"/>
              </a:solidFill>
              <a:latin typeface="Open Sans"/>
              <a:ea typeface="Open Sans"/>
              <a:cs typeface="Open Sans"/>
              <a:sym typeface="Open Sans"/>
            </a:endParaRPr>
          </a:p>
        </p:txBody>
      </p:sp>
      <p:sp>
        <p:nvSpPr>
          <p:cNvPr id="3219" name="Google Shape;3219;p207"/>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Automate Employer Deduplication Procedures</a:t>
            </a:r>
            <a:endParaRPr/>
          </a:p>
          <a:p>
            <a:pPr marL="0" lvl="0" indent="0" algn="l" rtl="0">
              <a:spcBef>
                <a:spcPts val="0"/>
              </a:spcBef>
              <a:spcAft>
                <a:spcPts val="0"/>
              </a:spcAft>
              <a:buNone/>
            </a:pPr>
            <a:r>
              <a:rPr lang="en" sz="1400" i="1"/>
              <a:t>Scenario 2 - “Switching Alliances”</a:t>
            </a:r>
            <a:endParaRPr sz="1400" i="1"/>
          </a:p>
        </p:txBody>
      </p:sp>
      <p:sp>
        <p:nvSpPr>
          <p:cNvPr id="3220" name="Google Shape;3220;p207"/>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221" name="Google Shape;3221;p207"/>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222" name="Google Shape;3222;p207"/>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223" name="Google Shape;3223;p207"/>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224" name="Google Shape;3224;p207"/>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3225" name="Google Shape;3225;p207"/>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226" name="Google Shape;3226;p207"/>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Process Context</a:t>
            </a:r>
            <a:endParaRPr sz="600" b="1">
              <a:solidFill>
                <a:schemeClr val="lt1"/>
              </a:solidFill>
              <a:latin typeface="Open Sans"/>
              <a:ea typeface="Open Sans"/>
              <a:cs typeface="Open Sans"/>
              <a:sym typeface="Open Sans"/>
            </a:endParaRPr>
          </a:p>
        </p:txBody>
      </p:sp>
      <p:sp>
        <p:nvSpPr>
          <p:cNvPr id="3227" name="Google Shape;3227;p207"/>
          <p:cNvSpPr txBox="1"/>
          <p:nvPr/>
        </p:nvSpPr>
        <p:spPr>
          <a:xfrm>
            <a:off x="1657620" y="254788"/>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Scenario</a:t>
            </a:r>
            <a:endParaRPr sz="600">
              <a:solidFill>
                <a:schemeClr val="lt1"/>
              </a:solidFill>
              <a:latin typeface="Open Sans"/>
              <a:ea typeface="Open Sans"/>
              <a:cs typeface="Open Sans"/>
              <a:sym typeface="Open Sans"/>
            </a:endParaRPr>
          </a:p>
        </p:txBody>
      </p:sp>
      <p:sp>
        <p:nvSpPr>
          <p:cNvPr id="3228" name="Google Shape;3228;p207"/>
          <p:cNvSpPr txBox="1"/>
          <p:nvPr/>
        </p:nvSpPr>
        <p:spPr>
          <a:xfrm>
            <a:off x="785820" y="254788"/>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Context</a:t>
            </a:r>
            <a:endParaRPr sz="600">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graphicFrame>
        <p:nvGraphicFramePr>
          <p:cNvPr id="964" name="Google Shape;964;p145"/>
          <p:cNvGraphicFramePr/>
          <p:nvPr/>
        </p:nvGraphicFramePr>
        <p:xfrm>
          <a:off x="274313" y="407315"/>
          <a:ext cx="3000000" cy="3000000"/>
        </p:xfrm>
        <a:graphic>
          <a:graphicData uri="http://schemas.openxmlformats.org/drawingml/2006/table">
            <a:tbl>
              <a:tblPr>
                <a:noFill/>
                <a:tableStyleId>{CFF227E5-640B-45C7-9DC1-B26C7EE06C79}</a:tableStyleId>
              </a:tblPr>
              <a:tblGrid>
                <a:gridCol w="2752100">
                  <a:extLst>
                    <a:ext uri="{9D8B030D-6E8A-4147-A177-3AD203B41FA5}">
                      <a16:colId xmlns:a16="http://schemas.microsoft.com/office/drawing/2014/main" val="20000"/>
                    </a:ext>
                  </a:extLst>
                </a:gridCol>
                <a:gridCol w="2601650">
                  <a:extLst>
                    <a:ext uri="{9D8B030D-6E8A-4147-A177-3AD203B41FA5}">
                      <a16:colId xmlns:a16="http://schemas.microsoft.com/office/drawing/2014/main" val="20001"/>
                    </a:ext>
                  </a:extLst>
                </a:gridCol>
                <a:gridCol w="512925">
                  <a:extLst>
                    <a:ext uri="{9D8B030D-6E8A-4147-A177-3AD203B41FA5}">
                      <a16:colId xmlns:a16="http://schemas.microsoft.com/office/drawing/2014/main" val="20002"/>
                    </a:ext>
                  </a:extLst>
                </a:gridCol>
                <a:gridCol w="739350">
                  <a:extLst>
                    <a:ext uri="{9D8B030D-6E8A-4147-A177-3AD203B41FA5}">
                      <a16:colId xmlns:a16="http://schemas.microsoft.com/office/drawing/2014/main" val="20003"/>
                    </a:ext>
                  </a:extLst>
                </a:gridCol>
                <a:gridCol w="576975">
                  <a:extLst>
                    <a:ext uri="{9D8B030D-6E8A-4147-A177-3AD203B41FA5}">
                      <a16:colId xmlns:a16="http://schemas.microsoft.com/office/drawing/2014/main" val="20004"/>
                    </a:ext>
                  </a:extLst>
                </a:gridCol>
                <a:gridCol w="780275">
                  <a:extLst>
                    <a:ext uri="{9D8B030D-6E8A-4147-A177-3AD203B41FA5}">
                      <a16:colId xmlns:a16="http://schemas.microsoft.com/office/drawing/2014/main" val="20005"/>
                    </a:ext>
                  </a:extLst>
                </a:gridCol>
                <a:gridCol w="632025">
                  <a:extLst>
                    <a:ext uri="{9D8B030D-6E8A-4147-A177-3AD203B41FA5}">
                      <a16:colId xmlns:a16="http://schemas.microsoft.com/office/drawing/2014/main" val="20006"/>
                    </a:ext>
                  </a:extLst>
                </a:gridCol>
              </a:tblGrid>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gridSpan="4">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Business Impact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Effort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extLst>
                  <a:ext uri="{0D108BD9-81ED-4DB2-BD59-A6C34878D82A}">
                    <a16:rowId xmlns:a16="http://schemas.microsoft.com/office/drawing/2014/main" val="10000"/>
                  </a:ext>
                </a:extLst>
              </a:tr>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Cycle </a:t>
                      </a:r>
                      <a:endParaRPr sz="700" b="1"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Time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Operating Cost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Rework</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Customer Experience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Level of Effort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extLst>
                  <a:ext uri="{0D108BD9-81ED-4DB2-BD59-A6C34878D82A}">
                    <a16:rowId xmlns:a16="http://schemas.microsoft.com/office/drawing/2014/main" val="10001"/>
                  </a:ext>
                </a:extLst>
              </a:tr>
              <a:tr h="359250">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extLst>
                  <a:ext uri="{0D108BD9-81ED-4DB2-BD59-A6C34878D82A}">
                    <a16:rowId xmlns:a16="http://schemas.microsoft.com/office/drawing/2014/main" val="10002"/>
                  </a:ext>
                </a:extLst>
              </a:tr>
              <a:tr h="101475">
                <a:tc gridSpan="7">
                  <a:txBody>
                    <a:bodyPr/>
                    <a:lstStyle/>
                    <a:p>
                      <a:pPr marL="0" marR="0" lvl="0" indent="0" algn="l" rtl="0">
                        <a:lnSpc>
                          <a:spcPct val="100000"/>
                        </a:lnSpc>
                        <a:spcBef>
                          <a:spcPts val="0"/>
                        </a:spcBef>
                        <a:spcAft>
                          <a:spcPts val="0"/>
                        </a:spcAft>
                        <a:buClr>
                          <a:srgbClr val="000000"/>
                        </a:buClr>
                        <a:buSzPts val="900"/>
                        <a:buFont typeface="Arial"/>
                        <a:buNone/>
                      </a:pPr>
                      <a:r>
                        <a:rPr lang="en" sz="900" b="1" i="1" u="none" strike="noStrike" cap="none">
                          <a:solidFill>
                            <a:srgbClr val="FFFFFF"/>
                          </a:solidFill>
                          <a:latin typeface="Open Sans"/>
                          <a:ea typeface="Open Sans"/>
                          <a:cs typeface="Open Sans"/>
                          <a:sym typeface="Open Sans"/>
                        </a:rPr>
                        <a:t>Theme - Automation Efficiency </a:t>
                      </a: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9E1B3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01475">
                <a:tc rowSpan="3">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Opportunities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a:txBody>
                    <a:bodyPr/>
                    <a:lstStyle/>
                    <a:p>
                      <a:pPr marL="22860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Solutions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gridSpan="5">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Benefits</a:t>
                      </a:r>
                      <a:endParaRPr sz="700" b="1" u="none" strike="noStrike" cap="none">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4"/>
                  </a:ext>
                </a:extLst>
              </a:tr>
              <a:tr h="1638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21975">
                <a:tc>
                  <a:txBody>
                    <a:bodyPr/>
                    <a:lstStyle/>
                    <a:p>
                      <a:pPr marL="91440" marR="0" lvl="0" indent="-91440" algn="l" rtl="0">
                        <a:lnSpc>
                          <a:spcPct val="100000"/>
                        </a:lnSpc>
                        <a:spcBef>
                          <a:spcPts val="0"/>
                        </a:spcBef>
                        <a:spcAft>
                          <a:spcPts val="0"/>
                        </a:spcAft>
                        <a:buClr>
                          <a:srgbClr val="9E1B32"/>
                        </a:buClr>
                        <a:buSzPts val="900"/>
                        <a:buFont typeface="Open Sans"/>
                        <a:buChar char="•"/>
                      </a:pPr>
                      <a:r>
                        <a:rPr lang="en" sz="900" u="none" strike="noStrike" cap="none">
                          <a:solidFill>
                            <a:srgbClr val="5B6771"/>
                          </a:solidFill>
                          <a:latin typeface="Open Sans"/>
                          <a:ea typeface="Open Sans"/>
                          <a:cs typeface="Open Sans"/>
                          <a:sym typeface="Open Sans"/>
                        </a:rPr>
                        <a:t>Re-engineer the process to enable scalability by eliminating existing manual and time consuming review of all new TWN onboarding data to identify a subset of duplicates</a:t>
                      </a:r>
                      <a:endParaRPr sz="900" u="none" strike="noStrike" cap="none">
                        <a:solidFill>
                          <a:srgbClr val="5B677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rgbClr val="9E1B32"/>
                        </a:buClr>
                        <a:buSzPts val="900"/>
                        <a:buFont typeface="Open Sans"/>
                        <a:buChar char="•"/>
                      </a:pPr>
                      <a:r>
                        <a:rPr lang="en" sz="900" u="none" strike="noStrike" cap="none">
                          <a:solidFill>
                            <a:srgbClr val="5B6771"/>
                          </a:solidFill>
                          <a:latin typeface="Open Sans"/>
                          <a:ea typeface="Open Sans"/>
                          <a:cs typeface="Open Sans"/>
                          <a:sym typeface="Open Sans"/>
                        </a:rPr>
                        <a:t>Enhance onboarding process by implementing a product agnostic automated duplication check before initiating Employer set up to enhance review quality and decrease cycle time</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rowSpan="2" gridSpan="5">
                  <a:txBody>
                    <a:bodyPr/>
                    <a:lstStyle/>
                    <a:p>
                      <a:pPr marL="457200" marR="0" lvl="0" indent="0" algn="l" rtl="0">
                        <a:lnSpc>
                          <a:spcPct val="115000"/>
                        </a:lnSpc>
                        <a:spcBef>
                          <a:spcPts val="0"/>
                        </a:spcBef>
                        <a:spcAft>
                          <a:spcPts val="0"/>
                        </a:spcAft>
                        <a:buClr>
                          <a:srgbClr val="000000"/>
                        </a:buClr>
                        <a:buSzPts val="900"/>
                        <a:buFont typeface="Arial"/>
                        <a:buNone/>
                      </a:pP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Improved Customer Experience</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in Operating Cost</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Enhanced Data Integrity</a:t>
                      </a:r>
                      <a:endParaRPr sz="900" b="1" u="none" strike="noStrike" cap="none">
                        <a:solidFill>
                          <a:schemeClr val="dk1"/>
                        </a:solidFill>
                        <a:latin typeface="Open Sans"/>
                        <a:ea typeface="Open Sans"/>
                        <a:cs typeface="Open Sans"/>
                        <a:sym typeface="Open Sans"/>
                      </a:endParaRPr>
                    </a:p>
                    <a:p>
                      <a:pPr marL="0" marR="0" lvl="0" indent="0" algn="l" rtl="0">
                        <a:lnSpc>
                          <a:spcPct val="115000"/>
                        </a:lnSpc>
                        <a:spcBef>
                          <a:spcPts val="300"/>
                        </a:spcBef>
                        <a:spcAft>
                          <a:spcPts val="0"/>
                        </a:spcAft>
                        <a:buClr>
                          <a:srgbClr val="000000"/>
                        </a:buClr>
                        <a:buSzPts val="900"/>
                        <a:buFont typeface="Arial"/>
                        <a:buNone/>
                      </a:pPr>
                      <a:r>
                        <a:rPr lang="en" sz="900" b="1" u="none" strike="noStrike" cap="none">
                          <a:solidFill>
                            <a:schemeClr val="dk1"/>
                          </a:solidFill>
                          <a:latin typeface="Open Sans"/>
                          <a:ea typeface="Open Sans"/>
                          <a:cs typeface="Open Sans"/>
                          <a:sym typeface="Open Sans"/>
                        </a:rPr>
                        <a:t>Initiative will enable:</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30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of double billing of Verifiers due to duplicate records</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Moves resolution of duplicate employers to the front of the waterfall</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Holistic view of a customer and all of their EWS solutions within SalesForce</a:t>
                      </a:r>
                      <a:endParaRPr sz="900" b="1" u="none" strike="noStrike" cap="none">
                        <a:solidFill>
                          <a:schemeClr val="dk1"/>
                        </a:solidFill>
                        <a:latin typeface="Open Sans"/>
                        <a:ea typeface="Open Sans"/>
                        <a:cs typeface="Open Sans"/>
                        <a:sym typeface="Open Sans"/>
                      </a:endParaRPr>
                    </a:p>
                    <a:p>
                      <a:pPr marL="457200" marR="0" lvl="0" indent="0" algn="l" rtl="0">
                        <a:lnSpc>
                          <a:spcPct val="115000"/>
                        </a:lnSpc>
                        <a:spcBef>
                          <a:spcPts val="300"/>
                        </a:spcBef>
                        <a:spcAft>
                          <a:spcPts val="0"/>
                        </a:spcAft>
                        <a:buClr>
                          <a:srgbClr val="000000"/>
                        </a:buClr>
                        <a:buSzPts val="900"/>
                        <a:buFont typeface="Arial"/>
                        <a:buNone/>
                      </a:pP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7"/>
                  </a:ext>
                </a:extLst>
              </a:tr>
              <a:tr h="844875">
                <a:tc>
                  <a:txBody>
                    <a:bodyPr/>
                    <a:lstStyle/>
                    <a:p>
                      <a:pPr marL="91440" marR="0" lvl="0" indent="-91440" algn="l" rtl="0">
                        <a:lnSpc>
                          <a:spcPct val="100000"/>
                        </a:lnSpc>
                        <a:spcBef>
                          <a:spcPts val="0"/>
                        </a:spcBef>
                        <a:spcAft>
                          <a:spcPts val="0"/>
                        </a:spcAft>
                        <a:buClr>
                          <a:srgbClr val="9E1B32"/>
                        </a:buClr>
                        <a:buSzPts val="900"/>
                        <a:buFont typeface="Open Sans"/>
                        <a:buChar char="•"/>
                      </a:pPr>
                      <a:r>
                        <a:rPr lang="en" sz="900" u="none" strike="noStrike" cap="none">
                          <a:solidFill>
                            <a:srgbClr val="5B6771"/>
                          </a:solidFill>
                          <a:latin typeface="Open Sans"/>
                          <a:ea typeface="Open Sans"/>
                          <a:cs typeface="Open Sans"/>
                          <a:sym typeface="Open Sans"/>
                        </a:rPr>
                        <a:t>Reduce the probability of the potential data leak risk that is associated with the process of extracting employee data to identify duplicate TWN onboarding for Employers</a:t>
                      </a:r>
                      <a:endParaRPr sz="900" u="none" strike="noStrike" cap="none">
                        <a:solidFill>
                          <a:srgbClr val="5B677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rgbClr val="9E1B32"/>
                        </a:buClr>
                        <a:buSzPts val="900"/>
                        <a:buFont typeface="Open Sans"/>
                        <a:buChar char="•"/>
                      </a:pPr>
                      <a:r>
                        <a:rPr lang="en" sz="900" u="none" strike="noStrike" cap="none">
                          <a:solidFill>
                            <a:schemeClr val="dk1"/>
                          </a:solidFill>
                          <a:latin typeface="Open Sans"/>
                          <a:ea typeface="Open Sans"/>
                          <a:cs typeface="Open Sans"/>
                          <a:sym typeface="Open Sans"/>
                        </a:rPr>
                        <a:t>Implement process controls solution around the Employee data to support a secure manual review of the potential duplicates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bl>
          </a:graphicData>
        </a:graphic>
      </p:graphicFrame>
      <p:sp>
        <p:nvSpPr>
          <p:cNvPr id="965" name="Google Shape;965;p145"/>
          <p:cNvSpPr txBox="1">
            <a:spLocks noGrp="1"/>
          </p:cNvSpPr>
          <p:nvPr>
            <p:ph type="title"/>
          </p:nvPr>
        </p:nvSpPr>
        <p:spPr>
          <a:xfrm>
            <a:off x="274325" y="426725"/>
            <a:ext cx="53538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800"/>
              <a:buNone/>
            </a:pPr>
            <a:r>
              <a:rPr lang="en" sz="1400">
                <a:solidFill>
                  <a:schemeClr val="dk1"/>
                </a:solidFill>
              </a:rPr>
              <a:t>Key Opportunities and Solutions</a:t>
            </a:r>
            <a:endParaRPr sz="800" i="1">
              <a:solidFill>
                <a:schemeClr val="dk1"/>
              </a:solidFill>
            </a:endParaRPr>
          </a:p>
          <a:p>
            <a:pPr marL="0" lvl="0" indent="0" algn="l" rtl="0">
              <a:lnSpc>
                <a:spcPct val="100000"/>
              </a:lnSpc>
              <a:spcBef>
                <a:spcPts val="0"/>
              </a:spcBef>
              <a:spcAft>
                <a:spcPts val="0"/>
              </a:spcAft>
              <a:buSzPts val="1800"/>
              <a:buNone/>
            </a:pPr>
            <a:r>
              <a:rPr lang="en" sz="1600" i="1">
                <a:solidFill>
                  <a:schemeClr val="dk1"/>
                </a:solidFill>
              </a:rPr>
              <a:t>Initiative: Automate Employer Duplication Check Procedures</a:t>
            </a:r>
            <a:endParaRPr sz="2000"/>
          </a:p>
        </p:txBody>
      </p:sp>
      <p:sp>
        <p:nvSpPr>
          <p:cNvPr id="966" name="Google Shape;966;p145"/>
          <p:cNvSpPr txBox="1"/>
          <p:nvPr/>
        </p:nvSpPr>
        <p:spPr>
          <a:xfrm rot="-5400000">
            <a:off x="11009521" y="4278700"/>
            <a:ext cx="6444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400"/>
              <a:buFont typeface="Arial"/>
              <a:buNone/>
            </a:pPr>
            <a:endParaRPr sz="900" b="1" i="0" u="none" strike="noStrike" cap="none">
              <a:solidFill>
                <a:schemeClr val="dk1"/>
              </a:solidFill>
              <a:latin typeface="Open Sans"/>
              <a:ea typeface="Open Sans"/>
              <a:cs typeface="Open Sans"/>
              <a:sym typeface="Open Sans"/>
            </a:endParaRPr>
          </a:p>
        </p:txBody>
      </p:sp>
      <p:sp>
        <p:nvSpPr>
          <p:cNvPr id="967" name="Google Shape;967;p145"/>
          <p:cNvSpPr txBox="1"/>
          <p:nvPr/>
        </p:nvSpPr>
        <p:spPr>
          <a:xfrm>
            <a:off x="274325" y="4282091"/>
            <a:ext cx="51675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1 Selective high impact solutions and pain points. Please refer to Solutions Prioritization &amp; Current State sections for details</a:t>
            </a:r>
            <a:endParaRPr sz="700" b="0" i="0" u="none" strike="noStrike" cap="none">
              <a:solidFill>
                <a:schemeClr val="dk1"/>
              </a:solidFill>
              <a:latin typeface="Open Sans"/>
              <a:ea typeface="Open Sans"/>
              <a:cs typeface="Open Sans"/>
              <a:sym typeface="Open Sans"/>
            </a:endParaRPr>
          </a:p>
        </p:txBody>
      </p:sp>
      <p:sp>
        <p:nvSpPr>
          <p:cNvPr id="968" name="Google Shape;968;p145"/>
          <p:cNvSpPr/>
          <p:nvPr/>
        </p:nvSpPr>
        <p:spPr>
          <a:xfrm>
            <a:off x="618319" y="4487196"/>
            <a:ext cx="582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Significant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969" name="Google Shape;969;p145"/>
          <p:cNvSpPr/>
          <p:nvPr/>
        </p:nvSpPr>
        <p:spPr>
          <a:xfrm>
            <a:off x="274320" y="4452860"/>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900" b="0" i="0" u="none" strike="noStrike" cap="none">
              <a:solidFill>
                <a:schemeClr val="dk1"/>
              </a:solidFill>
              <a:latin typeface="Open Sans"/>
              <a:ea typeface="Open Sans"/>
              <a:cs typeface="Open Sans"/>
              <a:sym typeface="Open Sans"/>
            </a:endParaRPr>
          </a:p>
        </p:txBody>
      </p:sp>
      <p:sp>
        <p:nvSpPr>
          <p:cNvPr id="970" name="Google Shape;970;p145"/>
          <p:cNvSpPr/>
          <p:nvPr/>
        </p:nvSpPr>
        <p:spPr>
          <a:xfrm>
            <a:off x="1413607" y="4452939"/>
            <a:ext cx="274479" cy="274479"/>
          </a:xfrm>
          <a:custGeom>
            <a:avLst/>
            <a:gdLst/>
            <a:ahLst/>
            <a:cxnLst/>
            <a:rect l="l" t="t" r="r" b="b"/>
            <a:pathLst>
              <a:path w="444500" h="444500" extrusionOk="0">
                <a:moveTo>
                  <a:pt x="2453" y="197917"/>
                </a:moveTo>
                <a:lnTo>
                  <a:pt x="4" y="222211"/>
                </a:lnTo>
                <a:lnTo>
                  <a:pt x="0" y="222211"/>
                </a:lnTo>
                <a:close/>
                <a:moveTo>
                  <a:pt x="4520" y="177443"/>
                </a:moveTo>
                <a:lnTo>
                  <a:pt x="2453" y="197917"/>
                </a:lnTo>
                <a:lnTo>
                  <a:pt x="4515" y="177459"/>
                </a:lnTo>
                <a:close/>
                <a:moveTo>
                  <a:pt x="11908" y="153645"/>
                </a:moveTo>
                <a:lnTo>
                  <a:pt x="4520" y="177443"/>
                </a:lnTo>
                <a:lnTo>
                  <a:pt x="4522" y="177426"/>
                </a:lnTo>
                <a:close/>
                <a:moveTo>
                  <a:pt x="17472" y="135729"/>
                </a:moveTo>
                <a:lnTo>
                  <a:pt x="11908" y="153645"/>
                </a:lnTo>
                <a:lnTo>
                  <a:pt x="17466" y="135741"/>
                </a:lnTo>
                <a:close/>
                <a:moveTo>
                  <a:pt x="29798" y="113021"/>
                </a:moveTo>
                <a:lnTo>
                  <a:pt x="17472" y="135729"/>
                </a:lnTo>
                <a:lnTo>
                  <a:pt x="17477" y="135714"/>
                </a:lnTo>
                <a:close/>
                <a:moveTo>
                  <a:pt x="37964" y="97980"/>
                </a:moveTo>
                <a:lnTo>
                  <a:pt x="29798" y="113021"/>
                </a:lnTo>
                <a:lnTo>
                  <a:pt x="37957" y="97988"/>
                </a:lnTo>
                <a:close/>
                <a:moveTo>
                  <a:pt x="54848" y="77517"/>
                </a:moveTo>
                <a:lnTo>
                  <a:pt x="37964" y="97980"/>
                </a:lnTo>
                <a:lnTo>
                  <a:pt x="37970" y="97968"/>
                </a:lnTo>
                <a:close/>
                <a:moveTo>
                  <a:pt x="65102" y="65090"/>
                </a:moveTo>
                <a:lnTo>
                  <a:pt x="54848" y="77517"/>
                </a:lnTo>
                <a:lnTo>
                  <a:pt x="65096" y="65096"/>
                </a:lnTo>
                <a:close/>
                <a:moveTo>
                  <a:pt x="85772" y="48036"/>
                </a:moveTo>
                <a:lnTo>
                  <a:pt x="65102" y="65090"/>
                </a:lnTo>
                <a:lnTo>
                  <a:pt x="65109" y="65082"/>
                </a:lnTo>
                <a:close/>
                <a:moveTo>
                  <a:pt x="97994" y="37954"/>
                </a:moveTo>
                <a:lnTo>
                  <a:pt x="85772" y="48036"/>
                </a:lnTo>
                <a:lnTo>
                  <a:pt x="97988" y="37957"/>
                </a:lnTo>
                <a:close/>
                <a:moveTo>
                  <a:pt x="121860" y="25000"/>
                </a:moveTo>
                <a:lnTo>
                  <a:pt x="97994" y="37954"/>
                </a:lnTo>
                <a:lnTo>
                  <a:pt x="98000" y="37949"/>
                </a:lnTo>
                <a:close/>
                <a:moveTo>
                  <a:pt x="135745" y="17464"/>
                </a:moveTo>
                <a:lnTo>
                  <a:pt x="121860" y="25000"/>
                </a:lnTo>
                <a:lnTo>
                  <a:pt x="135740" y="17466"/>
                </a:lnTo>
                <a:close/>
                <a:moveTo>
                  <a:pt x="163796" y="8757"/>
                </a:moveTo>
                <a:lnTo>
                  <a:pt x="135745" y="17464"/>
                </a:lnTo>
                <a:lnTo>
                  <a:pt x="135750" y="17462"/>
                </a:lnTo>
                <a:close/>
                <a:moveTo>
                  <a:pt x="177462" y="4515"/>
                </a:moveTo>
                <a:lnTo>
                  <a:pt x="163796" y="8757"/>
                </a:lnTo>
                <a:lnTo>
                  <a:pt x="177459" y="4515"/>
                </a:lnTo>
                <a:close/>
                <a:moveTo>
                  <a:pt x="222250" y="0"/>
                </a:moveTo>
                <a:lnTo>
                  <a:pt x="177462" y="4515"/>
                </a:lnTo>
                <a:lnTo>
                  <a:pt x="177464" y="4514"/>
                </a:lnTo>
                <a:cubicBezTo>
                  <a:pt x="191931" y="1555"/>
                  <a:pt x="206909" y="0"/>
                  <a:pt x="222250" y="0"/>
                </a:cubicBezTo>
                <a:close/>
                <a:moveTo>
                  <a:pt x="222250" y="0"/>
                </a:moveTo>
                <a:cubicBezTo>
                  <a:pt x="344995" y="0"/>
                  <a:pt x="444500" y="99505"/>
                  <a:pt x="444500" y="222250"/>
                </a:cubicBezTo>
                <a:cubicBezTo>
                  <a:pt x="444500" y="344995"/>
                  <a:pt x="344995" y="444500"/>
                  <a:pt x="222250" y="444500"/>
                </a:cubicBezTo>
                <a:cubicBezTo>
                  <a:pt x="99505" y="444500"/>
                  <a:pt x="0" y="344995"/>
                  <a:pt x="0" y="222250"/>
                </a:cubicBezTo>
                <a:lnTo>
                  <a:pt x="4" y="222211"/>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971" name="Google Shape;971;p145"/>
          <p:cNvSpPr/>
          <p:nvPr/>
        </p:nvSpPr>
        <p:spPr>
          <a:xfrm>
            <a:off x="1745135"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High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972" name="Google Shape;972;p145"/>
          <p:cNvSpPr/>
          <p:nvPr/>
        </p:nvSpPr>
        <p:spPr>
          <a:xfrm>
            <a:off x="2424303" y="4452939"/>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973" name="Google Shape;973;p145"/>
          <p:cNvSpPr/>
          <p:nvPr/>
        </p:nvSpPr>
        <p:spPr>
          <a:xfrm>
            <a:off x="2762684"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Medium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974" name="Google Shape;974;p145"/>
          <p:cNvSpPr/>
          <p:nvPr/>
        </p:nvSpPr>
        <p:spPr>
          <a:xfrm>
            <a:off x="3425036" y="4452939"/>
            <a:ext cx="274479" cy="274479"/>
          </a:xfrm>
          <a:custGeom>
            <a:avLst/>
            <a:gdLst/>
            <a:ahLst/>
            <a:cxnLst/>
            <a:rect l="l" t="t" r="r" b="b"/>
            <a:pathLst>
              <a:path w="444500" h="444500" extrusionOk="0">
                <a:moveTo>
                  <a:pt x="243386" y="442369"/>
                </a:moveTo>
                <a:lnTo>
                  <a:pt x="222250" y="444500"/>
                </a:lnTo>
                <a:lnTo>
                  <a:pt x="222122" y="444487"/>
                </a:lnTo>
                <a:close/>
                <a:moveTo>
                  <a:pt x="199130" y="442169"/>
                </a:moveTo>
                <a:lnTo>
                  <a:pt x="222122" y="444487"/>
                </a:lnTo>
                <a:lnTo>
                  <a:pt x="221992" y="444500"/>
                </a:lnTo>
                <a:close/>
                <a:moveTo>
                  <a:pt x="266907" y="439998"/>
                </a:moveTo>
                <a:lnTo>
                  <a:pt x="266771" y="440040"/>
                </a:lnTo>
                <a:lnTo>
                  <a:pt x="243386" y="442369"/>
                </a:lnTo>
                <a:close/>
                <a:moveTo>
                  <a:pt x="177341" y="439948"/>
                </a:moveTo>
                <a:lnTo>
                  <a:pt x="199130" y="442169"/>
                </a:lnTo>
                <a:lnTo>
                  <a:pt x="177459" y="439985"/>
                </a:lnTo>
                <a:close/>
                <a:moveTo>
                  <a:pt x="286885" y="433825"/>
                </a:moveTo>
                <a:lnTo>
                  <a:pt x="267041" y="439985"/>
                </a:lnTo>
                <a:lnTo>
                  <a:pt x="266907" y="439998"/>
                </a:lnTo>
                <a:close/>
                <a:moveTo>
                  <a:pt x="155926" y="433301"/>
                </a:moveTo>
                <a:lnTo>
                  <a:pt x="177341" y="439948"/>
                </a:lnTo>
                <a:lnTo>
                  <a:pt x="177224" y="439936"/>
                </a:lnTo>
                <a:close/>
                <a:moveTo>
                  <a:pt x="308622" y="427077"/>
                </a:moveTo>
                <a:lnTo>
                  <a:pt x="308490" y="427148"/>
                </a:lnTo>
                <a:lnTo>
                  <a:pt x="286885" y="433825"/>
                </a:lnTo>
                <a:close/>
                <a:moveTo>
                  <a:pt x="135640" y="426980"/>
                </a:moveTo>
                <a:lnTo>
                  <a:pt x="155926" y="433301"/>
                </a:lnTo>
                <a:lnTo>
                  <a:pt x="135740" y="427035"/>
                </a:lnTo>
                <a:close/>
                <a:moveTo>
                  <a:pt x="326901" y="417188"/>
                </a:moveTo>
                <a:lnTo>
                  <a:pt x="308760" y="427035"/>
                </a:lnTo>
                <a:lnTo>
                  <a:pt x="308622" y="427077"/>
                </a:lnTo>
                <a:close/>
                <a:moveTo>
                  <a:pt x="116004" y="416322"/>
                </a:moveTo>
                <a:lnTo>
                  <a:pt x="135640" y="426980"/>
                </a:lnTo>
                <a:lnTo>
                  <a:pt x="135534" y="426947"/>
                </a:lnTo>
                <a:close/>
                <a:moveTo>
                  <a:pt x="346378" y="406616"/>
                </a:moveTo>
                <a:lnTo>
                  <a:pt x="346257" y="406716"/>
                </a:lnTo>
                <a:lnTo>
                  <a:pt x="326901" y="417188"/>
                </a:lnTo>
                <a:close/>
                <a:moveTo>
                  <a:pt x="97907" y="406477"/>
                </a:moveTo>
                <a:lnTo>
                  <a:pt x="116004" y="416322"/>
                </a:lnTo>
                <a:lnTo>
                  <a:pt x="97988" y="406543"/>
                </a:lnTo>
                <a:close/>
                <a:moveTo>
                  <a:pt x="362233" y="393572"/>
                </a:moveTo>
                <a:lnTo>
                  <a:pt x="346512" y="406543"/>
                </a:lnTo>
                <a:lnTo>
                  <a:pt x="346378" y="406616"/>
                </a:lnTo>
                <a:close/>
                <a:moveTo>
                  <a:pt x="80764" y="392332"/>
                </a:moveTo>
                <a:lnTo>
                  <a:pt x="97907" y="406477"/>
                </a:lnTo>
                <a:lnTo>
                  <a:pt x="97815" y="406426"/>
                </a:lnTo>
                <a:close/>
                <a:moveTo>
                  <a:pt x="379282" y="379506"/>
                </a:moveTo>
                <a:lnTo>
                  <a:pt x="379176" y="379633"/>
                </a:lnTo>
                <a:lnTo>
                  <a:pt x="362233" y="393572"/>
                </a:lnTo>
                <a:close/>
                <a:moveTo>
                  <a:pt x="65034" y="379330"/>
                </a:moveTo>
                <a:lnTo>
                  <a:pt x="80764" y="392332"/>
                </a:lnTo>
                <a:lnTo>
                  <a:pt x="65096" y="379405"/>
                </a:lnTo>
                <a:close/>
                <a:moveTo>
                  <a:pt x="392242" y="363845"/>
                </a:moveTo>
                <a:lnTo>
                  <a:pt x="379404" y="379405"/>
                </a:lnTo>
                <a:lnTo>
                  <a:pt x="379282" y="379506"/>
                </a:lnTo>
                <a:close/>
                <a:moveTo>
                  <a:pt x="51053" y="362384"/>
                </a:moveTo>
                <a:lnTo>
                  <a:pt x="65034" y="379330"/>
                </a:lnTo>
                <a:lnTo>
                  <a:pt x="64959" y="379268"/>
                </a:lnTo>
                <a:close/>
                <a:moveTo>
                  <a:pt x="406437" y="346641"/>
                </a:moveTo>
                <a:lnTo>
                  <a:pt x="406354" y="346793"/>
                </a:lnTo>
                <a:lnTo>
                  <a:pt x="392242" y="363845"/>
                </a:lnTo>
                <a:close/>
                <a:moveTo>
                  <a:pt x="37914" y="346432"/>
                </a:moveTo>
                <a:lnTo>
                  <a:pt x="51053" y="362384"/>
                </a:lnTo>
                <a:lnTo>
                  <a:pt x="37957" y="346512"/>
                </a:lnTo>
                <a:close/>
                <a:moveTo>
                  <a:pt x="416250" y="328630"/>
                </a:moveTo>
                <a:lnTo>
                  <a:pt x="406543" y="346512"/>
                </a:lnTo>
                <a:lnTo>
                  <a:pt x="406437" y="346641"/>
                </a:lnTo>
                <a:close/>
                <a:moveTo>
                  <a:pt x="27492" y="327231"/>
                </a:moveTo>
                <a:lnTo>
                  <a:pt x="37914" y="346432"/>
                </a:lnTo>
                <a:lnTo>
                  <a:pt x="37858" y="346364"/>
                </a:lnTo>
                <a:close/>
                <a:moveTo>
                  <a:pt x="426950" y="308915"/>
                </a:moveTo>
                <a:lnTo>
                  <a:pt x="426897" y="309086"/>
                </a:lnTo>
                <a:lnTo>
                  <a:pt x="416250" y="328630"/>
                </a:lnTo>
                <a:close/>
                <a:moveTo>
                  <a:pt x="17441" y="308680"/>
                </a:moveTo>
                <a:lnTo>
                  <a:pt x="27492" y="327231"/>
                </a:lnTo>
                <a:lnTo>
                  <a:pt x="17466" y="308760"/>
                </a:lnTo>
                <a:close/>
                <a:moveTo>
                  <a:pt x="433266" y="288686"/>
                </a:moveTo>
                <a:lnTo>
                  <a:pt x="427035" y="308760"/>
                </a:lnTo>
                <a:lnTo>
                  <a:pt x="426950" y="308915"/>
                </a:lnTo>
                <a:close/>
                <a:moveTo>
                  <a:pt x="10867" y="287503"/>
                </a:moveTo>
                <a:lnTo>
                  <a:pt x="17441" y="308680"/>
                </a:lnTo>
                <a:lnTo>
                  <a:pt x="17403" y="308610"/>
                </a:lnTo>
                <a:close/>
                <a:moveTo>
                  <a:pt x="439929" y="267221"/>
                </a:moveTo>
                <a:lnTo>
                  <a:pt x="439910" y="267404"/>
                </a:lnTo>
                <a:lnTo>
                  <a:pt x="433266" y="288686"/>
                </a:lnTo>
                <a:close/>
                <a:moveTo>
                  <a:pt x="4508" y="266966"/>
                </a:moveTo>
                <a:lnTo>
                  <a:pt x="10867" y="287503"/>
                </a:lnTo>
                <a:lnTo>
                  <a:pt x="4515" y="267041"/>
                </a:lnTo>
                <a:close/>
                <a:moveTo>
                  <a:pt x="442173" y="245333"/>
                </a:moveTo>
                <a:lnTo>
                  <a:pt x="439985" y="267041"/>
                </a:lnTo>
                <a:lnTo>
                  <a:pt x="439929" y="267221"/>
                </a:lnTo>
                <a:close/>
                <a:moveTo>
                  <a:pt x="2223" y="244301"/>
                </a:moveTo>
                <a:lnTo>
                  <a:pt x="4508" y="266966"/>
                </a:lnTo>
                <a:lnTo>
                  <a:pt x="4487" y="266897"/>
                </a:lnTo>
                <a:close/>
                <a:moveTo>
                  <a:pt x="444461" y="222638"/>
                </a:moveTo>
                <a:lnTo>
                  <a:pt x="444500" y="222638"/>
                </a:lnTo>
                <a:lnTo>
                  <a:pt x="442173" y="245333"/>
                </a:lnTo>
                <a:close/>
                <a:moveTo>
                  <a:pt x="7" y="222181"/>
                </a:moveTo>
                <a:lnTo>
                  <a:pt x="2223" y="244301"/>
                </a:lnTo>
                <a:lnTo>
                  <a:pt x="0" y="222250"/>
                </a:lnTo>
                <a:close/>
                <a:moveTo>
                  <a:pt x="2230" y="200131"/>
                </a:moveTo>
                <a:lnTo>
                  <a:pt x="7" y="222181"/>
                </a:lnTo>
                <a:lnTo>
                  <a:pt x="1" y="222121"/>
                </a:lnTo>
                <a:close/>
                <a:moveTo>
                  <a:pt x="4534" y="177400"/>
                </a:moveTo>
                <a:lnTo>
                  <a:pt x="2230" y="200131"/>
                </a:lnTo>
                <a:lnTo>
                  <a:pt x="4515" y="177459"/>
                </a:lnTo>
                <a:close/>
                <a:moveTo>
                  <a:pt x="10925" y="156812"/>
                </a:moveTo>
                <a:lnTo>
                  <a:pt x="4534" y="177400"/>
                </a:lnTo>
                <a:lnTo>
                  <a:pt x="4539" y="177350"/>
                </a:lnTo>
                <a:close/>
                <a:moveTo>
                  <a:pt x="17491" y="135694"/>
                </a:moveTo>
                <a:lnTo>
                  <a:pt x="10925" y="156812"/>
                </a:lnTo>
                <a:lnTo>
                  <a:pt x="17466" y="135741"/>
                </a:lnTo>
                <a:close/>
                <a:moveTo>
                  <a:pt x="27854" y="116601"/>
                </a:moveTo>
                <a:lnTo>
                  <a:pt x="17491" y="135694"/>
                </a:lnTo>
                <a:lnTo>
                  <a:pt x="17504" y="135653"/>
                </a:lnTo>
                <a:close/>
                <a:moveTo>
                  <a:pt x="37985" y="97955"/>
                </a:moveTo>
                <a:lnTo>
                  <a:pt x="27854" y="116601"/>
                </a:lnTo>
                <a:lnTo>
                  <a:pt x="37957" y="97988"/>
                </a:lnTo>
                <a:close/>
                <a:moveTo>
                  <a:pt x="52031" y="80930"/>
                </a:moveTo>
                <a:lnTo>
                  <a:pt x="37985" y="97955"/>
                </a:lnTo>
                <a:lnTo>
                  <a:pt x="38002" y="97922"/>
                </a:lnTo>
                <a:close/>
                <a:moveTo>
                  <a:pt x="65123" y="65073"/>
                </a:moveTo>
                <a:lnTo>
                  <a:pt x="52031" y="80930"/>
                </a:lnTo>
                <a:lnTo>
                  <a:pt x="65096" y="65096"/>
                </a:lnTo>
                <a:close/>
                <a:moveTo>
                  <a:pt x="82403" y="50816"/>
                </a:moveTo>
                <a:lnTo>
                  <a:pt x="65123" y="65073"/>
                </a:lnTo>
                <a:lnTo>
                  <a:pt x="65142" y="65050"/>
                </a:lnTo>
                <a:close/>
                <a:moveTo>
                  <a:pt x="98012" y="37944"/>
                </a:moveTo>
                <a:lnTo>
                  <a:pt x="82403" y="50816"/>
                </a:lnTo>
                <a:lnTo>
                  <a:pt x="97988" y="37957"/>
                </a:lnTo>
                <a:close/>
                <a:moveTo>
                  <a:pt x="118349" y="26905"/>
                </a:moveTo>
                <a:lnTo>
                  <a:pt x="98012" y="37944"/>
                </a:lnTo>
                <a:lnTo>
                  <a:pt x="98030" y="37929"/>
                </a:lnTo>
                <a:close/>
                <a:moveTo>
                  <a:pt x="135759" y="17460"/>
                </a:moveTo>
                <a:lnTo>
                  <a:pt x="118349" y="26905"/>
                </a:lnTo>
                <a:lnTo>
                  <a:pt x="135740" y="17466"/>
                </a:lnTo>
                <a:close/>
                <a:moveTo>
                  <a:pt x="160484" y="9785"/>
                </a:moveTo>
                <a:lnTo>
                  <a:pt x="135759" y="17460"/>
                </a:lnTo>
                <a:lnTo>
                  <a:pt x="135773" y="17453"/>
                </a:lnTo>
                <a:close/>
                <a:moveTo>
                  <a:pt x="177469" y="4514"/>
                </a:moveTo>
                <a:lnTo>
                  <a:pt x="160484" y="9785"/>
                </a:lnTo>
                <a:lnTo>
                  <a:pt x="177459" y="4515"/>
                </a:lnTo>
                <a:close/>
                <a:moveTo>
                  <a:pt x="219671" y="260"/>
                </a:moveTo>
                <a:lnTo>
                  <a:pt x="177469" y="4514"/>
                </a:lnTo>
                <a:lnTo>
                  <a:pt x="177477" y="4512"/>
                </a:lnTo>
                <a:close/>
                <a:moveTo>
                  <a:pt x="222251" y="0"/>
                </a:moveTo>
                <a:lnTo>
                  <a:pt x="267041" y="4515"/>
                </a:lnTo>
                <a:cubicBezTo>
                  <a:pt x="368317" y="25240"/>
                  <a:pt x="444500" y="114848"/>
                  <a:pt x="444500" y="222250"/>
                </a:cubicBezTo>
                <a:lnTo>
                  <a:pt x="444461" y="222638"/>
                </a:lnTo>
                <a:lnTo>
                  <a:pt x="222250" y="222250"/>
                </a:lnTo>
                <a:close/>
                <a:moveTo>
                  <a:pt x="222251" y="0"/>
                </a:moveTo>
                <a:lnTo>
                  <a:pt x="222251" y="0"/>
                </a:lnTo>
                <a:lnTo>
                  <a:pt x="222251" y="0"/>
                </a:lnTo>
                <a:close/>
                <a:moveTo>
                  <a:pt x="222250" y="0"/>
                </a:moveTo>
                <a:lnTo>
                  <a:pt x="222251" y="0"/>
                </a:lnTo>
                <a:lnTo>
                  <a:pt x="219671" y="26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975" name="Google Shape;975;p145"/>
          <p:cNvSpPr/>
          <p:nvPr/>
        </p:nvSpPr>
        <p:spPr>
          <a:xfrm>
            <a:off x="3750790"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Low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976" name="Google Shape;976;p145"/>
          <p:cNvSpPr/>
          <p:nvPr/>
        </p:nvSpPr>
        <p:spPr>
          <a:xfrm>
            <a:off x="2892725" y="1490472"/>
            <a:ext cx="274500" cy="2157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977" name="Google Shape;977;p145"/>
          <p:cNvGrpSpPr/>
          <p:nvPr/>
        </p:nvGrpSpPr>
        <p:grpSpPr>
          <a:xfrm>
            <a:off x="6012686" y="755752"/>
            <a:ext cx="2202215" cy="137100"/>
            <a:chOff x="6012686" y="1517752"/>
            <a:chExt cx="2202215" cy="137100"/>
          </a:xfrm>
        </p:grpSpPr>
        <p:sp>
          <p:nvSpPr>
            <p:cNvPr id="978" name="Google Shape;978;p145"/>
            <p:cNvSpPr/>
            <p:nvPr/>
          </p:nvSpPr>
          <p:spPr>
            <a:xfrm rot="5400000">
              <a:off x="5999036"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79" name="Google Shape;979;p145"/>
            <p:cNvSpPr/>
            <p:nvPr/>
          </p:nvSpPr>
          <p:spPr>
            <a:xfrm rot="5400000">
              <a:off x="6731477"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80" name="Google Shape;980;p145"/>
            <p:cNvSpPr/>
            <p:nvPr/>
          </p:nvSpPr>
          <p:spPr>
            <a:xfrm rot="5400000">
              <a:off x="7307580"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81" name="Google Shape;981;p145"/>
            <p:cNvSpPr/>
            <p:nvPr/>
          </p:nvSpPr>
          <p:spPr>
            <a:xfrm rot="5400000" flipH="1">
              <a:off x="8091451"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982" name="Google Shape;982;p145"/>
          <p:cNvGrpSpPr/>
          <p:nvPr/>
        </p:nvGrpSpPr>
        <p:grpSpPr>
          <a:xfrm>
            <a:off x="5765464" y="938061"/>
            <a:ext cx="2932442" cy="274479"/>
            <a:chOff x="5765464" y="938061"/>
            <a:chExt cx="2932442" cy="274479"/>
          </a:xfrm>
        </p:grpSpPr>
        <p:sp>
          <p:nvSpPr>
            <p:cNvPr id="983" name="Google Shape;983;p145"/>
            <p:cNvSpPr/>
            <p:nvPr/>
          </p:nvSpPr>
          <p:spPr>
            <a:xfrm flipH="1">
              <a:off x="8423427" y="938061"/>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84" name="Google Shape;984;p145"/>
            <p:cNvSpPr/>
            <p:nvPr/>
          </p:nvSpPr>
          <p:spPr>
            <a:xfrm>
              <a:off x="6406614" y="938061"/>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85" name="Google Shape;985;p145"/>
            <p:cNvSpPr/>
            <p:nvPr/>
          </p:nvSpPr>
          <p:spPr>
            <a:xfrm>
              <a:off x="5765464" y="938061"/>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86" name="Google Shape;986;p145"/>
            <p:cNvSpPr/>
            <p:nvPr/>
          </p:nvSpPr>
          <p:spPr>
            <a:xfrm>
              <a:off x="7726680" y="938061"/>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87" name="Google Shape;987;p145"/>
            <p:cNvSpPr/>
            <p:nvPr/>
          </p:nvSpPr>
          <p:spPr>
            <a:xfrm>
              <a:off x="7039157" y="938061"/>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32"/>
        <p:cNvGrpSpPr/>
        <p:nvPr/>
      </p:nvGrpSpPr>
      <p:grpSpPr>
        <a:xfrm>
          <a:off x="0" y="0"/>
          <a:ext cx="0" cy="0"/>
          <a:chOff x="0" y="0"/>
          <a:chExt cx="0" cy="0"/>
        </a:xfrm>
      </p:grpSpPr>
      <p:sp>
        <p:nvSpPr>
          <p:cNvPr id="3233" name="Google Shape;3233;p208"/>
          <p:cNvSpPr/>
          <p:nvPr/>
        </p:nvSpPr>
        <p:spPr>
          <a:xfrm>
            <a:off x="274325" y="1847550"/>
            <a:ext cx="6824100" cy="2478000"/>
          </a:xfrm>
          <a:prstGeom prst="rect">
            <a:avLst/>
          </a:prstGeom>
          <a:noFill/>
          <a:ln w="9525" cap="flat" cmpd="sng">
            <a:solidFill>
              <a:schemeClr val="dk2"/>
            </a:solidFill>
            <a:prstDash val="dot"/>
            <a:round/>
            <a:headEnd type="none" w="med" len="med"/>
            <a:tailEnd type="none" w="med" len="med"/>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chemeClr val="lt1"/>
                </a:solidFill>
                <a:highlight>
                  <a:schemeClr val="accent1"/>
                </a:highlight>
                <a:latin typeface="Open Sans"/>
                <a:ea typeface="Open Sans"/>
                <a:cs typeface="Open Sans"/>
                <a:sym typeface="Open Sans"/>
              </a:rPr>
              <a:t>Salesforce</a:t>
            </a:r>
            <a:endParaRPr sz="1000">
              <a:solidFill>
                <a:schemeClr val="lt1"/>
              </a:solidFill>
              <a:highlight>
                <a:schemeClr val="accent1"/>
              </a:highlight>
              <a:latin typeface="Open Sans"/>
              <a:ea typeface="Open Sans"/>
              <a:cs typeface="Open Sans"/>
              <a:sym typeface="Open Sans"/>
            </a:endParaRPr>
          </a:p>
        </p:txBody>
      </p:sp>
      <p:cxnSp>
        <p:nvCxnSpPr>
          <p:cNvPr id="3234" name="Google Shape;3234;p208"/>
          <p:cNvCxnSpPr>
            <a:stCxn id="3235" idx="2"/>
            <a:endCxn id="3236" idx="1"/>
          </p:cNvCxnSpPr>
          <p:nvPr/>
        </p:nvCxnSpPr>
        <p:spPr>
          <a:xfrm rot="-5400000" flipH="1">
            <a:off x="2466406" y="3147075"/>
            <a:ext cx="867300" cy="574200"/>
          </a:xfrm>
          <a:prstGeom prst="bentConnector2">
            <a:avLst/>
          </a:prstGeom>
          <a:noFill/>
          <a:ln w="9525" cap="flat" cmpd="sng">
            <a:solidFill>
              <a:schemeClr val="dk2"/>
            </a:solidFill>
            <a:prstDash val="solid"/>
            <a:round/>
            <a:headEnd type="none" w="med" len="med"/>
            <a:tailEnd type="triangle" w="med" len="med"/>
          </a:ln>
        </p:spPr>
      </p:cxnSp>
      <p:grpSp>
        <p:nvGrpSpPr>
          <p:cNvPr id="3237" name="Google Shape;3237;p208"/>
          <p:cNvGrpSpPr/>
          <p:nvPr/>
        </p:nvGrpSpPr>
        <p:grpSpPr>
          <a:xfrm>
            <a:off x="2750075" y="3776188"/>
            <a:ext cx="183000" cy="183000"/>
            <a:chOff x="2789425" y="4444538"/>
            <a:chExt cx="183000" cy="183000"/>
          </a:xfrm>
        </p:grpSpPr>
        <p:sp>
          <p:nvSpPr>
            <p:cNvPr id="3238" name="Google Shape;3238;p208"/>
            <p:cNvSpPr/>
            <p:nvPr/>
          </p:nvSpPr>
          <p:spPr>
            <a:xfrm>
              <a:off x="2789425" y="4444538"/>
              <a:ext cx="183000" cy="183000"/>
            </a:xfrm>
            <a:prstGeom prst="ellipse">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9" name="Google Shape;3239;p208"/>
            <p:cNvSpPr/>
            <p:nvPr/>
          </p:nvSpPr>
          <p:spPr>
            <a:xfrm>
              <a:off x="2789425" y="4444538"/>
              <a:ext cx="183000" cy="183000"/>
            </a:xfrm>
            <a:custGeom>
              <a:avLst/>
              <a:gdLst/>
              <a:ahLst/>
              <a:cxnLst/>
              <a:rect l="l" t="t" r="r" b="b"/>
              <a:pathLst>
                <a:path w="120000" h="120000" extrusionOk="0">
                  <a:moveTo>
                    <a:pt x="94074" y="79876"/>
                  </a:moveTo>
                  <a:cubicBezTo>
                    <a:pt x="73333" y="61671"/>
                    <a:pt x="73333" y="61671"/>
                    <a:pt x="73333" y="61671"/>
                  </a:cubicBezTo>
                  <a:cubicBezTo>
                    <a:pt x="94074" y="40866"/>
                    <a:pt x="94074" y="40866"/>
                    <a:pt x="94074" y="40866"/>
                  </a:cubicBezTo>
                  <a:lnTo>
                    <a:pt x="94074" y="79876"/>
                  </a:lnTo>
                  <a:close/>
                  <a:moveTo>
                    <a:pt x="30000" y="82848"/>
                  </a:moveTo>
                  <a:cubicBezTo>
                    <a:pt x="50000" y="65015"/>
                    <a:pt x="50000" y="65015"/>
                    <a:pt x="50000" y="65015"/>
                  </a:cubicBezTo>
                  <a:cubicBezTo>
                    <a:pt x="60000" y="75046"/>
                    <a:pt x="60000" y="75046"/>
                    <a:pt x="60000" y="75046"/>
                  </a:cubicBezTo>
                  <a:cubicBezTo>
                    <a:pt x="70000" y="65015"/>
                    <a:pt x="70000" y="65015"/>
                    <a:pt x="70000" y="65015"/>
                  </a:cubicBezTo>
                  <a:cubicBezTo>
                    <a:pt x="90000" y="82848"/>
                    <a:pt x="90000" y="82848"/>
                    <a:pt x="90000" y="82848"/>
                  </a:cubicBezTo>
                  <a:lnTo>
                    <a:pt x="30000" y="82848"/>
                  </a:lnTo>
                  <a:close/>
                  <a:moveTo>
                    <a:pt x="25925" y="40866"/>
                  </a:moveTo>
                  <a:cubicBezTo>
                    <a:pt x="46666" y="61671"/>
                    <a:pt x="46666" y="61671"/>
                    <a:pt x="46666" y="61671"/>
                  </a:cubicBezTo>
                  <a:cubicBezTo>
                    <a:pt x="25925" y="79876"/>
                    <a:pt x="25925" y="79876"/>
                    <a:pt x="25925" y="79876"/>
                  </a:cubicBezTo>
                  <a:lnTo>
                    <a:pt x="25925" y="40866"/>
                  </a:lnTo>
                  <a:close/>
                  <a:moveTo>
                    <a:pt x="90740" y="37151"/>
                  </a:moveTo>
                  <a:cubicBezTo>
                    <a:pt x="60000" y="67987"/>
                    <a:pt x="60000" y="67987"/>
                    <a:pt x="60000" y="67987"/>
                  </a:cubicBezTo>
                  <a:cubicBezTo>
                    <a:pt x="29259" y="37151"/>
                    <a:pt x="29259" y="37151"/>
                    <a:pt x="29259" y="37151"/>
                  </a:cubicBezTo>
                  <a:lnTo>
                    <a:pt x="90740" y="37151"/>
                  </a:lnTo>
                  <a:close/>
                  <a:moveTo>
                    <a:pt x="96296" y="32693"/>
                  </a:moveTo>
                  <a:cubicBezTo>
                    <a:pt x="23703" y="32693"/>
                    <a:pt x="23703" y="32693"/>
                    <a:pt x="23703" y="32693"/>
                  </a:cubicBezTo>
                  <a:cubicBezTo>
                    <a:pt x="22222" y="32693"/>
                    <a:pt x="21111" y="33808"/>
                    <a:pt x="21111" y="34922"/>
                  </a:cubicBezTo>
                  <a:cubicBezTo>
                    <a:pt x="21111" y="36037"/>
                    <a:pt x="21111" y="36037"/>
                    <a:pt x="21111" y="36037"/>
                  </a:cubicBezTo>
                  <a:cubicBezTo>
                    <a:pt x="21111" y="85077"/>
                    <a:pt x="21111" y="85077"/>
                    <a:pt x="21111" y="85077"/>
                  </a:cubicBezTo>
                  <a:cubicBezTo>
                    <a:pt x="21111" y="85077"/>
                    <a:pt x="21111" y="85077"/>
                    <a:pt x="21111" y="85077"/>
                  </a:cubicBezTo>
                  <a:cubicBezTo>
                    <a:pt x="21111" y="85448"/>
                    <a:pt x="21111" y="85820"/>
                    <a:pt x="21481" y="85820"/>
                  </a:cubicBezTo>
                  <a:cubicBezTo>
                    <a:pt x="21481" y="86191"/>
                    <a:pt x="21481" y="86191"/>
                    <a:pt x="21481" y="86191"/>
                  </a:cubicBezTo>
                  <a:cubicBezTo>
                    <a:pt x="21481" y="86191"/>
                    <a:pt x="21481" y="86191"/>
                    <a:pt x="21481" y="86191"/>
                  </a:cubicBezTo>
                  <a:cubicBezTo>
                    <a:pt x="21481" y="86563"/>
                    <a:pt x="21851" y="86563"/>
                    <a:pt x="21851" y="86563"/>
                  </a:cubicBezTo>
                  <a:cubicBezTo>
                    <a:pt x="21851" y="86934"/>
                    <a:pt x="22222" y="86934"/>
                    <a:pt x="22222" y="86934"/>
                  </a:cubicBezTo>
                  <a:cubicBezTo>
                    <a:pt x="22222" y="86934"/>
                    <a:pt x="22222" y="87306"/>
                    <a:pt x="22592" y="87306"/>
                  </a:cubicBezTo>
                  <a:cubicBezTo>
                    <a:pt x="22592" y="87306"/>
                    <a:pt x="22592" y="87306"/>
                    <a:pt x="22962" y="87306"/>
                  </a:cubicBezTo>
                  <a:cubicBezTo>
                    <a:pt x="22962" y="87306"/>
                    <a:pt x="23333" y="87306"/>
                    <a:pt x="23703" y="87306"/>
                  </a:cubicBezTo>
                  <a:cubicBezTo>
                    <a:pt x="96296" y="87306"/>
                    <a:pt x="96296" y="87306"/>
                    <a:pt x="96296" y="87306"/>
                  </a:cubicBezTo>
                  <a:cubicBezTo>
                    <a:pt x="96666" y="87306"/>
                    <a:pt x="97037" y="87306"/>
                    <a:pt x="97037" y="87306"/>
                  </a:cubicBezTo>
                  <a:cubicBezTo>
                    <a:pt x="97407" y="87306"/>
                    <a:pt x="97407" y="87306"/>
                    <a:pt x="97407" y="87306"/>
                  </a:cubicBezTo>
                  <a:cubicBezTo>
                    <a:pt x="97777" y="87306"/>
                    <a:pt x="97777" y="86934"/>
                    <a:pt x="97777" y="86934"/>
                  </a:cubicBezTo>
                  <a:cubicBezTo>
                    <a:pt x="97777" y="86934"/>
                    <a:pt x="98148" y="86934"/>
                    <a:pt x="98148" y="86563"/>
                  </a:cubicBezTo>
                  <a:cubicBezTo>
                    <a:pt x="98148" y="86563"/>
                    <a:pt x="98518" y="86563"/>
                    <a:pt x="98518" y="86191"/>
                  </a:cubicBezTo>
                  <a:cubicBezTo>
                    <a:pt x="98518" y="86191"/>
                    <a:pt x="98518" y="86191"/>
                    <a:pt x="98518" y="86191"/>
                  </a:cubicBezTo>
                  <a:cubicBezTo>
                    <a:pt x="98518" y="85820"/>
                    <a:pt x="98518" y="85820"/>
                    <a:pt x="98518" y="85820"/>
                  </a:cubicBezTo>
                  <a:cubicBezTo>
                    <a:pt x="98888" y="85820"/>
                    <a:pt x="98888" y="85448"/>
                    <a:pt x="98888" y="85077"/>
                  </a:cubicBezTo>
                  <a:cubicBezTo>
                    <a:pt x="98888" y="85077"/>
                    <a:pt x="98888" y="85077"/>
                    <a:pt x="98888" y="85077"/>
                  </a:cubicBezTo>
                  <a:cubicBezTo>
                    <a:pt x="98888" y="36037"/>
                    <a:pt x="98888" y="36037"/>
                    <a:pt x="98888" y="36037"/>
                  </a:cubicBezTo>
                  <a:cubicBezTo>
                    <a:pt x="98888" y="34922"/>
                    <a:pt x="98888" y="34922"/>
                    <a:pt x="98888" y="34922"/>
                  </a:cubicBezTo>
                  <a:cubicBezTo>
                    <a:pt x="98888" y="33808"/>
                    <a:pt x="97777" y="32693"/>
                    <a:pt x="96296" y="32693"/>
                  </a:cubicBezTo>
                  <a:close/>
                  <a:moveTo>
                    <a:pt x="60000" y="115170"/>
                  </a:moveTo>
                  <a:cubicBezTo>
                    <a:pt x="29629" y="115170"/>
                    <a:pt x="4814" y="90650"/>
                    <a:pt x="4814" y="60185"/>
                  </a:cubicBezTo>
                  <a:cubicBezTo>
                    <a:pt x="4814" y="29721"/>
                    <a:pt x="29629" y="4829"/>
                    <a:pt x="60000" y="4829"/>
                  </a:cubicBezTo>
                  <a:cubicBezTo>
                    <a:pt x="90370" y="4829"/>
                    <a:pt x="115185" y="29721"/>
                    <a:pt x="115185" y="60185"/>
                  </a:cubicBezTo>
                  <a:cubicBezTo>
                    <a:pt x="115185" y="90650"/>
                    <a:pt x="90370" y="115170"/>
                    <a:pt x="60000" y="115170"/>
                  </a:cubicBezTo>
                  <a:close/>
                  <a:moveTo>
                    <a:pt x="60000" y="0"/>
                  </a:moveTo>
                  <a:cubicBezTo>
                    <a:pt x="27037" y="0"/>
                    <a:pt x="0" y="26749"/>
                    <a:pt x="0" y="60185"/>
                  </a:cubicBezTo>
                  <a:cubicBezTo>
                    <a:pt x="0" y="93250"/>
                    <a:pt x="27037" y="120000"/>
                    <a:pt x="60000" y="120000"/>
                  </a:cubicBezTo>
                  <a:cubicBezTo>
                    <a:pt x="92962" y="120000"/>
                    <a:pt x="120000" y="93250"/>
                    <a:pt x="120000" y="60185"/>
                  </a:cubicBezTo>
                  <a:cubicBezTo>
                    <a:pt x="120000" y="26749"/>
                    <a:pt x="92962" y="0"/>
                    <a:pt x="60000" y="0"/>
                  </a:cubicBezTo>
                  <a:close/>
                </a:path>
              </a:pathLst>
            </a:custGeom>
            <a:solidFill>
              <a:srgbClr val="A3202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240" name="Google Shape;3240;p208"/>
          <p:cNvSpPr/>
          <p:nvPr/>
        </p:nvSpPr>
        <p:spPr>
          <a:xfrm>
            <a:off x="7342450" y="2513726"/>
            <a:ext cx="859500" cy="8673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00">
                <a:solidFill>
                  <a:schemeClr val="dk1"/>
                </a:solidFill>
                <a:latin typeface="Open Sans"/>
                <a:ea typeface="Open Sans"/>
                <a:cs typeface="Open Sans"/>
                <a:sym typeface="Open Sans"/>
              </a:rPr>
              <a:t>CDH Temp_EFX_ID to Permanent EFX_ID message event</a:t>
            </a:r>
            <a:endParaRPr sz="700">
              <a:solidFill>
                <a:schemeClr val="dk1"/>
              </a:solidFill>
              <a:latin typeface="Open Sans"/>
              <a:ea typeface="Open Sans"/>
              <a:cs typeface="Open Sans"/>
              <a:sym typeface="Open Sans"/>
            </a:endParaRPr>
          </a:p>
        </p:txBody>
      </p:sp>
      <p:sp>
        <p:nvSpPr>
          <p:cNvPr id="3241" name="Google Shape;3241;p208"/>
          <p:cNvSpPr/>
          <p:nvPr/>
        </p:nvSpPr>
        <p:spPr>
          <a:xfrm>
            <a:off x="1864450" y="1968000"/>
            <a:ext cx="1497000" cy="1080000"/>
          </a:xfrm>
          <a:prstGeom prst="ellipse">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212121"/>
                </a:solidFill>
                <a:latin typeface="Open Sans"/>
                <a:ea typeface="Open Sans"/>
                <a:cs typeface="Open Sans"/>
                <a:sym typeface="Open Sans"/>
              </a:rPr>
              <a:t>&lt;&lt;Service&gt;&gt;</a:t>
            </a:r>
            <a:endParaRPr sz="700" b="1">
              <a:solidFill>
                <a:srgbClr val="212121"/>
              </a:solidFill>
              <a:latin typeface="Open Sans"/>
              <a:ea typeface="Open Sans"/>
              <a:cs typeface="Open Sans"/>
              <a:sym typeface="Open Sans"/>
            </a:endParaRPr>
          </a:p>
          <a:p>
            <a:pPr marL="0" lvl="0" indent="0" algn="ctr" rtl="0">
              <a:spcBef>
                <a:spcPts val="0"/>
              </a:spcBef>
              <a:spcAft>
                <a:spcPts val="0"/>
              </a:spcAft>
              <a:buNone/>
            </a:pPr>
            <a:r>
              <a:rPr lang="en" sz="700">
                <a:solidFill>
                  <a:srgbClr val="212121"/>
                </a:solidFill>
                <a:latin typeface="Open Sans"/>
                <a:ea typeface="Open Sans"/>
                <a:cs typeface="Open Sans"/>
                <a:sym typeface="Open Sans"/>
              </a:rPr>
              <a:t>Check Duplicate Employer Product Subscription</a:t>
            </a:r>
            <a:endParaRPr sz="700">
              <a:solidFill>
                <a:srgbClr val="212121"/>
              </a:solidFill>
              <a:latin typeface="Open Sans"/>
              <a:ea typeface="Open Sans"/>
              <a:cs typeface="Open Sans"/>
              <a:sym typeface="Open Sans"/>
            </a:endParaRPr>
          </a:p>
        </p:txBody>
      </p:sp>
      <p:sp>
        <p:nvSpPr>
          <p:cNvPr id="3242" name="Google Shape;3242;p208"/>
          <p:cNvSpPr/>
          <p:nvPr/>
        </p:nvSpPr>
        <p:spPr>
          <a:xfrm>
            <a:off x="5029275" y="2244133"/>
            <a:ext cx="1738800" cy="5217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00" b="1">
                <a:solidFill>
                  <a:srgbClr val="212121"/>
                </a:solidFill>
                <a:latin typeface="Open Sans"/>
                <a:ea typeface="Open Sans"/>
                <a:cs typeface="Open Sans"/>
                <a:sym typeface="Open Sans"/>
              </a:rPr>
              <a:t>&lt;&lt;Component&gt;&gt;</a:t>
            </a:r>
            <a:endParaRPr sz="700" b="1">
              <a:solidFill>
                <a:srgbClr val="212121"/>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700">
                <a:solidFill>
                  <a:srgbClr val="212121"/>
                </a:solidFill>
                <a:latin typeface="Open Sans"/>
                <a:ea typeface="Open Sans"/>
                <a:cs typeface="Open Sans"/>
                <a:sym typeface="Open Sans"/>
              </a:rPr>
              <a:t>Temp to </a:t>
            </a:r>
            <a:endParaRPr sz="700">
              <a:solidFill>
                <a:srgbClr val="212121"/>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700">
                <a:solidFill>
                  <a:srgbClr val="212121"/>
                </a:solidFill>
                <a:latin typeface="Open Sans"/>
                <a:ea typeface="Open Sans"/>
                <a:cs typeface="Open Sans"/>
                <a:sym typeface="Open Sans"/>
              </a:rPr>
              <a:t>Permanent EFX_ID </a:t>
            </a:r>
            <a:endParaRPr sz="700">
              <a:solidFill>
                <a:srgbClr val="212121"/>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700">
                <a:solidFill>
                  <a:srgbClr val="212121"/>
                </a:solidFill>
                <a:latin typeface="Open Sans"/>
                <a:ea typeface="Open Sans"/>
                <a:cs typeface="Open Sans"/>
                <a:sym typeface="Open Sans"/>
              </a:rPr>
              <a:t>Event Listener</a:t>
            </a:r>
            <a:endParaRPr sz="700">
              <a:solidFill>
                <a:srgbClr val="212121"/>
              </a:solidFill>
              <a:latin typeface="Open Sans"/>
              <a:ea typeface="Open Sans"/>
              <a:cs typeface="Open Sans"/>
              <a:sym typeface="Open Sans"/>
            </a:endParaRPr>
          </a:p>
        </p:txBody>
      </p:sp>
      <p:cxnSp>
        <p:nvCxnSpPr>
          <p:cNvPr id="3243" name="Google Shape;3243;p208"/>
          <p:cNvCxnSpPr/>
          <p:nvPr/>
        </p:nvCxnSpPr>
        <p:spPr>
          <a:xfrm flipH="1">
            <a:off x="4274625" y="4057025"/>
            <a:ext cx="2400" cy="328500"/>
          </a:xfrm>
          <a:prstGeom prst="straightConnector1">
            <a:avLst/>
          </a:prstGeom>
          <a:noFill/>
          <a:ln w="9525" cap="flat" cmpd="sng">
            <a:solidFill>
              <a:schemeClr val="dk2"/>
            </a:solidFill>
            <a:prstDash val="solid"/>
            <a:round/>
            <a:headEnd type="none" w="med" len="med"/>
            <a:tailEnd type="triangle" w="med" len="med"/>
          </a:ln>
        </p:spPr>
      </p:cxnSp>
      <p:cxnSp>
        <p:nvCxnSpPr>
          <p:cNvPr id="3244" name="Google Shape;3244;p208"/>
          <p:cNvCxnSpPr>
            <a:stCxn id="3240" idx="0"/>
            <a:endCxn id="3242" idx="3"/>
          </p:cNvCxnSpPr>
          <p:nvPr/>
        </p:nvCxnSpPr>
        <p:spPr>
          <a:xfrm rot="10800000">
            <a:off x="6768100" y="2505026"/>
            <a:ext cx="1004100" cy="8700"/>
          </a:xfrm>
          <a:prstGeom prst="straightConnector1">
            <a:avLst/>
          </a:prstGeom>
          <a:noFill/>
          <a:ln w="9525" cap="flat" cmpd="sng">
            <a:solidFill>
              <a:schemeClr val="dk2"/>
            </a:solidFill>
            <a:prstDash val="solid"/>
            <a:round/>
            <a:headEnd type="none" w="med" len="med"/>
            <a:tailEnd type="triangle" w="med" len="med"/>
          </a:ln>
        </p:spPr>
      </p:cxnSp>
      <p:sp>
        <p:nvSpPr>
          <p:cNvPr id="3245" name="Google Shape;3245;p208"/>
          <p:cNvSpPr/>
          <p:nvPr/>
        </p:nvSpPr>
        <p:spPr>
          <a:xfrm>
            <a:off x="5163542" y="2392483"/>
            <a:ext cx="203400" cy="225000"/>
          </a:xfrm>
          <a:prstGeom prst="diamond">
            <a:avLst/>
          </a:prstGeom>
          <a:solidFill>
            <a:srgbClr val="FFFFFF"/>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236" name="Google Shape;3236;p208"/>
          <p:cNvSpPr/>
          <p:nvPr/>
        </p:nvSpPr>
        <p:spPr>
          <a:xfrm>
            <a:off x="3187125" y="3551500"/>
            <a:ext cx="2179800" cy="6324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00" b="1">
                <a:solidFill>
                  <a:srgbClr val="212121"/>
                </a:solidFill>
                <a:latin typeface="Open Sans"/>
                <a:ea typeface="Open Sans"/>
                <a:cs typeface="Open Sans"/>
                <a:sym typeface="Open Sans"/>
              </a:rPr>
              <a:t>&lt;&lt; Process&gt;&gt;</a:t>
            </a:r>
            <a:endParaRPr sz="700" b="1">
              <a:solidFill>
                <a:srgbClr val="212121"/>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700">
                <a:solidFill>
                  <a:srgbClr val="212121"/>
                </a:solidFill>
                <a:latin typeface="Open Sans"/>
                <a:ea typeface="Open Sans"/>
                <a:cs typeface="Open Sans"/>
                <a:sym typeface="Open Sans"/>
              </a:rPr>
              <a:t>Duplicate Product Subscription Review Process</a:t>
            </a:r>
            <a:endParaRPr sz="700">
              <a:solidFill>
                <a:srgbClr val="212121"/>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700">
                <a:solidFill>
                  <a:srgbClr val="212121"/>
                </a:solidFill>
                <a:latin typeface="Open Sans"/>
                <a:ea typeface="Open Sans"/>
                <a:cs typeface="Open Sans"/>
                <a:sym typeface="Open Sans"/>
              </a:rPr>
              <a:t>(Manual Review of potential duplicate product registration)</a:t>
            </a:r>
            <a:endParaRPr sz="700">
              <a:solidFill>
                <a:srgbClr val="212121"/>
              </a:solidFill>
              <a:latin typeface="Open Sans"/>
              <a:ea typeface="Open Sans"/>
              <a:cs typeface="Open Sans"/>
              <a:sym typeface="Open Sans"/>
            </a:endParaRPr>
          </a:p>
        </p:txBody>
      </p:sp>
      <p:cxnSp>
        <p:nvCxnSpPr>
          <p:cNvPr id="3246" name="Google Shape;3246;p208"/>
          <p:cNvCxnSpPr>
            <a:stCxn id="3245" idx="1"/>
            <a:endCxn id="3241" idx="6"/>
          </p:cNvCxnSpPr>
          <p:nvPr/>
        </p:nvCxnSpPr>
        <p:spPr>
          <a:xfrm flipH="1">
            <a:off x="3361442" y="2504983"/>
            <a:ext cx="1802100" cy="3000"/>
          </a:xfrm>
          <a:prstGeom prst="straightConnector1">
            <a:avLst/>
          </a:prstGeom>
          <a:noFill/>
          <a:ln w="9525" cap="flat" cmpd="sng">
            <a:solidFill>
              <a:schemeClr val="dk2"/>
            </a:solidFill>
            <a:prstDash val="solid"/>
            <a:round/>
            <a:headEnd type="none" w="med" len="med"/>
            <a:tailEnd type="triangle" w="med" len="med"/>
          </a:ln>
        </p:spPr>
      </p:cxnSp>
      <p:cxnSp>
        <p:nvCxnSpPr>
          <p:cNvPr id="3247" name="Google Shape;3247;p208"/>
          <p:cNvCxnSpPr>
            <a:stCxn id="3248" idx="2"/>
            <a:endCxn id="3241" idx="2"/>
          </p:cNvCxnSpPr>
          <p:nvPr/>
        </p:nvCxnSpPr>
        <p:spPr>
          <a:xfrm rot="-5400000" flipH="1">
            <a:off x="1164250" y="1807675"/>
            <a:ext cx="1046400" cy="354000"/>
          </a:xfrm>
          <a:prstGeom prst="bentConnector2">
            <a:avLst/>
          </a:prstGeom>
          <a:noFill/>
          <a:ln w="9525" cap="flat" cmpd="sng">
            <a:solidFill>
              <a:schemeClr val="dk2"/>
            </a:solidFill>
            <a:prstDash val="solid"/>
            <a:round/>
            <a:headEnd type="none" w="med" len="med"/>
            <a:tailEnd type="triangle" w="med" len="med"/>
          </a:ln>
        </p:spPr>
      </p:cxnSp>
      <p:sp>
        <p:nvSpPr>
          <p:cNvPr id="3249" name="Google Shape;3249;p208"/>
          <p:cNvSpPr/>
          <p:nvPr/>
        </p:nvSpPr>
        <p:spPr>
          <a:xfrm>
            <a:off x="1494402" y="2390562"/>
            <a:ext cx="180000" cy="1800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Open Sans"/>
                <a:ea typeface="Open Sans"/>
                <a:cs typeface="Open Sans"/>
                <a:sym typeface="Open Sans"/>
              </a:rPr>
              <a:t>1</a:t>
            </a:r>
            <a:endParaRPr sz="800">
              <a:solidFill>
                <a:srgbClr val="FFFFFF"/>
              </a:solidFill>
              <a:latin typeface="Open Sans"/>
              <a:ea typeface="Open Sans"/>
              <a:cs typeface="Open Sans"/>
              <a:sym typeface="Open Sans"/>
            </a:endParaRPr>
          </a:p>
        </p:txBody>
      </p:sp>
      <p:cxnSp>
        <p:nvCxnSpPr>
          <p:cNvPr id="3250" name="Google Shape;3250;p208"/>
          <p:cNvCxnSpPr>
            <a:stCxn id="3241" idx="1"/>
          </p:cNvCxnSpPr>
          <p:nvPr/>
        </p:nvCxnSpPr>
        <p:spPr>
          <a:xfrm rot="-5400000">
            <a:off x="1759831" y="1799912"/>
            <a:ext cx="650100" cy="2400"/>
          </a:xfrm>
          <a:prstGeom prst="bentConnector3">
            <a:avLst>
              <a:gd name="adj1" fmla="val 62164"/>
            </a:avLst>
          </a:prstGeom>
          <a:noFill/>
          <a:ln w="9525" cap="flat" cmpd="sng">
            <a:solidFill>
              <a:schemeClr val="dk2"/>
            </a:solidFill>
            <a:prstDash val="solid"/>
            <a:round/>
            <a:headEnd type="none" w="med" len="med"/>
            <a:tailEnd type="triangle" w="med" len="med"/>
          </a:ln>
        </p:spPr>
      </p:cxnSp>
      <p:sp>
        <p:nvSpPr>
          <p:cNvPr id="3251" name="Google Shape;3251;p208"/>
          <p:cNvSpPr/>
          <p:nvPr/>
        </p:nvSpPr>
        <p:spPr>
          <a:xfrm>
            <a:off x="1987640" y="1788711"/>
            <a:ext cx="180000" cy="1800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Open Sans"/>
                <a:ea typeface="Open Sans"/>
                <a:cs typeface="Open Sans"/>
                <a:sym typeface="Open Sans"/>
              </a:rPr>
              <a:t>3</a:t>
            </a:r>
            <a:endParaRPr sz="800">
              <a:solidFill>
                <a:srgbClr val="FFFFFF"/>
              </a:solidFill>
              <a:latin typeface="Open Sans"/>
              <a:ea typeface="Open Sans"/>
              <a:cs typeface="Open Sans"/>
              <a:sym typeface="Open Sans"/>
            </a:endParaRPr>
          </a:p>
        </p:txBody>
      </p:sp>
      <p:sp>
        <p:nvSpPr>
          <p:cNvPr id="3235" name="Google Shape;3235;p208"/>
          <p:cNvSpPr/>
          <p:nvPr/>
        </p:nvSpPr>
        <p:spPr>
          <a:xfrm>
            <a:off x="2511256" y="2775525"/>
            <a:ext cx="203400" cy="225000"/>
          </a:xfrm>
          <a:prstGeom prst="diamond">
            <a:avLst/>
          </a:prstGeom>
          <a:solidFill>
            <a:srgbClr val="FFFFFF"/>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252" name="Google Shape;3252;p208"/>
          <p:cNvSpPr txBox="1"/>
          <p:nvPr/>
        </p:nvSpPr>
        <p:spPr>
          <a:xfrm>
            <a:off x="2252381" y="3415936"/>
            <a:ext cx="4977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Potential </a:t>
            </a:r>
            <a:endParaRPr sz="500">
              <a:solidFill>
                <a:schemeClr val="dk1"/>
              </a:solidFill>
              <a:latin typeface="Open Sans"/>
              <a:ea typeface="Open Sans"/>
              <a:cs typeface="Open Sans"/>
              <a:sym typeface="Open Sans"/>
            </a:endParaRPr>
          </a:p>
          <a:p>
            <a:pPr marL="0" lvl="0" indent="0" algn="l" rtl="0">
              <a:spcBef>
                <a:spcPts val="0"/>
              </a:spcBef>
              <a:spcAft>
                <a:spcPts val="0"/>
              </a:spcAft>
              <a:buNone/>
            </a:pPr>
            <a:r>
              <a:rPr lang="en" sz="500">
                <a:solidFill>
                  <a:schemeClr val="dk1"/>
                </a:solidFill>
                <a:latin typeface="Open Sans"/>
                <a:ea typeface="Open Sans"/>
                <a:cs typeface="Open Sans"/>
                <a:sym typeface="Open Sans"/>
              </a:rPr>
              <a:t>Alliance Switch</a:t>
            </a:r>
            <a:endParaRPr sz="500">
              <a:solidFill>
                <a:schemeClr val="dk1"/>
              </a:solidFill>
              <a:latin typeface="Open Sans"/>
              <a:ea typeface="Open Sans"/>
              <a:cs typeface="Open Sans"/>
              <a:sym typeface="Open Sans"/>
            </a:endParaRPr>
          </a:p>
        </p:txBody>
      </p:sp>
      <p:sp>
        <p:nvSpPr>
          <p:cNvPr id="3253" name="Google Shape;3253;p208"/>
          <p:cNvSpPr txBox="1"/>
          <p:nvPr/>
        </p:nvSpPr>
        <p:spPr>
          <a:xfrm>
            <a:off x="2142266" y="1707413"/>
            <a:ext cx="7179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Sync Response</a:t>
            </a:r>
            <a:endParaRPr sz="500">
              <a:solidFill>
                <a:schemeClr val="dk1"/>
              </a:solidFill>
              <a:latin typeface="Open Sans"/>
              <a:ea typeface="Open Sans"/>
              <a:cs typeface="Open Sans"/>
              <a:sym typeface="Open Sans"/>
            </a:endParaRPr>
          </a:p>
        </p:txBody>
      </p:sp>
      <p:sp>
        <p:nvSpPr>
          <p:cNvPr id="3254" name="Google Shape;3254;p208"/>
          <p:cNvSpPr/>
          <p:nvPr/>
        </p:nvSpPr>
        <p:spPr>
          <a:xfrm>
            <a:off x="2520171" y="3151362"/>
            <a:ext cx="180000" cy="1800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Open Sans"/>
                <a:ea typeface="Open Sans"/>
                <a:cs typeface="Open Sans"/>
                <a:sym typeface="Open Sans"/>
              </a:rPr>
              <a:t>2</a:t>
            </a:r>
            <a:endParaRPr sz="800">
              <a:solidFill>
                <a:srgbClr val="FFFFFF"/>
              </a:solidFill>
              <a:latin typeface="Open Sans"/>
              <a:ea typeface="Open Sans"/>
              <a:cs typeface="Open Sans"/>
              <a:sym typeface="Open Sans"/>
            </a:endParaRPr>
          </a:p>
        </p:txBody>
      </p:sp>
      <p:sp>
        <p:nvSpPr>
          <p:cNvPr id="3255" name="Google Shape;3255;p208"/>
          <p:cNvSpPr txBox="1"/>
          <p:nvPr/>
        </p:nvSpPr>
        <p:spPr>
          <a:xfrm>
            <a:off x="3850476" y="2192398"/>
            <a:ext cx="976500" cy="231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Temp EFX ID</a:t>
            </a:r>
            <a:endParaRPr sz="500">
              <a:solidFill>
                <a:schemeClr val="dk1"/>
              </a:solidFill>
              <a:latin typeface="Open Sans"/>
              <a:ea typeface="Open Sans"/>
              <a:cs typeface="Open Sans"/>
              <a:sym typeface="Open Sans"/>
            </a:endParaRPr>
          </a:p>
          <a:p>
            <a:pPr marL="0" lvl="0" indent="0" algn="l" rtl="0">
              <a:spcBef>
                <a:spcPts val="0"/>
              </a:spcBef>
              <a:spcAft>
                <a:spcPts val="0"/>
              </a:spcAft>
              <a:buNone/>
            </a:pPr>
            <a:r>
              <a:rPr lang="en" sz="500">
                <a:solidFill>
                  <a:schemeClr val="dk1"/>
                </a:solidFill>
                <a:latin typeface="Open Sans"/>
                <a:ea typeface="Open Sans"/>
                <a:cs typeface="Open Sans"/>
                <a:sym typeface="Open Sans"/>
              </a:rPr>
              <a:t>Merged into</a:t>
            </a:r>
            <a:endParaRPr sz="500">
              <a:solidFill>
                <a:schemeClr val="dk1"/>
              </a:solidFill>
              <a:latin typeface="Open Sans"/>
              <a:ea typeface="Open Sans"/>
              <a:cs typeface="Open Sans"/>
              <a:sym typeface="Open Sans"/>
            </a:endParaRPr>
          </a:p>
          <a:p>
            <a:pPr marL="0" lvl="0" indent="0" algn="l" rtl="0">
              <a:spcBef>
                <a:spcPts val="0"/>
              </a:spcBef>
              <a:spcAft>
                <a:spcPts val="0"/>
              </a:spcAft>
              <a:buNone/>
            </a:pPr>
            <a:r>
              <a:rPr lang="en" sz="500">
                <a:solidFill>
                  <a:schemeClr val="dk1"/>
                </a:solidFill>
                <a:latin typeface="Open Sans"/>
                <a:ea typeface="Open Sans"/>
                <a:cs typeface="Open Sans"/>
                <a:sym typeface="Open Sans"/>
              </a:rPr>
              <a:t>Existing Permanent EFX_ID</a:t>
            </a:r>
            <a:endParaRPr sz="500">
              <a:solidFill>
                <a:schemeClr val="dk1"/>
              </a:solidFill>
              <a:latin typeface="Open Sans"/>
              <a:ea typeface="Open Sans"/>
              <a:cs typeface="Open Sans"/>
              <a:sym typeface="Open Sans"/>
            </a:endParaRPr>
          </a:p>
        </p:txBody>
      </p:sp>
      <p:sp>
        <p:nvSpPr>
          <p:cNvPr id="3256" name="Google Shape;3256;p208"/>
          <p:cNvSpPr txBox="1"/>
          <p:nvPr/>
        </p:nvSpPr>
        <p:spPr>
          <a:xfrm>
            <a:off x="3755550" y="4627027"/>
            <a:ext cx="1140900" cy="1230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800" b="1">
                <a:solidFill>
                  <a:srgbClr val="FFFFFF"/>
                </a:solidFill>
                <a:highlight>
                  <a:schemeClr val="accent1"/>
                </a:highlight>
                <a:latin typeface="Open Sans"/>
                <a:ea typeface="Open Sans"/>
                <a:cs typeface="Open Sans"/>
                <a:sym typeface="Open Sans"/>
              </a:rPr>
              <a:t>SIPI Process Team</a:t>
            </a:r>
            <a:endParaRPr sz="800" b="1">
              <a:solidFill>
                <a:srgbClr val="FFFFFF"/>
              </a:solidFill>
              <a:highlight>
                <a:schemeClr val="accent1"/>
              </a:highlight>
              <a:latin typeface="Open Sans"/>
              <a:ea typeface="Open Sans"/>
              <a:cs typeface="Open Sans"/>
              <a:sym typeface="Open Sans"/>
            </a:endParaRPr>
          </a:p>
        </p:txBody>
      </p:sp>
      <p:sp>
        <p:nvSpPr>
          <p:cNvPr id="3257" name="Google Shape;3257;p208"/>
          <p:cNvSpPr/>
          <p:nvPr/>
        </p:nvSpPr>
        <p:spPr>
          <a:xfrm>
            <a:off x="337850" y="2572650"/>
            <a:ext cx="1387200" cy="487500"/>
          </a:xfrm>
          <a:prstGeom prst="bracePair">
            <a:avLst/>
          </a:prstGeom>
          <a:solidFill>
            <a:schemeClr val="lt2"/>
          </a:solidFill>
          <a:ln w="9525" cap="flat" cmpd="sng">
            <a:solidFill>
              <a:schemeClr val="dk2"/>
            </a:solidFill>
            <a:prstDash val="solid"/>
            <a:round/>
            <a:headEnd type="none" w="sm" len="sm"/>
            <a:tailEnd type="none" w="sm" len="sm"/>
          </a:ln>
        </p:spPr>
        <p:txBody>
          <a:bodyPr spcFirstLastPara="1" wrap="square" lIns="45700" tIns="0" rIns="9125" bIns="0" anchor="t" anchorCtr="0">
            <a:noAutofit/>
          </a:bodyPr>
          <a:lstStyle/>
          <a:p>
            <a:pPr marL="0" lvl="0" indent="0" algn="l" rtl="0">
              <a:spcBef>
                <a:spcPts val="0"/>
              </a:spcBef>
              <a:spcAft>
                <a:spcPts val="0"/>
              </a:spcAft>
              <a:buNone/>
            </a:pPr>
            <a:r>
              <a:rPr lang="en" sz="500" b="1">
                <a:solidFill>
                  <a:schemeClr val="dk1"/>
                </a:solidFill>
                <a:latin typeface="Open Sans"/>
                <a:ea typeface="Open Sans"/>
                <a:cs typeface="Open Sans"/>
                <a:sym typeface="Open Sans"/>
              </a:rPr>
              <a:t>Input Data:</a:t>
            </a:r>
            <a:endParaRPr sz="500" b="1">
              <a:solidFill>
                <a:schemeClr val="dk1"/>
              </a:solidFill>
              <a:latin typeface="Open Sans"/>
              <a:ea typeface="Open Sans"/>
              <a:cs typeface="Open Sans"/>
              <a:sym typeface="Open Sans"/>
            </a:endParaRPr>
          </a:p>
          <a:p>
            <a:pPr marL="109728" lvl="0" indent="-104902" algn="l" rtl="0">
              <a:spcBef>
                <a:spcPts val="200"/>
              </a:spcBef>
              <a:spcAft>
                <a:spcPts val="0"/>
              </a:spcAft>
              <a:buClr>
                <a:schemeClr val="dk1"/>
              </a:buClr>
              <a:buSzPts val="500"/>
              <a:buFont typeface="Open Sans"/>
              <a:buChar char="•"/>
            </a:pPr>
            <a:r>
              <a:rPr lang="en" sz="500">
                <a:solidFill>
                  <a:schemeClr val="dk1"/>
                </a:solidFill>
                <a:latin typeface="Open Sans"/>
                <a:ea typeface="Open Sans"/>
                <a:cs typeface="Open Sans"/>
                <a:sym typeface="Open Sans"/>
              </a:rPr>
              <a:t>EFX_ID (Temp or Permanent)</a:t>
            </a:r>
            <a:endParaRPr sz="500">
              <a:solidFill>
                <a:schemeClr val="dk1"/>
              </a:solidFill>
              <a:latin typeface="Open Sans"/>
              <a:ea typeface="Open Sans"/>
              <a:cs typeface="Open Sans"/>
              <a:sym typeface="Open Sans"/>
            </a:endParaRPr>
          </a:p>
          <a:p>
            <a:pPr marL="109728" lvl="0" indent="-104902" algn="l" rtl="0">
              <a:spcBef>
                <a:spcPts val="200"/>
              </a:spcBef>
              <a:spcAft>
                <a:spcPts val="0"/>
              </a:spcAft>
              <a:buClr>
                <a:schemeClr val="dk1"/>
              </a:buClr>
              <a:buSzPts val="500"/>
              <a:buFont typeface="Open Sans"/>
              <a:buChar char="•"/>
            </a:pPr>
            <a:r>
              <a:rPr lang="en" sz="500">
                <a:solidFill>
                  <a:schemeClr val="dk1"/>
                </a:solidFill>
                <a:latin typeface="Open Sans"/>
                <a:ea typeface="Open Sans"/>
                <a:cs typeface="Open Sans"/>
                <a:sym typeface="Open Sans"/>
              </a:rPr>
              <a:t>Alliance Code</a:t>
            </a:r>
            <a:endParaRPr sz="500">
              <a:solidFill>
                <a:schemeClr val="dk1"/>
              </a:solidFill>
              <a:latin typeface="Open Sans"/>
              <a:ea typeface="Open Sans"/>
              <a:cs typeface="Open Sans"/>
              <a:sym typeface="Open Sans"/>
            </a:endParaRPr>
          </a:p>
          <a:p>
            <a:pPr marL="109728" lvl="0" indent="-104902" algn="l" rtl="0">
              <a:spcBef>
                <a:spcPts val="200"/>
              </a:spcBef>
              <a:spcAft>
                <a:spcPts val="200"/>
              </a:spcAft>
              <a:buClr>
                <a:schemeClr val="dk1"/>
              </a:buClr>
              <a:buSzPts val="500"/>
              <a:buFont typeface="Open Sans"/>
              <a:buChar char="•"/>
            </a:pPr>
            <a:r>
              <a:rPr lang="en" sz="500">
                <a:solidFill>
                  <a:schemeClr val="dk1"/>
                </a:solidFill>
                <a:latin typeface="Open Sans"/>
                <a:ea typeface="Open Sans"/>
                <a:cs typeface="Open Sans"/>
                <a:sym typeface="Open Sans"/>
              </a:rPr>
              <a:t>Products[] (TWN, I9, UC…)</a:t>
            </a:r>
            <a:endParaRPr sz="500">
              <a:solidFill>
                <a:schemeClr val="dk1"/>
              </a:solidFill>
              <a:latin typeface="Open Sans"/>
              <a:ea typeface="Open Sans"/>
              <a:cs typeface="Open Sans"/>
              <a:sym typeface="Open Sans"/>
            </a:endParaRPr>
          </a:p>
        </p:txBody>
      </p:sp>
      <p:sp>
        <p:nvSpPr>
          <p:cNvPr id="3258" name="Google Shape;3258;p208"/>
          <p:cNvSpPr/>
          <p:nvPr/>
        </p:nvSpPr>
        <p:spPr>
          <a:xfrm>
            <a:off x="2742318" y="1388347"/>
            <a:ext cx="1497000" cy="457800"/>
          </a:xfrm>
          <a:prstGeom prst="bracePair">
            <a:avLst/>
          </a:prstGeom>
          <a:solidFill>
            <a:schemeClr val="lt2"/>
          </a:solidFill>
          <a:ln w="9525" cap="flat" cmpd="sng">
            <a:solidFill>
              <a:schemeClr val="dk2"/>
            </a:solidFill>
            <a:prstDash val="solid"/>
            <a:round/>
            <a:headEnd type="none" w="sm" len="sm"/>
            <a:tailEnd type="none" w="sm" len="sm"/>
          </a:ln>
        </p:spPr>
        <p:txBody>
          <a:bodyPr spcFirstLastPara="1" wrap="square" lIns="45700" tIns="0" rIns="9125" bIns="0" anchor="t" anchorCtr="0">
            <a:noAutofit/>
          </a:bodyPr>
          <a:lstStyle/>
          <a:p>
            <a:pPr marL="0" lvl="0" indent="0" algn="l" rtl="0">
              <a:spcBef>
                <a:spcPts val="0"/>
              </a:spcBef>
              <a:spcAft>
                <a:spcPts val="0"/>
              </a:spcAft>
              <a:buNone/>
            </a:pPr>
            <a:r>
              <a:rPr lang="en" sz="500" b="1">
                <a:solidFill>
                  <a:schemeClr val="dk1"/>
                </a:solidFill>
                <a:latin typeface="Open Sans"/>
                <a:ea typeface="Open Sans"/>
                <a:cs typeface="Open Sans"/>
                <a:sym typeface="Open Sans"/>
              </a:rPr>
              <a:t>Output Data:</a:t>
            </a:r>
            <a:endParaRPr sz="500" b="1">
              <a:solidFill>
                <a:schemeClr val="dk1"/>
              </a:solidFill>
              <a:latin typeface="Open Sans"/>
              <a:ea typeface="Open Sans"/>
              <a:cs typeface="Open Sans"/>
              <a:sym typeface="Open Sans"/>
            </a:endParaRPr>
          </a:p>
          <a:p>
            <a:pPr marL="109728" lvl="0" indent="-104902" algn="l" rtl="0">
              <a:lnSpc>
                <a:spcPct val="100000"/>
              </a:lnSpc>
              <a:spcBef>
                <a:spcPts val="200"/>
              </a:spcBef>
              <a:spcAft>
                <a:spcPts val="0"/>
              </a:spcAft>
              <a:buClr>
                <a:schemeClr val="dk1"/>
              </a:buClr>
              <a:buSzPts val="500"/>
              <a:buFont typeface="Open Sans"/>
              <a:buChar char="•"/>
            </a:pPr>
            <a:r>
              <a:rPr lang="en" sz="500">
                <a:solidFill>
                  <a:schemeClr val="dk1"/>
                </a:solidFill>
                <a:latin typeface="Open Sans"/>
                <a:ea typeface="Open Sans"/>
                <a:cs typeface="Open Sans"/>
                <a:sym typeface="Open Sans"/>
              </a:rPr>
              <a:t>EFX_ID (Temp or Permanent)</a:t>
            </a:r>
            <a:endParaRPr sz="500">
              <a:solidFill>
                <a:schemeClr val="dk1"/>
              </a:solidFill>
              <a:latin typeface="Open Sans"/>
              <a:ea typeface="Open Sans"/>
              <a:cs typeface="Open Sans"/>
              <a:sym typeface="Open Sans"/>
            </a:endParaRPr>
          </a:p>
          <a:p>
            <a:pPr marL="109728" lvl="0" indent="-104902" algn="l" rtl="0">
              <a:lnSpc>
                <a:spcPct val="100000"/>
              </a:lnSpc>
              <a:spcBef>
                <a:spcPts val="200"/>
              </a:spcBef>
              <a:spcAft>
                <a:spcPts val="200"/>
              </a:spcAft>
              <a:buClr>
                <a:schemeClr val="dk1"/>
              </a:buClr>
              <a:buSzPts val="500"/>
              <a:buFont typeface="Open Sans"/>
              <a:buChar char="•"/>
            </a:pPr>
            <a:r>
              <a:rPr lang="en" sz="500">
                <a:solidFill>
                  <a:schemeClr val="dk1"/>
                </a:solidFill>
                <a:latin typeface="Open Sans"/>
                <a:ea typeface="Open Sans"/>
                <a:cs typeface="Open Sans"/>
                <a:sym typeface="Open Sans"/>
              </a:rPr>
              <a:t>Potential Product Duplicate Subscriptions (for reference only)</a:t>
            </a:r>
            <a:endParaRPr sz="500">
              <a:solidFill>
                <a:schemeClr val="dk1"/>
              </a:solidFill>
              <a:latin typeface="Open Sans"/>
              <a:ea typeface="Open Sans"/>
              <a:cs typeface="Open Sans"/>
              <a:sym typeface="Open Sans"/>
            </a:endParaRPr>
          </a:p>
        </p:txBody>
      </p:sp>
      <p:sp>
        <p:nvSpPr>
          <p:cNvPr id="3259" name="Google Shape;3259;p208"/>
          <p:cNvSpPr txBox="1"/>
          <p:nvPr/>
        </p:nvSpPr>
        <p:spPr>
          <a:xfrm>
            <a:off x="2655326" y="3968648"/>
            <a:ext cx="9765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chemeClr val="dk1"/>
                </a:solidFill>
                <a:latin typeface="Open Sans"/>
                <a:ea typeface="Open Sans"/>
                <a:cs typeface="Open Sans"/>
                <a:sym typeface="Open Sans"/>
              </a:rPr>
              <a:t>Asynchronous</a:t>
            </a:r>
            <a:endParaRPr sz="500">
              <a:solidFill>
                <a:schemeClr val="dk1"/>
              </a:solidFill>
              <a:latin typeface="Open Sans"/>
              <a:ea typeface="Open Sans"/>
              <a:cs typeface="Open Sans"/>
              <a:sym typeface="Open Sans"/>
            </a:endParaRPr>
          </a:p>
        </p:txBody>
      </p:sp>
      <p:sp>
        <p:nvSpPr>
          <p:cNvPr id="3260" name="Google Shape;3260;p208"/>
          <p:cNvSpPr/>
          <p:nvPr/>
        </p:nvSpPr>
        <p:spPr>
          <a:xfrm>
            <a:off x="315900" y="1109525"/>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Open Sans"/>
              <a:ea typeface="Open Sans"/>
              <a:cs typeface="Open Sans"/>
              <a:sym typeface="Open Sans"/>
            </a:endParaRPr>
          </a:p>
        </p:txBody>
      </p:sp>
      <p:sp>
        <p:nvSpPr>
          <p:cNvPr id="3261" name="Google Shape;3261;p208"/>
          <p:cNvSpPr/>
          <p:nvPr/>
        </p:nvSpPr>
        <p:spPr>
          <a:xfrm>
            <a:off x="2525700" y="2060067"/>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Open Sans"/>
              <a:ea typeface="Open Sans"/>
              <a:cs typeface="Open Sans"/>
              <a:sym typeface="Open Sans"/>
            </a:endParaRPr>
          </a:p>
        </p:txBody>
      </p:sp>
      <p:sp>
        <p:nvSpPr>
          <p:cNvPr id="3262" name="Google Shape;3262;p208"/>
          <p:cNvSpPr/>
          <p:nvPr/>
        </p:nvSpPr>
        <p:spPr>
          <a:xfrm>
            <a:off x="2982599" y="3503952"/>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Open Sans"/>
              <a:ea typeface="Open Sans"/>
              <a:cs typeface="Open Sans"/>
              <a:sym typeface="Open Sans"/>
            </a:endParaRPr>
          </a:p>
        </p:txBody>
      </p:sp>
      <p:sp>
        <p:nvSpPr>
          <p:cNvPr id="3263" name="Google Shape;3263;p208"/>
          <p:cNvSpPr/>
          <p:nvPr/>
        </p:nvSpPr>
        <p:spPr>
          <a:xfrm>
            <a:off x="4839522" y="2184457"/>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Open Sans"/>
              <a:ea typeface="Open Sans"/>
              <a:cs typeface="Open Sans"/>
              <a:sym typeface="Open Sans"/>
            </a:endParaRPr>
          </a:p>
        </p:txBody>
      </p:sp>
      <p:sp>
        <p:nvSpPr>
          <p:cNvPr id="3248" name="Google Shape;3248;p208"/>
          <p:cNvSpPr/>
          <p:nvPr/>
        </p:nvSpPr>
        <p:spPr>
          <a:xfrm>
            <a:off x="472450" y="1097275"/>
            <a:ext cx="2076000" cy="364200"/>
          </a:xfrm>
          <a:prstGeom prst="rect">
            <a:avLst/>
          </a:prstGeom>
          <a:no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Open Sans"/>
                <a:ea typeface="Open Sans"/>
                <a:cs typeface="Open Sans"/>
                <a:sym typeface="Open Sans"/>
              </a:rPr>
              <a:t>&lt;&lt;Process&gt;</a:t>
            </a:r>
            <a:endParaRPr sz="800" b="1">
              <a:solidFill>
                <a:schemeClr val="dk1"/>
              </a:solidFill>
              <a:latin typeface="Open Sans"/>
              <a:ea typeface="Open Sans"/>
              <a:cs typeface="Open Sans"/>
              <a:sym typeface="Open Sans"/>
            </a:endParaRPr>
          </a:p>
          <a:p>
            <a:pPr marL="0" lvl="0" indent="0" algn="ctr" rtl="0">
              <a:spcBef>
                <a:spcPts val="30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Employer Onboarding Process</a:t>
            </a:r>
            <a:endParaRPr sz="800">
              <a:latin typeface="Open Sans"/>
              <a:ea typeface="Open Sans"/>
              <a:cs typeface="Open Sans"/>
              <a:sym typeface="Open Sans"/>
            </a:endParaRPr>
          </a:p>
        </p:txBody>
      </p:sp>
      <p:sp>
        <p:nvSpPr>
          <p:cNvPr id="3264" name="Google Shape;3264;p208"/>
          <p:cNvSpPr/>
          <p:nvPr/>
        </p:nvSpPr>
        <p:spPr>
          <a:xfrm>
            <a:off x="473050" y="3331350"/>
            <a:ext cx="1387200" cy="930900"/>
          </a:xfrm>
          <a:prstGeom prst="wedgeRectCallout">
            <a:avLst>
              <a:gd name="adj1" fmla="val 70787"/>
              <a:gd name="adj2" fmla="val -3593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i="1">
                <a:solidFill>
                  <a:schemeClr val="dk2"/>
                </a:solidFill>
                <a:latin typeface="Open Sans"/>
                <a:ea typeface="Open Sans"/>
                <a:cs typeface="Open Sans"/>
                <a:sym typeface="Open Sans"/>
              </a:rPr>
              <a:t>A potential switch is assumed when the EFX_ID has an active product subscription for a different Alliance code.</a:t>
            </a:r>
            <a:endParaRPr sz="700" i="1">
              <a:solidFill>
                <a:schemeClr val="dk2"/>
              </a:solidFill>
              <a:latin typeface="Open Sans"/>
              <a:ea typeface="Open Sans"/>
              <a:cs typeface="Open Sans"/>
              <a:sym typeface="Open Sans"/>
            </a:endParaRPr>
          </a:p>
          <a:p>
            <a:pPr marL="0" lvl="0" indent="0" algn="l" rtl="0">
              <a:spcBef>
                <a:spcPts val="600"/>
              </a:spcBef>
              <a:spcAft>
                <a:spcPts val="600"/>
              </a:spcAft>
              <a:buNone/>
            </a:pPr>
            <a:r>
              <a:rPr lang="en" sz="700" b="1" i="1">
                <a:solidFill>
                  <a:schemeClr val="dk2"/>
                </a:solidFill>
                <a:latin typeface="Open Sans"/>
                <a:ea typeface="Open Sans"/>
                <a:cs typeface="Open Sans"/>
                <a:sym typeface="Open Sans"/>
              </a:rPr>
              <a:t>This Employer is sent for manual review</a:t>
            </a:r>
            <a:endParaRPr sz="700" b="1" i="1">
              <a:solidFill>
                <a:schemeClr val="dk2"/>
              </a:solidFill>
              <a:latin typeface="Open Sans"/>
              <a:ea typeface="Open Sans"/>
              <a:cs typeface="Open Sans"/>
              <a:sym typeface="Open Sans"/>
            </a:endParaRPr>
          </a:p>
        </p:txBody>
      </p:sp>
      <p:sp>
        <p:nvSpPr>
          <p:cNvPr id="3265" name="Google Shape;3265;p208"/>
          <p:cNvSpPr/>
          <p:nvPr/>
        </p:nvSpPr>
        <p:spPr>
          <a:xfrm>
            <a:off x="3628002" y="2426158"/>
            <a:ext cx="180000" cy="1800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Open Sans"/>
                <a:ea typeface="Open Sans"/>
                <a:cs typeface="Open Sans"/>
                <a:sym typeface="Open Sans"/>
              </a:rPr>
              <a:t>1</a:t>
            </a:r>
            <a:endParaRPr sz="800">
              <a:solidFill>
                <a:srgbClr val="FFFFFF"/>
              </a:solidFill>
              <a:latin typeface="Open Sans"/>
              <a:ea typeface="Open Sans"/>
              <a:cs typeface="Open Sans"/>
              <a:sym typeface="Open Sans"/>
            </a:endParaRPr>
          </a:p>
        </p:txBody>
      </p:sp>
      <p:sp>
        <p:nvSpPr>
          <p:cNvPr id="3266" name="Google Shape;3266;p208"/>
          <p:cNvSpPr/>
          <p:nvPr/>
        </p:nvSpPr>
        <p:spPr>
          <a:xfrm>
            <a:off x="7227386" y="1166646"/>
            <a:ext cx="1555500" cy="4290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267" name="Google Shape;3267;p208"/>
          <p:cNvSpPr txBox="1"/>
          <p:nvPr/>
        </p:nvSpPr>
        <p:spPr>
          <a:xfrm>
            <a:off x="7484811" y="1261425"/>
            <a:ext cx="5748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New</a:t>
            </a:r>
            <a:endParaRPr sz="700">
              <a:solidFill>
                <a:schemeClr val="dk2"/>
              </a:solidFill>
              <a:latin typeface="Open Sans"/>
              <a:ea typeface="Open Sans"/>
              <a:cs typeface="Open Sans"/>
              <a:sym typeface="Open Sans"/>
            </a:endParaRPr>
          </a:p>
        </p:txBody>
      </p:sp>
      <p:sp>
        <p:nvSpPr>
          <p:cNvPr id="3268" name="Google Shape;3268;p208"/>
          <p:cNvSpPr txBox="1"/>
          <p:nvPr/>
        </p:nvSpPr>
        <p:spPr>
          <a:xfrm>
            <a:off x="8110275" y="1261425"/>
            <a:ext cx="5976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Enhancement</a:t>
            </a:r>
            <a:endParaRPr sz="700">
              <a:solidFill>
                <a:schemeClr val="dk2"/>
              </a:solidFill>
              <a:latin typeface="Open Sans"/>
              <a:ea typeface="Open Sans"/>
              <a:cs typeface="Open Sans"/>
              <a:sym typeface="Open Sans"/>
            </a:endParaRPr>
          </a:p>
        </p:txBody>
      </p:sp>
      <p:sp>
        <p:nvSpPr>
          <p:cNvPr id="3269" name="Google Shape;3269;p208"/>
          <p:cNvSpPr txBox="1"/>
          <p:nvPr/>
        </p:nvSpPr>
        <p:spPr>
          <a:xfrm>
            <a:off x="7218375" y="1097275"/>
            <a:ext cx="774300" cy="107700"/>
          </a:xfrm>
          <a:prstGeom prst="rect">
            <a:avLst/>
          </a:prstGeom>
          <a:solidFill>
            <a:srgbClr val="FFFFFF"/>
          </a:solid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3270" name="Google Shape;3270;p208"/>
          <p:cNvSpPr/>
          <p:nvPr/>
        </p:nvSpPr>
        <p:spPr>
          <a:xfrm>
            <a:off x="7278720" y="1237580"/>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Open Sans"/>
              <a:ea typeface="Open Sans"/>
              <a:cs typeface="Open Sans"/>
              <a:sym typeface="Open Sans"/>
            </a:endParaRPr>
          </a:p>
        </p:txBody>
      </p:sp>
      <p:sp>
        <p:nvSpPr>
          <p:cNvPr id="3271" name="Google Shape;3271;p208"/>
          <p:cNvSpPr/>
          <p:nvPr/>
        </p:nvSpPr>
        <p:spPr>
          <a:xfrm>
            <a:off x="7904095" y="1237580"/>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Open Sans"/>
              <a:ea typeface="Open Sans"/>
              <a:cs typeface="Open Sans"/>
              <a:sym typeface="Open Sans"/>
            </a:endParaRPr>
          </a:p>
        </p:txBody>
      </p:sp>
      <p:sp>
        <p:nvSpPr>
          <p:cNvPr id="3272" name="Google Shape;3272;p208"/>
          <p:cNvSpPr txBox="1"/>
          <p:nvPr/>
        </p:nvSpPr>
        <p:spPr>
          <a:xfrm>
            <a:off x="7473325" y="1440272"/>
            <a:ext cx="5748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Automated</a:t>
            </a:r>
            <a:endParaRPr sz="700">
              <a:solidFill>
                <a:schemeClr val="dk2"/>
              </a:solidFill>
              <a:latin typeface="Open Sans"/>
              <a:ea typeface="Open Sans"/>
              <a:cs typeface="Open Sans"/>
              <a:sym typeface="Open Sans"/>
            </a:endParaRPr>
          </a:p>
        </p:txBody>
      </p:sp>
      <p:sp>
        <p:nvSpPr>
          <p:cNvPr id="3273" name="Google Shape;3273;p208"/>
          <p:cNvSpPr/>
          <p:nvPr/>
        </p:nvSpPr>
        <p:spPr>
          <a:xfrm>
            <a:off x="7278720" y="1425571"/>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274" name="Google Shape;3274;p208"/>
          <p:cNvSpPr/>
          <p:nvPr/>
        </p:nvSpPr>
        <p:spPr>
          <a:xfrm>
            <a:off x="4185522" y="4414480"/>
            <a:ext cx="183000" cy="183600"/>
          </a:xfrm>
          <a:custGeom>
            <a:avLst/>
            <a:gdLst/>
            <a:ahLst/>
            <a:cxnLst/>
            <a:rect l="l" t="t" r="r" b="b"/>
            <a:pathLst>
              <a:path w="120000" h="120000" extrusionOk="0">
                <a:moveTo>
                  <a:pt x="101795" y="69629"/>
                </a:moveTo>
                <a:cubicBezTo>
                  <a:pt x="101424" y="69629"/>
                  <a:pt x="101052" y="69629"/>
                  <a:pt x="100681" y="69629"/>
                </a:cubicBezTo>
                <a:cubicBezTo>
                  <a:pt x="99195" y="69629"/>
                  <a:pt x="97708" y="68888"/>
                  <a:pt x="97337" y="67037"/>
                </a:cubicBezTo>
                <a:cubicBezTo>
                  <a:pt x="91393" y="47777"/>
                  <a:pt x="91393" y="47777"/>
                  <a:pt x="91393" y="47777"/>
                </a:cubicBezTo>
                <a:cubicBezTo>
                  <a:pt x="88421" y="47777"/>
                  <a:pt x="88421" y="47777"/>
                  <a:pt x="88421" y="47777"/>
                </a:cubicBezTo>
                <a:cubicBezTo>
                  <a:pt x="95479" y="75185"/>
                  <a:pt x="95479" y="75185"/>
                  <a:pt x="95479" y="75185"/>
                </a:cubicBezTo>
                <a:cubicBezTo>
                  <a:pt x="95851" y="75555"/>
                  <a:pt x="95851" y="75925"/>
                  <a:pt x="95851" y="76666"/>
                </a:cubicBezTo>
                <a:cubicBezTo>
                  <a:pt x="95851" y="78148"/>
                  <a:pt x="94365" y="79629"/>
                  <a:pt x="92879" y="79629"/>
                </a:cubicBezTo>
                <a:cubicBezTo>
                  <a:pt x="92507" y="79629"/>
                  <a:pt x="92507" y="79629"/>
                  <a:pt x="92507" y="79629"/>
                </a:cubicBezTo>
                <a:cubicBezTo>
                  <a:pt x="92136" y="79259"/>
                  <a:pt x="92136" y="78888"/>
                  <a:pt x="92136" y="78518"/>
                </a:cubicBezTo>
                <a:cubicBezTo>
                  <a:pt x="90278" y="72222"/>
                  <a:pt x="83962" y="68148"/>
                  <a:pt x="76904" y="68148"/>
                </a:cubicBezTo>
                <a:cubicBezTo>
                  <a:pt x="72817" y="68148"/>
                  <a:pt x="72817" y="68148"/>
                  <a:pt x="72817" y="68148"/>
                </a:cubicBezTo>
                <a:cubicBezTo>
                  <a:pt x="75046" y="65185"/>
                  <a:pt x="76160" y="61851"/>
                  <a:pt x="76160" y="58148"/>
                </a:cubicBezTo>
                <a:cubicBezTo>
                  <a:pt x="76160" y="51851"/>
                  <a:pt x="72445" y="46296"/>
                  <a:pt x="66873" y="43703"/>
                </a:cubicBezTo>
                <a:cubicBezTo>
                  <a:pt x="67987" y="40370"/>
                  <a:pt x="67987" y="40370"/>
                  <a:pt x="67987" y="40370"/>
                </a:cubicBezTo>
                <a:cubicBezTo>
                  <a:pt x="67987" y="40370"/>
                  <a:pt x="67987" y="40370"/>
                  <a:pt x="67987" y="40370"/>
                </a:cubicBezTo>
                <a:cubicBezTo>
                  <a:pt x="69102" y="37037"/>
                  <a:pt x="71702" y="35185"/>
                  <a:pt x="74674" y="35185"/>
                </a:cubicBezTo>
                <a:cubicBezTo>
                  <a:pt x="89535" y="35185"/>
                  <a:pt x="89535" y="35185"/>
                  <a:pt x="89535" y="35185"/>
                </a:cubicBezTo>
                <a:cubicBezTo>
                  <a:pt x="92507" y="35185"/>
                  <a:pt x="95108" y="37037"/>
                  <a:pt x="96222" y="40370"/>
                </a:cubicBezTo>
                <a:cubicBezTo>
                  <a:pt x="96222" y="40370"/>
                  <a:pt x="96222" y="40370"/>
                  <a:pt x="96222" y="40370"/>
                </a:cubicBezTo>
                <a:cubicBezTo>
                  <a:pt x="104024" y="65185"/>
                  <a:pt x="104024" y="65185"/>
                  <a:pt x="104024" y="65185"/>
                </a:cubicBezTo>
                <a:cubicBezTo>
                  <a:pt x="104396" y="67037"/>
                  <a:pt x="103281" y="68888"/>
                  <a:pt x="101795" y="69629"/>
                </a:cubicBezTo>
                <a:close/>
                <a:moveTo>
                  <a:pt x="80247" y="105185"/>
                </a:moveTo>
                <a:cubicBezTo>
                  <a:pt x="77647" y="90740"/>
                  <a:pt x="77647" y="90740"/>
                  <a:pt x="77647" y="90740"/>
                </a:cubicBezTo>
                <a:cubicBezTo>
                  <a:pt x="74674" y="90740"/>
                  <a:pt x="74674" y="90740"/>
                  <a:pt x="74674" y="90740"/>
                </a:cubicBezTo>
                <a:cubicBezTo>
                  <a:pt x="75417" y="107037"/>
                  <a:pt x="75417" y="107037"/>
                  <a:pt x="75417" y="107037"/>
                </a:cubicBezTo>
                <a:cubicBezTo>
                  <a:pt x="70588" y="108518"/>
                  <a:pt x="65386" y="109259"/>
                  <a:pt x="59814" y="109259"/>
                </a:cubicBezTo>
                <a:cubicBezTo>
                  <a:pt x="54613" y="109259"/>
                  <a:pt x="49411" y="108518"/>
                  <a:pt x="44582" y="107037"/>
                </a:cubicBezTo>
                <a:cubicBezTo>
                  <a:pt x="45325" y="90740"/>
                  <a:pt x="45325" y="90740"/>
                  <a:pt x="45325" y="90740"/>
                </a:cubicBezTo>
                <a:cubicBezTo>
                  <a:pt x="42352" y="90740"/>
                  <a:pt x="42352" y="90740"/>
                  <a:pt x="42352" y="90740"/>
                </a:cubicBezTo>
                <a:cubicBezTo>
                  <a:pt x="39752" y="105185"/>
                  <a:pt x="39752" y="105185"/>
                  <a:pt x="39752" y="105185"/>
                </a:cubicBezTo>
                <a:cubicBezTo>
                  <a:pt x="36037" y="102962"/>
                  <a:pt x="32693" y="101111"/>
                  <a:pt x="29721" y="98518"/>
                </a:cubicBezTo>
                <a:cubicBezTo>
                  <a:pt x="32693" y="80740"/>
                  <a:pt x="32693" y="80740"/>
                  <a:pt x="32693" y="80740"/>
                </a:cubicBezTo>
                <a:cubicBezTo>
                  <a:pt x="32693" y="80370"/>
                  <a:pt x="32693" y="80000"/>
                  <a:pt x="32693" y="80000"/>
                </a:cubicBezTo>
                <a:cubicBezTo>
                  <a:pt x="34179" y="75555"/>
                  <a:pt x="38266" y="72592"/>
                  <a:pt x="43095" y="72592"/>
                </a:cubicBezTo>
                <a:cubicBezTo>
                  <a:pt x="53126" y="72592"/>
                  <a:pt x="53126" y="72592"/>
                  <a:pt x="53126" y="72592"/>
                </a:cubicBezTo>
                <a:cubicBezTo>
                  <a:pt x="60185" y="84814"/>
                  <a:pt x="60185" y="84814"/>
                  <a:pt x="60185" y="84814"/>
                </a:cubicBezTo>
                <a:cubicBezTo>
                  <a:pt x="66873" y="72592"/>
                  <a:pt x="66873" y="72592"/>
                  <a:pt x="66873" y="72592"/>
                </a:cubicBezTo>
                <a:cubicBezTo>
                  <a:pt x="76904" y="72592"/>
                  <a:pt x="76904" y="72592"/>
                  <a:pt x="76904" y="72592"/>
                </a:cubicBezTo>
                <a:cubicBezTo>
                  <a:pt x="82105" y="72592"/>
                  <a:pt x="86191" y="75555"/>
                  <a:pt x="87678" y="80000"/>
                </a:cubicBezTo>
                <a:cubicBezTo>
                  <a:pt x="87678" y="80000"/>
                  <a:pt x="87678" y="80370"/>
                  <a:pt x="87678" y="80740"/>
                </a:cubicBezTo>
                <a:cubicBezTo>
                  <a:pt x="90650" y="98518"/>
                  <a:pt x="90650" y="98518"/>
                  <a:pt x="90650" y="98518"/>
                </a:cubicBezTo>
                <a:cubicBezTo>
                  <a:pt x="87678" y="101111"/>
                  <a:pt x="83962" y="102962"/>
                  <a:pt x="80247" y="105185"/>
                </a:cubicBezTo>
                <a:close/>
                <a:moveTo>
                  <a:pt x="27863" y="80000"/>
                </a:moveTo>
                <a:cubicBezTo>
                  <a:pt x="27492" y="81851"/>
                  <a:pt x="27492" y="81851"/>
                  <a:pt x="27492" y="81851"/>
                </a:cubicBezTo>
                <a:cubicBezTo>
                  <a:pt x="28235" y="47037"/>
                  <a:pt x="28235" y="47037"/>
                  <a:pt x="28235" y="47037"/>
                </a:cubicBezTo>
                <a:cubicBezTo>
                  <a:pt x="26006" y="47037"/>
                  <a:pt x="26006" y="47037"/>
                  <a:pt x="26006" y="47037"/>
                </a:cubicBezTo>
                <a:cubicBezTo>
                  <a:pt x="22662" y="65925"/>
                  <a:pt x="22662" y="65925"/>
                  <a:pt x="22662" y="65925"/>
                </a:cubicBezTo>
                <a:cubicBezTo>
                  <a:pt x="22291" y="67777"/>
                  <a:pt x="20804" y="69259"/>
                  <a:pt x="18947" y="69259"/>
                </a:cubicBezTo>
                <a:cubicBezTo>
                  <a:pt x="18947" y="69259"/>
                  <a:pt x="18575" y="69259"/>
                  <a:pt x="18204" y="69259"/>
                </a:cubicBezTo>
                <a:cubicBezTo>
                  <a:pt x="16346" y="68888"/>
                  <a:pt x="14860" y="66666"/>
                  <a:pt x="15232" y="64814"/>
                </a:cubicBezTo>
                <a:cubicBezTo>
                  <a:pt x="19318" y="40000"/>
                  <a:pt x="19318" y="40000"/>
                  <a:pt x="19318" y="40000"/>
                </a:cubicBezTo>
                <a:cubicBezTo>
                  <a:pt x="19318" y="39629"/>
                  <a:pt x="19318" y="39629"/>
                  <a:pt x="19318" y="39629"/>
                </a:cubicBezTo>
                <a:cubicBezTo>
                  <a:pt x="20433" y="36666"/>
                  <a:pt x="23405" y="34814"/>
                  <a:pt x="26377" y="34814"/>
                </a:cubicBezTo>
                <a:cubicBezTo>
                  <a:pt x="33065" y="34814"/>
                  <a:pt x="33065" y="34814"/>
                  <a:pt x="33065" y="34814"/>
                </a:cubicBezTo>
                <a:cubicBezTo>
                  <a:pt x="37894" y="42962"/>
                  <a:pt x="37894" y="42962"/>
                  <a:pt x="37894" y="42962"/>
                </a:cubicBezTo>
                <a:cubicBezTo>
                  <a:pt x="42724" y="34814"/>
                  <a:pt x="42724" y="34814"/>
                  <a:pt x="42724" y="34814"/>
                </a:cubicBezTo>
                <a:cubicBezTo>
                  <a:pt x="49411" y="34814"/>
                  <a:pt x="49411" y="34814"/>
                  <a:pt x="49411" y="34814"/>
                </a:cubicBezTo>
                <a:cubicBezTo>
                  <a:pt x="52755" y="34814"/>
                  <a:pt x="55356" y="36666"/>
                  <a:pt x="56470" y="39629"/>
                </a:cubicBezTo>
                <a:cubicBezTo>
                  <a:pt x="56470" y="40000"/>
                  <a:pt x="56470" y="40000"/>
                  <a:pt x="56470" y="40000"/>
                </a:cubicBezTo>
                <a:cubicBezTo>
                  <a:pt x="56842" y="42222"/>
                  <a:pt x="56842" y="42222"/>
                  <a:pt x="56842" y="42222"/>
                </a:cubicBezTo>
                <a:cubicBezTo>
                  <a:pt x="53498" y="42962"/>
                  <a:pt x="50526" y="44444"/>
                  <a:pt x="48297" y="47037"/>
                </a:cubicBezTo>
                <a:cubicBezTo>
                  <a:pt x="47925" y="47037"/>
                  <a:pt x="47925" y="47037"/>
                  <a:pt x="47925" y="47037"/>
                </a:cubicBezTo>
                <a:cubicBezTo>
                  <a:pt x="47925" y="47407"/>
                  <a:pt x="47925" y="47407"/>
                  <a:pt x="47925" y="47407"/>
                </a:cubicBezTo>
                <a:cubicBezTo>
                  <a:pt x="45325" y="50000"/>
                  <a:pt x="43839" y="54074"/>
                  <a:pt x="43839" y="58148"/>
                </a:cubicBezTo>
                <a:cubicBezTo>
                  <a:pt x="43839" y="61851"/>
                  <a:pt x="44953" y="65185"/>
                  <a:pt x="46811" y="68148"/>
                </a:cubicBezTo>
                <a:cubicBezTo>
                  <a:pt x="43095" y="68148"/>
                  <a:pt x="43095" y="68148"/>
                  <a:pt x="43095" y="68148"/>
                </a:cubicBezTo>
                <a:cubicBezTo>
                  <a:pt x="36408" y="68148"/>
                  <a:pt x="30092" y="72222"/>
                  <a:pt x="28235" y="78518"/>
                </a:cubicBezTo>
                <a:cubicBezTo>
                  <a:pt x="28235" y="78888"/>
                  <a:pt x="27863" y="79259"/>
                  <a:pt x="27863" y="80000"/>
                </a:cubicBezTo>
                <a:close/>
                <a:moveTo>
                  <a:pt x="37894" y="17407"/>
                </a:moveTo>
                <a:cubicBezTo>
                  <a:pt x="41981" y="17407"/>
                  <a:pt x="45325" y="20740"/>
                  <a:pt x="45325" y="24814"/>
                </a:cubicBezTo>
                <a:cubicBezTo>
                  <a:pt x="45325" y="28888"/>
                  <a:pt x="41981" y="32222"/>
                  <a:pt x="37894" y="32222"/>
                </a:cubicBezTo>
                <a:cubicBezTo>
                  <a:pt x="33808" y="32222"/>
                  <a:pt x="30464" y="28888"/>
                  <a:pt x="30464" y="24814"/>
                </a:cubicBezTo>
                <a:cubicBezTo>
                  <a:pt x="30464" y="20740"/>
                  <a:pt x="33808" y="17407"/>
                  <a:pt x="37894" y="17407"/>
                </a:cubicBezTo>
                <a:close/>
                <a:moveTo>
                  <a:pt x="59814" y="46666"/>
                </a:moveTo>
                <a:cubicBezTo>
                  <a:pt x="66501" y="46666"/>
                  <a:pt x="71702" y="51851"/>
                  <a:pt x="71702" y="58148"/>
                </a:cubicBezTo>
                <a:cubicBezTo>
                  <a:pt x="71702" y="64444"/>
                  <a:pt x="66501" y="69629"/>
                  <a:pt x="59814" y="69629"/>
                </a:cubicBezTo>
                <a:cubicBezTo>
                  <a:pt x="53498" y="69629"/>
                  <a:pt x="48297" y="64444"/>
                  <a:pt x="48297" y="58148"/>
                </a:cubicBezTo>
                <a:cubicBezTo>
                  <a:pt x="48297" y="51851"/>
                  <a:pt x="53498" y="46666"/>
                  <a:pt x="59814" y="46666"/>
                </a:cubicBezTo>
                <a:close/>
                <a:moveTo>
                  <a:pt x="82476" y="17407"/>
                </a:moveTo>
                <a:cubicBezTo>
                  <a:pt x="86563" y="17407"/>
                  <a:pt x="89535" y="20740"/>
                  <a:pt x="89535" y="24814"/>
                </a:cubicBezTo>
                <a:cubicBezTo>
                  <a:pt x="89535" y="28888"/>
                  <a:pt x="86563" y="32222"/>
                  <a:pt x="82476" y="32222"/>
                </a:cubicBezTo>
                <a:cubicBezTo>
                  <a:pt x="78018" y="32222"/>
                  <a:pt x="74674" y="28888"/>
                  <a:pt x="74674" y="24814"/>
                </a:cubicBezTo>
                <a:cubicBezTo>
                  <a:pt x="74674" y="20740"/>
                  <a:pt x="78018" y="17407"/>
                  <a:pt x="82476" y="17407"/>
                </a:cubicBezTo>
                <a:close/>
                <a:moveTo>
                  <a:pt x="59814" y="0"/>
                </a:moveTo>
                <a:cubicBezTo>
                  <a:pt x="26749" y="0"/>
                  <a:pt x="0" y="27037"/>
                  <a:pt x="0" y="60000"/>
                </a:cubicBezTo>
                <a:cubicBezTo>
                  <a:pt x="0" y="92962"/>
                  <a:pt x="26749" y="120000"/>
                  <a:pt x="59814" y="120000"/>
                </a:cubicBezTo>
                <a:cubicBezTo>
                  <a:pt x="93250" y="120000"/>
                  <a:pt x="120000" y="92962"/>
                  <a:pt x="120000" y="60000"/>
                </a:cubicBezTo>
                <a:cubicBezTo>
                  <a:pt x="120000" y="27037"/>
                  <a:pt x="93250" y="0"/>
                  <a:pt x="59814" y="0"/>
                </a:cubicBezTo>
                <a:close/>
                <a:moveTo>
                  <a:pt x="59814" y="4814"/>
                </a:moveTo>
                <a:cubicBezTo>
                  <a:pt x="90650" y="4814"/>
                  <a:pt x="115170" y="30000"/>
                  <a:pt x="115170" y="60000"/>
                </a:cubicBezTo>
                <a:cubicBezTo>
                  <a:pt x="115170" y="90370"/>
                  <a:pt x="90650" y="115185"/>
                  <a:pt x="59814" y="115185"/>
                </a:cubicBezTo>
                <a:cubicBezTo>
                  <a:pt x="29721" y="115185"/>
                  <a:pt x="4829" y="90370"/>
                  <a:pt x="4829" y="60000"/>
                </a:cubicBezTo>
                <a:cubicBezTo>
                  <a:pt x="4829" y="30000"/>
                  <a:pt x="29721" y="4814"/>
                  <a:pt x="59814" y="4814"/>
                </a:cubicBezTo>
              </a:path>
            </a:pathLst>
          </a:custGeom>
          <a:solidFill>
            <a:srgbClr val="A3202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grpSp>
        <p:nvGrpSpPr>
          <p:cNvPr id="3275" name="Google Shape;3275;p208"/>
          <p:cNvGrpSpPr/>
          <p:nvPr/>
        </p:nvGrpSpPr>
        <p:grpSpPr>
          <a:xfrm>
            <a:off x="7669225" y="2416488"/>
            <a:ext cx="183000" cy="183000"/>
            <a:chOff x="2789425" y="4444538"/>
            <a:chExt cx="183000" cy="183000"/>
          </a:xfrm>
        </p:grpSpPr>
        <p:sp>
          <p:nvSpPr>
            <p:cNvPr id="3276" name="Google Shape;3276;p208"/>
            <p:cNvSpPr/>
            <p:nvPr/>
          </p:nvSpPr>
          <p:spPr>
            <a:xfrm>
              <a:off x="2789425" y="4444538"/>
              <a:ext cx="183000" cy="183000"/>
            </a:xfrm>
            <a:prstGeom prst="ellipse">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7" name="Google Shape;3277;p208"/>
            <p:cNvSpPr/>
            <p:nvPr/>
          </p:nvSpPr>
          <p:spPr>
            <a:xfrm>
              <a:off x="2789425" y="4444538"/>
              <a:ext cx="183000" cy="183000"/>
            </a:xfrm>
            <a:custGeom>
              <a:avLst/>
              <a:gdLst/>
              <a:ahLst/>
              <a:cxnLst/>
              <a:rect l="l" t="t" r="r" b="b"/>
              <a:pathLst>
                <a:path w="120000" h="120000" extrusionOk="0">
                  <a:moveTo>
                    <a:pt x="94074" y="79876"/>
                  </a:moveTo>
                  <a:cubicBezTo>
                    <a:pt x="73333" y="61671"/>
                    <a:pt x="73333" y="61671"/>
                    <a:pt x="73333" y="61671"/>
                  </a:cubicBezTo>
                  <a:cubicBezTo>
                    <a:pt x="94074" y="40866"/>
                    <a:pt x="94074" y="40866"/>
                    <a:pt x="94074" y="40866"/>
                  </a:cubicBezTo>
                  <a:lnTo>
                    <a:pt x="94074" y="79876"/>
                  </a:lnTo>
                  <a:close/>
                  <a:moveTo>
                    <a:pt x="30000" y="82848"/>
                  </a:moveTo>
                  <a:cubicBezTo>
                    <a:pt x="50000" y="65015"/>
                    <a:pt x="50000" y="65015"/>
                    <a:pt x="50000" y="65015"/>
                  </a:cubicBezTo>
                  <a:cubicBezTo>
                    <a:pt x="60000" y="75046"/>
                    <a:pt x="60000" y="75046"/>
                    <a:pt x="60000" y="75046"/>
                  </a:cubicBezTo>
                  <a:cubicBezTo>
                    <a:pt x="70000" y="65015"/>
                    <a:pt x="70000" y="65015"/>
                    <a:pt x="70000" y="65015"/>
                  </a:cubicBezTo>
                  <a:cubicBezTo>
                    <a:pt x="90000" y="82848"/>
                    <a:pt x="90000" y="82848"/>
                    <a:pt x="90000" y="82848"/>
                  </a:cubicBezTo>
                  <a:lnTo>
                    <a:pt x="30000" y="82848"/>
                  </a:lnTo>
                  <a:close/>
                  <a:moveTo>
                    <a:pt x="25925" y="40866"/>
                  </a:moveTo>
                  <a:cubicBezTo>
                    <a:pt x="46666" y="61671"/>
                    <a:pt x="46666" y="61671"/>
                    <a:pt x="46666" y="61671"/>
                  </a:cubicBezTo>
                  <a:cubicBezTo>
                    <a:pt x="25925" y="79876"/>
                    <a:pt x="25925" y="79876"/>
                    <a:pt x="25925" y="79876"/>
                  </a:cubicBezTo>
                  <a:lnTo>
                    <a:pt x="25925" y="40866"/>
                  </a:lnTo>
                  <a:close/>
                  <a:moveTo>
                    <a:pt x="90740" y="37151"/>
                  </a:moveTo>
                  <a:cubicBezTo>
                    <a:pt x="60000" y="67987"/>
                    <a:pt x="60000" y="67987"/>
                    <a:pt x="60000" y="67987"/>
                  </a:cubicBezTo>
                  <a:cubicBezTo>
                    <a:pt x="29259" y="37151"/>
                    <a:pt x="29259" y="37151"/>
                    <a:pt x="29259" y="37151"/>
                  </a:cubicBezTo>
                  <a:lnTo>
                    <a:pt x="90740" y="37151"/>
                  </a:lnTo>
                  <a:close/>
                  <a:moveTo>
                    <a:pt x="96296" y="32693"/>
                  </a:moveTo>
                  <a:cubicBezTo>
                    <a:pt x="23703" y="32693"/>
                    <a:pt x="23703" y="32693"/>
                    <a:pt x="23703" y="32693"/>
                  </a:cubicBezTo>
                  <a:cubicBezTo>
                    <a:pt x="22222" y="32693"/>
                    <a:pt x="21111" y="33808"/>
                    <a:pt x="21111" y="34922"/>
                  </a:cubicBezTo>
                  <a:cubicBezTo>
                    <a:pt x="21111" y="36037"/>
                    <a:pt x="21111" y="36037"/>
                    <a:pt x="21111" y="36037"/>
                  </a:cubicBezTo>
                  <a:cubicBezTo>
                    <a:pt x="21111" y="85077"/>
                    <a:pt x="21111" y="85077"/>
                    <a:pt x="21111" y="85077"/>
                  </a:cubicBezTo>
                  <a:cubicBezTo>
                    <a:pt x="21111" y="85077"/>
                    <a:pt x="21111" y="85077"/>
                    <a:pt x="21111" y="85077"/>
                  </a:cubicBezTo>
                  <a:cubicBezTo>
                    <a:pt x="21111" y="85448"/>
                    <a:pt x="21111" y="85820"/>
                    <a:pt x="21481" y="85820"/>
                  </a:cubicBezTo>
                  <a:cubicBezTo>
                    <a:pt x="21481" y="86191"/>
                    <a:pt x="21481" y="86191"/>
                    <a:pt x="21481" y="86191"/>
                  </a:cubicBezTo>
                  <a:cubicBezTo>
                    <a:pt x="21481" y="86191"/>
                    <a:pt x="21481" y="86191"/>
                    <a:pt x="21481" y="86191"/>
                  </a:cubicBezTo>
                  <a:cubicBezTo>
                    <a:pt x="21481" y="86563"/>
                    <a:pt x="21851" y="86563"/>
                    <a:pt x="21851" y="86563"/>
                  </a:cubicBezTo>
                  <a:cubicBezTo>
                    <a:pt x="21851" y="86934"/>
                    <a:pt x="22222" y="86934"/>
                    <a:pt x="22222" y="86934"/>
                  </a:cubicBezTo>
                  <a:cubicBezTo>
                    <a:pt x="22222" y="86934"/>
                    <a:pt x="22222" y="87306"/>
                    <a:pt x="22592" y="87306"/>
                  </a:cubicBezTo>
                  <a:cubicBezTo>
                    <a:pt x="22592" y="87306"/>
                    <a:pt x="22592" y="87306"/>
                    <a:pt x="22962" y="87306"/>
                  </a:cubicBezTo>
                  <a:cubicBezTo>
                    <a:pt x="22962" y="87306"/>
                    <a:pt x="23333" y="87306"/>
                    <a:pt x="23703" y="87306"/>
                  </a:cubicBezTo>
                  <a:cubicBezTo>
                    <a:pt x="96296" y="87306"/>
                    <a:pt x="96296" y="87306"/>
                    <a:pt x="96296" y="87306"/>
                  </a:cubicBezTo>
                  <a:cubicBezTo>
                    <a:pt x="96666" y="87306"/>
                    <a:pt x="97037" y="87306"/>
                    <a:pt x="97037" y="87306"/>
                  </a:cubicBezTo>
                  <a:cubicBezTo>
                    <a:pt x="97407" y="87306"/>
                    <a:pt x="97407" y="87306"/>
                    <a:pt x="97407" y="87306"/>
                  </a:cubicBezTo>
                  <a:cubicBezTo>
                    <a:pt x="97777" y="87306"/>
                    <a:pt x="97777" y="86934"/>
                    <a:pt x="97777" y="86934"/>
                  </a:cubicBezTo>
                  <a:cubicBezTo>
                    <a:pt x="97777" y="86934"/>
                    <a:pt x="98148" y="86934"/>
                    <a:pt x="98148" y="86563"/>
                  </a:cubicBezTo>
                  <a:cubicBezTo>
                    <a:pt x="98148" y="86563"/>
                    <a:pt x="98518" y="86563"/>
                    <a:pt x="98518" y="86191"/>
                  </a:cubicBezTo>
                  <a:cubicBezTo>
                    <a:pt x="98518" y="86191"/>
                    <a:pt x="98518" y="86191"/>
                    <a:pt x="98518" y="86191"/>
                  </a:cubicBezTo>
                  <a:cubicBezTo>
                    <a:pt x="98518" y="85820"/>
                    <a:pt x="98518" y="85820"/>
                    <a:pt x="98518" y="85820"/>
                  </a:cubicBezTo>
                  <a:cubicBezTo>
                    <a:pt x="98888" y="85820"/>
                    <a:pt x="98888" y="85448"/>
                    <a:pt x="98888" y="85077"/>
                  </a:cubicBezTo>
                  <a:cubicBezTo>
                    <a:pt x="98888" y="85077"/>
                    <a:pt x="98888" y="85077"/>
                    <a:pt x="98888" y="85077"/>
                  </a:cubicBezTo>
                  <a:cubicBezTo>
                    <a:pt x="98888" y="36037"/>
                    <a:pt x="98888" y="36037"/>
                    <a:pt x="98888" y="36037"/>
                  </a:cubicBezTo>
                  <a:cubicBezTo>
                    <a:pt x="98888" y="34922"/>
                    <a:pt x="98888" y="34922"/>
                    <a:pt x="98888" y="34922"/>
                  </a:cubicBezTo>
                  <a:cubicBezTo>
                    <a:pt x="98888" y="33808"/>
                    <a:pt x="97777" y="32693"/>
                    <a:pt x="96296" y="32693"/>
                  </a:cubicBezTo>
                  <a:close/>
                  <a:moveTo>
                    <a:pt x="60000" y="115170"/>
                  </a:moveTo>
                  <a:cubicBezTo>
                    <a:pt x="29629" y="115170"/>
                    <a:pt x="4814" y="90650"/>
                    <a:pt x="4814" y="60185"/>
                  </a:cubicBezTo>
                  <a:cubicBezTo>
                    <a:pt x="4814" y="29721"/>
                    <a:pt x="29629" y="4829"/>
                    <a:pt x="60000" y="4829"/>
                  </a:cubicBezTo>
                  <a:cubicBezTo>
                    <a:pt x="90370" y="4829"/>
                    <a:pt x="115185" y="29721"/>
                    <a:pt x="115185" y="60185"/>
                  </a:cubicBezTo>
                  <a:cubicBezTo>
                    <a:pt x="115185" y="90650"/>
                    <a:pt x="90370" y="115170"/>
                    <a:pt x="60000" y="115170"/>
                  </a:cubicBezTo>
                  <a:close/>
                  <a:moveTo>
                    <a:pt x="60000" y="0"/>
                  </a:moveTo>
                  <a:cubicBezTo>
                    <a:pt x="27037" y="0"/>
                    <a:pt x="0" y="26749"/>
                    <a:pt x="0" y="60185"/>
                  </a:cubicBezTo>
                  <a:cubicBezTo>
                    <a:pt x="0" y="93250"/>
                    <a:pt x="27037" y="120000"/>
                    <a:pt x="60000" y="120000"/>
                  </a:cubicBezTo>
                  <a:cubicBezTo>
                    <a:pt x="92962" y="120000"/>
                    <a:pt x="120000" y="93250"/>
                    <a:pt x="120000" y="60185"/>
                  </a:cubicBezTo>
                  <a:cubicBezTo>
                    <a:pt x="120000" y="26749"/>
                    <a:pt x="92962" y="0"/>
                    <a:pt x="60000" y="0"/>
                  </a:cubicBezTo>
                  <a:close/>
                </a:path>
              </a:pathLst>
            </a:custGeom>
            <a:solidFill>
              <a:srgbClr val="A3202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278" name="Google Shape;3278;p208"/>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Automate Employer Deduplication Procedures</a:t>
            </a:r>
            <a:endParaRPr/>
          </a:p>
          <a:p>
            <a:pPr marL="0" lvl="0" indent="0" algn="l" rtl="0">
              <a:spcBef>
                <a:spcPts val="0"/>
              </a:spcBef>
              <a:spcAft>
                <a:spcPts val="0"/>
              </a:spcAft>
              <a:buNone/>
            </a:pPr>
            <a:r>
              <a:rPr lang="en" sz="1400" i="1"/>
              <a:t>Component Interaction Diagram</a:t>
            </a:r>
            <a:endParaRPr sz="1400" i="1"/>
          </a:p>
        </p:txBody>
      </p:sp>
      <p:sp>
        <p:nvSpPr>
          <p:cNvPr id="3279" name="Google Shape;3279;p208"/>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280" name="Google Shape;3280;p208"/>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281" name="Google Shape;3281;p208"/>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3282" name="Google Shape;3282;p208"/>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283" name="Google Shape;3283;p208"/>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3284" name="Google Shape;3284;p208"/>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285" name="Google Shape;3285;p208"/>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89"/>
        <p:cNvGrpSpPr/>
        <p:nvPr/>
      </p:nvGrpSpPr>
      <p:grpSpPr>
        <a:xfrm>
          <a:off x="0" y="0"/>
          <a:ext cx="0" cy="0"/>
          <a:chOff x="0" y="0"/>
          <a:chExt cx="0" cy="0"/>
        </a:xfrm>
      </p:grpSpPr>
      <p:graphicFrame>
        <p:nvGraphicFramePr>
          <p:cNvPr id="3290" name="Google Shape;3290;p209"/>
          <p:cNvGraphicFramePr/>
          <p:nvPr/>
        </p:nvGraphicFramePr>
        <p:xfrm>
          <a:off x="274313" y="1093125"/>
          <a:ext cx="3000000" cy="3000000"/>
        </p:xfrm>
        <a:graphic>
          <a:graphicData uri="http://schemas.openxmlformats.org/drawingml/2006/table">
            <a:tbl>
              <a:tblPr>
                <a:noFill/>
                <a:tableStyleId>{8A735C0E-AA7C-4758-AA04-D96A957C941B}</a:tableStyleId>
              </a:tblPr>
              <a:tblGrid>
                <a:gridCol w="1085875">
                  <a:extLst>
                    <a:ext uri="{9D8B030D-6E8A-4147-A177-3AD203B41FA5}">
                      <a16:colId xmlns:a16="http://schemas.microsoft.com/office/drawing/2014/main" val="20000"/>
                    </a:ext>
                  </a:extLst>
                </a:gridCol>
                <a:gridCol w="3125450">
                  <a:extLst>
                    <a:ext uri="{9D8B030D-6E8A-4147-A177-3AD203B41FA5}">
                      <a16:colId xmlns:a16="http://schemas.microsoft.com/office/drawing/2014/main" val="20001"/>
                    </a:ext>
                  </a:extLst>
                </a:gridCol>
                <a:gridCol w="3551775">
                  <a:extLst>
                    <a:ext uri="{9D8B030D-6E8A-4147-A177-3AD203B41FA5}">
                      <a16:colId xmlns:a16="http://schemas.microsoft.com/office/drawing/2014/main" val="20002"/>
                    </a:ext>
                  </a:extLst>
                </a:gridCol>
                <a:gridCol w="832200">
                  <a:extLst>
                    <a:ext uri="{9D8B030D-6E8A-4147-A177-3AD203B41FA5}">
                      <a16:colId xmlns:a16="http://schemas.microsoft.com/office/drawing/2014/main" val="20003"/>
                    </a:ext>
                  </a:extLst>
                </a:gridCol>
              </a:tblGrid>
              <a:tr h="130475">
                <a:tc>
                  <a:txBody>
                    <a:bodyPr/>
                    <a:lstStyle/>
                    <a:p>
                      <a:pPr marL="0" lvl="0" indent="0" algn="l" rtl="0">
                        <a:lnSpc>
                          <a:spcPct val="100000"/>
                        </a:lnSpc>
                        <a:spcBef>
                          <a:spcPts val="0"/>
                        </a:spcBef>
                        <a:spcAft>
                          <a:spcPts val="0"/>
                        </a:spcAft>
                        <a:buNone/>
                      </a:pPr>
                      <a:r>
                        <a:rPr lang="en" sz="1200" b="1">
                          <a:solidFill>
                            <a:schemeClr val="lt1"/>
                          </a:solidFill>
                          <a:latin typeface="Open Sans"/>
                          <a:ea typeface="Open Sans"/>
                          <a:cs typeface="Open Sans"/>
                          <a:sym typeface="Open Sans"/>
                        </a:rPr>
                        <a:t>Component</a:t>
                      </a:r>
                      <a:endParaRPr sz="12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200" b="1">
                          <a:solidFill>
                            <a:schemeClr val="lt1"/>
                          </a:solidFill>
                          <a:latin typeface="Open Sans"/>
                          <a:ea typeface="Open Sans"/>
                          <a:cs typeface="Open Sans"/>
                          <a:sym typeface="Open Sans"/>
                        </a:rPr>
                        <a:t>Implementation Details</a:t>
                      </a:r>
                      <a:endParaRPr sz="12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200" b="1">
                          <a:solidFill>
                            <a:schemeClr val="lt1"/>
                          </a:solidFill>
                          <a:latin typeface="Open Sans"/>
                          <a:ea typeface="Open Sans"/>
                          <a:cs typeface="Open Sans"/>
                          <a:sym typeface="Open Sans"/>
                        </a:rPr>
                        <a:t>Component Mapping</a:t>
                      </a:r>
                      <a:endParaRPr sz="12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200" b="1">
                          <a:solidFill>
                            <a:schemeClr val="lt1"/>
                          </a:solidFill>
                          <a:latin typeface="Open Sans"/>
                          <a:ea typeface="Open Sans"/>
                          <a:cs typeface="Open Sans"/>
                          <a:sym typeface="Open Sans"/>
                        </a:rPr>
                        <a:t>Systems</a:t>
                      </a:r>
                      <a:endParaRPr sz="1200" b="1">
                        <a:solidFill>
                          <a:schemeClr val="lt1"/>
                        </a:solidFill>
                        <a:latin typeface="Open Sans"/>
                        <a:ea typeface="Open Sans"/>
                        <a:cs typeface="Open Sans"/>
                        <a:sym typeface="Open Sans"/>
                      </a:endParaRPr>
                    </a:p>
                  </a:txBody>
                  <a:tcPr marL="45700" marR="45700" marT="27425" marB="2742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731200">
                <a:tc>
                  <a:txBody>
                    <a:bodyPr/>
                    <a:lstStyle/>
                    <a:p>
                      <a:pPr marL="0" lvl="0" indent="0" algn="l" rtl="0">
                        <a:spcBef>
                          <a:spcPts val="0"/>
                        </a:spcBef>
                        <a:spcAft>
                          <a:spcPts val="0"/>
                        </a:spcAft>
                        <a:buClr>
                          <a:schemeClr val="dk1"/>
                        </a:buClr>
                        <a:buSzPts val="1100"/>
                        <a:buFont typeface="Arial"/>
                        <a:buNone/>
                      </a:pPr>
                      <a:r>
                        <a:rPr lang="en" sz="1200" b="1">
                          <a:solidFill>
                            <a:schemeClr val="accent1"/>
                          </a:solidFill>
                          <a:latin typeface="Open Sans"/>
                          <a:ea typeface="Open Sans"/>
                          <a:cs typeface="Open Sans"/>
                          <a:sym typeface="Open Sans"/>
                        </a:rPr>
                        <a:t>Check Duplicate Employer Product Subscription</a:t>
                      </a:r>
                      <a:endParaRPr sz="12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1"/>
                          </a:solidFill>
                          <a:latin typeface="Open Sans"/>
                          <a:ea typeface="Open Sans"/>
                          <a:cs typeface="Open Sans"/>
                          <a:sym typeface="Open Sans"/>
                        </a:rPr>
                        <a:t>Given an EFX_ID, checks for potential duplicate active product subscriptions for an Employer. </a:t>
                      </a: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1200">
                          <a:solidFill>
                            <a:schemeClr val="dk1"/>
                          </a:solidFill>
                          <a:latin typeface="Open Sans"/>
                          <a:ea typeface="Open Sans"/>
                          <a:cs typeface="Open Sans"/>
                          <a:sym typeface="Open Sans"/>
                        </a:rPr>
                        <a:t>Trigger the subprocess “Common Duplicate Product Subscription Review Process” for manual review of potential duplicates</a:t>
                      </a:r>
                      <a:endParaRPr sz="12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1200" b="1">
                          <a:solidFill>
                            <a:schemeClr val="dk1"/>
                          </a:solidFill>
                          <a:highlight>
                            <a:srgbClr val="FFFF00"/>
                          </a:highlight>
                          <a:latin typeface="Open Sans"/>
                          <a:ea typeface="Open Sans"/>
                          <a:cs typeface="Open Sans"/>
                          <a:sym typeface="Open Sans"/>
                        </a:rPr>
                        <a:t>New Service</a:t>
                      </a:r>
                      <a:r>
                        <a:rPr lang="en" sz="1200" b="1">
                          <a:solidFill>
                            <a:schemeClr val="dk1"/>
                          </a:solidFill>
                          <a:latin typeface="Open Sans"/>
                          <a:ea typeface="Open Sans"/>
                          <a:cs typeface="Open Sans"/>
                          <a:sym typeface="Open Sans"/>
                        </a:rPr>
                        <a:t> - “</a:t>
                      </a:r>
                      <a:r>
                        <a:rPr lang="en" sz="1200">
                          <a:solidFill>
                            <a:schemeClr val="dk1"/>
                          </a:solidFill>
                          <a:latin typeface="Open Sans"/>
                          <a:ea typeface="Open Sans"/>
                          <a:cs typeface="Open Sans"/>
                          <a:sym typeface="Open Sans"/>
                        </a:rPr>
                        <a:t>Check Duplicate Employer Product Subscription”</a:t>
                      </a: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endParaRPr sz="12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1"/>
                          </a:solidFill>
                          <a:latin typeface="Open Sans"/>
                          <a:ea typeface="Open Sans"/>
                          <a:cs typeface="Open Sans"/>
                          <a:sym typeface="Open Sans"/>
                        </a:rPr>
                        <a:t>Salesforce</a:t>
                      </a:r>
                      <a:endParaRPr sz="12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631075">
                <a:tc>
                  <a:txBody>
                    <a:bodyPr/>
                    <a:lstStyle/>
                    <a:p>
                      <a:pPr marL="0" lvl="0" indent="0" algn="l" rtl="0">
                        <a:lnSpc>
                          <a:spcPct val="100000"/>
                        </a:lnSpc>
                        <a:spcBef>
                          <a:spcPts val="0"/>
                        </a:spcBef>
                        <a:spcAft>
                          <a:spcPts val="0"/>
                        </a:spcAft>
                        <a:buNone/>
                      </a:pPr>
                      <a:r>
                        <a:rPr lang="en" sz="1200" b="1">
                          <a:solidFill>
                            <a:schemeClr val="accent1"/>
                          </a:solidFill>
                          <a:latin typeface="Open Sans"/>
                          <a:ea typeface="Open Sans"/>
                          <a:cs typeface="Open Sans"/>
                          <a:sym typeface="Open Sans"/>
                        </a:rPr>
                        <a:t>Common Duplicate Product Subscription Review Process</a:t>
                      </a:r>
                      <a:endParaRPr sz="12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1"/>
                          </a:solidFill>
                          <a:latin typeface="Open Sans"/>
                          <a:ea typeface="Open Sans"/>
                          <a:cs typeface="Open Sans"/>
                          <a:sym typeface="Open Sans"/>
                        </a:rPr>
                        <a:t>A subprocess implemented in Salesforce for manual review of identified potential duplicate product subscriptions.</a:t>
                      </a:r>
                      <a:endParaRPr sz="12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1200" b="1">
                          <a:solidFill>
                            <a:schemeClr val="dk1"/>
                          </a:solidFill>
                          <a:highlight>
                            <a:srgbClr val="FFFF00"/>
                          </a:highlight>
                          <a:latin typeface="Open Sans"/>
                          <a:ea typeface="Open Sans"/>
                          <a:cs typeface="Open Sans"/>
                          <a:sym typeface="Open Sans"/>
                        </a:rPr>
                        <a:t>New Process</a:t>
                      </a:r>
                      <a:r>
                        <a:rPr lang="en" sz="1200">
                          <a:solidFill>
                            <a:schemeClr val="dk1"/>
                          </a:solidFill>
                          <a:latin typeface="Open Sans"/>
                          <a:ea typeface="Open Sans"/>
                          <a:cs typeface="Open Sans"/>
                          <a:sym typeface="Open Sans"/>
                        </a:rPr>
                        <a:t> - Built in Salesforce</a:t>
                      </a:r>
                      <a:endParaRPr sz="1200" b="1">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1"/>
                          </a:solidFill>
                          <a:latin typeface="Open Sans"/>
                          <a:ea typeface="Open Sans"/>
                          <a:cs typeface="Open Sans"/>
                          <a:sym typeface="Open Sans"/>
                        </a:rPr>
                        <a:t>Salesforce</a:t>
                      </a:r>
                      <a:endParaRPr sz="12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530950">
                <a:tc>
                  <a:txBody>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accent1"/>
                          </a:solidFill>
                          <a:latin typeface="Open Sans"/>
                          <a:ea typeface="Open Sans"/>
                          <a:cs typeface="Open Sans"/>
                          <a:sym typeface="Open Sans"/>
                        </a:rPr>
                        <a:t>Temp to </a:t>
                      </a:r>
                      <a:endParaRPr sz="1200" b="1">
                        <a:solidFill>
                          <a:schemeClr val="accent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sz="1200" b="1">
                          <a:solidFill>
                            <a:schemeClr val="accent1"/>
                          </a:solidFill>
                          <a:latin typeface="Open Sans"/>
                          <a:ea typeface="Open Sans"/>
                          <a:cs typeface="Open Sans"/>
                          <a:sym typeface="Open Sans"/>
                        </a:rPr>
                        <a:t>Permanent EFX_ID </a:t>
                      </a:r>
                      <a:endParaRPr sz="1200" b="1">
                        <a:solidFill>
                          <a:schemeClr val="accent1"/>
                        </a:solidFill>
                        <a:latin typeface="Open Sans"/>
                        <a:ea typeface="Open Sans"/>
                        <a:cs typeface="Open Sans"/>
                        <a:sym typeface="Open Sans"/>
                      </a:endParaRPr>
                    </a:p>
                    <a:p>
                      <a:pPr marL="0" lvl="0" indent="0" algn="l" rtl="0">
                        <a:lnSpc>
                          <a:spcPct val="100000"/>
                        </a:lnSpc>
                        <a:spcBef>
                          <a:spcPts val="0"/>
                        </a:spcBef>
                        <a:spcAft>
                          <a:spcPts val="0"/>
                        </a:spcAft>
                        <a:buNone/>
                      </a:pPr>
                      <a:r>
                        <a:rPr lang="en" sz="1200" b="1">
                          <a:solidFill>
                            <a:schemeClr val="accent1"/>
                          </a:solidFill>
                          <a:latin typeface="Open Sans"/>
                          <a:ea typeface="Open Sans"/>
                          <a:cs typeface="Open Sans"/>
                          <a:sym typeface="Open Sans"/>
                        </a:rPr>
                        <a:t>Event Listener</a:t>
                      </a:r>
                      <a:endParaRPr sz="12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1"/>
                          </a:solidFill>
                          <a:latin typeface="Open Sans"/>
                          <a:ea typeface="Open Sans"/>
                          <a:cs typeface="Open Sans"/>
                          <a:sym typeface="Open Sans"/>
                        </a:rPr>
                        <a:t>Processing of potential duplicate product subscriptions resulting from merging multiple EFX_ID’s in CDH.</a:t>
                      </a: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1200">
                          <a:solidFill>
                            <a:schemeClr val="dk1"/>
                          </a:solidFill>
                          <a:latin typeface="Open Sans"/>
                          <a:ea typeface="Open Sans"/>
                          <a:cs typeface="Open Sans"/>
                          <a:sym typeface="Open Sans"/>
                        </a:rPr>
                        <a:t>Details covered in next slide</a:t>
                      </a:r>
                      <a:endParaRPr sz="12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b="1">
                          <a:solidFill>
                            <a:schemeClr val="dk1"/>
                          </a:solidFill>
                          <a:highlight>
                            <a:srgbClr val="FFFF00"/>
                          </a:highlight>
                          <a:latin typeface="Open Sans"/>
                          <a:ea typeface="Open Sans"/>
                          <a:cs typeface="Open Sans"/>
                          <a:sym typeface="Open Sans"/>
                        </a:rPr>
                        <a:t>Enhance Existing Component</a:t>
                      </a:r>
                      <a:r>
                        <a:rPr lang="en" sz="1200" b="1">
                          <a:solidFill>
                            <a:schemeClr val="dk1"/>
                          </a:solidFill>
                          <a:latin typeface="Open Sans"/>
                          <a:ea typeface="Open Sans"/>
                          <a:cs typeface="Open Sans"/>
                          <a:sym typeface="Open Sans"/>
                        </a:rPr>
                        <a:t> </a:t>
                      </a:r>
                      <a:r>
                        <a:rPr lang="en" sz="1200">
                          <a:solidFill>
                            <a:schemeClr val="dk1"/>
                          </a:solidFill>
                          <a:latin typeface="Open Sans"/>
                          <a:ea typeface="Open Sans"/>
                          <a:cs typeface="Open Sans"/>
                          <a:sym typeface="Open Sans"/>
                        </a:rPr>
                        <a:t>- in Salesforce</a:t>
                      </a:r>
                      <a:endParaRPr sz="12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1200">
                          <a:solidFill>
                            <a:schemeClr val="dk1"/>
                          </a:solidFill>
                          <a:latin typeface="Open Sans"/>
                          <a:ea typeface="Open Sans"/>
                          <a:cs typeface="Open Sans"/>
                          <a:sym typeface="Open Sans"/>
                        </a:rPr>
                        <a:t>Salesforce</a:t>
                      </a:r>
                      <a:endParaRPr sz="12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bl>
          </a:graphicData>
        </a:graphic>
      </p:graphicFrame>
      <p:sp>
        <p:nvSpPr>
          <p:cNvPr id="3291" name="Google Shape;3291;p209"/>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Automate Employer Deduplication Procedures</a:t>
            </a:r>
            <a:endParaRPr/>
          </a:p>
          <a:p>
            <a:pPr marL="0" lvl="0" indent="0" algn="l" rtl="0">
              <a:spcBef>
                <a:spcPts val="0"/>
              </a:spcBef>
              <a:spcAft>
                <a:spcPts val="0"/>
              </a:spcAft>
              <a:buNone/>
            </a:pPr>
            <a:r>
              <a:rPr lang="en" sz="1400" i="1"/>
              <a:t>Component Description</a:t>
            </a:r>
            <a:endParaRPr sz="1400" i="1"/>
          </a:p>
        </p:txBody>
      </p:sp>
      <p:sp>
        <p:nvSpPr>
          <p:cNvPr id="3292" name="Google Shape;3292;p209"/>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293" name="Google Shape;3293;p209"/>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294" name="Google Shape;3294;p209"/>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3295" name="Google Shape;3295;p209"/>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296" name="Google Shape;3296;p209"/>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3297" name="Google Shape;3297;p209"/>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298" name="Google Shape;3298;p209"/>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02"/>
        <p:cNvGrpSpPr/>
        <p:nvPr/>
      </p:nvGrpSpPr>
      <p:grpSpPr>
        <a:xfrm>
          <a:off x="0" y="0"/>
          <a:ext cx="0" cy="0"/>
          <a:chOff x="0" y="0"/>
          <a:chExt cx="0" cy="0"/>
        </a:xfrm>
      </p:grpSpPr>
      <p:sp>
        <p:nvSpPr>
          <p:cNvPr id="3303" name="Google Shape;3303;p210"/>
          <p:cNvSpPr txBox="1"/>
          <p:nvPr/>
        </p:nvSpPr>
        <p:spPr>
          <a:xfrm>
            <a:off x="274325" y="1060685"/>
            <a:ext cx="8595300" cy="3284400"/>
          </a:xfrm>
          <a:prstGeom prst="rect">
            <a:avLst/>
          </a:prstGeom>
          <a:noFill/>
          <a:ln>
            <a:noFill/>
          </a:ln>
        </p:spPr>
        <p:txBody>
          <a:bodyPr spcFirstLastPara="1" wrap="square" lIns="0" tIns="0" rIns="0" bIns="0" anchor="t" anchorCtr="0">
            <a:noAutofit/>
          </a:bodyPr>
          <a:lstStyle/>
          <a:p>
            <a:pPr marL="201168" lvl="0" indent="-167640" algn="l" rtl="0">
              <a:lnSpc>
                <a:spcPct val="100000"/>
              </a:lnSpc>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Service implemented in Mulesoft and callable from “Enhance Employer Onboarding” process</a:t>
            </a:r>
            <a:endParaRPr sz="1200">
              <a:solidFill>
                <a:schemeClr val="dk1"/>
              </a:solidFill>
              <a:latin typeface="Open Sans"/>
              <a:ea typeface="Open Sans"/>
              <a:cs typeface="Open Sans"/>
              <a:sym typeface="Open Sans"/>
            </a:endParaRPr>
          </a:p>
          <a:p>
            <a:pPr marL="201168" lvl="0" indent="-167640" algn="l" rtl="0">
              <a:lnSpc>
                <a:spcPct val="100000"/>
              </a:lnSpc>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Service checks if there is an existing active ERCode for a combination of EFX_ID, Alliance Code, Product. The business logic should factor the below ERCode sharing rules to identify an active ERCode</a:t>
            </a:r>
            <a:endParaRPr sz="1200">
              <a:solidFill>
                <a:schemeClr val="dk1"/>
              </a:solidFill>
              <a:latin typeface="Open Sans"/>
              <a:ea typeface="Open Sans"/>
              <a:cs typeface="Open Sans"/>
              <a:sym typeface="Open Sans"/>
            </a:endParaRPr>
          </a:p>
          <a:p>
            <a:pPr marL="201168" lvl="0" indent="-167640" algn="l" rtl="0">
              <a:lnSpc>
                <a:spcPct val="100000"/>
              </a:lnSpc>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If there exists an active ERCode, send product for manual review and notify service consumer of a potential duplicate.</a:t>
            </a:r>
            <a:endParaRPr sz="1200">
              <a:solidFill>
                <a:schemeClr val="dk1"/>
              </a:solidFill>
              <a:latin typeface="Open Sans"/>
              <a:ea typeface="Open Sans"/>
              <a:cs typeface="Open Sans"/>
              <a:sym typeface="Open Sans"/>
            </a:endParaRPr>
          </a:p>
          <a:p>
            <a:pPr marL="201168" lvl="0" indent="-167640" algn="l" rtl="0">
              <a:lnSpc>
                <a:spcPct val="100000"/>
              </a:lnSpc>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The service consumer can subscribe to an event for the manual review decision</a:t>
            </a:r>
            <a:endParaRPr sz="1200">
              <a:solidFill>
                <a:schemeClr val="dk1"/>
              </a:solidFill>
              <a:latin typeface="Open Sans"/>
              <a:ea typeface="Open Sans"/>
              <a:cs typeface="Open Sans"/>
              <a:sym typeface="Open Sans"/>
            </a:endParaRPr>
          </a:p>
        </p:txBody>
      </p:sp>
      <p:sp>
        <p:nvSpPr>
          <p:cNvPr id="3304" name="Google Shape;3304;p210"/>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Automate Employer Deduplication Procedures</a:t>
            </a:r>
            <a:endParaRPr/>
          </a:p>
          <a:p>
            <a:pPr marL="0" lvl="0" indent="0" algn="l" rtl="0">
              <a:spcBef>
                <a:spcPts val="0"/>
              </a:spcBef>
              <a:spcAft>
                <a:spcPts val="0"/>
              </a:spcAft>
              <a:buNone/>
            </a:pPr>
            <a:r>
              <a:rPr lang="en" sz="1400" i="1"/>
              <a:t>Component - Check Duplicate Employer Product Subscription</a:t>
            </a:r>
            <a:endParaRPr sz="1400" i="1"/>
          </a:p>
        </p:txBody>
      </p:sp>
      <p:sp>
        <p:nvSpPr>
          <p:cNvPr id="3305" name="Google Shape;3305;p210"/>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306" name="Google Shape;3306;p210"/>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307" name="Google Shape;3307;p210"/>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308" name="Google Shape;3308;p210"/>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309" name="Google Shape;3309;p210"/>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3310" name="Google Shape;3310;p210"/>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311" name="Google Shape;3311;p210"/>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15"/>
        <p:cNvGrpSpPr/>
        <p:nvPr/>
      </p:nvGrpSpPr>
      <p:grpSpPr>
        <a:xfrm>
          <a:off x="0" y="0"/>
          <a:ext cx="0" cy="0"/>
          <a:chOff x="0" y="0"/>
          <a:chExt cx="0" cy="0"/>
        </a:xfrm>
      </p:grpSpPr>
      <p:sp>
        <p:nvSpPr>
          <p:cNvPr id="3316" name="Google Shape;3316;p211"/>
          <p:cNvSpPr txBox="1"/>
          <p:nvPr/>
        </p:nvSpPr>
        <p:spPr>
          <a:xfrm>
            <a:off x="274325" y="1060704"/>
            <a:ext cx="8595300" cy="2601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200" b="1">
                <a:solidFill>
                  <a:schemeClr val="dk1"/>
                </a:solidFill>
                <a:latin typeface="Open Sans"/>
                <a:ea typeface="Open Sans"/>
                <a:cs typeface="Open Sans"/>
                <a:sym typeface="Open Sans"/>
              </a:rPr>
              <a:t>Problem</a:t>
            </a:r>
            <a:endParaRPr sz="1200">
              <a:solidFill>
                <a:schemeClr val="dk1"/>
              </a:solidFill>
              <a:latin typeface="Open Sans"/>
              <a:ea typeface="Open Sans"/>
              <a:cs typeface="Open Sans"/>
              <a:sym typeface="Open Sans"/>
            </a:endParaRPr>
          </a:p>
          <a:p>
            <a:pPr marL="0" lvl="0" indent="0" algn="l" rtl="0">
              <a:spcBef>
                <a:spcPts val="300"/>
              </a:spcBef>
              <a:spcAft>
                <a:spcPts val="0"/>
              </a:spcAft>
              <a:buNone/>
            </a:pPr>
            <a:r>
              <a:rPr lang="en" sz="1200">
                <a:solidFill>
                  <a:schemeClr val="dk1"/>
                </a:solidFill>
                <a:latin typeface="Open Sans"/>
                <a:ea typeface="Open Sans"/>
                <a:cs typeface="Open Sans"/>
                <a:sym typeface="Open Sans"/>
              </a:rPr>
              <a:t>The CDH “Temp EFX_ID” to “Permanent EFX_ID” conversion process could map the “Temp EFX_ID” to an existing “Permanent EFX_ID”. The “Permanent EFX_ID” could have an existing active product subscription resulting in a duplicate subscription.</a:t>
            </a:r>
            <a:endParaRPr sz="1200">
              <a:solidFill>
                <a:schemeClr val="dk1"/>
              </a:solidFill>
              <a:latin typeface="Open Sans"/>
              <a:ea typeface="Open Sans"/>
              <a:cs typeface="Open Sans"/>
              <a:sym typeface="Open Sans"/>
            </a:endParaRPr>
          </a:p>
          <a:p>
            <a:pPr marL="0" lvl="0" indent="0" algn="l" rtl="0">
              <a:lnSpc>
                <a:spcPct val="100000"/>
              </a:lnSpc>
              <a:spcBef>
                <a:spcPts val="600"/>
              </a:spcBef>
              <a:spcAft>
                <a:spcPts val="0"/>
              </a:spcAft>
              <a:buNone/>
            </a:pPr>
            <a:r>
              <a:rPr lang="en" sz="1200">
                <a:solidFill>
                  <a:schemeClr val="dk1"/>
                </a:solidFill>
                <a:latin typeface="Open Sans"/>
                <a:ea typeface="Open Sans"/>
                <a:cs typeface="Open Sans"/>
                <a:sym typeface="Open Sans"/>
              </a:rPr>
              <a:t>A “Temp EFX_ID” will be received during Employer onboarding in 2 scenarios</a:t>
            </a:r>
            <a:endParaRPr sz="1200">
              <a:solidFill>
                <a:schemeClr val="dk1"/>
              </a:solidFill>
              <a:latin typeface="Open Sans"/>
              <a:ea typeface="Open Sans"/>
              <a:cs typeface="Open Sans"/>
              <a:sym typeface="Open Sans"/>
            </a:endParaRPr>
          </a:p>
          <a:p>
            <a:pPr marL="146304" lvl="2" indent="-167640" algn="l" rtl="0">
              <a:lnSpc>
                <a:spcPct val="100000"/>
              </a:lnSpc>
              <a:spcBef>
                <a:spcPts val="3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The CDH Name Match service did not find a match for the Employer</a:t>
            </a:r>
            <a:endParaRPr sz="1200">
              <a:solidFill>
                <a:schemeClr val="dk1"/>
              </a:solidFill>
              <a:latin typeface="Open Sans"/>
              <a:ea typeface="Open Sans"/>
              <a:cs typeface="Open Sans"/>
              <a:sym typeface="Open Sans"/>
            </a:endParaRPr>
          </a:p>
          <a:p>
            <a:pPr marL="146304" lvl="2" indent="-167640" algn="l" rtl="0">
              <a:lnSpc>
                <a:spcPct val="100000"/>
              </a:lnSpc>
              <a:spcBef>
                <a:spcPts val="3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The CDH Name Match service matched the Employer with an existing “Temp EFX_ID”. This is possible after implementing the new enhancement to include the “Temp EX_ID” in the “Employer Name Match” CDH service</a:t>
            </a:r>
            <a:endParaRPr sz="1200">
              <a:solidFill>
                <a:schemeClr val="dk1"/>
              </a:solidFill>
              <a:latin typeface="Open Sans"/>
              <a:ea typeface="Open Sans"/>
              <a:cs typeface="Open Sans"/>
              <a:sym typeface="Open Sans"/>
            </a:endParaRPr>
          </a:p>
          <a:p>
            <a:pPr marL="0" lvl="0" indent="0" algn="l" rtl="0">
              <a:lnSpc>
                <a:spcPct val="100000"/>
              </a:lnSpc>
              <a:spcBef>
                <a:spcPts val="600"/>
              </a:spcBef>
              <a:spcAft>
                <a:spcPts val="0"/>
              </a:spcAft>
              <a:buNone/>
            </a:pPr>
            <a:r>
              <a:rPr lang="en" sz="1200" b="1">
                <a:solidFill>
                  <a:schemeClr val="dk1"/>
                </a:solidFill>
                <a:latin typeface="Open Sans"/>
                <a:ea typeface="Open Sans"/>
                <a:cs typeface="Open Sans"/>
                <a:sym typeface="Open Sans"/>
              </a:rPr>
              <a:t>Business Logic</a:t>
            </a:r>
            <a:endParaRPr sz="1200" b="1">
              <a:solidFill>
                <a:schemeClr val="dk1"/>
              </a:solidFill>
              <a:latin typeface="Open Sans"/>
              <a:ea typeface="Open Sans"/>
              <a:cs typeface="Open Sans"/>
              <a:sym typeface="Open Sans"/>
            </a:endParaRPr>
          </a:p>
          <a:p>
            <a:pPr marL="0" lvl="0" indent="0" algn="l" rtl="0">
              <a:lnSpc>
                <a:spcPct val="100000"/>
              </a:lnSpc>
              <a:spcBef>
                <a:spcPts val="300"/>
              </a:spcBef>
              <a:spcAft>
                <a:spcPts val="0"/>
              </a:spcAft>
              <a:buNone/>
            </a:pPr>
            <a:r>
              <a:rPr lang="en" sz="1200">
                <a:solidFill>
                  <a:schemeClr val="dk1"/>
                </a:solidFill>
                <a:latin typeface="Open Sans"/>
                <a:ea typeface="Open Sans"/>
                <a:cs typeface="Open Sans"/>
                <a:sym typeface="Open Sans"/>
              </a:rPr>
              <a:t>The triggering of a manual review for potential duplicate product subscription will be limited to cases where a “Temp EFX_ID” is mapped to an existing “Permanent EFX_ID” during the conversion process in CDH.</a:t>
            </a:r>
            <a:endParaRPr sz="1200">
              <a:solidFill>
                <a:schemeClr val="dk1"/>
              </a:solidFill>
              <a:latin typeface="Open Sans"/>
              <a:ea typeface="Open Sans"/>
              <a:cs typeface="Open Sans"/>
              <a:sym typeface="Open Sans"/>
            </a:endParaRPr>
          </a:p>
          <a:p>
            <a:pPr marL="0" lvl="0" indent="0" algn="l" rtl="0">
              <a:lnSpc>
                <a:spcPct val="100000"/>
              </a:lnSpc>
              <a:spcBef>
                <a:spcPts val="600"/>
              </a:spcBef>
              <a:spcAft>
                <a:spcPts val="0"/>
              </a:spcAft>
              <a:buNone/>
            </a:pPr>
            <a:r>
              <a:rPr lang="en" sz="1200">
                <a:solidFill>
                  <a:schemeClr val="dk1"/>
                </a:solidFill>
                <a:latin typeface="Open Sans"/>
                <a:ea typeface="Open Sans"/>
                <a:cs typeface="Open Sans"/>
                <a:sym typeface="Open Sans"/>
              </a:rPr>
              <a:t>The duplicate subscription check will be performed on all products associated with the “Permanent EFX_ID”</a:t>
            </a:r>
            <a:endParaRPr sz="1200">
              <a:solidFill>
                <a:schemeClr val="dk1"/>
              </a:solidFill>
              <a:latin typeface="Open Sans"/>
              <a:ea typeface="Open Sans"/>
              <a:cs typeface="Open Sans"/>
              <a:sym typeface="Open Sans"/>
            </a:endParaRPr>
          </a:p>
        </p:txBody>
      </p:sp>
      <p:sp>
        <p:nvSpPr>
          <p:cNvPr id="3317" name="Google Shape;3317;p211"/>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318" name="Google Shape;3318;p211"/>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319" name="Google Shape;3319;p211"/>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320" name="Google Shape;3320;p211"/>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321" name="Google Shape;3321;p211"/>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3322" name="Google Shape;3322;p211"/>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323" name="Google Shape;3323;p211"/>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3324" name="Google Shape;3324;p211"/>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Automate Employer Deduplication Procedures</a:t>
            </a:r>
            <a:endParaRPr/>
          </a:p>
          <a:p>
            <a:pPr marL="0" lvl="0" indent="0" algn="l" rtl="0">
              <a:spcBef>
                <a:spcPts val="0"/>
              </a:spcBef>
              <a:spcAft>
                <a:spcPts val="0"/>
              </a:spcAft>
              <a:buNone/>
            </a:pPr>
            <a:r>
              <a:rPr lang="en" sz="1400" i="1"/>
              <a:t>Component - Temp to Permanent EFX_ID Event Listener</a:t>
            </a:r>
            <a:endParaRPr sz="1400" i="1"/>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pic>
        <p:nvPicPr>
          <p:cNvPr id="3329" name="Google Shape;3329;p212"/>
          <p:cNvPicPr preferRelativeResize="0"/>
          <p:nvPr/>
        </p:nvPicPr>
        <p:blipFill rotWithShape="1">
          <a:blip r:embed="rId3">
            <a:alphaModFix/>
          </a:blip>
          <a:srcRect l="571" t="1551" r="877" b="858"/>
          <a:stretch/>
        </p:blipFill>
        <p:spPr>
          <a:xfrm>
            <a:off x="274325" y="1097275"/>
            <a:ext cx="6367150" cy="3424725"/>
          </a:xfrm>
          <a:prstGeom prst="rect">
            <a:avLst/>
          </a:prstGeom>
          <a:noFill/>
          <a:ln w="9525" cap="flat" cmpd="sng">
            <a:solidFill>
              <a:schemeClr val="accent6"/>
            </a:solidFill>
            <a:prstDash val="solid"/>
            <a:round/>
            <a:headEnd type="none" w="sm" len="sm"/>
            <a:tailEnd type="none" w="sm" len="sm"/>
          </a:ln>
        </p:spPr>
      </p:pic>
      <p:sp>
        <p:nvSpPr>
          <p:cNvPr id="3330" name="Google Shape;3330;p212"/>
          <p:cNvSpPr/>
          <p:nvPr/>
        </p:nvSpPr>
        <p:spPr>
          <a:xfrm>
            <a:off x="739484" y="2918799"/>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800">
              <a:latin typeface="Open Sans"/>
              <a:ea typeface="Open Sans"/>
              <a:cs typeface="Open Sans"/>
              <a:sym typeface="Open Sans"/>
            </a:endParaRPr>
          </a:p>
        </p:txBody>
      </p:sp>
      <p:sp>
        <p:nvSpPr>
          <p:cNvPr id="3331" name="Google Shape;3331;p212"/>
          <p:cNvSpPr/>
          <p:nvPr/>
        </p:nvSpPr>
        <p:spPr>
          <a:xfrm>
            <a:off x="2034884" y="2842599"/>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800">
              <a:latin typeface="Open Sans"/>
              <a:ea typeface="Open Sans"/>
              <a:cs typeface="Open Sans"/>
              <a:sym typeface="Open Sans"/>
            </a:endParaRPr>
          </a:p>
        </p:txBody>
      </p:sp>
      <p:sp>
        <p:nvSpPr>
          <p:cNvPr id="3332" name="Google Shape;3332;p212"/>
          <p:cNvSpPr/>
          <p:nvPr/>
        </p:nvSpPr>
        <p:spPr>
          <a:xfrm>
            <a:off x="4482375" y="1315050"/>
            <a:ext cx="2159100" cy="585600"/>
          </a:xfrm>
          <a:prstGeom prst="wedgeRectCallout">
            <a:avLst>
              <a:gd name="adj1" fmla="val -7013"/>
              <a:gd name="adj2" fmla="val 12078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Open Sans"/>
                <a:ea typeface="Open Sans"/>
                <a:cs typeface="Open Sans"/>
                <a:sym typeface="Open Sans"/>
              </a:rPr>
              <a:t>Follow current manual process for deactivating ER Codes</a:t>
            </a:r>
            <a:endParaRPr sz="800">
              <a:latin typeface="Open Sans"/>
              <a:ea typeface="Open Sans"/>
              <a:cs typeface="Open Sans"/>
              <a:sym typeface="Open Sans"/>
            </a:endParaRPr>
          </a:p>
        </p:txBody>
      </p:sp>
      <p:sp>
        <p:nvSpPr>
          <p:cNvPr id="3333" name="Google Shape;3333;p212"/>
          <p:cNvSpPr/>
          <p:nvPr/>
        </p:nvSpPr>
        <p:spPr>
          <a:xfrm>
            <a:off x="7547525" y="2091166"/>
            <a:ext cx="1322100" cy="23748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endParaRPr sz="700" b="1" i="1">
              <a:solidFill>
                <a:schemeClr val="dk1"/>
              </a:solidFill>
              <a:latin typeface="Open Sans"/>
              <a:ea typeface="Open Sans"/>
              <a:cs typeface="Open Sans"/>
              <a:sym typeface="Open Sans"/>
            </a:endParaRPr>
          </a:p>
        </p:txBody>
      </p:sp>
      <p:sp>
        <p:nvSpPr>
          <p:cNvPr id="3334" name="Google Shape;3334;p212"/>
          <p:cNvSpPr txBox="1"/>
          <p:nvPr/>
        </p:nvSpPr>
        <p:spPr>
          <a:xfrm>
            <a:off x="7896910" y="2275910"/>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Start</a:t>
            </a:r>
            <a:endParaRPr sz="600">
              <a:solidFill>
                <a:schemeClr val="dk1"/>
              </a:solidFill>
              <a:latin typeface="Open Sans"/>
              <a:ea typeface="Open Sans"/>
              <a:cs typeface="Open Sans"/>
              <a:sym typeface="Open Sans"/>
            </a:endParaRPr>
          </a:p>
        </p:txBody>
      </p:sp>
      <p:sp>
        <p:nvSpPr>
          <p:cNvPr id="3335" name="Google Shape;3335;p212"/>
          <p:cNvSpPr txBox="1"/>
          <p:nvPr/>
        </p:nvSpPr>
        <p:spPr>
          <a:xfrm>
            <a:off x="7896910" y="3156929"/>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Process End</a:t>
            </a:r>
            <a:endParaRPr sz="600">
              <a:solidFill>
                <a:schemeClr val="dk1"/>
              </a:solidFill>
              <a:latin typeface="Open Sans"/>
              <a:ea typeface="Open Sans"/>
              <a:cs typeface="Open Sans"/>
              <a:sym typeface="Open Sans"/>
            </a:endParaRPr>
          </a:p>
        </p:txBody>
      </p:sp>
      <p:sp>
        <p:nvSpPr>
          <p:cNvPr id="3336" name="Google Shape;3336;p212"/>
          <p:cNvSpPr txBox="1"/>
          <p:nvPr/>
        </p:nvSpPr>
        <p:spPr>
          <a:xfrm>
            <a:off x="7896910" y="2471854"/>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Send Message</a:t>
            </a:r>
            <a:endParaRPr sz="600">
              <a:solidFill>
                <a:schemeClr val="dk1"/>
              </a:solidFill>
              <a:latin typeface="Open Sans"/>
              <a:ea typeface="Open Sans"/>
              <a:cs typeface="Open Sans"/>
              <a:sym typeface="Open Sans"/>
            </a:endParaRPr>
          </a:p>
        </p:txBody>
      </p:sp>
      <p:sp>
        <p:nvSpPr>
          <p:cNvPr id="3337" name="Google Shape;3337;p212"/>
          <p:cNvSpPr txBox="1"/>
          <p:nvPr/>
        </p:nvSpPr>
        <p:spPr>
          <a:xfrm>
            <a:off x="7896910" y="3382342"/>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Receive Message</a:t>
            </a:r>
            <a:endParaRPr sz="600">
              <a:solidFill>
                <a:schemeClr val="dk1"/>
              </a:solidFill>
              <a:latin typeface="Open Sans"/>
              <a:ea typeface="Open Sans"/>
              <a:cs typeface="Open Sans"/>
              <a:sym typeface="Open Sans"/>
            </a:endParaRPr>
          </a:p>
        </p:txBody>
      </p:sp>
      <p:sp>
        <p:nvSpPr>
          <p:cNvPr id="3338" name="Google Shape;3338;p212"/>
          <p:cNvSpPr txBox="1"/>
          <p:nvPr/>
        </p:nvSpPr>
        <p:spPr>
          <a:xfrm>
            <a:off x="7896910" y="2678595"/>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Manual Activity</a:t>
            </a:r>
            <a:endParaRPr sz="600">
              <a:solidFill>
                <a:schemeClr val="dk1"/>
              </a:solidFill>
              <a:latin typeface="Open Sans"/>
              <a:ea typeface="Open Sans"/>
              <a:cs typeface="Open Sans"/>
              <a:sym typeface="Open Sans"/>
            </a:endParaRPr>
          </a:p>
        </p:txBody>
      </p:sp>
      <p:sp>
        <p:nvSpPr>
          <p:cNvPr id="3339" name="Google Shape;3339;p212"/>
          <p:cNvSpPr txBox="1"/>
          <p:nvPr/>
        </p:nvSpPr>
        <p:spPr>
          <a:xfrm>
            <a:off x="7896910" y="3622691"/>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System Integration</a:t>
            </a:r>
            <a:endParaRPr sz="600">
              <a:solidFill>
                <a:schemeClr val="dk1"/>
              </a:solidFill>
              <a:latin typeface="Open Sans"/>
              <a:ea typeface="Open Sans"/>
              <a:cs typeface="Open Sans"/>
              <a:sym typeface="Open Sans"/>
            </a:endParaRPr>
          </a:p>
        </p:txBody>
      </p:sp>
      <p:pic>
        <p:nvPicPr>
          <p:cNvPr id="3340" name="Google Shape;3340;p212"/>
          <p:cNvPicPr preferRelativeResize="0"/>
          <p:nvPr/>
        </p:nvPicPr>
        <p:blipFill>
          <a:blip r:embed="rId4">
            <a:alphaModFix/>
          </a:blip>
          <a:stretch>
            <a:fillRect/>
          </a:stretch>
        </p:blipFill>
        <p:spPr>
          <a:xfrm>
            <a:off x="7609746" y="2254725"/>
            <a:ext cx="176158" cy="134770"/>
          </a:xfrm>
          <a:prstGeom prst="rect">
            <a:avLst/>
          </a:prstGeom>
          <a:noFill/>
          <a:ln>
            <a:noFill/>
          </a:ln>
        </p:spPr>
      </p:pic>
      <p:pic>
        <p:nvPicPr>
          <p:cNvPr id="3341" name="Google Shape;3341;p212"/>
          <p:cNvPicPr preferRelativeResize="0"/>
          <p:nvPr/>
        </p:nvPicPr>
        <p:blipFill>
          <a:blip r:embed="rId5">
            <a:alphaModFix/>
          </a:blip>
          <a:stretch>
            <a:fillRect/>
          </a:stretch>
        </p:blipFill>
        <p:spPr>
          <a:xfrm>
            <a:off x="7609746" y="2435726"/>
            <a:ext cx="169595" cy="164656"/>
          </a:xfrm>
          <a:prstGeom prst="rect">
            <a:avLst/>
          </a:prstGeom>
          <a:noFill/>
          <a:ln>
            <a:noFill/>
          </a:ln>
        </p:spPr>
      </p:pic>
      <p:pic>
        <p:nvPicPr>
          <p:cNvPr id="3342" name="Google Shape;3342;p212"/>
          <p:cNvPicPr preferRelativeResize="0"/>
          <p:nvPr/>
        </p:nvPicPr>
        <p:blipFill>
          <a:blip r:embed="rId6">
            <a:alphaModFix/>
          </a:blip>
          <a:stretch>
            <a:fillRect/>
          </a:stretch>
        </p:blipFill>
        <p:spPr>
          <a:xfrm>
            <a:off x="7609746" y="3350361"/>
            <a:ext cx="173736" cy="156362"/>
          </a:xfrm>
          <a:prstGeom prst="rect">
            <a:avLst/>
          </a:prstGeom>
          <a:noFill/>
          <a:ln>
            <a:noFill/>
          </a:ln>
        </p:spPr>
      </p:pic>
      <p:pic>
        <p:nvPicPr>
          <p:cNvPr id="3343" name="Google Shape;3343;p212"/>
          <p:cNvPicPr preferRelativeResize="0"/>
          <p:nvPr/>
        </p:nvPicPr>
        <p:blipFill>
          <a:blip r:embed="rId7">
            <a:alphaModFix/>
          </a:blip>
          <a:stretch>
            <a:fillRect/>
          </a:stretch>
        </p:blipFill>
        <p:spPr>
          <a:xfrm>
            <a:off x="7609746" y="3809516"/>
            <a:ext cx="173736" cy="135967"/>
          </a:xfrm>
          <a:prstGeom prst="rect">
            <a:avLst/>
          </a:prstGeom>
          <a:noFill/>
          <a:ln>
            <a:noFill/>
          </a:ln>
        </p:spPr>
      </p:pic>
      <p:pic>
        <p:nvPicPr>
          <p:cNvPr id="3344" name="Google Shape;3344;p212"/>
          <p:cNvPicPr preferRelativeResize="0"/>
          <p:nvPr/>
        </p:nvPicPr>
        <p:blipFill>
          <a:blip r:embed="rId8">
            <a:alphaModFix/>
          </a:blip>
          <a:stretch>
            <a:fillRect/>
          </a:stretch>
        </p:blipFill>
        <p:spPr>
          <a:xfrm>
            <a:off x="7609746" y="3120833"/>
            <a:ext cx="173736" cy="164592"/>
          </a:xfrm>
          <a:prstGeom prst="rect">
            <a:avLst/>
          </a:prstGeom>
          <a:noFill/>
          <a:ln>
            <a:noFill/>
          </a:ln>
        </p:spPr>
      </p:pic>
      <p:pic>
        <p:nvPicPr>
          <p:cNvPr id="3345" name="Google Shape;3345;p212"/>
          <p:cNvPicPr preferRelativeResize="0"/>
          <p:nvPr/>
        </p:nvPicPr>
        <p:blipFill>
          <a:blip r:embed="rId9">
            <a:alphaModFix/>
          </a:blip>
          <a:stretch>
            <a:fillRect/>
          </a:stretch>
        </p:blipFill>
        <p:spPr>
          <a:xfrm>
            <a:off x="7609746" y="2646613"/>
            <a:ext cx="173736" cy="156362"/>
          </a:xfrm>
          <a:prstGeom prst="rect">
            <a:avLst/>
          </a:prstGeom>
          <a:noFill/>
          <a:ln>
            <a:noFill/>
          </a:ln>
        </p:spPr>
      </p:pic>
      <p:pic>
        <p:nvPicPr>
          <p:cNvPr id="3346" name="Google Shape;3346;p212"/>
          <p:cNvPicPr preferRelativeResize="0"/>
          <p:nvPr/>
        </p:nvPicPr>
        <p:blipFill>
          <a:blip r:embed="rId10">
            <a:alphaModFix/>
          </a:blip>
          <a:stretch>
            <a:fillRect/>
          </a:stretch>
        </p:blipFill>
        <p:spPr>
          <a:xfrm>
            <a:off x="7609746" y="3590710"/>
            <a:ext cx="173736" cy="156362"/>
          </a:xfrm>
          <a:prstGeom prst="rect">
            <a:avLst/>
          </a:prstGeom>
          <a:noFill/>
          <a:ln>
            <a:noFill/>
          </a:ln>
        </p:spPr>
      </p:pic>
      <p:pic>
        <p:nvPicPr>
          <p:cNvPr id="3347" name="Google Shape;3347;p212"/>
          <p:cNvPicPr preferRelativeResize="0"/>
          <p:nvPr/>
        </p:nvPicPr>
        <p:blipFill>
          <a:blip r:embed="rId11">
            <a:alphaModFix/>
          </a:blip>
          <a:stretch>
            <a:fillRect/>
          </a:stretch>
        </p:blipFill>
        <p:spPr>
          <a:xfrm>
            <a:off x="7609746" y="4193669"/>
            <a:ext cx="173736" cy="156362"/>
          </a:xfrm>
          <a:prstGeom prst="rect">
            <a:avLst/>
          </a:prstGeom>
          <a:noFill/>
          <a:ln>
            <a:noFill/>
          </a:ln>
        </p:spPr>
      </p:pic>
      <p:pic>
        <p:nvPicPr>
          <p:cNvPr id="3348" name="Google Shape;3348;p212"/>
          <p:cNvPicPr preferRelativeResize="0"/>
          <p:nvPr/>
        </p:nvPicPr>
        <p:blipFill>
          <a:blip r:embed="rId12">
            <a:alphaModFix/>
          </a:blip>
          <a:stretch>
            <a:fillRect/>
          </a:stretch>
        </p:blipFill>
        <p:spPr>
          <a:xfrm>
            <a:off x="7609746" y="4006355"/>
            <a:ext cx="173736" cy="135967"/>
          </a:xfrm>
          <a:prstGeom prst="rect">
            <a:avLst/>
          </a:prstGeom>
          <a:noFill/>
          <a:ln>
            <a:noFill/>
          </a:ln>
        </p:spPr>
      </p:pic>
      <p:sp>
        <p:nvSpPr>
          <p:cNvPr id="3349" name="Google Shape;3349;p212"/>
          <p:cNvSpPr txBox="1"/>
          <p:nvPr/>
        </p:nvSpPr>
        <p:spPr>
          <a:xfrm>
            <a:off x="7896910" y="3834599"/>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If else decision</a:t>
            </a:r>
            <a:endParaRPr sz="600">
              <a:solidFill>
                <a:schemeClr val="dk1"/>
              </a:solidFill>
              <a:latin typeface="Open Sans"/>
              <a:ea typeface="Open Sans"/>
              <a:cs typeface="Open Sans"/>
              <a:sym typeface="Open Sans"/>
            </a:endParaRPr>
          </a:p>
        </p:txBody>
      </p:sp>
      <p:sp>
        <p:nvSpPr>
          <p:cNvPr id="3350" name="Google Shape;3350;p212"/>
          <p:cNvSpPr txBox="1"/>
          <p:nvPr/>
        </p:nvSpPr>
        <p:spPr>
          <a:xfrm>
            <a:off x="7896910" y="4031439"/>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Parallel activities</a:t>
            </a:r>
            <a:endParaRPr sz="600">
              <a:solidFill>
                <a:schemeClr val="dk1"/>
              </a:solidFill>
              <a:latin typeface="Open Sans"/>
              <a:ea typeface="Open Sans"/>
              <a:cs typeface="Open Sans"/>
              <a:sym typeface="Open Sans"/>
            </a:endParaRPr>
          </a:p>
        </p:txBody>
      </p:sp>
      <p:sp>
        <p:nvSpPr>
          <p:cNvPr id="3351" name="Google Shape;3351;p212"/>
          <p:cNvSpPr txBox="1"/>
          <p:nvPr/>
        </p:nvSpPr>
        <p:spPr>
          <a:xfrm>
            <a:off x="7896910" y="4228950"/>
            <a:ext cx="931200" cy="85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Local scripts</a:t>
            </a:r>
            <a:endParaRPr sz="600">
              <a:solidFill>
                <a:schemeClr val="dk1"/>
              </a:solidFill>
              <a:latin typeface="Open Sans"/>
              <a:ea typeface="Open Sans"/>
              <a:cs typeface="Open Sans"/>
              <a:sym typeface="Open Sans"/>
            </a:endParaRPr>
          </a:p>
        </p:txBody>
      </p:sp>
      <p:sp>
        <p:nvSpPr>
          <p:cNvPr id="3352" name="Google Shape;3352;p212"/>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3353" name="Google Shape;3353;p212"/>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3354" name="Google Shape;3354;p212"/>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3355" name="Google Shape;3355;p212"/>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3356" name="Google Shape;3356;p212"/>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3357" name="Google Shape;3357;p212"/>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3358" name="Google Shape;3358;p212"/>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pic>
        <p:nvPicPr>
          <p:cNvPr id="3359" name="Google Shape;3359;p212"/>
          <p:cNvPicPr preferRelativeResize="0"/>
          <p:nvPr/>
        </p:nvPicPr>
        <p:blipFill>
          <a:blip r:embed="rId13">
            <a:alphaModFix/>
          </a:blip>
          <a:stretch>
            <a:fillRect/>
          </a:stretch>
        </p:blipFill>
        <p:spPr>
          <a:xfrm>
            <a:off x="7615250" y="2896888"/>
            <a:ext cx="146304" cy="128016"/>
          </a:xfrm>
          <a:prstGeom prst="rect">
            <a:avLst/>
          </a:prstGeom>
          <a:noFill/>
          <a:ln>
            <a:noFill/>
          </a:ln>
        </p:spPr>
      </p:pic>
      <p:sp>
        <p:nvSpPr>
          <p:cNvPr id="3360" name="Google Shape;3360;p212"/>
          <p:cNvSpPr txBox="1"/>
          <p:nvPr/>
        </p:nvSpPr>
        <p:spPr>
          <a:xfrm>
            <a:off x="7894174" y="2923044"/>
            <a:ext cx="931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Offline Manual Activity</a:t>
            </a:r>
            <a:endParaRPr sz="600">
              <a:solidFill>
                <a:schemeClr val="dk1"/>
              </a:solidFill>
              <a:latin typeface="Open Sans"/>
              <a:ea typeface="Open Sans"/>
              <a:cs typeface="Open Sans"/>
              <a:sym typeface="Open Sans"/>
            </a:endParaRPr>
          </a:p>
        </p:txBody>
      </p:sp>
      <p:sp>
        <p:nvSpPr>
          <p:cNvPr id="3361" name="Google Shape;3361;p212"/>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Automate Employer Deduplication Procedures</a:t>
            </a:r>
            <a:endParaRPr/>
          </a:p>
          <a:p>
            <a:pPr marL="0" lvl="0" indent="0" algn="l" rtl="0">
              <a:spcBef>
                <a:spcPts val="0"/>
              </a:spcBef>
              <a:spcAft>
                <a:spcPts val="0"/>
              </a:spcAft>
              <a:buNone/>
            </a:pPr>
            <a:r>
              <a:rPr lang="en" sz="1400" i="1"/>
              <a:t>Duplicate Product Subscription Review SubProcess</a:t>
            </a:r>
            <a:endParaRPr sz="1400" i="1"/>
          </a:p>
        </p:txBody>
      </p:sp>
      <p:sp>
        <p:nvSpPr>
          <p:cNvPr id="3362" name="Google Shape;3362;p212"/>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363" name="Google Shape;3363;p212"/>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364" name="Google Shape;3364;p212"/>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3365" name="Google Shape;3365;p212"/>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366" name="Google Shape;3366;p212"/>
          <p:cNvSpPr txBox="1"/>
          <p:nvPr/>
        </p:nvSpPr>
        <p:spPr>
          <a:xfrm>
            <a:off x="2800620" y="126175"/>
            <a:ext cx="88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367" name="Google Shape;3367;p212"/>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3368" name="Google Shape;3368;p212"/>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Context Information:</a:t>
            </a:r>
            <a:endParaRPr sz="600" b="1">
              <a:solidFill>
                <a:schemeClr val="lt1"/>
              </a:solidFill>
              <a:latin typeface="Open Sans"/>
              <a:ea typeface="Open Sans"/>
              <a:cs typeface="Open Sans"/>
              <a:sym typeface="Open Sans"/>
            </a:endParaRPr>
          </a:p>
        </p:txBody>
      </p:sp>
      <p:sp>
        <p:nvSpPr>
          <p:cNvPr id="3369" name="Google Shape;3369;p212"/>
          <p:cNvSpPr txBox="1"/>
          <p:nvPr/>
        </p:nvSpPr>
        <p:spPr>
          <a:xfrm>
            <a:off x="45097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73"/>
        <p:cNvGrpSpPr/>
        <p:nvPr/>
      </p:nvGrpSpPr>
      <p:grpSpPr>
        <a:xfrm>
          <a:off x="0" y="0"/>
          <a:ext cx="0" cy="0"/>
          <a:chOff x="0" y="0"/>
          <a:chExt cx="0" cy="0"/>
        </a:xfrm>
      </p:grpSpPr>
      <p:sp>
        <p:nvSpPr>
          <p:cNvPr id="3374" name="Google Shape;3374;p213"/>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375" name="Google Shape;3375;p213"/>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376" name="Google Shape;3376;p213"/>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3377" name="Google Shape;3377;p213"/>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378" name="Google Shape;3378;p213"/>
          <p:cNvSpPr txBox="1"/>
          <p:nvPr/>
        </p:nvSpPr>
        <p:spPr>
          <a:xfrm>
            <a:off x="2800620" y="126175"/>
            <a:ext cx="88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accent6"/>
                </a:solidFill>
                <a:latin typeface="Open Sans"/>
                <a:ea typeface="Open Sans"/>
                <a:cs typeface="Open Sans"/>
                <a:sym typeface="Open Sans"/>
              </a:rPr>
              <a:t>Architecture</a:t>
            </a:r>
            <a:endParaRPr sz="600" b="1">
              <a:solidFill>
                <a:schemeClr val="accent6"/>
              </a:solidFill>
              <a:latin typeface="Open Sans"/>
              <a:ea typeface="Open Sans"/>
              <a:cs typeface="Open Sans"/>
              <a:sym typeface="Open Sans"/>
            </a:endParaRPr>
          </a:p>
        </p:txBody>
      </p:sp>
      <p:sp>
        <p:nvSpPr>
          <p:cNvPr id="3379" name="Google Shape;3379;p213"/>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3380" name="Google Shape;3380;p213"/>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Context Information:</a:t>
            </a:r>
            <a:endParaRPr sz="600" b="1">
              <a:solidFill>
                <a:schemeClr val="lt1"/>
              </a:solidFill>
              <a:latin typeface="Open Sans"/>
              <a:ea typeface="Open Sans"/>
              <a:cs typeface="Open Sans"/>
              <a:sym typeface="Open Sans"/>
            </a:endParaRPr>
          </a:p>
        </p:txBody>
      </p:sp>
      <p:sp>
        <p:nvSpPr>
          <p:cNvPr id="3381" name="Google Shape;3381;p213"/>
          <p:cNvSpPr txBox="1"/>
          <p:nvPr/>
        </p:nvSpPr>
        <p:spPr>
          <a:xfrm>
            <a:off x="45097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graphicFrame>
        <p:nvGraphicFramePr>
          <p:cNvPr id="3382" name="Google Shape;3382;p213"/>
          <p:cNvGraphicFramePr/>
          <p:nvPr/>
        </p:nvGraphicFramePr>
        <p:xfrm>
          <a:off x="274320" y="1097280"/>
          <a:ext cx="3000000" cy="3000000"/>
        </p:xfrm>
        <a:graphic>
          <a:graphicData uri="http://schemas.openxmlformats.org/drawingml/2006/table">
            <a:tbl>
              <a:tblPr>
                <a:noFill/>
                <a:tableStyleId>{8A735C0E-AA7C-4758-AA04-D96A957C941B}</a:tableStyleId>
              </a:tblPr>
              <a:tblGrid>
                <a:gridCol w="1300675">
                  <a:extLst>
                    <a:ext uri="{9D8B030D-6E8A-4147-A177-3AD203B41FA5}">
                      <a16:colId xmlns:a16="http://schemas.microsoft.com/office/drawing/2014/main" val="20000"/>
                    </a:ext>
                  </a:extLst>
                </a:gridCol>
                <a:gridCol w="4064500">
                  <a:extLst>
                    <a:ext uri="{9D8B030D-6E8A-4147-A177-3AD203B41FA5}">
                      <a16:colId xmlns:a16="http://schemas.microsoft.com/office/drawing/2014/main" val="20001"/>
                    </a:ext>
                  </a:extLst>
                </a:gridCol>
                <a:gridCol w="2401075">
                  <a:extLst>
                    <a:ext uri="{9D8B030D-6E8A-4147-A177-3AD203B41FA5}">
                      <a16:colId xmlns:a16="http://schemas.microsoft.com/office/drawing/2014/main" val="20002"/>
                    </a:ext>
                  </a:extLst>
                </a:gridCol>
                <a:gridCol w="829100">
                  <a:extLst>
                    <a:ext uri="{9D8B030D-6E8A-4147-A177-3AD203B41FA5}">
                      <a16:colId xmlns:a16="http://schemas.microsoft.com/office/drawing/2014/main" val="20003"/>
                    </a:ext>
                  </a:extLst>
                </a:gridCol>
              </a:tblGrid>
              <a:tr h="113075">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Process Step</a:t>
                      </a:r>
                      <a:endParaRPr sz="10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Implementation Details</a:t>
                      </a:r>
                      <a:endParaRPr sz="10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Component Mapping</a:t>
                      </a:r>
                      <a:endParaRPr sz="10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Systems</a:t>
                      </a:r>
                      <a:endParaRPr sz="1000" b="1">
                        <a:solidFill>
                          <a:schemeClr val="lt1"/>
                        </a:solidFill>
                        <a:latin typeface="Open Sans"/>
                        <a:ea typeface="Open Sans"/>
                        <a:cs typeface="Open Sans"/>
                        <a:sym typeface="Open Sans"/>
                      </a:endParaRPr>
                    </a:p>
                  </a:txBody>
                  <a:tcPr marL="45700" marR="45700" marT="27425" marB="27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93200">
                <a:tc>
                  <a:txBody>
                    <a:bodyPr/>
                    <a:lstStyle/>
                    <a:p>
                      <a:pPr marL="0" marR="0" lvl="0" indent="0" algn="l" rtl="0">
                        <a:lnSpc>
                          <a:spcPct val="100000"/>
                        </a:lnSpc>
                        <a:spcBef>
                          <a:spcPts val="0"/>
                        </a:spcBef>
                        <a:spcAft>
                          <a:spcPts val="0"/>
                        </a:spcAft>
                        <a:buNone/>
                      </a:pPr>
                      <a:r>
                        <a:rPr lang="en" sz="1000" b="1">
                          <a:solidFill>
                            <a:schemeClr val="accent1"/>
                          </a:solidFill>
                          <a:latin typeface="Open Sans"/>
                          <a:ea typeface="Open Sans"/>
                          <a:cs typeface="Open Sans"/>
                          <a:sym typeface="Open Sans"/>
                        </a:rPr>
                        <a:t>Review Duplicate Subscription</a:t>
                      </a:r>
                      <a:endParaRPr sz="10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This is a manual review activity to resolve a potential duplicate product subscription request.</a:t>
                      </a:r>
                      <a:endParaRPr sz="10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endParaRPr sz="1000" b="1">
                        <a:solidFill>
                          <a:schemeClr val="dk1"/>
                        </a:solidFill>
                        <a:highlight>
                          <a:srgbClr val="FFFF00"/>
                        </a:highlight>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Salesforce</a:t>
                      </a:r>
                      <a:endParaRPr sz="10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593775">
                <a:tc>
                  <a:txBody>
                    <a:bodyPr/>
                    <a:lstStyle/>
                    <a:p>
                      <a:pPr marL="0" marR="0" lvl="0" indent="0" algn="l" rtl="0">
                        <a:lnSpc>
                          <a:spcPct val="100000"/>
                        </a:lnSpc>
                        <a:spcBef>
                          <a:spcPts val="0"/>
                        </a:spcBef>
                        <a:spcAft>
                          <a:spcPts val="0"/>
                        </a:spcAft>
                        <a:buNone/>
                      </a:pPr>
                      <a:r>
                        <a:rPr lang="en" sz="1000" b="1">
                          <a:solidFill>
                            <a:schemeClr val="accent1"/>
                          </a:solidFill>
                          <a:latin typeface="Open Sans"/>
                          <a:ea typeface="Open Sans"/>
                          <a:cs typeface="Open Sans"/>
                          <a:sym typeface="Open Sans"/>
                        </a:rPr>
                        <a:t>Deactivate Existing Active ER Code</a:t>
                      </a:r>
                      <a:endParaRPr sz="10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If the decision is to deactivate the existing active ER Code then</a:t>
                      </a:r>
                      <a:endParaRPr sz="1000">
                        <a:solidFill>
                          <a:schemeClr val="dk1"/>
                        </a:solidFill>
                        <a:latin typeface="Open Sans"/>
                        <a:ea typeface="Open Sans"/>
                        <a:cs typeface="Open Sans"/>
                        <a:sym typeface="Open Sans"/>
                      </a:endParaRPr>
                    </a:p>
                    <a:p>
                      <a:pPr marL="146304" lvl="0" indent="-15494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If the scenario is an TWN ADP File to ADP API transfer also copy over the active Employees from old ERCode to new ERCode.</a:t>
                      </a:r>
                      <a:endParaRPr sz="1000">
                        <a:solidFill>
                          <a:schemeClr val="dk1"/>
                        </a:solidFill>
                        <a:latin typeface="Open Sans"/>
                        <a:ea typeface="Open Sans"/>
                        <a:cs typeface="Open Sans"/>
                        <a:sym typeface="Open Sans"/>
                      </a:endParaRPr>
                    </a:p>
                    <a:p>
                      <a:pPr marL="146304" lvl="0" indent="-15494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Deactivate the ER Code in Prod and CA</a:t>
                      </a:r>
                      <a:endParaRPr sz="10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Clr>
                          <a:schemeClr val="dk1"/>
                        </a:buClr>
                        <a:buSzPts val="1100"/>
                        <a:buFont typeface="Arial"/>
                        <a:buNone/>
                      </a:pPr>
                      <a:endParaRPr sz="1000" b="1">
                        <a:solidFill>
                          <a:schemeClr val="dk1"/>
                        </a:solidFill>
                        <a:highlight>
                          <a:srgbClr val="FFFF00"/>
                        </a:highlight>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433550">
                <a:tc>
                  <a:txBody>
                    <a:bodyPr/>
                    <a:lstStyle/>
                    <a:p>
                      <a:pPr marL="0" lvl="0" indent="0" algn="l" rtl="0">
                        <a:spcBef>
                          <a:spcPts val="0"/>
                        </a:spcBef>
                        <a:spcAft>
                          <a:spcPts val="0"/>
                        </a:spcAft>
                        <a:buNone/>
                      </a:pPr>
                      <a:r>
                        <a:rPr lang="en" sz="1000" b="1">
                          <a:solidFill>
                            <a:schemeClr val="accent1"/>
                          </a:solidFill>
                          <a:latin typeface="Open Sans"/>
                          <a:ea typeface="Open Sans"/>
                          <a:cs typeface="Open Sans"/>
                          <a:sym typeface="Open Sans"/>
                        </a:rPr>
                        <a:t>Deactivate New ER Code</a:t>
                      </a:r>
                      <a:endParaRPr sz="10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If the New ER Code is setup, then deactivate the new ER Code in Prod and CA</a:t>
                      </a:r>
                      <a:endParaRPr sz="10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sz="1000" b="1">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193200">
                <a:tc>
                  <a:txBody>
                    <a:bodyPr/>
                    <a:lstStyle/>
                    <a:p>
                      <a:pPr marL="0" marR="0" lvl="0" indent="0" algn="l" rtl="0">
                        <a:lnSpc>
                          <a:spcPct val="100000"/>
                        </a:lnSpc>
                        <a:spcBef>
                          <a:spcPts val="0"/>
                        </a:spcBef>
                        <a:spcAft>
                          <a:spcPts val="0"/>
                        </a:spcAft>
                        <a:buNone/>
                      </a:pPr>
                      <a:r>
                        <a:rPr lang="en" sz="1000" b="1">
                          <a:solidFill>
                            <a:schemeClr val="accent1"/>
                          </a:solidFill>
                          <a:latin typeface="Open Sans"/>
                          <a:ea typeface="Open Sans"/>
                          <a:cs typeface="Open Sans"/>
                          <a:sym typeface="Open Sans"/>
                        </a:rPr>
                        <a:t>End Message Event</a:t>
                      </a:r>
                      <a:endParaRPr sz="1000" b="1">
                        <a:solidFill>
                          <a:schemeClr val="accent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Publish a message of manual review decision. Will be subscribed by Enhanced Employer Onboarding</a:t>
                      </a:r>
                      <a:endParaRPr sz="10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r>
                        <a:rPr lang="en" sz="1000" b="1">
                          <a:solidFill>
                            <a:schemeClr val="dk1"/>
                          </a:solidFill>
                          <a:highlight>
                            <a:srgbClr val="FFFF00"/>
                          </a:highlight>
                          <a:latin typeface="Open Sans"/>
                          <a:ea typeface="Open Sans"/>
                          <a:cs typeface="Open Sans"/>
                          <a:sym typeface="Open Sans"/>
                        </a:rPr>
                        <a:t>New message</a:t>
                      </a:r>
                      <a:r>
                        <a:rPr lang="en" sz="1000" b="1">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Message publishing</a:t>
                      </a:r>
                      <a:endParaRPr sz="10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27425" marB="27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bl>
          </a:graphicData>
        </a:graphic>
      </p:graphicFrame>
      <p:sp>
        <p:nvSpPr>
          <p:cNvPr id="3383" name="Google Shape;3383;p213"/>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Automate Employer Deduplication Procedures</a:t>
            </a:r>
            <a:endParaRPr/>
          </a:p>
          <a:p>
            <a:pPr marL="0" lvl="0" indent="0" algn="l" rtl="0">
              <a:spcBef>
                <a:spcPts val="0"/>
              </a:spcBef>
              <a:spcAft>
                <a:spcPts val="0"/>
              </a:spcAft>
              <a:buNone/>
            </a:pPr>
            <a:r>
              <a:rPr lang="en" sz="1400" i="1"/>
              <a:t>Common Duplicate Product Subscription Review Process - Implementation Details</a:t>
            </a:r>
            <a:endParaRPr sz="1400" i="1"/>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87"/>
        <p:cNvGrpSpPr/>
        <p:nvPr/>
      </p:nvGrpSpPr>
      <p:grpSpPr>
        <a:xfrm>
          <a:off x="0" y="0"/>
          <a:ext cx="0" cy="0"/>
          <a:chOff x="0" y="0"/>
          <a:chExt cx="0" cy="0"/>
        </a:xfrm>
      </p:grpSpPr>
      <p:graphicFrame>
        <p:nvGraphicFramePr>
          <p:cNvPr id="3388" name="Google Shape;3388;p214"/>
          <p:cNvGraphicFramePr/>
          <p:nvPr/>
        </p:nvGraphicFramePr>
        <p:xfrm>
          <a:off x="274288" y="1093025"/>
          <a:ext cx="3000000" cy="3000000"/>
        </p:xfrm>
        <a:graphic>
          <a:graphicData uri="http://schemas.openxmlformats.org/drawingml/2006/table">
            <a:tbl>
              <a:tblPr>
                <a:noFill/>
                <a:tableStyleId>{8A735C0E-AA7C-4758-AA04-D96A957C941B}</a:tableStyleId>
              </a:tblPr>
              <a:tblGrid>
                <a:gridCol w="4599425">
                  <a:extLst>
                    <a:ext uri="{9D8B030D-6E8A-4147-A177-3AD203B41FA5}">
                      <a16:colId xmlns:a16="http://schemas.microsoft.com/office/drawing/2014/main" val="20000"/>
                    </a:ext>
                  </a:extLst>
                </a:gridCol>
                <a:gridCol w="1061625">
                  <a:extLst>
                    <a:ext uri="{9D8B030D-6E8A-4147-A177-3AD203B41FA5}">
                      <a16:colId xmlns:a16="http://schemas.microsoft.com/office/drawing/2014/main" val="20001"/>
                    </a:ext>
                  </a:extLst>
                </a:gridCol>
                <a:gridCol w="1594725">
                  <a:extLst>
                    <a:ext uri="{9D8B030D-6E8A-4147-A177-3AD203B41FA5}">
                      <a16:colId xmlns:a16="http://schemas.microsoft.com/office/drawing/2014/main" val="20002"/>
                    </a:ext>
                  </a:extLst>
                </a:gridCol>
                <a:gridCol w="1339525">
                  <a:extLst>
                    <a:ext uri="{9D8B030D-6E8A-4147-A177-3AD203B41FA5}">
                      <a16:colId xmlns:a16="http://schemas.microsoft.com/office/drawing/2014/main" val="20003"/>
                    </a:ext>
                  </a:extLst>
                </a:gridCol>
              </a:tblGrid>
              <a:tr h="121075">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Change Details</a:t>
                      </a:r>
                      <a:endParaRPr sz="1000" b="1">
                        <a:solidFill>
                          <a:schemeClr val="lt1"/>
                        </a:solidFill>
                        <a:latin typeface="Open Sans"/>
                        <a:ea typeface="Open Sans"/>
                        <a:cs typeface="Open Sans"/>
                        <a:sym typeface="Open Sans"/>
                      </a:endParaRPr>
                    </a:p>
                  </a:txBody>
                  <a:tcPr marL="45700" marR="45700" marT="18275" marB="18275" anchor="b">
                    <a:lnL w="9525" cap="flat" cmpd="sng">
                      <a:solidFill>
                        <a:srgbClr val="A3AAAD"/>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Change Owner</a:t>
                      </a:r>
                      <a:endParaRPr sz="1000" b="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Effort Estimate</a:t>
                      </a:r>
                      <a:endParaRPr sz="1000" b="1">
                        <a:solidFill>
                          <a:schemeClr val="lt1"/>
                        </a:solidFill>
                        <a:latin typeface="Open Sans"/>
                        <a:ea typeface="Open Sans"/>
                        <a:cs typeface="Open Sans"/>
                        <a:sym typeface="Open Sans"/>
                      </a:endParaRPr>
                    </a:p>
                    <a:p>
                      <a:pPr marL="0" lvl="0" indent="0" algn="l" rtl="0">
                        <a:lnSpc>
                          <a:spcPct val="100000"/>
                        </a:lnSpc>
                        <a:spcBef>
                          <a:spcPts val="0"/>
                        </a:spcBef>
                        <a:spcAft>
                          <a:spcPts val="0"/>
                        </a:spcAft>
                        <a:buNone/>
                      </a:pPr>
                      <a:r>
                        <a:rPr lang="en" sz="1000" i="1">
                          <a:solidFill>
                            <a:schemeClr val="lt1"/>
                          </a:solidFill>
                          <a:latin typeface="Open Sans"/>
                          <a:ea typeface="Open Sans"/>
                          <a:cs typeface="Open Sans"/>
                          <a:sym typeface="Open Sans"/>
                        </a:rPr>
                        <a:t> (High/Medium/Low)</a:t>
                      </a:r>
                      <a:endParaRPr sz="1000" i="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Estimate in Months</a:t>
                      </a:r>
                      <a:endParaRPr sz="1000" b="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83225">
                <a:tc>
                  <a:txBody>
                    <a:bodyPr/>
                    <a:lstStyle/>
                    <a:p>
                      <a:pPr marL="0" lvl="0" indent="0" algn="l" rtl="0">
                        <a:spcBef>
                          <a:spcPts val="0"/>
                        </a:spcBef>
                        <a:spcAft>
                          <a:spcPts val="0"/>
                        </a:spcAft>
                        <a:buNone/>
                      </a:pPr>
                      <a:r>
                        <a:rPr lang="en" sz="1000" b="1">
                          <a:solidFill>
                            <a:schemeClr val="dk1"/>
                          </a:solidFill>
                          <a:latin typeface="Open Sans"/>
                          <a:ea typeface="Open Sans"/>
                          <a:cs typeface="Open Sans"/>
                          <a:sym typeface="Open Sans"/>
                        </a:rPr>
                        <a:t>New Service:</a:t>
                      </a:r>
                      <a:r>
                        <a:rPr lang="en" sz="1000">
                          <a:solidFill>
                            <a:schemeClr val="dk1"/>
                          </a:solidFill>
                          <a:latin typeface="Open Sans"/>
                          <a:ea typeface="Open Sans"/>
                          <a:cs typeface="Open Sans"/>
                          <a:sym typeface="Open Sans"/>
                        </a:rPr>
                        <a:t> Check Duplicate Employer Product Subscription</a:t>
                      </a:r>
                      <a:endParaRPr sz="10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000" i="1">
                          <a:solidFill>
                            <a:schemeClr val="dk1"/>
                          </a:solidFill>
                          <a:latin typeface="Open Sans"/>
                          <a:ea typeface="Open Sans"/>
                          <a:cs typeface="Open Sans"/>
                          <a:sym typeface="Open Sans"/>
                        </a:rPr>
                        <a:t>Description:</a:t>
                      </a:r>
                      <a:r>
                        <a:rPr lang="en" sz="1000">
                          <a:solidFill>
                            <a:schemeClr val="dk1"/>
                          </a:solidFill>
                          <a:latin typeface="Open Sans"/>
                          <a:ea typeface="Open Sans"/>
                          <a:cs typeface="Open Sans"/>
                          <a:sym typeface="Open Sans"/>
                        </a:rPr>
                        <a:t> Checks if there are potential duplicates active product subscriptions for a EFX_ID. For potential duplicate subscriptions it would trigger the subprocess “Common Duplicate Product Subscription Review Process”</a:t>
                      </a:r>
                      <a:endParaRPr sz="10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300"/>
                        </a:spcAft>
                        <a:buNone/>
                      </a:pPr>
                      <a:r>
                        <a:rPr lang="en" sz="1000">
                          <a:solidFill>
                            <a:schemeClr val="dk1"/>
                          </a:solidFill>
                          <a:latin typeface="Open Sans"/>
                          <a:ea typeface="Open Sans"/>
                          <a:cs typeface="Open Sans"/>
                          <a:sym typeface="Open Sans"/>
                        </a:rPr>
                        <a:t>Salesforce</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91440" marR="0" lvl="0" indent="0" algn="l" rtl="0">
                        <a:lnSpc>
                          <a:spcPct val="100000"/>
                        </a:lnSpc>
                        <a:spcBef>
                          <a:spcPts val="0"/>
                        </a:spcBef>
                        <a:spcAft>
                          <a:spcPts val="30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229175">
                <a:tc>
                  <a:txBody>
                    <a:bodyPr/>
                    <a:lstStyle/>
                    <a:p>
                      <a:pPr marL="0" lvl="0" indent="0" algn="l" rtl="0">
                        <a:spcBef>
                          <a:spcPts val="0"/>
                        </a:spcBef>
                        <a:spcAft>
                          <a:spcPts val="0"/>
                        </a:spcAft>
                        <a:buNone/>
                      </a:pPr>
                      <a:r>
                        <a:rPr lang="en" sz="1000" b="1">
                          <a:solidFill>
                            <a:schemeClr val="dk1"/>
                          </a:solidFill>
                          <a:latin typeface="Open Sans"/>
                          <a:ea typeface="Open Sans"/>
                          <a:cs typeface="Open Sans"/>
                          <a:sym typeface="Open Sans"/>
                        </a:rPr>
                        <a:t>New Process: </a:t>
                      </a:r>
                      <a:r>
                        <a:rPr lang="en" sz="1000">
                          <a:solidFill>
                            <a:schemeClr val="dk1"/>
                          </a:solidFill>
                          <a:latin typeface="Open Sans"/>
                          <a:ea typeface="Open Sans"/>
                          <a:cs typeface="Open Sans"/>
                          <a:sym typeface="Open Sans"/>
                        </a:rPr>
                        <a:t>Common Duplicate Product Subscription Review Process, implemented for manual review of potential duplicate product subscriptions. Also enable triggering this process from outside Salesforce</a:t>
                      </a:r>
                      <a:endParaRPr sz="10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300"/>
                        </a:spcAft>
                        <a:buClr>
                          <a:schemeClr val="dk1"/>
                        </a:buClr>
                        <a:buSzPts val="1100"/>
                        <a:buFont typeface="Arial"/>
                        <a:buNone/>
                      </a:pPr>
                      <a:r>
                        <a:rPr lang="en" sz="1000">
                          <a:solidFill>
                            <a:schemeClr val="dk1"/>
                          </a:solidFill>
                          <a:latin typeface="Open Sans"/>
                          <a:ea typeface="Open Sans"/>
                          <a:cs typeface="Open Sans"/>
                          <a:sym typeface="Open Sans"/>
                        </a:rPr>
                        <a:t>Salesforce</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91440" marR="0" lvl="0" indent="0" algn="l" rtl="0">
                        <a:lnSpc>
                          <a:spcPct val="100000"/>
                        </a:lnSpc>
                        <a:spcBef>
                          <a:spcPts val="0"/>
                        </a:spcBef>
                        <a:spcAft>
                          <a:spcPts val="30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2"/>
                  </a:ext>
                </a:extLst>
              </a:tr>
              <a:tr h="229175">
                <a:tc>
                  <a:txBody>
                    <a:bodyPr/>
                    <a:lstStyle/>
                    <a:p>
                      <a:pPr marL="0" lvl="0" indent="0" algn="l" rtl="0">
                        <a:spcBef>
                          <a:spcPts val="0"/>
                        </a:spcBef>
                        <a:spcAft>
                          <a:spcPts val="0"/>
                        </a:spcAft>
                        <a:buNone/>
                      </a:pPr>
                      <a:r>
                        <a:rPr lang="en" sz="1000" b="1">
                          <a:solidFill>
                            <a:schemeClr val="dk1"/>
                          </a:solidFill>
                          <a:latin typeface="Open Sans"/>
                          <a:ea typeface="Open Sans"/>
                          <a:cs typeface="Open Sans"/>
                          <a:sym typeface="Open Sans"/>
                        </a:rPr>
                        <a:t>Enhance Existing Component: </a:t>
                      </a:r>
                      <a:r>
                        <a:rPr lang="en" sz="1000">
                          <a:solidFill>
                            <a:schemeClr val="dk1"/>
                          </a:solidFill>
                          <a:latin typeface="Open Sans"/>
                          <a:ea typeface="Open Sans"/>
                          <a:cs typeface="Open Sans"/>
                          <a:sym typeface="Open Sans"/>
                        </a:rPr>
                        <a:t>Temp to Permanent EFX_ID Event Listener</a:t>
                      </a:r>
                      <a:endParaRPr sz="10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000" i="1">
                          <a:solidFill>
                            <a:schemeClr val="dk1"/>
                          </a:solidFill>
                          <a:latin typeface="Open Sans"/>
                          <a:ea typeface="Open Sans"/>
                          <a:cs typeface="Open Sans"/>
                          <a:sym typeface="Open Sans"/>
                        </a:rPr>
                        <a:t>Description:</a:t>
                      </a:r>
                      <a:r>
                        <a:rPr lang="en" sz="1000">
                          <a:solidFill>
                            <a:schemeClr val="dk1"/>
                          </a:solidFill>
                          <a:latin typeface="Open Sans"/>
                          <a:ea typeface="Open Sans"/>
                          <a:cs typeface="Open Sans"/>
                          <a:sym typeface="Open Sans"/>
                        </a:rPr>
                        <a:t> The component which handled processing duplicates resulting from this conversion</a:t>
                      </a:r>
                      <a:endParaRPr sz="10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300"/>
                        </a:spcAft>
                        <a:buClr>
                          <a:schemeClr val="dk1"/>
                        </a:buClr>
                        <a:buSzPts val="1100"/>
                        <a:buFont typeface="Arial"/>
                        <a:buNone/>
                      </a:pPr>
                      <a:r>
                        <a:rPr lang="en" sz="1000">
                          <a:solidFill>
                            <a:schemeClr val="dk1"/>
                          </a:solidFill>
                          <a:latin typeface="Open Sans"/>
                          <a:ea typeface="Open Sans"/>
                          <a:cs typeface="Open Sans"/>
                          <a:sym typeface="Open Sans"/>
                        </a:rPr>
                        <a:t>Salesforce</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91440" marR="0" lvl="0" indent="0" algn="l" rtl="0">
                        <a:lnSpc>
                          <a:spcPct val="100000"/>
                        </a:lnSpc>
                        <a:spcBef>
                          <a:spcPts val="0"/>
                        </a:spcBef>
                        <a:spcAft>
                          <a:spcPts val="30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3"/>
                  </a:ext>
                </a:extLst>
              </a:tr>
              <a:tr h="175125">
                <a:tc>
                  <a:txBody>
                    <a:bodyPr/>
                    <a:lstStyle/>
                    <a:p>
                      <a:pPr marL="0" lvl="0" indent="0" algn="l" rtl="0">
                        <a:spcBef>
                          <a:spcPts val="0"/>
                        </a:spcBef>
                        <a:spcAft>
                          <a:spcPts val="0"/>
                        </a:spcAft>
                        <a:buNone/>
                      </a:pPr>
                      <a:r>
                        <a:rPr lang="en" sz="1000" b="1">
                          <a:solidFill>
                            <a:schemeClr val="dk1"/>
                          </a:solidFill>
                          <a:latin typeface="Open Sans"/>
                          <a:ea typeface="Open Sans"/>
                          <a:cs typeface="Open Sans"/>
                          <a:sym typeface="Open Sans"/>
                        </a:rPr>
                        <a:t>New UI/Activity: </a:t>
                      </a:r>
                      <a:r>
                        <a:rPr lang="en" sz="1000">
                          <a:solidFill>
                            <a:schemeClr val="dk1"/>
                          </a:solidFill>
                          <a:latin typeface="Open Sans"/>
                          <a:ea typeface="Open Sans"/>
                          <a:cs typeface="Open Sans"/>
                          <a:sym typeface="Open Sans"/>
                        </a:rPr>
                        <a:t>Review Duplicate Subscription</a:t>
                      </a:r>
                      <a:endParaRPr sz="1000">
                        <a:solidFill>
                          <a:schemeClr val="dk1"/>
                        </a:solidFill>
                        <a:latin typeface="Open Sans"/>
                        <a:ea typeface="Open Sans"/>
                        <a:cs typeface="Open Sans"/>
                        <a:sym typeface="Open Sans"/>
                      </a:endParaRPr>
                    </a:p>
                    <a:p>
                      <a:pPr marL="0" lvl="0" indent="0" algn="l" rtl="0">
                        <a:spcBef>
                          <a:spcPts val="0"/>
                        </a:spcBef>
                        <a:spcAft>
                          <a:spcPts val="0"/>
                        </a:spcAft>
                        <a:buNone/>
                      </a:pPr>
                      <a:r>
                        <a:rPr lang="en" sz="1000" i="1">
                          <a:solidFill>
                            <a:schemeClr val="dk1"/>
                          </a:solidFill>
                          <a:latin typeface="Open Sans"/>
                          <a:ea typeface="Open Sans"/>
                          <a:cs typeface="Open Sans"/>
                          <a:sym typeface="Open Sans"/>
                        </a:rPr>
                        <a:t>Description:</a:t>
                      </a:r>
                      <a:r>
                        <a:rPr lang="en" sz="1000">
                          <a:solidFill>
                            <a:schemeClr val="dk1"/>
                          </a:solidFill>
                          <a:latin typeface="Open Sans"/>
                          <a:ea typeface="Open Sans"/>
                          <a:cs typeface="Open Sans"/>
                          <a:sym typeface="Open Sans"/>
                        </a:rPr>
                        <a:t> This is a manual activity to make a decision on which ER Code to retain after follow up with the Alliance and/or Employer</a:t>
                      </a:r>
                      <a:endParaRPr sz="10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300"/>
                        </a:spcAft>
                        <a:buNone/>
                      </a:pPr>
                      <a:r>
                        <a:rPr lang="en" sz="1000">
                          <a:solidFill>
                            <a:schemeClr val="dk1"/>
                          </a:solidFill>
                          <a:latin typeface="Open Sans"/>
                          <a:ea typeface="Open Sans"/>
                          <a:cs typeface="Open Sans"/>
                          <a:sym typeface="Open Sans"/>
                        </a:rPr>
                        <a:t>Salesforce</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91440" marR="0" lvl="0" indent="0" algn="l" rtl="0">
                        <a:lnSpc>
                          <a:spcPct val="100000"/>
                        </a:lnSpc>
                        <a:spcBef>
                          <a:spcPts val="0"/>
                        </a:spcBef>
                        <a:spcAft>
                          <a:spcPts val="30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4"/>
                  </a:ext>
                </a:extLst>
              </a:tr>
              <a:tr h="121075">
                <a:tc>
                  <a:txBody>
                    <a:bodyPr/>
                    <a:lstStyle/>
                    <a:p>
                      <a:pPr marL="0" lvl="0" indent="0" algn="l" rtl="0">
                        <a:spcBef>
                          <a:spcPts val="0"/>
                        </a:spcBef>
                        <a:spcAft>
                          <a:spcPts val="0"/>
                        </a:spcAft>
                        <a:buNone/>
                      </a:pPr>
                      <a:r>
                        <a:rPr lang="en" sz="1000" b="1">
                          <a:solidFill>
                            <a:schemeClr val="dk1"/>
                          </a:solidFill>
                          <a:latin typeface="Open Sans"/>
                          <a:ea typeface="Open Sans"/>
                          <a:cs typeface="Open Sans"/>
                          <a:sym typeface="Open Sans"/>
                        </a:rPr>
                        <a:t>New Report: </a:t>
                      </a:r>
                      <a:r>
                        <a:rPr lang="en" sz="1000">
                          <a:solidFill>
                            <a:schemeClr val="dk1"/>
                          </a:solidFill>
                          <a:latin typeface="Open Sans"/>
                          <a:ea typeface="Open Sans"/>
                          <a:cs typeface="Open Sans"/>
                          <a:sym typeface="Open Sans"/>
                        </a:rPr>
                        <a:t>To report on the observed reasons for potential duplicates</a:t>
                      </a:r>
                      <a:endParaRPr sz="1000">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0" lvl="0" indent="0" algn="l" rtl="0">
                        <a:spcBef>
                          <a:spcPts val="0"/>
                        </a:spcBef>
                        <a:spcAft>
                          <a:spcPts val="300"/>
                        </a:spcAft>
                        <a:buNone/>
                      </a:pPr>
                      <a:r>
                        <a:rPr lang="en" sz="1000">
                          <a:solidFill>
                            <a:schemeClr val="dk1"/>
                          </a:solidFill>
                          <a:latin typeface="Open Sans"/>
                          <a:ea typeface="Open Sans"/>
                          <a:cs typeface="Open Sans"/>
                          <a:sym typeface="Open Sans"/>
                        </a:rPr>
                        <a:t>Salesforce</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0" algn="l" rtl="0">
                        <a:lnSpc>
                          <a:spcPct val="100000"/>
                        </a:lnSpc>
                        <a:spcBef>
                          <a:spcPts val="0"/>
                        </a:spcBef>
                        <a:spcAft>
                          <a:spcPts val="30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rgbClr val="A3AAAD"/>
                      </a:solidFill>
                      <a:prstDash val="dash"/>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389" name="Google Shape;3389;p214"/>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390" name="Google Shape;3390;p214"/>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391" name="Google Shape;3391;p214"/>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3392" name="Google Shape;3392;p214"/>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393" name="Google Shape;3393;p214"/>
          <p:cNvSpPr txBox="1"/>
          <p:nvPr/>
        </p:nvSpPr>
        <p:spPr>
          <a:xfrm>
            <a:off x="2800620" y="126175"/>
            <a:ext cx="88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accent6"/>
                </a:solidFill>
                <a:latin typeface="Open Sans"/>
                <a:ea typeface="Open Sans"/>
                <a:cs typeface="Open Sans"/>
                <a:sym typeface="Open Sans"/>
              </a:rPr>
              <a:t>Architecture</a:t>
            </a:r>
            <a:endParaRPr sz="600" b="1">
              <a:solidFill>
                <a:schemeClr val="accent6"/>
              </a:solidFill>
              <a:latin typeface="Open Sans"/>
              <a:ea typeface="Open Sans"/>
              <a:cs typeface="Open Sans"/>
              <a:sym typeface="Open Sans"/>
            </a:endParaRPr>
          </a:p>
        </p:txBody>
      </p:sp>
      <p:sp>
        <p:nvSpPr>
          <p:cNvPr id="3394" name="Google Shape;3394;p214"/>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3395" name="Google Shape;3395;p214"/>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Context Information:</a:t>
            </a:r>
            <a:endParaRPr sz="600" b="1">
              <a:solidFill>
                <a:schemeClr val="lt1"/>
              </a:solidFill>
              <a:latin typeface="Open Sans"/>
              <a:ea typeface="Open Sans"/>
              <a:cs typeface="Open Sans"/>
              <a:sym typeface="Open Sans"/>
            </a:endParaRPr>
          </a:p>
        </p:txBody>
      </p:sp>
      <p:sp>
        <p:nvSpPr>
          <p:cNvPr id="3396" name="Google Shape;3396;p214"/>
          <p:cNvSpPr txBox="1"/>
          <p:nvPr/>
        </p:nvSpPr>
        <p:spPr>
          <a:xfrm>
            <a:off x="45097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397" name="Google Shape;3397;p214"/>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Automate Employer Deduplication Procedures</a:t>
            </a:r>
            <a:endParaRPr/>
          </a:p>
          <a:p>
            <a:pPr marL="0" lvl="0" indent="0" algn="l" rtl="0">
              <a:spcBef>
                <a:spcPts val="0"/>
              </a:spcBef>
              <a:spcAft>
                <a:spcPts val="0"/>
              </a:spcAft>
              <a:buNone/>
            </a:pPr>
            <a:r>
              <a:rPr lang="en" sz="1400" i="1"/>
              <a:t>Summary of changes/enhancements</a:t>
            </a:r>
            <a:endParaRPr sz="1400" i="1"/>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01"/>
        <p:cNvGrpSpPr/>
        <p:nvPr/>
      </p:nvGrpSpPr>
      <p:grpSpPr>
        <a:xfrm>
          <a:off x="0" y="0"/>
          <a:ext cx="0" cy="0"/>
          <a:chOff x="0" y="0"/>
          <a:chExt cx="0" cy="0"/>
        </a:xfrm>
      </p:grpSpPr>
      <p:sp>
        <p:nvSpPr>
          <p:cNvPr id="3402" name="Google Shape;3402;p215"/>
          <p:cNvSpPr txBox="1"/>
          <p:nvPr/>
        </p:nvSpPr>
        <p:spPr>
          <a:xfrm>
            <a:off x="751400" y="4597825"/>
            <a:ext cx="44271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b="1" i="1">
                <a:solidFill>
                  <a:schemeClr val="lt1"/>
                </a:solidFill>
                <a:latin typeface="Open Sans"/>
                <a:ea typeface="Open Sans"/>
                <a:cs typeface="Open Sans"/>
                <a:sym typeface="Open Sans"/>
              </a:rPr>
              <a:t>Indicates flow of execution before transitioning to the next level of process in the Process Architecture.</a:t>
            </a:r>
            <a:endParaRPr sz="700" b="1" i="1">
              <a:solidFill>
                <a:schemeClr val="lt1"/>
              </a:solidFill>
              <a:latin typeface="Open Sans"/>
              <a:ea typeface="Open Sans"/>
              <a:cs typeface="Open Sans"/>
              <a:sym typeface="Open Sans"/>
            </a:endParaRPr>
          </a:p>
        </p:txBody>
      </p:sp>
      <p:cxnSp>
        <p:nvCxnSpPr>
          <p:cNvPr id="3403" name="Google Shape;3403;p215"/>
          <p:cNvCxnSpPr/>
          <p:nvPr/>
        </p:nvCxnSpPr>
        <p:spPr>
          <a:xfrm rot="10800000" flipH="1">
            <a:off x="320050" y="4650916"/>
            <a:ext cx="347700" cy="1500"/>
          </a:xfrm>
          <a:prstGeom prst="bentConnector3">
            <a:avLst>
              <a:gd name="adj1" fmla="val 50000"/>
            </a:avLst>
          </a:prstGeom>
          <a:noFill/>
          <a:ln w="19050" cap="flat" cmpd="sng">
            <a:solidFill>
              <a:schemeClr val="lt1"/>
            </a:solidFill>
            <a:prstDash val="solid"/>
            <a:round/>
            <a:headEnd type="none" w="med" len="med"/>
            <a:tailEnd type="triangle" w="med" len="med"/>
          </a:ln>
        </p:spPr>
      </p:cxnSp>
      <p:sp>
        <p:nvSpPr>
          <p:cNvPr id="3404" name="Google Shape;3404;p215"/>
          <p:cNvSpPr txBox="1"/>
          <p:nvPr/>
        </p:nvSpPr>
        <p:spPr>
          <a:xfrm rot="-5400000">
            <a:off x="-1462375" y="2823650"/>
            <a:ext cx="3660900" cy="187500"/>
          </a:xfrm>
          <a:prstGeom prst="rect">
            <a:avLst/>
          </a:prstGeom>
          <a:solidFill>
            <a:schemeClr val="accent2"/>
          </a:solidFill>
          <a:ln>
            <a:noFill/>
          </a:ln>
        </p:spPr>
        <p:txBody>
          <a:bodyPr spcFirstLastPara="1" wrap="square" lIns="23300" tIns="23300" rIns="23300" bIns="23300" anchor="ctr" anchorCtr="1">
            <a:noAutofit/>
          </a:bodyPr>
          <a:lstStyle/>
          <a:p>
            <a:pPr marL="0" marR="0" lvl="0" indent="0" algn="ctr" rtl="0">
              <a:spcBef>
                <a:spcPts val="0"/>
              </a:spcBef>
              <a:spcAft>
                <a:spcPts val="0"/>
              </a:spcAft>
              <a:buNone/>
            </a:pPr>
            <a:r>
              <a:rPr lang="en" sz="700" b="1">
                <a:solidFill>
                  <a:schemeClr val="lt1"/>
                </a:solidFill>
                <a:latin typeface="Open Sans"/>
                <a:ea typeface="Open Sans"/>
                <a:cs typeface="Open Sans"/>
                <a:sym typeface="Open Sans"/>
              </a:rPr>
              <a:t>Automate Employer Deduplication Procedures</a:t>
            </a:r>
            <a:endParaRPr sz="700" b="1">
              <a:latin typeface="Open Sans"/>
              <a:ea typeface="Open Sans"/>
              <a:cs typeface="Open Sans"/>
              <a:sym typeface="Open Sans"/>
            </a:endParaRPr>
          </a:p>
        </p:txBody>
      </p:sp>
      <p:graphicFrame>
        <p:nvGraphicFramePr>
          <p:cNvPr id="3405" name="Google Shape;3405;p215"/>
          <p:cNvGraphicFramePr/>
          <p:nvPr/>
        </p:nvGraphicFramePr>
        <p:xfrm>
          <a:off x="461825" y="1086868"/>
          <a:ext cx="3000000" cy="3000000"/>
        </p:xfrm>
        <a:graphic>
          <a:graphicData uri="http://schemas.openxmlformats.org/drawingml/2006/table">
            <a:tbl>
              <a:tblPr>
                <a:noFill/>
                <a:tableStyleId>{A88B2428-0C41-4B1A-9D4E-B0885BF94441}</a:tableStyleId>
              </a:tblPr>
              <a:tblGrid>
                <a:gridCol w="1683475">
                  <a:extLst>
                    <a:ext uri="{9D8B030D-6E8A-4147-A177-3AD203B41FA5}">
                      <a16:colId xmlns:a16="http://schemas.microsoft.com/office/drawing/2014/main" val="20000"/>
                    </a:ext>
                  </a:extLst>
                </a:gridCol>
                <a:gridCol w="1631250">
                  <a:extLst>
                    <a:ext uri="{9D8B030D-6E8A-4147-A177-3AD203B41FA5}">
                      <a16:colId xmlns:a16="http://schemas.microsoft.com/office/drawing/2014/main" val="20001"/>
                    </a:ext>
                  </a:extLst>
                </a:gridCol>
                <a:gridCol w="1685325">
                  <a:extLst>
                    <a:ext uri="{9D8B030D-6E8A-4147-A177-3AD203B41FA5}">
                      <a16:colId xmlns:a16="http://schemas.microsoft.com/office/drawing/2014/main" val="20002"/>
                    </a:ext>
                  </a:extLst>
                </a:gridCol>
                <a:gridCol w="1539175">
                  <a:extLst>
                    <a:ext uri="{9D8B030D-6E8A-4147-A177-3AD203B41FA5}">
                      <a16:colId xmlns:a16="http://schemas.microsoft.com/office/drawing/2014/main" val="20003"/>
                    </a:ext>
                  </a:extLst>
                </a:gridCol>
              </a:tblGrid>
              <a:tr h="308875">
                <a:tc>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Q1</a:t>
                      </a:r>
                      <a:endParaRPr sz="700" b="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Q2</a:t>
                      </a:r>
                      <a:endParaRPr sz="700" b="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Q3</a:t>
                      </a:r>
                      <a:endParaRPr sz="700" b="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700" b="1">
                          <a:solidFill>
                            <a:schemeClr val="lt1"/>
                          </a:solidFill>
                          <a:latin typeface="Open Sans"/>
                          <a:ea typeface="Open Sans"/>
                          <a:cs typeface="Open Sans"/>
                          <a:sym typeface="Open Sans"/>
                        </a:rPr>
                        <a:t>Q4</a:t>
                      </a:r>
                      <a:endParaRPr sz="700" b="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367750">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3406" name="Google Shape;3406;p215"/>
          <p:cNvSpPr/>
          <p:nvPr/>
        </p:nvSpPr>
        <p:spPr>
          <a:xfrm>
            <a:off x="490000" y="1683038"/>
            <a:ext cx="1635300" cy="447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700" b="1">
                <a:solidFill>
                  <a:schemeClr val="dk2"/>
                </a:solidFill>
                <a:latin typeface="Open Sans"/>
                <a:ea typeface="Open Sans"/>
                <a:cs typeface="Open Sans"/>
                <a:sym typeface="Open Sans"/>
              </a:rPr>
              <a:t>New Service:</a:t>
            </a:r>
            <a:r>
              <a:rPr lang="en" sz="700">
                <a:solidFill>
                  <a:schemeClr val="dk2"/>
                </a:solidFill>
                <a:latin typeface="Open Sans"/>
                <a:ea typeface="Open Sans"/>
                <a:cs typeface="Open Sans"/>
                <a:sym typeface="Open Sans"/>
              </a:rPr>
              <a:t> “Check Duplicate Employer Product Subscription" </a:t>
            </a:r>
            <a:r>
              <a:rPr lang="en" sz="700" b="1">
                <a:solidFill>
                  <a:schemeClr val="dk1"/>
                </a:solidFill>
                <a:latin typeface="Open Sans"/>
                <a:ea typeface="Open Sans"/>
                <a:cs typeface="Open Sans"/>
                <a:sym typeface="Open Sans"/>
              </a:rPr>
              <a:t>ALL PRODUCTS</a:t>
            </a:r>
            <a:endParaRPr sz="700" b="1">
              <a:solidFill>
                <a:srgbClr val="FF0000"/>
              </a:solidFill>
              <a:latin typeface="Open Sans"/>
              <a:ea typeface="Open Sans"/>
              <a:cs typeface="Open Sans"/>
              <a:sym typeface="Open Sans"/>
            </a:endParaRPr>
          </a:p>
        </p:txBody>
      </p:sp>
      <p:sp>
        <p:nvSpPr>
          <p:cNvPr id="3407" name="Google Shape;3407;p215"/>
          <p:cNvSpPr/>
          <p:nvPr/>
        </p:nvSpPr>
        <p:spPr>
          <a:xfrm>
            <a:off x="2166413" y="2084463"/>
            <a:ext cx="1635300" cy="573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New Process: </a:t>
            </a:r>
            <a:r>
              <a:rPr lang="en" sz="700">
                <a:solidFill>
                  <a:schemeClr val="dk1"/>
                </a:solidFill>
                <a:latin typeface="Open Sans"/>
                <a:ea typeface="Open Sans"/>
                <a:cs typeface="Open Sans"/>
                <a:sym typeface="Open Sans"/>
              </a:rPr>
              <a:t>Implement</a:t>
            </a:r>
            <a:r>
              <a:rPr lang="en" sz="700" b="1">
                <a:solidFill>
                  <a:schemeClr val="dk1"/>
                </a:solidFill>
                <a:latin typeface="Open Sans"/>
                <a:ea typeface="Open Sans"/>
                <a:cs typeface="Open Sans"/>
                <a:sym typeface="Open Sans"/>
              </a:rPr>
              <a:t> </a:t>
            </a:r>
            <a:r>
              <a:rPr lang="en" sz="700">
                <a:solidFill>
                  <a:schemeClr val="dk1"/>
                </a:solidFill>
                <a:latin typeface="Open Sans"/>
                <a:ea typeface="Open Sans"/>
                <a:cs typeface="Open Sans"/>
                <a:sym typeface="Open Sans"/>
              </a:rPr>
              <a:t>Common Duplicate Product Subscription Review Process. Enable triggering this process from outside Salesforce</a:t>
            </a:r>
            <a:endParaRPr sz="350" b="1">
              <a:solidFill>
                <a:srgbClr val="FF0000"/>
              </a:solidFill>
              <a:latin typeface="Open Sans"/>
              <a:ea typeface="Open Sans"/>
              <a:cs typeface="Open Sans"/>
              <a:sym typeface="Open Sans"/>
            </a:endParaRPr>
          </a:p>
        </p:txBody>
      </p:sp>
      <p:sp>
        <p:nvSpPr>
          <p:cNvPr id="3408" name="Google Shape;3408;p215"/>
          <p:cNvSpPr/>
          <p:nvPr/>
        </p:nvSpPr>
        <p:spPr>
          <a:xfrm>
            <a:off x="3790425" y="3070301"/>
            <a:ext cx="1635300" cy="3672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Enhance Existing Component: </a:t>
            </a:r>
            <a:r>
              <a:rPr lang="en" sz="700">
                <a:solidFill>
                  <a:schemeClr val="dk1"/>
                </a:solidFill>
                <a:latin typeface="Open Sans"/>
                <a:ea typeface="Open Sans"/>
                <a:cs typeface="Open Sans"/>
                <a:sym typeface="Open Sans"/>
              </a:rPr>
              <a:t>Temp to Permanent EFX_ID Event Listener</a:t>
            </a:r>
            <a:endParaRPr sz="350" b="1">
              <a:solidFill>
                <a:srgbClr val="FF0000"/>
              </a:solidFill>
              <a:latin typeface="Open Sans"/>
              <a:ea typeface="Open Sans"/>
              <a:cs typeface="Open Sans"/>
              <a:sym typeface="Open Sans"/>
            </a:endParaRPr>
          </a:p>
        </p:txBody>
      </p:sp>
      <p:sp>
        <p:nvSpPr>
          <p:cNvPr id="3409" name="Google Shape;3409;p215"/>
          <p:cNvSpPr/>
          <p:nvPr/>
        </p:nvSpPr>
        <p:spPr>
          <a:xfrm>
            <a:off x="2163784" y="2675440"/>
            <a:ext cx="1635300" cy="3672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New UI/Activity: </a:t>
            </a:r>
            <a:r>
              <a:rPr lang="en" sz="700">
                <a:solidFill>
                  <a:schemeClr val="dk1"/>
                </a:solidFill>
                <a:latin typeface="Open Sans"/>
                <a:ea typeface="Open Sans"/>
                <a:cs typeface="Open Sans"/>
                <a:sym typeface="Open Sans"/>
              </a:rPr>
              <a:t>Review Duplicate Subscription</a:t>
            </a:r>
            <a:endParaRPr sz="350" b="1">
              <a:solidFill>
                <a:srgbClr val="FF0000"/>
              </a:solidFill>
              <a:latin typeface="Open Sans"/>
              <a:ea typeface="Open Sans"/>
              <a:cs typeface="Open Sans"/>
              <a:sym typeface="Open Sans"/>
            </a:endParaRPr>
          </a:p>
        </p:txBody>
      </p:sp>
      <p:sp>
        <p:nvSpPr>
          <p:cNvPr id="3410" name="Google Shape;3410;p215"/>
          <p:cNvSpPr/>
          <p:nvPr/>
        </p:nvSpPr>
        <p:spPr>
          <a:xfrm>
            <a:off x="3809475" y="3470351"/>
            <a:ext cx="1635300" cy="3672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New Report: </a:t>
            </a:r>
            <a:r>
              <a:rPr lang="en" sz="700">
                <a:solidFill>
                  <a:schemeClr val="dk1"/>
                </a:solidFill>
                <a:latin typeface="Open Sans"/>
                <a:ea typeface="Open Sans"/>
                <a:cs typeface="Open Sans"/>
                <a:sym typeface="Open Sans"/>
              </a:rPr>
              <a:t>Generate Reports, potential duplicate reasons</a:t>
            </a:r>
            <a:endParaRPr sz="350">
              <a:solidFill>
                <a:srgbClr val="FF0000"/>
              </a:solidFill>
              <a:latin typeface="Open Sans"/>
              <a:ea typeface="Open Sans"/>
              <a:cs typeface="Open Sans"/>
              <a:sym typeface="Open Sans"/>
            </a:endParaRPr>
          </a:p>
        </p:txBody>
      </p:sp>
      <p:sp>
        <p:nvSpPr>
          <p:cNvPr id="3411" name="Google Shape;3411;p215"/>
          <p:cNvSpPr/>
          <p:nvPr/>
        </p:nvSpPr>
        <p:spPr>
          <a:xfrm>
            <a:off x="4892343" y="3775176"/>
            <a:ext cx="1470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500" b="1">
                <a:solidFill>
                  <a:schemeClr val="dk1"/>
                </a:solidFill>
                <a:latin typeface="Open Sans"/>
                <a:ea typeface="Open Sans"/>
                <a:cs typeface="Open Sans"/>
                <a:sym typeface="Open Sans"/>
              </a:rPr>
              <a:t>1</a:t>
            </a:r>
            <a:endParaRPr sz="500">
              <a:solidFill>
                <a:schemeClr val="dk1"/>
              </a:solidFill>
              <a:latin typeface="Open Sans"/>
              <a:ea typeface="Open Sans"/>
              <a:cs typeface="Open Sans"/>
              <a:sym typeface="Open Sans"/>
            </a:endParaRPr>
          </a:p>
        </p:txBody>
      </p:sp>
      <p:sp>
        <p:nvSpPr>
          <p:cNvPr id="3412" name="Google Shape;3412;p215"/>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Automate Employer Deduplication Procedures</a:t>
            </a:r>
            <a:endParaRPr/>
          </a:p>
          <a:p>
            <a:pPr marL="0" lvl="0" indent="0" algn="l" rtl="0">
              <a:spcBef>
                <a:spcPts val="0"/>
              </a:spcBef>
              <a:spcAft>
                <a:spcPts val="0"/>
              </a:spcAft>
              <a:buNone/>
            </a:pPr>
            <a:r>
              <a:rPr lang="en" sz="1400" i="1"/>
              <a:t>Plan</a:t>
            </a:r>
            <a:endParaRPr sz="1400" i="1"/>
          </a:p>
        </p:txBody>
      </p:sp>
      <p:sp>
        <p:nvSpPr>
          <p:cNvPr id="3413" name="Google Shape;3413;p215"/>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414" name="Google Shape;3414;p215"/>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415" name="Google Shape;3415;p215"/>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416" name="Google Shape;3416;p215"/>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417" name="Google Shape;3417;p215"/>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accent6"/>
                </a:solidFill>
                <a:latin typeface="Open Sans"/>
                <a:ea typeface="Open Sans"/>
                <a:cs typeface="Open Sans"/>
                <a:sym typeface="Open Sans"/>
              </a:rPr>
              <a:t>Design</a:t>
            </a:r>
            <a:endParaRPr sz="600" b="1">
              <a:solidFill>
                <a:schemeClr val="accent6"/>
              </a:solidFill>
              <a:latin typeface="Open Sans"/>
              <a:ea typeface="Open Sans"/>
              <a:cs typeface="Open Sans"/>
              <a:sym typeface="Open Sans"/>
            </a:endParaRPr>
          </a:p>
        </p:txBody>
      </p:sp>
      <p:sp>
        <p:nvSpPr>
          <p:cNvPr id="3418" name="Google Shape;3418;p215"/>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Plan</a:t>
            </a:r>
            <a:endParaRPr sz="600" b="1">
              <a:solidFill>
                <a:schemeClr val="lt1"/>
              </a:solidFill>
              <a:latin typeface="Open Sans"/>
              <a:ea typeface="Open Sans"/>
              <a:cs typeface="Open Sans"/>
              <a:sym typeface="Open Sans"/>
            </a:endParaRPr>
          </a:p>
        </p:txBody>
      </p:sp>
      <p:sp>
        <p:nvSpPr>
          <p:cNvPr id="3419" name="Google Shape;3419;p215"/>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3420" name="Google Shape;3420;p215"/>
          <p:cNvSpPr/>
          <p:nvPr/>
        </p:nvSpPr>
        <p:spPr>
          <a:xfrm>
            <a:off x="7337655" y="1097325"/>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Dependencies</a:t>
            </a:r>
            <a:endParaRPr sz="700" b="1">
              <a:solidFill>
                <a:schemeClr val="dk1"/>
              </a:solidFill>
              <a:latin typeface="Open Sans"/>
              <a:ea typeface="Open Sans"/>
              <a:cs typeface="Open Sans"/>
              <a:sym typeface="Open Sans"/>
            </a:endParaRPr>
          </a:p>
        </p:txBody>
      </p:sp>
      <p:grpSp>
        <p:nvGrpSpPr>
          <p:cNvPr id="3421" name="Google Shape;3421;p215"/>
          <p:cNvGrpSpPr/>
          <p:nvPr/>
        </p:nvGrpSpPr>
        <p:grpSpPr>
          <a:xfrm>
            <a:off x="7386198" y="1429973"/>
            <a:ext cx="1321240" cy="218963"/>
            <a:chOff x="7224213" y="2084648"/>
            <a:chExt cx="1469187" cy="218963"/>
          </a:xfrm>
        </p:grpSpPr>
        <p:sp>
          <p:nvSpPr>
            <p:cNvPr id="3422" name="Google Shape;3422;p215"/>
            <p:cNvSpPr/>
            <p:nvPr/>
          </p:nvSpPr>
          <p:spPr>
            <a:xfrm>
              <a:off x="7224213" y="2084648"/>
              <a:ext cx="1635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600" b="1">
                  <a:solidFill>
                    <a:schemeClr val="dk1"/>
                  </a:solidFill>
                  <a:latin typeface="Open Sans"/>
                  <a:ea typeface="Open Sans"/>
                  <a:cs typeface="Open Sans"/>
                  <a:sym typeface="Open Sans"/>
                </a:rPr>
                <a:t>1</a:t>
              </a:r>
              <a:endParaRPr sz="600">
                <a:solidFill>
                  <a:schemeClr val="dk1"/>
                </a:solidFill>
                <a:latin typeface="Open Sans"/>
                <a:ea typeface="Open Sans"/>
                <a:cs typeface="Open Sans"/>
                <a:sym typeface="Open Sans"/>
              </a:endParaRPr>
            </a:p>
          </p:txBody>
        </p:sp>
        <p:sp>
          <p:nvSpPr>
            <p:cNvPr id="3423" name="Google Shape;3423;p215"/>
            <p:cNvSpPr txBox="1"/>
            <p:nvPr/>
          </p:nvSpPr>
          <p:spPr>
            <a:xfrm>
              <a:off x="7413300" y="2088211"/>
              <a:ext cx="12801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Availability of an Analytics Platform</a:t>
              </a:r>
              <a:endParaRPr sz="700">
                <a:solidFill>
                  <a:schemeClr val="dk1"/>
                </a:solidFill>
                <a:latin typeface="Open Sans"/>
                <a:ea typeface="Open Sans"/>
                <a:cs typeface="Open Sans"/>
                <a:sym typeface="Open Sans"/>
              </a:endParaRPr>
            </a:p>
          </p:txBody>
        </p:sp>
      </p:grpSp>
      <p:sp>
        <p:nvSpPr>
          <p:cNvPr id="3424" name="Google Shape;3424;p215"/>
          <p:cNvSpPr/>
          <p:nvPr/>
        </p:nvSpPr>
        <p:spPr>
          <a:xfrm>
            <a:off x="7337655" y="2567970"/>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Activity Owned by </a:t>
            </a:r>
            <a:endParaRPr sz="700" b="1">
              <a:solidFill>
                <a:schemeClr val="dk1"/>
              </a:solidFill>
              <a:latin typeface="Open Sans"/>
              <a:ea typeface="Open Sans"/>
              <a:cs typeface="Open Sans"/>
              <a:sym typeface="Open Sans"/>
            </a:endParaRPr>
          </a:p>
        </p:txBody>
      </p:sp>
      <p:sp>
        <p:nvSpPr>
          <p:cNvPr id="3425" name="Google Shape;3425;p215"/>
          <p:cNvSpPr/>
          <p:nvPr/>
        </p:nvSpPr>
        <p:spPr>
          <a:xfrm>
            <a:off x="7452805" y="2831862"/>
            <a:ext cx="215700" cy="108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3426" name="Google Shape;3426;p215"/>
          <p:cNvSpPr txBox="1"/>
          <p:nvPr/>
        </p:nvSpPr>
        <p:spPr>
          <a:xfrm>
            <a:off x="7695296" y="2832325"/>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Employer Boarding</a:t>
            </a:r>
            <a:endParaRPr sz="700">
              <a:solidFill>
                <a:schemeClr val="dk1"/>
              </a:solidFill>
              <a:latin typeface="Open Sans"/>
              <a:ea typeface="Open Sans"/>
              <a:cs typeface="Open Sans"/>
              <a:sym typeface="Open Sans"/>
            </a:endParaRPr>
          </a:p>
        </p:txBody>
      </p:sp>
      <p:sp>
        <p:nvSpPr>
          <p:cNvPr id="3427" name="Google Shape;3427;p215"/>
          <p:cNvSpPr/>
          <p:nvPr/>
        </p:nvSpPr>
        <p:spPr>
          <a:xfrm>
            <a:off x="7452805" y="2984262"/>
            <a:ext cx="215700" cy="108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p:txBody>
      </p:sp>
      <p:sp>
        <p:nvSpPr>
          <p:cNvPr id="3428" name="Google Shape;3428;p215"/>
          <p:cNvSpPr txBox="1"/>
          <p:nvPr/>
        </p:nvSpPr>
        <p:spPr>
          <a:xfrm>
            <a:off x="7695306" y="2984720"/>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Salesforce</a:t>
            </a:r>
            <a:endParaRPr sz="700">
              <a:solidFill>
                <a:schemeClr val="dk1"/>
              </a:solidFill>
              <a:latin typeface="Open Sans"/>
              <a:ea typeface="Open Sans"/>
              <a:cs typeface="Open Sans"/>
              <a:sym typeface="Open Sans"/>
            </a:endParaRPr>
          </a:p>
        </p:txBody>
      </p:sp>
      <p:sp>
        <p:nvSpPr>
          <p:cNvPr id="3429" name="Google Shape;3429;p215"/>
          <p:cNvSpPr/>
          <p:nvPr/>
        </p:nvSpPr>
        <p:spPr>
          <a:xfrm>
            <a:off x="7452805" y="3127137"/>
            <a:ext cx="215700" cy="108600"/>
          </a:xfrm>
          <a:prstGeom prst="homePlate">
            <a:avLst>
              <a:gd name="adj" fmla="val 74357"/>
            </a:avLst>
          </a:prstGeom>
          <a:noFill/>
          <a:ln w="9525" cap="flat" cmpd="sng">
            <a:solidFill>
              <a:schemeClr val="accent2"/>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3430" name="Google Shape;3430;p215"/>
          <p:cNvSpPr txBox="1"/>
          <p:nvPr/>
        </p:nvSpPr>
        <p:spPr>
          <a:xfrm>
            <a:off x="7695306" y="3122832"/>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CDH</a:t>
            </a:r>
            <a:endParaRPr sz="700">
              <a:solidFill>
                <a:schemeClr val="dk1"/>
              </a:solidFill>
              <a:latin typeface="Open Sans"/>
              <a:ea typeface="Open Sans"/>
              <a:cs typeface="Open Sans"/>
              <a:sym typeface="Open Sans"/>
            </a:endParaRPr>
          </a:p>
        </p:txBody>
      </p:sp>
      <p:sp>
        <p:nvSpPr>
          <p:cNvPr id="3431" name="Google Shape;3431;p215"/>
          <p:cNvSpPr/>
          <p:nvPr/>
        </p:nvSpPr>
        <p:spPr>
          <a:xfrm>
            <a:off x="7473268" y="3618857"/>
            <a:ext cx="147000" cy="108600"/>
          </a:xfrm>
          <a:prstGeom prst="star4">
            <a:avLst>
              <a:gd name="adj" fmla="val 1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p:txBody>
      </p:sp>
      <p:sp>
        <p:nvSpPr>
          <p:cNvPr id="3432" name="Google Shape;3432;p215"/>
          <p:cNvSpPr txBox="1"/>
          <p:nvPr/>
        </p:nvSpPr>
        <p:spPr>
          <a:xfrm>
            <a:off x="7695306" y="3603845"/>
            <a:ext cx="10794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Ongoing activity with no specific end date</a:t>
            </a:r>
            <a:endParaRPr sz="700">
              <a:solidFill>
                <a:schemeClr val="dk1"/>
              </a:solidFill>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36"/>
        <p:cNvGrpSpPr/>
        <p:nvPr/>
      </p:nvGrpSpPr>
      <p:grpSpPr>
        <a:xfrm>
          <a:off x="0" y="0"/>
          <a:ext cx="0" cy="0"/>
          <a:chOff x="0" y="0"/>
          <a:chExt cx="0" cy="0"/>
        </a:xfrm>
      </p:grpSpPr>
      <p:sp>
        <p:nvSpPr>
          <p:cNvPr id="3437" name="Google Shape;3437;p216"/>
          <p:cNvSpPr txBox="1"/>
          <p:nvPr/>
        </p:nvSpPr>
        <p:spPr>
          <a:xfrm rot="1128">
            <a:off x="7955250" y="534774"/>
            <a:ext cx="914400" cy="215400"/>
          </a:xfrm>
          <a:prstGeom prst="rect">
            <a:avLst/>
          </a:prstGeom>
          <a:solidFill>
            <a:schemeClr val="l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Work in progress</a:t>
            </a:r>
            <a:endParaRPr sz="800">
              <a:solidFill>
                <a:schemeClr val="dk1"/>
              </a:solidFill>
              <a:latin typeface="Open Sans"/>
              <a:ea typeface="Open Sans"/>
              <a:cs typeface="Open Sans"/>
              <a:sym typeface="Open Sans"/>
            </a:endParaRPr>
          </a:p>
        </p:txBody>
      </p:sp>
      <p:sp>
        <p:nvSpPr>
          <p:cNvPr id="3438" name="Google Shape;3438;p216"/>
          <p:cNvSpPr txBox="1"/>
          <p:nvPr/>
        </p:nvSpPr>
        <p:spPr>
          <a:xfrm rot="1128">
            <a:off x="7955250" y="792897"/>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3439" name="Google Shape;3439;p216"/>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440" name="Google Shape;3440;p216"/>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441" name="Google Shape;3441;p216"/>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442" name="Google Shape;3442;p216"/>
          <p:cNvSpPr txBox="1"/>
          <p:nvPr/>
        </p:nvSpPr>
        <p:spPr>
          <a:xfrm>
            <a:off x="2743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Baseball Card</a:t>
            </a:r>
            <a:endParaRPr sz="600" b="1">
              <a:solidFill>
                <a:schemeClr val="lt1"/>
              </a:solidFill>
              <a:latin typeface="Open Sans"/>
              <a:ea typeface="Open Sans"/>
              <a:cs typeface="Open Sans"/>
              <a:sym typeface="Open Sans"/>
            </a:endParaRPr>
          </a:p>
        </p:txBody>
      </p:sp>
      <p:sp>
        <p:nvSpPr>
          <p:cNvPr id="3443" name="Google Shape;3443;p216"/>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accent6"/>
                </a:solidFill>
                <a:latin typeface="Open Sans"/>
                <a:ea typeface="Open Sans"/>
                <a:cs typeface="Open Sans"/>
                <a:sym typeface="Open Sans"/>
              </a:rPr>
              <a:t>Design</a:t>
            </a:r>
            <a:endParaRPr sz="600" b="1">
              <a:solidFill>
                <a:schemeClr val="accent6"/>
              </a:solidFill>
              <a:latin typeface="Open Sans"/>
              <a:ea typeface="Open Sans"/>
              <a:cs typeface="Open Sans"/>
              <a:sym typeface="Open Sans"/>
            </a:endParaRPr>
          </a:p>
        </p:txBody>
      </p:sp>
      <p:sp>
        <p:nvSpPr>
          <p:cNvPr id="3444" name="Google Shape;3444;p216"/>
          <p:cNvSpPr txBox="1"/>
          <p:nvPr/>
        </p:nvSpPr>
        <p:spPr>
          <a:xfrm>
            <a:off x="3643620" y="126175"/>
            <a:ext cx="88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accent6"/>
                </a:solidFill>
                <a:latin typeface="Open Sans"/>
                <a:ea typeface="Open Sans"/>
                <a:cs typeface="Open Sans"/>
                <a:sym typeface="Open Sans"/>
              </a:rPr>
              <a:t>Plan</a:t>
            </a:r>
            <a:endParaRPr sz="600" b="1">
              <a:solidFill>
                <a:schemeClr val="accent6"/>
              </a:solidFill>
              <a:latin typeface="Open Sans"/>
              <a:ea typeface="Open Sans"/>
              <a:cs typeface="Open Sans"/>
              <a:sym typeface="Open Sans"/>
            </a:endParaRPr>
          </a:p>
        </p:txBody>
      </p:sp>
      <p:sp>
        <p:nvSpPr>
          <p:cNvPr id="3445" name="Google Shape;3445;p216"/>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3446" name="Google Shape;3446;p216"/>
          <p:cNvSpPr txBox="1">
            <a:spLocks noGrp="1"/>
          </p:cNvSpPr>
          <p:nvPr>
            <p:ph type="title"/>
          </p:nvPr>
        </p:nvSpPr>
        <p:spPr>
          <a:xfrm>
            <a:off x="274325" y="490525"/>
            <a:ext cx="71079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Recommended Major Projects</a:t>
            </a:r>
            <a:endParaRPr sz="1400" i="1"/>
          </a:p>
        </p:txBody>
      </p:sp>
      <p:sp>
        <p:nvSpPr>
          <p:cNvPr id="3447" name="Google Shape;3447;p216"/>
          <p:cNvSpPr/>
          <p:nvPr/>
        </p:nvSpPr>
        <p:spPr>
          <a:xfrm>
            <a:off x="274325" y="3504375"/>
            <a:ext cx="4643100" cy="12594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0" lvl="0" indent="0" algn="l" rtl="0">
              <a:spcBef>
                <a:spcPts val="0"/>
              </a:spcBef>
              <a:spcAft>
                <a:spcPts val="0"/>
              </a:spcAft>
              <a:buNone/>
            </a:pPr>
            <a:r>
              <a:rPr lang="en" sz="700" b="1" u="sng">
                <a:solidFill>
                  <a:schemeClr val="lt1"/>
                </a:solidFill>
                <a:latin typeface="Open Sans"/>
                <a:ea typeface="Open Sans"/>
                <a:cs typeface="Open Sans"/>
                <a:sym typeface="Open Sans"/>
              </a:rPr>
              <a:t>Improved Customer Experience</a:t>
            </a:r>
            <a:endParaRPr sz="700" b="1" u="sng">
              <a:solidFill>
                <a:schemeClr val="lt1"/>
              </a:solidFill>
              <a:latin typeface="Open Sans"/>
              <a:ea typeface="Open Sans"/>
              <a:cs typeface="Open Sans"/>
              <a:sym typeface="Open Sans"/>
            </a:endParaRPr>
          </a:p>
          <a:p>
            <a:pPr marL="0" lvl="0" indent="0" algn="l" rtl="0">
              <a:spcBef>
                <a:spcPts val="200"/>
              </a:spcBef>
              <a:spcAft>
                <a:spcPts val="0"/>
              </a:spcAft>
              <a:buNone/>
            </a:pPr>
            <a:r>
              <a:rPr lang="en" sz="700">
                <a:solidFill>
                  <a:schemeClr val="lt1"/>
                </a:solidFill>
                <a:latin typeface="Open Sans"/>
                <a:ea typeface="Open Sans"/>
                <a:cs typeface="Open Sans"/>
                <a:sym typeface="Open Sans"/>
              </a:rPr>
              <a:t>A smoother product implementation experience with fewer client follow ups, due to availability of required data. For example, delays in setting up the Welcome call due to unavailability of customer implementation contact </a:t>
            </a:r>
            <a:endParaRPr sz="700">
              <a:solidFill>
                <a:schemeClr val="lt1"/>
              </a:solidFill>
              <a:latin typeface="Open Sans"/>
              <a:ea typeface="Open Sans"/>
              <a:cs typeface="Open Sans"/>
              <a:sym typeface="Open Sans"/>
            </a:endParaRPr>
          </a:p>
          <a:p>
            <a:pPr marL="0" lvl="0" indent="0" algn="l" rtl="0">
              <a:spcBef>
                <a:spcPts val="200"/>
              </a:spcBef>
              <a:spcAft>
                <a:spcPts val="0"/>
              </a:spcAft>
              <a:buNone/>
            </a:pPr>
            <a:r>
              <a:rPr lang="en" sz="700">
                <a:solidFill>
                  <a:schemeClr val="lt1"/>
                </a:solidFill>
                <a:latin typeface="Open Sans"/>
                <a:ea typeface="Open Sans"/>
                <a:cs typeface="Open Sans"/>
                <a:sym typeface="Open Sans"/>
              </a:rPr>
              <a:t>Reduce delays in contract schedule approvals due to fewer data entry errors </a:t>
            </a:r>
            <a:endParaRPr sz="700">
              <a:solidFill>
                <a:schemeClr val="lt1"/>
              </a:solidFill>
              <a:latin typeface="Open Sans"/>
              <a:ea typeface="Open Sans"/>
              <a:cs typeface="Open Sans"/>
              <a:sym typeface="Open Sans"/>
            </a:endParaRPr>
          </a:p>
          <a:p>
            <a:pPr marL="0" lvl="0" indent="0" algn="l" rtl="0">
              <a:spcBef>
                <a:spcPts val="200"/>
              </a:spcBef>
              <a:spcAft>
                <a:spcPts val="0"/>
              </a:spcAft>
              <a:buClr>
                <a:schemeClr val="dk1"/>
              </a:buClr>
              <a:buSzPts val="1100"/>
              <a:buFont typeface="Arial"/>
              <a:buNone/>
            </a:pPr>
            <a:r>
              <a:rPr lang="en" sz="700" b="1" u="sng">
                <a:solidFill>
                  <a:schemeClr val="lt1"/>
                </a:solidFill>
                <a:latin typeface="Open Sans"/>
                <a:ea typeface="Open Sans"/>
                <a:cs typeface="Open Sans"/>
                <a:sym typeface="Open Sans"/>
              </a:rPr>
              <a:t>Cycle time reduction</a:t>
            </a:r>
            <a:endParaRPr sz="700" b="1">
              <a:solidFill>
                <a:schemeClr val="lt1"/>
              </a:solidFill>
              <a:latin typeface="Open Sans"/>
              <a:ea typeface="Open Sans"/>
              <a:cs typeface="Open Sans"/>
              <a:sym typeface="Open Sans"/>
            </a:endParaRPr>
          </a:p>
          <a:p>
            <a:pPr marL="0" lvl="0" indent="0" algn="l" rtl="0">
              <a:spcBef>
                <a:spcPts val="200"/>
              </a:spcBef>
              <a:spcAft>
                <a:spcPts val="200"/>
              </a:spcAft>
              <a:buNone/>
            </a:pPr>
            <a:r>
              <a:rPr lang="en" sz="700">
                <a:solidFill>
                  <a:schemeClr val="lt1"/>
                </a:solidFill>
                <a:latin typeface="Open Sans"/>
                <a:ea typeface="Open Sans"/>
                <a:cs typeface="Open Sans"/>
                <a:sym typeface="Open Sans"/>
              </a:rPr>
              <a:t>Improves the quality of data downstream in the process and reduces delays due to Workflow Specialist holding up the process while following up with Sales</a:t>
            </a:r>
            <a:endParaRPr sz="700">
              <a:solidFill>
                <a:schemeClr val="lt1"/>
              </a:solidFill>
              <a:latin typeface="Open Sans"/>
              <a:ea typeface="Open Sans"/>
              <a:cs typeface="Open Sans"/>
              <a:sym typeface="Open Sans"/>
            </a:endParaRPr>
          </a:p>
        </p:txBody>
      </p:sp>
      <p:graphicFrame>
        <p:nvGraphicFramePr>
          <p:cNvPr id="3448" name="Google Shape;3448;p216"/>
          <p:cNvGraphicFramePr/>
          <p:nvPr/>
        </p:nvGraphicFramePr>
        <p:xfrm>
          <a:off x="927880" y="1097323"/>
          <a:ext cx="3000000" cy="3000000"/>
        </p:xfrm>
        <a:graphic>
          <a:graphicData uri="http://schemas.openxmlformats.org/drawingml/2006/table">
            <a:tbl>
              <a:tblPr>
                <a:noFill/>
                <a:tableStyleId>{A88B2428-0C41-4B1A-9D4E-B0885BF94441}</a:tableStyleId>
              </a:tblPr>
              <a:tblGrid>
                <a:gridCol w="1067225">
                  <a:extLst>
                    <a:ext uri="{9D8B030D-6E8A-4147-A177-3AD203B41FA5}">
                      <a16:colId xmlns:a16="http://schemas.microsoft.com/office/drawing/2014/main" val="20000"/>
                    </a:ext>
                  </a:extLst>
                </a:gridCol>
                <a:gridCol w="1251150">
                  <a:extLst>
                    <a:ext uri="{9D8B030D-6E8A-4147-A177-3AD203B41FA5}">
                      <a16:colId xmlns:a16="http://schemas.microsoft.com/office/drawing/2014/main" val="20001"/>
                    </a:ext>
                  </a:extLst>
                </a:gridCol>
                <a:gridCol w="2521625">
                  <a:extLst>
                    <a:ext uri="{9D8B030D-6E8A-4147-A177-3AD203B41FA5}">
                      <a16:colId xmlns:a16="http://schemas.microsoft.com/office/drawing/2014/main" val="20002"/>
                    </a:ext>
                  </a:extLst>
                </a:gridCol>
                <a:gridCol w="1197350">
                  <a:extLst>
                    <a:ext uri="{9D8B030D-6E8A-4147-A177-3AD203B41FA5}">
                      <a16:colId xmlns:a16="http://schemas.microsoft.com/office/drawing/2014/main" val="20003"/>
                    </a:ext>
                  </a:extLst>
                </a:gridCol>
                <a:gridCol w="1904450">
                  <a:extLst>
                    <a:ext uri="{9D8B030D-6E8A-4147-A177-3AD203B41FA5}">
                      <a16:colId xmlns:a16="http://schemas.microsoft.com/office/drawing/2014/main" val="20004"/>
                    </a:ext>
                  </a:extLst>
                </a:gridCol>
              </a:tblGrid>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Initiative</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4">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Improve quality of “Sales Opportunity Data”</a:t>
                      </a:r>
                      <a:endParaRPr sz="800">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Timeframe</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2">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9+ months</a:t>
                      </a:r>
                      <a:endParaRPr sz="800" i="1">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Resource</a:t>
                      </a:r>
                      <a:endParaRPr sz="800">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High</a:t>
                      </a:r>
                      <a:endParaRPr sz="800">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6918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Recommended Solutions</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4">
                  <a:txBody>
                    <a:bodyPr/>
                    <a:lstStyle/>
                    <a:p>
                      <a:pPr marL="109728" lvl="0" indent="-130302" algn="l" rtl="0">
                        <a:spcBef>
                          <a:spcPts val="0"/>
                        </a:spcBef>
                        <a:spcAft>
                          <a:spcPts val="0"/>
                        </a:spcAft>
                        <a:buClr>
                          <a:schemeClr val="dk1"/>
                        </a:buClr>
                        <a:buSzPts val="900"/>
                        <a:buFont typeface="Open Sans"/>
                        <a:buChar char="•"/>
                      </a:pPr>
                      <a:r>
                        <a:rPr lang="en" sz="800">
                          <a:solidFill>
                            <a:schemeClr val="dk1"/>
                          </a:solidFill>
                          <a:latin typeface="Open Sans"/>
                          <a:ea typeface="Open Sans"/>
                          <a:cs typeface="Open Sans"/>
                          <a:sym typeface="Open Sans"/>
                        </a:rPr>
                        <a:t>Modify Salesforce to send Opportunity to Workfront after approval of contract schedule</a:t>
                      </a:r>
                      <a:endParaRPr sz="800">
                        <a:solidFill>
                          <a:schemeClr val="dk1"/>
                        </a:solidFill>
                        <a:latin typeface="Open Sans"/>
                        <a:ea typeface="Open Sans"/>
                        <a:cs typeface="Open Sans"/>
                        <a:sym typeface="Open Sans"/>
                      </a:endParaRPr>
                    </a:p>
                    <a:p>
                      <a:pPr marL="109728" lvl="0" indent="-130302" algn="l" rtl="0">
                        <a:spcBef>
                          <a:spcPts val="0"/>
                        </a:spcBef>
                        <a:spcAft>
                          <a:spcPts val="0"/>
                        </a:spcAft>
                        <a:buClr>
                          <a:schemeClr val="dk1"/>
                        </a:buClr>
                        <a:buSzPts val="900"/>
                        <a:buFont typeface="Open Sans"/>
                        <a:buChar char="•"/>
                      </a:pPr>
                      <a:r>
                        <a:rPr lang="en" sz="800">
                          <a:solidFill>
                            <a:schemeClr val="dk1"/>
                          </a:solidFill>
                          <a:latin typeface="Open Sans"/>
                          <a:ea typeface="Open Sans"/>
                          <a:cs typeface="Open Sans"/>
                          <a:sym typeface="Open Sans"/>
                        </a:rPr>
                        <a:t>Evaluate implementing additional data validation in Salesforce user interface to capture critical data fields required by the downstream processes</a:t>
                      </a:r>
                      <a:endParaRPr sz="800">
                        <a:solidFill>
                          <a:schemeClr val="dk1"/>
                        </a:solidFill>
                        <a:latin typeface="Open Sans"/>
                        <a:ea typeface="Open Sans"/>
                        <a:cs typeface="Open Sans"/>
                        <a:sym typeface="Open Sans"/>
                      </a:endParaRPr>
                    </a:p>
                    <a:p>
                      <a:pPr marL="109728" lvl="0" indent="-130302" algn="l" rtl="0">
                        <a:spcBef>
                          <a:spcPts val="0"/>
                        </a:spcBef>
                        <a:spcAft>
                          <a:spcPts val="0"/>
                        </a:spcAft>
                        <a:buClr>
                          <a:schemeClr val="dk1"/>
                        </a:buClr>
                        <a:buSzPts val="900"/>
                        <a:buFont typeface="Open Sans"/>
                        <a:buChar char="•"/>
                      </a:pPr>
                      <a:r>
                        <a:rPr lang="en" sz="800">
                          <a:solidFill>
                            <a:schemeClr val="dk1"/>
                          </a:solidFill>
                          <a:latin typeface="Open Sans"/>
                          <a:ea typeface="Open Sans"/>
                          <a:cs typeface="Open Sans"/>
                          <a:sym typeface="Open Sans"/>
                        </a:rPr>
                        <a:t>Invest in CLM and CPQ to enhance boarding process by improving quality of sales data, automating generation of contract schedule &amp; SoW, and then incrementally expand the platform’s capabilities across other enterprise processes</a:t>
                      </a:r>
                      <a:endParaRPr sz="800">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Category/Theme</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2"/>
                    </a:solidFill>
                  </a:tcPr>
                </a:tc>
                <a:tc gridSpan="4">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Process</a:t>
                      </a:r>
                      <a:endParaRPr sz="800" i="1">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Initiative In-Flight?</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2"/>
                    </a:solidFill>
                  </a:tcPr>
                </a:tc>
                <a:tc>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Yes</a:t>
                      </a:r>
                      <a:endParaRPr sz="800" i="1">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Initiative Name and Contact (if applicable)</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2">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CPQ Integration</a:t>
                      </a:r>
                      <a:endParaRPr sz="800" i="1">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Description</a:t>
                      </a:r>
                      <a:endParaRPr sz="800" b="1" i="1">
                        <a:solidFill>
                          <a:schemeClr val="accent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gridSpan="4">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Integrate Salesforce with downstream systems to avoid manual data entry at each milestone of onboarding process</a:t>
                      </a:r>
                      <a:endParaRPr sz="800">
                        <a:solidFill>
                          <a:schemeClr val="dk1"/>
                        </a:solidFill>
                        <a:latin typeface="Open Sans"/>
                        <a:ea typeface="Open Sans"/>
                        <a:cs typeface="Open Sans"/>
                        <a:sym typeface="Open Sans"/>
                      </a:endParaRPr>
                    </a:p>
                  </a:txBody>
                  <a:tcPr marL="45700" marR="9125"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3449" name="Google Shape;3449;p216"/>
          <p:cNvSpPr txBox="1"/>
          <p:nvPr/>
        </p:nvSpPr>
        <p:spPr>
          <a:xfrm>
            <a:off x="308753" y="944878"/>
            <a:ext cx="527700" cy="738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800" b="1" i="1">
                <a:solidFill>
                  <a:schemeClr val="accent2"/>
                </a:solidFill>
                <a:latin typeface="Open Sans"/>
                <a:ea typeface="Open Sans"/>
                <a:cs typeface="Open Sans"/>
                <a:sym typeface="Open Sans"/>
              </a:rPr>
              <a:t>C</a:t>
            </a:r>
            <a:endParaRPr sz="4800" b="1" i="1">
              <a:solidFill>
                <a:schemeClr val="accent2"/>
              </a:solidFill>
              <a:latin typeface="Open Sans"/>
              <a:ea typeface="Open Sans"/>
              <a:cs typeface="Open Sans"/>
              <a:sym typeface="Open Sans"/>
            </a:endParaRPr>
          </a:p>
        </p:txBody>
      </p:sp>
      <p:sp>
        <p:nvSpPr>
          <p:cNvPr id="3450" name="Google Shape;3450;p216"/>
          <p:cNvSpPr/>
          <p:nvPr/>
        </p:nvSpPr>
        <p:spPr>
          <a:xfrm>
            <a:off x="275445" y="1608300"/>
            <a:ext cx="594300" cy="1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b="1" i="1">
                <a:solidFill>
                  <a:schemeClr val="dk1"/>
                </a:solidFill>
                <a:latin typeface="Open Sans"/>
                <a:ea typeface="Open Sans"/>
                <a:cs typeface="Open Sans"/>
                <a:sym typeface="Open Sans"/>
              </a:rPr>
              <a:t>Initiative ID</a:t>
            </a:r>
            <a:endParaRPr sz="800" b="1" i="1">
              <a:solidFill>
                <a:schemeClr val="dk1"/>
              </a:solidFill>
              <a:latin typeface="Open Sans"/>
              <a:ea typeface="Open Sans"/>
              <a:cs typeface="Open Sans"/>
              <a:sym typeface="Open Sans"/>
            </a:endParaRPr>
          </a:p>
        </p:txBody>
      </p:sp>
      <p:sp>
        <p:nvSpPr>
          <p:cNvPr id="3451" name="Google Shape;3451;p216"/>
          <p:cNvSpPr/>
          <p:nvPr/>
        </p:nvSpPr>
        <p:spPr>
          <a:xfrm>
            <a:off x="274325" y="3336091"/>
            <a:ext cx="2010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Benefits</a:t>
            </a:r>
            <a:endParaRPr sz="800" b="1">
              <a:solidFill>
                <a:schemeClr val="accent2"/>
              </a:solidFill>
              <a:latin typeface="Open Sans"/>
              <a:ea typeface="Open Sans"/>
              <a:cs typeface="Open Sans"/>
              <a:sym typeface="Open Sans"/>
            </a:endParaRPr>
          </a:p>
        </p:txBody>
      </p:sp>
      <p:sp>
        <p:nvSpPr>
          <p:cNvPr id="3452" name="Google Shape;3452;p216"/>
          <p:cNvSpPr/>
          <p:nvPr/>
        </p:nvSpPr>
        <p:spPr>
          <a:xfrm>
            <a:off x="5060175" y="3336091"/>
            <a:ext cx="19737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Dependencies/Considerations</a:t>
            </a:r>
            <a:endParaRPr sz="800" b="1">
              <a:solidFill>
                <a:schemeClr val="accent2"/>
              </a:solidFill>
              <a:latin typeface="Open Sans"/>
              <a:ea typeface="Open Sans"/>
              <a:cs typeface="Open Sans"/>
              <a:sym typeface="Open Sans"/>
            </a:endParaRPr>
          </a:p>
        </p:txBody>
      </p:sp>
      <p:sp>
        <p:nvSpPr>
          <p:cNvPr id="3453" name="Google Shape;3453;p216"/>
          <p:cNvSpPr/>
          <p:nvPr/>
        </p:nvSpPr>
        <p:spPr>
          <a:xfrm>
            <a:off x="7176625" y="3336091"/>
            <a:ext cx="1161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Stakeholders</a:t>
            </a:r>
            <a:endParaRPr sz="800" b="1">
              <a:solidFill>
                <a:schemeClr val="accent2"/>
              </a:solidFill>
              <a:latin typeface="Open Sans"/>
              <a:ea typeface="Open Sans"/>
              <a:cs typeface="Open Sans"/>
              <a:sym typeface="Open Sans"/>
            </a:endParaRPr>
          </a:p>
        </p:txBody>
      </p:sp>
      <p:sp>
        <p:nvSpPr>
          <p:cNvPr id="3454" name="Google Shape;3454;p216"/>
          <p:cNvSpPr/>
          <p:nvPr/>
        </p:nvSpPr>
        <p:spPr>
          <a:xfrm>
            <a:off x="5060175" y="3504375"/>
            <a:ext cx="1973700" cy="12594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0" lvl="0" indent="0" algn="l" rtl="0">
              <a:spcBef>
                <a:spcPts val="0"/>
              </a:spcBef>
              <a:spcAft>
                <a:spcPts val="0"/>
              </a:spcAft>
              <a:buNone/>
            </a:pPr>
            <a:r>
              <a:rPr lang="en" sz="700">
                <a:solidFill>
                  <a:schemeClr val="lt1"/>
                </a:solidFill>
                <a:latin typeface="Open Sans"/>
                <a:ea typeface="Open Sans"/>
                <a:cs typeface="Open Sans"/>
                <a:sym typeface="Open Sans"/>
              </a:rPr>
              <a:t>Employer Onboarding process availability</a:t>
            </a:r>
            <a:endParaRPr sz="700">
              <a:solidFill>
                <a:schemeClr val="lt1"/>
              </a:solidFill>
              <a:latin typeface="Open Sans"/>
              <a:ea typeface="Open Sans"/>
              <a:cs typeface="Open Sans"/>
              <a:sym typeface="Open Sans"/>
            </a:endParaRPr>
          </a:p>
          <a:p>
            <a:pPr marL="0" lvl="0" indent="0" algn="l" rtl="0">
              <a:spcBef>
                <a:spcPts val="200"/>
              </a:spcBef>
              <a:spcAft>
                <a:spcPts val="0"/>
              </a:spcAft>
              <a:buNone/>
            </a:pPr>
            <a:r>
              <a:rPr lang="en" sz="700">
                <a:solidFill>
                  <a:schemeClr val="lt1"/>
                </a:solidFill>
                <a:latin typeface="Open Sans"/>
                <a:ea typeface="Open Sans"/>
                <a:cs typeface="Open Sans"/>
                <a:sym typeface="Open Sans"/>
              </a:rPr>
              <a:t>Contract Schedule document changes may require legal approval</a:t>
            </a:r>
            <a:endParaRPr sz="700">
              <a:solidFill>
                <a:schemeClr val="lt1"/>
              </a:solidFill>
              <a:latin typeface="Open Sans"/>
              <a:ea typeface="Open Sans"/>
              <a:cs typeface="Open Sans"/>
              <a:sym typeface="Open Sans"/>
            </a:endParaRPr>
          </a:p>
          <a:p>
            <a:pPr marL="0" lvl="0" indent="0" algn="l" rtl="0">
              <a:spcBef>
                <a:spcPts val="200"/>
              </a:spcBef>
              <a:spcAft>
                <a:spcPts val="200"/>
              </a:spcAft>
              <a:buNone/>
            </a:pPr>
            <a:endParaRPr sz="700">
              <a:solidFill>
                <a:schemeClr val="lt1"/>
              </a:solidFill>
              <a:latin typeface="Open Sans"/>
              <a:ea typeface="Open Sans"/>
              <a:cs typeface="Open Sans"/>
              <a:sym typeface="Open Sans"/>
            </a:endParaRPr>
          </a:p>
        </p:txBody>
      </p:sp>
      <p:sp>
        <p:nvSpPr>
          <p:cNvPr id="3455" name="Google Shape;3455;p216"/>
          <p:cNvSpPr/>
          <p:nvPr/>
        </p:nvSpPr>
        <p:spPr>
          <a:xfrm>
            <a:off x="7176625" y="3504375"/>
            <a:ext cx="1693200" cy="12594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0" lvl="0" indent="0" algn="l" rtl="0">
              <a:spcBef>
                <a:spcPts val="0"/>
              </a:spcBef>
              <a:spcAft>
                <a:spcPts val="0"/>
              </a:spcAft>
              <a:buNone/>
            </a:pPr>
            <a:r>
              <a:rPr lang="en" sz="700">
                <a:solidFill>
                  <a:schemeClr val="lt1"/>
                </a:solidFill>
                <a:latin typeface="Open Sans"/>
                <a:ea typeface="Open Sans"/>
                <a:cs typeface="Open Sans"/>
                <a:sym typeface="Open Sans"/>
              </a:rPr>
              <a:t>TBD (Discussion with Stephanie)</a:t>
            </a:r>
            <a:endParaRPr sz="700">
              <a:solidFill>
                <a:schemeClr val="lt1"/>
              </a:solidFill>
              <a:latin typeface="Open Sans"/>
              <a:ea typeface="Open Sans"/>
              <a:cs typeface="Open Sans"/>
              <a:sym typeface="Open Sans"/>
            </a:endParaRPr>
          </a:p>
          <a:p>
            <a:pPr marL="0" lvl="0" indent="0" algn="l" rtl="0">
              <a:spcBef>
                <a:spcPts val="200"/>
              </a:spcBef>
              <a:spcAft>
                <a:spcPts val="200"/>
              </a:spcAft>
              <a:buNone/>
            </a:pPr>
            <a:endParaRPr sz="700">
              <a:solidFill>
                <a:schemeClr val="lt1"/>
              </a:solidFill>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459"/>
        <p:cNvGrpSpPr/>
        <p:nvPr/>
      </p:nvGrpSpPr>
      <p:grpSpPr>
        <a:xfrm>
          <a:off x="0" y="0"/>
          <a:ext cx="0" cy="0"/>
          <a:chOff x="0" y="0"/>
          <a:chExt cx="0" cy="0"/>
        </a:xfrm>
      </p:grpSpPr>
      <p:pic>
        <p:nvPicPr>
          <p:cNvPr id="3460" name="Google Shape;3460;p217"/>
          <p:cNvPicPr preferRelativeResize="0"/>
          <p:nvPr/>
        </p:nvPicPr>
        <p:blipFill>
          <a:blip r:embed="rId3">
            <a:alphaModFix/>
          </a:blip>
          <a:stretch>
            <a:fillRect/>
          </a:stretch>
        </p:blipFill>
        <p:spPr>
          <a:xfrm>
            <a:off x="367251" y="1098974"/>
            <a:ext cx="6899824" cy="3809075"/>
          </a:xfrm>
          <a:prstGeom prst="rect">
            <a:avLst/>
          </a:prstGeom>
          <a:noFill/>
          <a:ln>
            <a:noFill/>
          </a:ln>
        </p:spPr>
      </p:pic>
      <p:sp>
        <p:nvSpPr>
          <p:cNvPr id="3461" name="Google Shape;3461;p217"/>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Improve quality of “Sales Opportunity Data”</a:t>
            </a:r>
            <a:endParaRPr/>
          </a:p>
          <a:p>
            <a:pPr marL="0" lvl="0" indent="0" algn="l" rtl="0">
              <a:spcBef>
                <a:spcPts val="0"/>
              </a:spcBef>
              <a:spcAft>
                <a:spcPts val="0"/>
              </a:spcAft>
              <a:buNone/>
            </a:pPr>
            <a:r>
              <a:rPr lang="en" sz="1400" i="1"/>
              <a:t>Process Context</a:t>
            </a:r>
            <a:endParaRPr sz="1400" i="1"/>
          </a:p>
        </p:txBody>
      </p:sp>
      <p:sp>
        <p:nvSpPr>
          <p:cNvPr id="3462" name="Google Shape;3462;p217"/>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463" name="Google Shape;3463;p217"/>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464" name="Google Shape;3464;p217"/>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465" name="Google Shape;3465;p217"/>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466" name="Google Shape;3466;p217"/>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accent6"/>
                </a:solidFill>
                <a:latin typeface="Open Sans"/>
                <a:ea typeface="Open Sans"/>
                <a:cs typeface="Open Sans"/>
                <a:sym typeface="Open Sans"/>
              </a:rPr>
              <a:t>Design</a:t>
            </a:r>
            <a:endParaRPr sz="600" b="1">
              <a:solidFill>
                <a:schemeClr val="accent6"/>
              </a:solidFill>
              <a:latin typeface="Open Sans"/>
              <a:ea typeface="Open Sans"/>
              <a:cs typeface="Open Sans"/>
              <a:sym typeface="Open Sans"/>
            </a:endParaRPr>
          </a:p>
        </p:txBody>
      </p:sp>
      <p:sp>
        <p:nvSpPr>
          <p:cNvPr id="3467" name="Google Shape;3467;p217"/>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468" name="Google Shape;3468;p217"/>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Process Context</a:t>
            </a:r>
            <a:endParaRPr sz="600" b="1">
              <a:solidFill>
                <a:schemeClr val="lt1"/>
              </a:solidFill>
              <a:latin typeface="Open Sans"/>
              <a:ea typeface="Open Sans"/>
              <a:cs typeface="Open Sans"/>
              <a:sym typeface="Open Sans"/>
            </a:endParaRPr>
          </a:p>
        </p:txBody>
      </p:sp>
      <p:sp>
        <p:nvSpPr>
          <p:cNvPr id="3469" name="Google Shape;3469;p217"/>
          <p:cNvSpPr/>
          <p:nvPr/>
        </p:nvSpPr>
        <p:spPr>
          <a:xfrm>
            <a:off x="2493788" y="1051295"/>
            <a:ext cx="947100" cy="822900"/>
          </a:xfrm>
          <a:prstGeom prst="roundRect">
            <a:avLst>
              <a:gd name="adj" fmla="val 16667"/>
            </a:avLst>
          </a:prstGeom>
          <a:solidFill>
            <a:srgbClr val="A3AAAD">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graphicFrame>
        <p:nvGraphicFramePr>
          <p:cNvPr id="992" name="Google Shape;992;p146"/>
          <p:cNvGraphicFramePr/>
          <p:nvPr/>
        </p:nvGraphicFramePr>
        <p:xfrm>
          <a:off x="274313" y="407315"/>
          <a:ext cx="3000000" cy="3000000"/>
        </p:xfrm>
        <a:graphic>
          <a:graphicData uri="http://schemas.openxmlformats.org/drawingml/2006/table">
            <a:tbl>
              <a:tblPr>
                <a:noFill/>
                <a:tableStyleId>{CFF227E5-640B-45C7-9DC1-B26C7EE06C79}</a:tableStyleId>
              </a:tblPr>
              <a:tblGrid>
                <a:gridCol w="2752100">
                  <a:extLst>
                    <a:ext uri="{9D8B030D-6E8A-4147-A177-3AD203B41FA5}">
                      <a16:colId xmlns:a16="http://schemas.microsoft.com/office/drawing/2014/main" val="20000"/>
                    </a:ext>
                  </a:extLst>
                </a:gridCol>
                <a:gridCol w="2601650">
                  <a:extLst>
                    <a:ext uri="{9D8B030D-6E8A-4147-A177-3AD203B41FA5}">
                      <a16:colId xmlns:a16="http://schemas.microsoft.com/office/drawing/2014/main" val="20001"/>
                    </a:ext>
                  </a:extLst>
                </a:gridCol>
                <a:gridCol w="512925">
                  <a:extLst>
                    <a:ext uri="{9D8B030D-6E8A-4147-A177-3AD203B41FA5}">
                      <a16:colId xmlns:a16="http://schemas.microsoft.com/office/drawing/2014/main" val="20002"/>
                    </a:ext>
                  </a:extLst>
                </a:gridCol>
                <a:gridCol w="739350">
                  <a:extLst>
                    <a:ext uri="{9D8B030D-6E8A-4147-A177-3AD203B41FA5}">
                      <a16:colId xmlns:a16="http://schemas.microsoft.com/office/drawing/2014/main" val="20003"/>
                    </a:ext>
                  </a:extLst>
                </a:gridCol>
                <a:gridCol w="576975">
                  <a:extLst>
                    <a:ext uri="{9D8B030D-6E8A-4147-A177-3AD203B41FA5}">
                      <a16:colId xmlns:a16="http://schemas.microsoft.com/office/drawing/2014/main" val="20004"/>
                    </a:ext>
                  </a:extLst>
                </a:gridCol>
                <a:gridCol w="780275">
                  <a:extLst>
                    <a:ext uri="{9D8B030D-6E8A-4147-A177-3AD203B41FA5}">
                      <a16:colId xmlns:a16="http://schemas.microsoft.com/office/drawing/2014/main" val="20005"/>
                    </a:ext>
                  </a:extLst>
                </a:gridCol>
                <a:gridCol w="632025">
                  <a:extLst>
                    <a:ext uri="{9D8B030D-6E8A-4147-A177-3AD203B41FA5}">
                      <a16:colId xmlns:a16="http://schemas.microsoft.com/office/drawing/2014/main" val="20006"/>
                    </a:ext>
                  </a:extLst>
                </a:gridCol>
              </a:tblGrid>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gridSpan="4">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Business Impact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Effort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extLst>
                  <a:ext uri="{0D108BD9-81ED-4DB2-BD59-A6C34878D82A}">
                    <a16:rowId xmlns:a16="http://schemas.microsoft.com/office/drawing/2014/main" val="10000"/>
                  </a:ext>
                </a:extLst>
              </a:tr>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Cycle </a:t>
                      </a:r>
                      <a:endParaRPr sz="700" b="1"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Time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Operating Cost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Rework</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Customer Experience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Level of Effort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extLst>
                  <a:ext uri="{0D108BD9-81ED-4DB2-BD59-A6C34878D82A}">
                    <a16:rowId xmlns:a16="http://schemas.microsoft.com/office/drawing/2014/main" val="10001"/>
                  </a:ext>
                </a:extLst>
              </a:tr>
              <a:tr h="359250">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extLst>
                  <a:ext uri="{0D108BD9-81ED-4DB2-BD59-A6C34878D82A}">
                    <a16:rowId xmlns:a16="http://schemas.microsoft.com/office/drawing/2014/main" val="10002"/>
                  </a:ext>
                </a:extLst>
              </a:tr>
              <a:tr h="101475">
                <a:tc gridSpan="7">
                  <a:txBody>
                    <a:bodyPr/>
                    <a:lstStyle/>
                    <a:p>
                      <a:pPr marL="0" marR="0" lvl="0" indent="0" algn="l" rtl="0">
                        <a:lnSpc>
                          <a:spcPct val="100000"/>
                        </a:lnSpc>
                        <a:spcBef>
                          <a:spcPts val="0"/>
                        </a:spcBef>
                        <a:spcAft>
                          <a:spcPts val="0"/>
                        </a:spcAft>
                        <a:buClr>
                          <a:srgbClr val="000000"/>
                        </a:buClr>
                        <a:buSzPts val="900"/>
                        <a:buFont typeface="Arial"/>
                        <a:buNone/>
                      </a:pPr>
                      <a:r>
                        <a:rPr lang="en" sz="900" b="1" i="1" u="none" strike="noStrike" cap="none">
                          <a:solidFill>
                            <a:srgbClr val="FFFFFF"/>
                          </a:solidFill>
                          <a:latin typeface="Open Sans"/>
                          <a:ea typeface="Open Sans"/>
                          <a:cs typeface="Open Sans"/>
                          <a:sym typeface="Open Sans"/>
                        </a:rPr>
                        <a:t>Theme - Automation Efficiency</a:t>
                      </a: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9E1B3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01475">
                <a:tc rowSpan="3">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Opportunities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a:txBody>
                    <a:bodyPr/>
                    <a:lstStyle/>
                    <a:p>
                      <a:pPr marL="22860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Solutions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gridSpan="5">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Benefits</a:t>
                      </a:r>
                      <a:endParaRPr sz="700" b="1" u="none" strike="noStrike" cap="none">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4"/>
                  </a:ext>
                </a:extLst>
              </a:tr>
              <a:tr h="1638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21975">
                <a:tc>
                  <a:txBody>
                    <a:bodyPr/>
                    <a:lstStyle/>
                    <a:p>
                      <a:pPr marL="91440" marR="0" lvl="0" indent="-91440" algn="l" rtl="0">
                        <a:lnSpc>
                          <a:spcPct val="100000"/>
                        </a:lnSpc>
                        <a:spcBef>
                          <a:spcPts val="0"/>
                        </a:spcBef>
                        <a:spcAft>
                          <a:spcPts val="0"/>
                        </a:spcAft>
                        <a:buClr>
                          <a:srgbClr val="9E1B32"/>
                        </a:buClr>
                        <a:buSzPts val="900"/>
                        <a:buFont typeface="Open Sans"/>
                        <a:buChar char="•"/>
                      </a:pPr>
                      <a:r>
                        <a:rPr lang="en" sz="900" u="none" strike="noStrike" cap="none">
                          <a:solidFill>
                            <a:srgbClr val="5B6771"/>
                          </a:solidFill>
                          <a:latin typeface="Open Sans"/>
                          <a:ea typeface="Open Sans"/>
                          <a:cs typeface="Open Sans"/>
                          <a:sym typeface="Open Sans"/>
                        </a:rPr>
                        <a:t>Decrease exceptions backlog by synchronization of Salesforce opportunity lifecycle and actual contract schedule approval; and standardizing implementation contact feature in Salesforce</a:t>
                      </a:r>
                      <a:endParaRPr sz="900" u="none" strike="noStrike" cap="none">
                        <a:solidFill>
                          <a:srgbClr val="5B677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tcPr>
                </a:tc>
                <a:tc>
                  <a:txBody>
                    <a:bodyPr/>
                    <a:lstStyle/>
                    <a:p>
                      <a:pPr marL="91440" marR="0" lvl="0" indent="-91440" algn="l" rtl="0">
                        <a:lnSpc>
                          <a:spcPct val="100000"/>
                        </a:lnSpc>
                        <a:spcBef>
                          <a:spcPts val="0"/>
                        </a:spcBef>
                        <a:spcAft>
                          <a:spcPts val="0"/>
                        </a:spcAft>
                        <a:buClr>
                          <a:srgbClr val="9E1B32"/>
                        </a:buClr>
                        <a:buSzPts val="900"/>
                        <a:buFont typeface="Open Sans"/>
                        <a:buChar char="•"/>
                      </a:pPr>
                      <a:r>
                        <a:rPr lang="en" sz="900" u="none" strike="noStrike" cap="none">
                          <a:solidFill>
                            <a:srgbClr val="5B6771"/>
                          </a:solidFill>
                          <a:latin typeface="Open Sans"/>
                          <a:ea typeface="Open Sans"/>
                          <a:cs typeface="Open Sans"/>
                          <a:sym typeface="Open Sans"/>
                        </a:rPr>
                        <a:t>Modify Salesforce to send Opportunity to Workfront after approval of contract schedule</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tcPr>
                </a:tc>
                <a:tc rowSpan="2" gridSpan="5">
                  <a:txBody>
                    <a:bodyPr/>
                    <a:lstStyle/>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Improved Customer Experience</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in Cycle Time</a:t>
                      </a:r>
                      <a:endParaRPr sz="900" b="1"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Open Sans"/>
                        <a:ea typeface="Open Sans"/>
                        <a:cs typeface="Open Sans"/>
                        <a:sym typeface="Open Sans"/>
                      </a:endParaRPr>
                    </a:p>
                    <a:p>
                      <a:pPr marL="0" marR="0" lvl="0" indent="0" algn="l" rtl="0">
                        <a:lnSpc>
                          <a:spcPct val="150000"/>
                        </a:lnSpc>
                        <a:spcBef>
                          <a:spcPts val="300"/>
                        </a:spcBef>
                        <a:spcAft>
                          <a:spcPts val="0"/>
                        </a:spcAft>
                        <a:buClr>
                          <a:srgbClr val="000000"/>
                        </a:buClr>
                        <a:buSzPts val="900"/>
                        <a:buFont typeface="Arial"/>
                        <a:buNone/>
                      </a:pPr>
                      <a:r>
                        <a:rPr lang="en" sz="900" b="1" u="none" strike="noStrike" cap="none">
                          <a:solidFill>
                            <a:schemeClr val="dk1"/>
                          </a:solidFill>
                          <a:latin typeface="Open Sans"/>
                          <a:ea typeface="Open Sans"/>
                          <a:cs typeface="Open Sans"/>
                          <a:sym typeface="Open Sans"/>
                        </a:rPr>
                        <a:t>Initiative will enable:</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30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Ensure the downstream data is accurate going into Employer Boarding Platform and subsequent systems</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Automation of contract schedule so billing is adaptable as clients switch between products (ie. I9 standard package to I9 advance package)</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Remove human error issues and make current data problems exception not the norm</a:t>
                      </a:r>
                      <a:endParaRPr sz="1400" u="none" strike="noStrike" cap="none"/>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7"/>
                  </a:ext>
                </a:extLst>
              </a:tr>
              <a:tr h="844875">
                <a:tc>
                  <a:txBody>
                    <a:bodyPr/>
                    <a:lstStyle/>
                    <a:p>
                      <a:pPr marL="91440" marR="0" lvl="0" indent="-91440" algn="l" rtl="0">
                        <a:lnSpc>
                          <a:spcPct val="100000"/>
                        </a:lnSpc>
                        <a:spcBef>
                          <a:spcPts val="0"/>
                        </a:spcBef>
                        <a:spcAft>
                          <a:spcPts val="0"/>
                        </a:spcAft>
                        <a:buClr>
                          <a:srgbClr val="9E1B32"/>
                        </a:buClr>
                        <a:buSzPts val="900"/>
                        <a:buFont typeface="Open Sans"/>
                        <a:buChar char="•"/>
                      </a:pPr>
                      <a:r>
                        <a:rPr lang="en" sz="900" u="none" strike="noStrike" cap="none">
                          <a:solidFill>
                            <a:srgbClr val="5B6771"/>
                          </a:solidFill>
                          <a:latin typeface="Open Sans"/>
                          <a:ea typeface="Open Sans"/>
                          <a:cs typeface="Open Sans"/>
                          <a:sym typeface="Open Sans"/>
                        </a:rPr>
                        <a:t>Improve user experience for Account Executives, Operations, et al. by eliminating errors due to double data entry (i.e., contract specific data such as product/service/date)</a:t>
                      </a:r>
                      <a:endParaRPr sz="900" u="none" strike="noStrike" cap="none">
                        <a:solidFill>
                          <a:srgbClr val="5B677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a:txBody>
                    <a:bodyPr/>
                    <a:lstStyle/>
                    <a:p>
                      <a:pPr marL="91440" marR="0" lvl="0" indent="-91440" algn="l" rtl="0">
                        <a:lnSpc>
                          <a:spcPct val="100000"/>
                        </a:lnSpc>
                        <a:spcBef>
                          <a:spcPts val="0"/>
                        </a:spcBef>
                        <a:spcAft>
                          <a:spcPts val="0"/>
                        </a:spcAft>
                        <a:buClr>
                          <a:srgbClr val="9E1B32"/>
                        </a:buClr>
                        <a:buSzPts val="900"/>
                        <a:buFont typeface="Open Sans"/>
                        <a:buChar char="•"/>
                      </a:pPr>
                      <a:r>
                        <a:rPr lang="en" sz="900" u="none" strike="noStrike" cap="none">
                          <a:solidFill>
                            <a:schemeClr val="dk1"/>
                          </a:solidFill>
                          <a:latin typeface="Open Sans"/>
                          <a:ea typeface="Open Sans"/>
                          <a:cs typeface="Open Sans"/>
                          <a:sym typeface="Open Sans"/>
                        </a:rPr>
                        <a:t>Evaluate implementing additional data validation in Salesforce user interface to capture critical data fields required by the downstream processes</a:t>
                      </a:r>
                      <a:endParaRPr sz="900" u="none" strike="noStrike" cap="none">
                        <a:solidFill>
                          <a:schemeClr val="dk1"/>
                        </a:solidFill>
                        <a:latin typeface="Open Sans"/>
                        <a:ea typeface="Open Sans"/>
                        <a:cs typeface="Open Sans"/>
                        <a:sym typeface="Open Sans"/>
                      </a:endParaRPr>
                    </a:p>
                    <a:p>
                      <a:pPr marL="91440" marR="0" lvl="0" indent="-91440" algn="l" rtl="0">
                        <a:lnSpc>
                          <a:spcPct val="100000"/>
                        </a:lnSpc>
                        <a:spcBef>
                          <a:spcPts val="300"/>
                        </a:spcBef>
                        <a:spcAft>
                          <a:spcPts val="0"/>
                        </a:spcAft>
                        <a:buClr>
                          <a:srgbClr val="9E1B32"/>
                        </a:buClr>
                        <a:buSzPts val="900"/>
                        <a:buFont typeface="Open Sans"/>
                        <a:buChar char="•"/>
                      </a:pPr>
                      <a:r>
                        <a:rPr lang="en" sz="900" u="none" strike="noStrike" cap="none">
                          <a:solidFill>
                            <a:schemeClr val="dk1"/>
                          </a:solidFill>
                          <a:latin typeface="Open Sans"/>
                          <a:ea typeface="Open Sans"/>
                          <a:cs typeface="Open Sans"/>
                          <a:sym typeface="Open Sans"/>
                        </a:rPr>
                        <a:t>Invest in CLM and CPQ to enhance boarding process by improving quality of sales data, automating generation of contract schedule &amp; SoW, and then incrementally expand the platform’s capabilities across other enterprise processes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dash"/>
                      <a:round/>
                      <a:headEnd type="none" w="sm" len="sm"/>
                      <a:tailEnd type="none" w="sm" len="sm"/>
                    </a:lnT>
                    <a:lnB w="9525" cap="flat" cmpd="sng">
                      <a:solidFill>
                        <a:srgbClr val="A3AAAD"/>
                      </a:solidFill>
                      <a:prstDash val="dash"/>
                      <a:round/>
                      <a:headEnd type="none" w="sm" len="sm"/>
                      <a:tailEnd type="none" w="sm" len="sm"/>
                    </a:lnB>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bl>
          </a:graphicData>
        </a:graphic>
      </p:graphicFrame>
      <p:sp>
        <p:nvSpPr>
          <p:cNvPr id="993" name="Google Shape;993;p146"/>
          <p:cNvSpPr txBox="1">
            <a:spLocks noGrp="1"/>
          </p:cNvSpPr>
          <p:nvPr>
            <p:ph type="title"/>
          </p:nvPr>
        </p:nvSpPr>
        <p:spPr>
          <a:xfrm>
            <a:off x="274325" y="426725"/>
            <a:ext cx="53538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800"/>
              <a:buNone/>
            </a:pPr>
            <a:r>
              <a:rPr lang="en" sz="1400"/>
              <a:t>Key Opportunities and Solutions</a:t>
            </a:r>
            <a:endParaRPr sz="1400"/>
          </a:p>
          <a:p>
            <a:pPr marL="0" lvl="0" indent="0" algn="l" rtl="0">
              <a:lnSpc>
                <a:spcPct val="100000"/>
              </a:lnSpc>
              <a:spcBef>
                <a:spcPts val="0"/>
              </a:spcBef>
              <a:spcAft>
                <a:spcPts val="0"/>
              </a:spcAft>
              <a:buSzPts val="1800"/>
              <a:buNone/>
            </a:pPr>
            <a:r>
              <a:rPr lang="en" sz="1600" i="1"/>
              <a:t>Initiative: Improve quality of “Sales Opportunity Data”</a:t>
            </a:r>
            <a:endParaRPr sz="1600" i="1"/>
          </a:p>
        </p:txBody>
      </p:sp>
      <p:sp>
        <p:nvSpPr>
          <p:cNvPr id="994" name="Google Shape;994;p146"/>
          <p:cNvSpPr txBox="1"/>
          <p:nvPr/>
        </p:nvSpPr>
        <p:spPr>
          <a:xfrm rot="-5400000">
            <a:off x="11009521" y="4278700"/>
            <a:ext cx="6444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400"/>
              <a:buFont typeface="Arial"/>
              <a:buNone/>
            </a:pPr>
            <a:endParaRPr sz="900" b="1" i="0" u="none" strike="noStrike" cap="none">
              <a:solidFill>
                <a:schemeClr val="dk1"/>
              </a:solidFill>
              <a:latin typeface="Open Sans"/>
              <a:ea typeface="Open Sans"/>
              <a:cs typeface="Open Sans"/>
              <a:sym typeface="Open Sans"/>
            </a:endParaRPr>
          </a:p>
        </p:txBody>
      </p:sp>
      <p:sp>
        <p:nvSpPr>
          <p:cNvPr id="995" name="Google Shape;995;p146"/>
          <p:cNvSpPr txBox="1"/>
          <p:nvPr/>
        </p:nvSpPr>
        <p:spPr>
          <a:xfrm>
            <a:off x="274325" y="4282091"/>
            <a:ext cx="51675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1 Selective high impact solutions and pain points. Please refer to Solutions Prioritization &amp; Current State sections for details</a:t>
            </a:r>
            <a:endParaRPr sz="700" b="0" i="0" u="none" strike="noStrike" cap="none">
              <a:solidFill>
                <a:schemeClr val="dk1"/>
              </a:solidFill>
              <a:latin typeface="Open Sans"/>
              <a:ea typeface="Open Sans"/>
              <a:cs typeface="Open Sans"/>
              <a:sym typeface="Open Sans"/>
            </a:endParaRPr>
          </a:p>
        </p:txBody>
      </p:sp>
      <p:sp>
        <p:nvSpPr>
          <p:cNvPr id="996" name="Google Shape;996;p146"/>
          <p:cNvSpPr/>
          <p:nvPr/>
        </p:nvSpPr>
        <p:spPr>
          <a:xfrm>
            <a:off x="618319" y="4487196"/>
            <a:ext cx="582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Significant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997" name="Google Shape;997;p146"/>
          <p:cNvSpPr/>
          <p:nvPr/>
        </p:nvSpPr>
        <p:spPr>
          <a:xfrm>
            <a:off x="274320" y="4452860"/>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900" b="0" i="0" u="none" strike="noStrike" cap="none">
              <a:solidFill>
                <a:schemeClr val="dk1"/>
              </a:solidFill>
              <a:latin typeface="Open Sans"/>
              <a:ea typeface="Open Sans"/>
              <a:cs typeface="Open Sans"/>
              <a:sym typeface="Open Sans"/>
            </a:endParaRPr>
          </a:p>
        </p:txBody>
      </p:sp>
      <p:sp>
        <p:nvSpPr>
          <p:cNvPr id="998" name="Google Shape;998;p146"/>
          <p:cNvSpPr/>
          <p:nvPr/>
        </p:nvSpPr>
        <p:spPr>
          <a:xfrm>
            <a:off x="1413607" y="4452939"/>
            <a:ext cx="274479" cy="274479"/>
          </a:xfrm>
          <a:custGeom>
            <a:avLst/>
            <a:gdLst/>
            <a:ahLst/>
            <a:cxnLst/>
            <a:rect l="l" t="t" r="r" b="b"/>
            <a:pathLst>
              <a:path w="444500" h="444500" extrusionOk="0">
                <a:moveTo>
                  <a:pt x="2453" y="197917"/>
                </a:moveTo>
                <a:lnTo>
                  <a:pt x="4" y="222211"/>
                </a:lnTo>
                <a:lnTo>
                  <a:pt x="0" y="222211"/>
                </a:lnTo>
                <a:close/>
                <a:moveTo>
                  <a:pt x="4520" y="177443"/>
                </a:moveTo>
                <a:lnTo>
                  <a:pt x="2453" y="197917"/>
                </a:lnTo>
                <a:lnTo>
                  <a:pt x="4515" y="177459"/>
                </a:lnTo>
                <a:close/>
                <a:moveTo>
                  <a:pt x="11908" y="153645"/>
                </a:moveTo>
                <a:lnTo>
                  <a:pt x="4520" y="177443"/>
                </a:lnTo>
                <a:lnTo>
                  <a:pt x="4522" y="177426"/>
                </a:lnTo>
                <a:close/>
                <a:moveTo>
                  <a:pt x="17472" y="135729"/>
                </a:moveTo>
                <a:lnTo>
                  <a:pt x="11908" y="153645"/>
                </a:lnTo>
                <a:lnTo>
                  <a:pt x="17466" y="135741"/>
                </a:lnTo>
                <a:close/>
                <a:moveTo>
                  <a:pt x="29798" y="113021"/>
                </a:moveTo>
                <a:lnTo>
                  <a:pt x="17472" y="135729"/>
                </a:lnTo>
                <a:lnTo>
                  <a:pt x="17477" y="135714"/>
                </a:lnTo>
                <a:close/>
                <a:moveTo>
                  <a:pt x="37964" y="97980"/>
                </a:moveTo>
                <a:lnTo>
                  <a:pt x="29798" y="113021"/>
                </a:lnTo>
                <a:lnTo>
                  <a:pt x="37957" y="97988"/>
                </a:lnTo>
                <a:close/>
                <a:moveTo>
                  <a:pt x="54848" y="77517"/>
                </a:moveTo>
                <a:lnTo>
                  <a:pt x="37964" y="97980"/>
                </a:lnTo>
                <a:lnTo>
                  <a:pt x="37970" y="97968"/>
                </a:lnTo>
                <a:close/>
                <a:moveTo>
                  <a:pt x="65102" y="65090"/>
                </a:moveTo>
                <a:lnTo>
                  <a:pt x="54848" y="77517"/>
                </a:lnTo>
                <a:lnTo>
                  <a:pt x="65096" y="65096"/>
                </a:lnTo>
                <a:close/>
                <a:moveTo>
                  <a:pt x="85772" y="48036"/>
                </a:moveTo>
                <a:lnTo>
                  <a:pt x="65102" y="65090"/>
                </a:lnTo>
                <a:lnTo>
                  <a:pt x="65109" y="65082"/>
                </a:lnTo>
                <a:close/>
                <a:moveTo>
                  <a:pt x="97994" y="37954"/>
                </a:moveTo>
                <a:lnTo>
                  <a:pt x="85772" y="48036"/>
                </a:lnTo>
                <a:lnTo>
                  <a:pt x="97988" y="37957"/>
                </a:lnTo>
                <a:close/>
                <a:moveTo>
                  <a:pt x="121860" y="25000"/>
                </a:moveTo>
                <a:lnTo>
                  <a:pt x="97994" y="37954"/>
                </a:lnTo>
                <a:lnTo>
                  <a:pt x="98000" y="37949"/>
                </a:lnTo>
                <a:close/>
                <a:moveTo>
                  <a:pt x="135745" y="17464"/>
                </a:moveTo>
                <a:lnTo>
                  <a:pt x="121860" y="25000"/>
                </a:lnTo>
                <a:lnTo>
                  <a:pt x="135740" y="17466"/>
                </a:lnTo>
                <a:close/>
                <a:moveTo>
                  <a:pt x="163796" y="8757"/>
                </a:moveTo>
                <a:lnTo>
                  <a:pt x="135745" y="17464"/>
                </a:lnTo>
                <a:lnTo>
                  <a:pt x="135750" y="17462"/>
                </a:lnTo>
                <a:close/>
                <a:moveTo>
                  <a:pt x="177462" y="4515"/>
                </a:moveTo>
                <a:lnTo>
                  <a:pt x="163796" y="8757"/>
                </a:lnTo>
                <a:lnTo>
                  <a:pt x="177459" y="4515"/>
                </a:lnTo>
                <a:close/>
                <a:moveTo>
                  <a:pt x="222250" y="0"/>
                </a:moveTo>
                <a:lnTo>
                  <a:pt x="177462" y="4515"/>
                </a:lnTo>
                <a:lnTo>
                  <a:pt x="177464" y="4514"/>
                </a:lnTo>
                <a:cubicBezTo>
                  <a:pt x="191931" y="1555"/>
                  <a:pt x="206909" y="0"/>
                  <a:pt x="222250" y="0"/>
                </a:cubicBezTo>
                <a:close/>
                <a:moveTo>
                  <a:pt x="222250" y="0"/>
                </a:moveTo>
                <a:cubicBezTo>
                  <a:pt x="344995" y="0"/>
                  <a:pt x="444500" y="99505"/>
                  <a:pt x="444500" y="222250"/>
                </a:cubicBezTo>
                <a:cubicBezTo>
                  <a:pt x="444500" y="344995"/>
                  <a:pt x="344995" y="444500"/>
                  <a:pt x="222250" y="444500"/>
                </a:cubicBezTo>
                <a:cubicBezTo>
                  <a:pt x="99505" y="444500"/>
                  <a:pt x="0" y="344995"/>
                  <a:pt x="0" y="222250"/>
                </a:cubicBezTo>
                <a:lnTo>
                  <a:pt x="4" y="222211"/>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999" name="Google Shape;999;p146"/>
          <p:cNvSpPr/>
          <p:nvPr/>
        </p:nvSpPr>
        <p:spPr>
          <a:xfrm>
            <a:off x="1745135"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High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00" name="Google Shape;1000;p146"/>
          <p:cNvSpPr/>
          <p:nvPr/>
        </p:nvSpPr>
        <p:spPr>
          <a:xfrm>
            <a:off x="2424303" y="4452939"/>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01" name="Google Shape;1001;p146"/>
          <p:cNvSpPr/>
          <p:nvPr/>
        </p:nvSpPr>
        <p:spPr>
          <a:xfrm>
            <a:off x="2762684"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Medium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02" name="Google Shape;1002;p146"/>
          <p:cNvSpPr/>
          <p:nvPr/>
        </p:nvSpPr>
        <p:spPr>
          <a:xfrm>
            <a:off x="3425036" y="4452939"/>
            <a:ext cx="274479" cy="274479"/>
          </a:xfrm>
          <a:custGeom>
            <a:avLst/>
            <a:gdLst/>
            <a:ahLst/>
            <a:cxnLst/>
            <a:rect l="l" t="t" r="r" b="b"/>
            <a:pathLst>
              <a:path w="444500" h="444500" extrusionOk="0">
                <a:moveTo>
                  <a:pt x="243386" y="442369"/>
                </a:moveTo>
                <a:lnTo>
                  <a:pt x="222250" y="444500"/>
                </a:lnTo>
                <a:lnTo>
                  <a:pt x="222122" y="444487"/>
                </a:lnTo>
                <a:close/>
                <a:moveTo>
                  <a:pt x="199130" y="442169"/>
                </a:moveTo>
                <a:lnTo>
                  <a:pt x="222122" y="444487"/>
                </a:lnTo>
                <a:lnTo>
                  <a:pt x="221992" y="444500"/>
                </a:lnTo>
                <a:close/>
                <a:moveTo>
                  <a:pt x="266907" y="439998"/>
                </a:moveTo>
                <a:lnTo>
                  <a:pt x="266771" y="440040"/>
                </a:lnTo>
                <a:lnTo>
                  <a:pt x="243386" y="442369"/>
                </a:lnTo>
                <a:close/>
                <a:moveTo>
                  <a:pt x="177341" y="439948"/>
                </a:moveTo>
                <a:lnTo>
                  <a:pt x="199130" y="442169"/>
                </a:lnTo>
                <a:lnTo>
                  <a:pt x="177459" y="439985"/>
                </a:lnTo>
                <a:close/>
                <a:moveTo>
                  <a:pt x="286885" y="433825"/>
                </a:moveTo>
                <a:lnTo>
                  <a:pt x="267041" y="439985"/>
                </a:lnTo>
                <a:lnTo>
                  <a:pt x="266907" y="439998"/>
                </a:lnTo>
                <a:close/>
                <a:moveTo>
                  <a:pt x="155926" y="433301"/>
                </a:moveTo>
                <a:lnTo>
                  <a:pt x="177341" y="439948"/>
                </a:lnTo>
                <a:lnTo>
                  <a:pt x="177224" y="439936"/>
                </a:lnTo>
                <a:close/>
                <a:moveTo>
                  <a:pt x="308622" y="427077"/>
                </a:moveTo>
                <a:lnTo>
                  <a:pt x="308490" y="427148"/>
                </a:lnTo>
                <a:lnTo>
                  <a:pt x="286885" y="433825"/>
                </a:lnTo>
                <a:close/>
                <a:moveTo>
                  <a:pt x="135640" y="426980"/>
                </a:moveTo>
                <a:lnTo>
                  <a:pt x="155926" y="433301"/>
                </a:lnTo>
                <a:lnTo>
                  <a:pt x="135740" y="427035"/>
                </a:lnTo>
                <a:close/>
                <a:moveTo>
                  <a:pt x="326901" y="417188"/>
                </a:moveTo>
                <a:lnTo>
                  <a:pt x="308760" y="427035"/>
                </a:lnTo>
                <a:lnTo>
                  <a:pt x="308622" y="427077"/>
                </a:lnTo>
                <a:close/>
                <a:moveTo>
                  <a:pt x="116004" y="416322"/>
                </a:moveTo>
                <a:lnTo>
                  <a:pt x="135640" y="426980"/>
                </a:lnTo>
                <a:lnTo>
                  <a:pt x="135534" y="426947"/>
                </a:lnTo>
                <a:close/>
                <a:moveTo>
                  <a:pt x="346378" y="406616"/>
                </a:moveTo>
                <a:lnTo>
                  <a:pt x="346257" y="406716"/>
                </a:lnTo>
                <a:lnTo>
                  <a:pt x="326901" y="417188"/>
                </a:lnTo>
                <a:close/>
                <a:moveTo>
                  <a:pt x="97907" y="406477"/>
                </a:moveTo>
                <a:lnTo>
                  <a:pt x="116004" y="416322"/>
                </a:lnTo>
                <a:lnTo>
                  <a:pt x="97988" y="406543"/>
                </a:lnTo>
                <a:close/>
                <a:moveTo>
                  <a:pt x="362233" y="393572"/>
                </a:moveTo>
                <a:lnTo>
                  <a:pt x="346512" y="406543"/>
                </a:lnTo>
                <a:lnTo>
                  <a:pt x="346378" y="406616"/>
                </a:lnTo>
                <a:close/>
                <a:moveTo>
                  <a:pt x="80764" y="392332"/>
                </a:moveTo>
                <a:lnTo>
                  <a:pt x="97907" y="406477"/>
                </a:lnTo>
                <a:lnTo>
                  <a:pt x="97815" y="406426"/>
                </a:lnTo>
                <a:close/>
                <a:moveTo>
                  <a:pt x="379282" y="379506"/>
                </a:moveTo>
                <a:lnTo>
                  <a:pt x="379176" y="379633"/>
                </a:lnTo>
                <a:lnTo>
                  <a:pt x="362233" y="393572"/>
                </a:lnTo>
                <a:close/>
                <a:moveTo>
                  <a:pt x="65034" y="379330"/>
                </a:moveTo>
                <a:lnTo>
                  <a:pt x="80764" y="392332"/>
                </a:lnTo>
                <a:lnTo>
                  <a:pt x="65096" y="379405"/>
                </a:lnTo>
                <a:close/>
                <a:moveTo>
                  <a:pt x="392242" y="363845"/>
                </a:moveTo>
                <a:lnTo>
                  <a:pt x="379404" y="379405"/>
                </a:lnTo>
                <a:lnTo>
                  <a:pt x="379282" y="379506"/>
                </a:lnTo>
                <a:close/>
                <a:moveTo>
                  <a:pt x="51053" y="362384"/>
                </a:moveTo>
                <a:lnTo>
                  <a:pt x="65034" y="379330"/>
                </a:lnTo>
                <a:lnTo>
                  <a:pt x="64959" y="379268"/>
                </a:lnTo>
                <a:close/>
                <a:moveTo>
                  <a:pt x="406437" y="346641"/>
                </a:moveTo>
                <a:lnTo>
                  <a:pt x="406354" y="346793"/>
                </a:lnTo>
                <a:lnTo>
                  <a:pt x="392242" y="363845"/>
                </a:lnTo>
                <a:close/>
                <a:moveTo>
                  <a:pt x="37914" y="346432"/>
                </a:moveTo>
                <a:lnTo>
                  <a:pt x="51053" y="362384"/>
                </a:lnTo>
                <a:lnTo>
                  <a:pt x="37957" y="346512"/>
                </a:lnTo>
                <a:close/>
                <a:moveTo>
                  <a:pt x="416250" y="328630"/>
                </a:moveTo>
                <a:lnTo>
                  <a:pt x="406543" y="346512"/>
                </a:lnTo>
                <a:lnTo>
                  <a:pt x="406437" y="346641"/>
                </a:lnTo>
                <a:close/>
                <a:moveTo>
                  <a:pt x="27492" y="327231"/>
                </a:moveTo>
                <a:lnTo>
                  <a:pt x="37914" y="346432"/>
                </a:lnTo>
                <a:lnTo>
                  <a:pt x="37858" y="346364"/>
                </a:lnTo>
                <a:close/>
                <a:moveTo>
                  <a:pt x="426950" y="308915"/>
                </a:moveTo>
                <a:lnTo>
                  <a:pt x="426897" y="309086"/>
                </a:lnTo>
                <a:lnTo>
                  <a:pt x="416250" y="328630"/>
                </a:lnTo>
                <a:close/>
                <a:moveTo>
                  <a:pt x="17441" y="308680"/>
                </a:moveTo>
                <a:lnTo>
                  <a:pt x="27492" y="327231"/>
                </a:lnTo>
                <a:lnTo>
                  <a:pt x="17466" y="308760"/>
                </a:lnTo>
                <a:close/>
                <a:moveTo>
                  <a:pt x="433266" y="288686"/>
                </a:moveTo>
                <a:lnTo>
                  <a:pt x="427035" y="308760"/>
                </a:lnTo>
                <a:lnTo>
                  <a:pt x="426950" y="308915"/>
                </a:lnTo>
                <a:close/>
                <a:moveTo>
                  <a:pt x="10867" y="287503"/>
                </a:moveTo>
                <a:lnTo>
                  <a:pt x="17441" y="308680"/>
                </a:lnTo>
                <a:lnTo>
                  <a:pt x="17403" y="308610"/>
                </a:lnTo>
                <a:close/>
                <a:moveTo>
                  <a:pt x="439929" y="267221"/>
                </a:moveTo>
                <a:lnTo>
                  <a:pt x="439910" y="267404"/>
                </a:lnTo>
                <a:lnTo>
                  <a:pt x="433266" y="288686"/>
                </a:lnTo>
                <a:close/>
                <a:moveTo>
                  <a:pt x="4508" y="266966"/>
                </a:moveTo>
                <a:lnTo>
                  <a:pt x="10867" y="287503"/>
                </a:lnTo>
                <a:lnTo>
                  <a:pt x="4515" y="267041"/>
                </a:lnTo>
                <a:close/>
                <a:moveTo>
                  <a:pt x="442173" y="245333"/>
                </a:moveTo>
                <a:lnTo>
                  <a:pt x="439985" y="267041"/>
                </a:lnTo>
                <a:lnTo>
                  <a:pt x="439929" y="267221"/>
                </a:lnTo>
                <a:close/>
                <a:moveTo>
                  <a:pt x="2223" y="244301"/>
                </a:moveTo>
                <a:lnTo>
                  <a:pt x="4508" y="266966"/>
                </a:lnTo>
                <a:lnTo>
                  <a:pt x="4487" y="266897"/>
                </a:lnTo>
                <a:close/>
                <a:moveTo>
                  <a:pt x="444461" y="222638"/>
                </a:moveTo>
                <a:lnTo>
                  <a:pt x="444500" y="222638"/>
                </a:lnTo>
                <a:lnTo>
                  <a:pt x="442173" y="245333"/>
                </a:lnTo>
                <a:close/>
                <a:moveTo>
                  <a:pt x="7" y="222181"/>
                </a:moveTo>
                <a:lnTo>
                  <a:pt x="2223" y="244301"/>
                </a:lnTo>
                <a:lnTo>
                  <a:pt x="0" y="222250"/>
                </a:lnTo>
                <a:close/>
                <a:moveTo>
                  <a:pt x="2230" y="200131"/>
                </a:moveTo>
                <a:lnTo>
                  <a:pt x="7" y="222181"/>
                </a:lnTo>
                <a:lnTo>
                  <a:pt x="1" y="222121"/>
                </a:lnTo>
                <a:close/>
                <a:moveTo>
                  <a:pt x="4534" y="177400"/>
                </a:moveTo>
                <a:lnTo>
                  <a:pt x="2230" y="200131"/>
                </a:lnTo>
                <a:lnTo>
                  <a:pt x="4515" y="177459"/>
                </a:lnTo>
                <a:close/>
                <a:moveTo>
                  <a:pt x="10925" y="156812"/>
                </a:moveTo>
                <a:lnTo>
                  <a:pt x="4534" y="177400"/>
                </a:lnTo>
                <a:lnTo>
                  <a:pt x="4539" y="177350"/>
                </a:lnTo>
                <a:close/>
                <a:moveTo>
                  <a:pt x="17491" y="135694"/>
                </a:moveTo>
                <a:lnTo>
                  <a:pt x="10925" y="156812"/>
                </a:lnTo>
                <a:lnTo>
                  <a:pt x="17466" y="135741"/>
                </a:lnTo>
                <a:close/>
                <a:moveTo>
                  <a:pt x="27854" y="116601"/>
                </a:moveTo>
                <a:lnTo>
                  <a:pt x="17491" y="135694"/>
                </a:lnTo>
                <a:lnTo>
                  <a:pt x="17504" y="135653"/>
                </a:lnTo>
                <a:close/>
                <a:moveTo>
                  <a:pt x="37985" y="97955"/>
                </a:moveTo>
                <a:lnTo>
                  <a:pt x="27854" y="116601"/>
                </a:lnTo>
                <a:lnTo>
                  <a:pt x="37957" y="97988"/>
                </a:lnTo>
                <a:close/>
                <a:moveTo>
                  <a:pt x="52031" y="80930"/>
                </a:moveTo>
                <a:lnTo>
                  <a:pt x="37985" y="97955"/>
                </a:lnTo>
                <a:lnTo>
                  <a:pt x="38002" y="97922"/>
                </a:lnTo>
                <a:close/>
                <a:moveTo>
                  <a:pt x="65123" y="65073"/>
                </a:moveTo>
                <a:lnTo>
                  <a:pt x="52031" y="80930"/>
                </a:lnTo>
                <a:lnTo>
                  <a:pt x="65096" y="65096"/>
                </a:lnTo>
                <a:close/>
                <a:moveTo>
                  <a:pt x="82403" y="50816"/>
                </a:moveTo>
                <a:lnTo>
                  <a:pt x="65123" y="65073"/>
                </a:lnTo>
                <a:lnTo>
                  <a:pt x="65142" y="65050"/>
                </a:lnTo>
                <a:close/>
                <a:moveTo>
                  <a:pt x="98012" y="37944"/>
                </a:moveTo>
                <a:lnTo>
                  <a:pt x="82403" y="50816"/>
                </a:lnTo>
                <a:lnTo>
                  <a:pt x="97988" y="37957"/>
                </a:lnTo>
                <a:close/>
                <a:moveTo>
                  <a:pt x="118349" y="26905"/>
                </a:moveTo>
                <a:lnTo>
                  <a:pt x="98012" y="37944"/>
                </a:lnTo>
                <a:lnTo>
                  <a:pt x="98030" y="37929"/>
                </a:lnTo>
                <a:close/>
                <a:moveTo>
                  <a:pt x="135759" y="17460"/>
                </a:moveTo>
                <a:lnTo>
                  <a:pt x="118349" y="26905"/>
                </a:lnTo>
                <a:lnTo>
                  <a:pt x="135740" y="17466"/>
                </a:lnTo>
                <a:close/>
                <a:moveTo>
                  <a:pt x="160484" y="9785"/>
                </a:moveTo>
                <a:lnTo>
                  <a:pt x="135759" y="17460"/>
                </a:lnTo>
                <a:lnTo>
                  <a:pt x="135773" y="17453"/>
                </a:lnTo>
                <a:close/>
                <a:moveTo>
                  <a:pt x="177469" y="4514"/>
                </a:moveTo>
                <a:lnTo>
                  <a:pt x="160484" y="9785"/>
                </a:lnTo>
                <a:lnTo>
                  <a:pt x="177459" y="4515"/>
                </a:lnTo>
                <a:close/>
                <a:moveTo>
                  <a:pt x="219671" y="260"/>
                </a:moveTo>
                <a:lnTo>
                  <a:pt x="177469" y="4514"/>
                </a:lnTo>
                <a:lnTo>
                  <a:pt x="177477" y="4512"/>
                </a:lnTo>
                <a:close/>
                <a:moveTo>
                  <a:pt x="222251" y="0"/>
                </a:moveTo>
                <a:lnTo>
                  <a:pt x="267041" y="4515"/>
                </a:lnTo>
                <a:cubicBezTo>
                  <a:pt x="368317" y="25240"/>
                  <a:pt x="444500" y="114848"/>
                  <a:pt x="444500" y="222250"/>
                </a:cubicBezTo>
                <a:lnTo>
                  <a:pt x="444461" y="222638"/>
                </a:lnTo>
                <a:lnTo>
                  <a:pt x="222250" y="222250"/>
                </a:lnTo>
                <a:close/>
                <a:moveTo>
                  <a:pt x="222251" y="0"/>
                </a:moveTo>
                <a:lnTo>
                  <a:pt x="222251" y="0"/>
                </a:lnTo>
                <a:lnTo>
                  <a:pt x="222251" y="0"/>
                </a:lnTo>
                <a:close/>
                <a:moveTo>
                  <a:pt x="222250" y="0"/>
                </a:moveTo>
                <a:lnTo>
                  <a:pt x="222251" y="0"/>
                </a:lnTo>
                <a:lnTo>
                  <a:pt x="219671" y="26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03" name="Google Shape;1003;p146"/>
          <p:cNvSpPr/>
          <p:nvPr/>
        </p:nvSpPr>
        <p:spPr>
          <a:xfrm>
            <a:off x="3750790"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Low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04" name="Google Shape;1004;p146"/>
          <p:cNvSpPr/>
          <p:nvPr/>
        </p:nvSpPr>
        <p:spPr>
          <a:xfrm>
            <a:off x="2892725" y="1490472"/>
            <a:ext cx="274500" cy="2157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05" name="Google Shape;1005;p146"/>
          <p:cNvSpPr/>
          <p:nvPr/>
        </p:nvSpPr>
        <p:spPr>
          <a:xfrm>
            <a:off x="5765464" y="941814"/>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06" name="Google Shape;1006;p146"/>
          <p:cNvSpPr/>
          <p:nvPr/>
        </p:nvSpPr>
        <p:spPr>
          <a:xfrm>
            <a:off x="7730119" y="941814"/>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07" name="Google Shape;1007;p146"/>
          <p:cNvSpPr/>
          <p:nvPr/>
        </p:nvSpPr>
        <p:spPr>
          <a:xfrm>
            <a:off x="8423427" y="941814"/>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1008" name="Google Shape;1008;p146"/>
          <p:cNvGrpSpPr/>
          <p:nvPr/>
        </p:nvGrpSpPr>
        <p:grpSpPr>
          <a:xfrm>
            <a:off x="6012686" y="755752"/>
            <a:ext cx="2202215" cy="137100"/>
            <a:chOff x="6012686" y="1517752"/>
            <a:chExt cx="2202215" cy="137100"/>
          </a:xfrm>
        </p:grpSpPr>
        <p:sp>
          <p:nvSpPr>
            <p:cNvPr id="1009" name="Google Shape;1009;p146"/>
            <p:cNvSpPr/>
            <p:nvPr/>
          </p:nvSpPr>
          <p:spPr>
            <a:xfrm rot="5400000">
              <a:off x="5999036"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10" name="Google Shape;1010;p146"/>
            <p:cNvSpPr/>
            <p:nvPr/>
          </p:nvSpPr>
          <p:spPr>
            <a:xfrm rot="5400000">
              <a:off x="6731477"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11" name="Google Shape;1011;p146"/>
            <p:cNvSpPr/>
            <p:nvPr/>
          </p:nvSpPr>
          <p:spPr>
            <a:xfrm rot="5400000">
              <a:off x="7307580"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12" name="Google Shape;1012;p146"/>
            <p:cNvSpPr/>
            <p:nvPr/>
          </p:nvSpPr>
          <p:spPr>
            <a:xfrm rot="5400000" flipH="1">
              <a:off x="8091451"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grpSp>
      <p:sp>
        <p:nvSpPr>
          <p:cNvPr id="1013" name="Google Shape;1013;p146"/>
          <p:cNvSpPr/>
          <p:nvPr/>
        </p:nvSpPr>
        <p:spPr>
          <a:xfrm>
            <a:off x="7063966" y="941814"/>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14" name="Google Shape;1014;p146"/>
          <p:cNvSpPr/>
          <p:nvPr/>
        </p:nvSpPr>
        <p:spPr>
          <a:xfrm>
            <a:off x="6397803" y="941814"/>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218"/>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475" name="Google Shape;3475;p218"/>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476" name="Google Shape;3476;p218"/>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3477" name="Google Shape;3477;p218"/>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478" name="Google Shape;3478;p218"/>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accent6"/>
                </a:solidFill>
                <a:latin typeface="Open Sans"/>
                <a:ea typeface="Open Sans"/>
                <a:cs typeface="Open Sans"/>
                <a:sym typeface="Open Sans"/>
              </a:rPr>
              <a:t>Design</a:t>
            </a:r>
            <a:endParaRPr sz="600" b="1">
              <a:solidFill>
                <a:schemeClr val="accent6"/>
              </a:solidFill>
              <a:latin typeface="Open Sans"/>
              <a:ea typeface="Open Sans"/>
              <a:cs typeface="Open Sans"/>
              <a:sym typeface="Open Sans"/>
            </a:endParaRPr>
          </a:p>
        </p:txBody>
      </p:sp>
      <p:sp>
        <p:nvSpPr>
          <p:cNvPr id="3479" name="Google Shape;3479;p218"/>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480" name="Google Shape;3480;p218"/>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3481" name="Google Shape;3481;p218"/>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Improve quality of “Sales Opportunity Data”</a:t>
            </a:r>
            <a:endParaRPr/>
          </a:p>
          <a:p>
            <a:pPr marL="0" lvl="0" indent="0" algn="l" rtl="0">
              <a:spcBef>
                <a:spcPts val="0"/>
              </a:spcBef>
              <a:spcAft>
                <a:spcPts val="0"/>
              </a:spcAft>
              <a:buNone/>
            </a:pPr>
            <a:r>
              <a:rPr lang="en" sz="1400" i="1"/>
              <a:t>Logical Architecture Context</a:t>
            </a:r>
            <a:endParaRPr sz="1400" i="1"/>
          </a:p>
        </p:txBody>
      </p:sp>
      <p:sp>
        <p:nvSpPr>
          <p:cNvPr id="3482" name="Google Shape;3482;p218"/>
          <p:cNvSpPr/>
          <p:nvPr/>
        </p:nvSpPr>
        <p:spPr>
          <a:xfrm>
            <a:off x="274320" y="1605075"/>
            <a:ext cx="8595300" cy="662700"/>
          </a:xfrm>
          <a:prstGeom prst="roundRect">
            <a:avLst>
              <a:gd name="adj" fmla="val 16667"/>
            </a:avLst>
          </a:prstGeom>
          <a:noFill/>
          <a:ln w="9525" cap="flat" cmpd="sng">
            <a:solidFill>
              <a:schemeClr val="accent6"/>
            </a:solidFill>
            <a:prstDash val="solid"/>
            <a:round/>
            <a:headEnd type="none" w="sm" len="sm"/>
            <a:tailEnd type="none" w="sm" len="sm"/>
          </a:ln>
        </p:spPr>
        <p:txBody>
          <a:bodyPr spcFirstLastPara="1" wrap="square" lIns="91425" tIns="45700" rIns="91425" bIns="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Integration</a:t>
            </a:r>
            <a:endParaRPr sz="800" b="1">
              <a:solidFill>
                <a:schemeClr val="accent2"/>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Channel</a:t>
            </a:r>
            <a:endParaRPr sz="800" b="1" i="0" u="none" strike="noStrike" cap="none">
              <a:solidFill>
                <a:schemeClr val="accent2"/>
              </a:solidFill>
              <a:latin typeface="Open Sans"/>
              <a:ea typeface="Open Sans"/>
              <a:cs typeface="Open Sans"/>
              <a:sym typeface="Open Sans"/>
            </a:endParaRPr>
          </a:p>
        </p:txBody>
      </p:sp>
      <p:sp>
        <p:nvSpPr>
          <p:cNvPr id="3483" name="Google Shape;3483;p218"/>
          <p:cNvSpPr/>
          <p:nvPr/>
        </p:nvSpPr>
        <p:spPr>
          <a:xfrm>
            <a:off x="274320" y="3811425"/>
            <a:ext cx="8595300" cy="856500"/>
          </a:xfrm>
          <a:prstGeom prst="roundRect">
            <a:avLst>
              <a:gd name="adj" fmla="val 16667"/>
            </a:avLst>
          </a:prstGeom>
          <a:noFill/>
          <a:ln w="9525" cap="flat" cmpd="sng">
            <a:solidFill>
              <a:schemeClr val="accent6"/>
            </a:solidFill>
            <a:prstDash val="solid"/>
            <a:round/>
            <a:headEnd type="none" w="sm" len="sm"/>
            <a:tailEnd type="none" w="sm" len="sm"/>
          </a:ln>
        </p:spPr>
        <p:txBody>
          <a:bodyPr spcFirstLastPara="1" wrap="square" lIns="91425" tIns="45700" rIns="91425" bIns="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800" b="1">
                <a:solidFill>
                  <a:schemeClr val="accent2"/>
                </a:solidFill>
                <a:latin typeface="Open Sans"/>
                <a:ea typeface="Open Sans"/>
                <a:cs typeface="Open Sans"/>
                <a:sym typeface="Open Sans"/>
              </a:rPr>
              <a:t>Systems</a:t>
            </a:r>
            <a:endParaRPr sz="800" b="1">
              <a:latin typeface="Open Sans"/>
              <a:ea typeface="Open Sans"/>
              <a:cs typeface="Open Sans"/>
              <a:sym typeface="Open Sans"/>
            </a:endParaRPr>
          </a:p>
        </p:txBody>
      </p:sp>
      <p:sp>
        <p:nvSpPr>
          <p:cNvPr id="3484" name="Google Shape;3484;p218"/>
          <p:cNvSpPr/>
          <p:nvPr/>
        </p:nvSpPr>
        <p:spPr>
          <a:xfrm>
            <a:off x="2966584" y="1646625"/>
            <a:ext cx="1097400" cy="579600"/>
          </a:xfrm>
          <a:prstGeom prst="roundRect">
            <a:avLst>
              <a:gd name="adj" fmla="val 9091"/>
            </a:avLst>
          </a:prstGeom>
          <a:solidFill>
            <a:schemeClr val="lt2"/>
          </a:solidFill>
          <a:ln>
            <a:noFill/>
          </a:ln>
        </p:spPr>
        <p:txBody>
          <a:bodyPr spcFirstLastPara="1" wrap="square" lIns="91425" tIns="45700" rIns="45700"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700" i="0" u="none" strike="noStrike" cap="none">
              <a:solidFill>
                <a:schemeClr val="lt1"/>
              </a:solidFill>
              <a:highlight>
                <a:srgbClr val="FFFF00"/>
              </a:highlight>
              <a:latin typeface="Open Sans"/>
              <a:ea typeface="Open Sans"/>
              <a:cs typeface="Open Sans"/>
              <a:sym typeface="Open Sans"/>
            </a:endParaRPr>
          </a:p>
        </p:txBody>
      </p:sp>
      <p:sp>
        <p:nvSpPr>
          <p:cNvPr id="3485" name="Google Shape;3485;p218"/>
          <p:cNvSpPr/>
          <p:nvPr/>
        </p:nvSpPr>
        <p:spPr>
          <a:xfrm>
            <a:off x="4158609" y="1646625"/>
            <a:ext cx="3549600" cy="579600"/>
          </a:xfrm>
          <a:prstGeom prst="roundRect">
            <a:avLst>
              <a:gd name="adj" fmla="val 9091"/>
            </a:avLst>
          </a:prstGeom>
          <a:solidFill>
            <a:schemeClr val="lt2"/>
          </a:solidFill>
          <a:ln>
            <a:noFill/>
          </a:ln>
        </p:spPr>
        <p:txBody>
          <a:bodyPr spcFirstLastPara="1" wrap="square" lIns="91425" tIns="45700" rIns="45700"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700" b="1" i="0" u="none" strike="noStrike" cap="none">
              <a:solidFill>
                <a:schemeClr val="lt1"/>
              </a:solidFill>
              <a:highlight>
                <a:srgbClr val="FFFF00"/>
              </a:highlight>
              <a:latin typeface="Open Sans"/>
              <a:ea typeface="Open Sans"/>
              <a:cs typeface="Open Sans"/>
              <a:sym typeface="Open Sans"/>
            </a:endParaRPr>
          </a:p>
        </p:txBody>
      </p:sp>
      <p:sp>
        <p:nvSpPr>
          <p:cNvPr id="3486" name="Google Shape;3486;p218"/>
          <p:cNvSpPr txBox="1"/>
          <p:nvPr/>
        </p:nvSpPr>
        <p:spPr>
          <a:xfrm>
            <a:off x="2788200" y="1073275"/>
            <a:ext cx="19659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Alliance </a:t>
            </a:r>
            <a:r>
              <a:rPr lang="en" sz="800" i="1">
                <a:solidFill>
                  <a:schemeClr val="dk1"/>
                </a:solidFill>
                <a:latin typeface="Open Sans"/>
                <a:ea typeface="Open Sans"/>
                <a:cs typeface="Open Sans"/>
                <a:sym typeface="Open Sans"/>
              </a:rPr>
              <a:t>(I9 Cloud)</a:t>
            </a:r>
            <a:endParaRPr sz="800" i="1">
              <a:solidFill>
                <a:schemeClr val="dk1"/>
              </a:solidFill>
              <a:latin typeface="Open Sans"/>
              <a:ea typeface="Open Sans"/>
              <a:cs typeface="Open Sans"/>
              <a:sym typeface="Open Sans"/>
            </a:endParaRPr>
          </a:p>
          <a:p>
            <a:pPr marL="0" lvl="0" indent="0" algn="l" rtl="0">
              <a:spcBef>
                <a:spcPts val="0"/>
              </a:spcBef>
              <a:spcAft>
                <a:spcPts val="0"/>
              </a:spcAft>
              <a:buNone/>
            </a:pPr>
            <a:endParaRPr sz="800" i="1">
              <a:solidFill>
                <a:schemeClr val="dk1"/>
              </a:solidFill>
              <a:latin typeface="Open Sans"/>
              <a:ea typeface="Open Sans"/>
              <a:cs typeface="Open Sans"/>
              <a:sym typeface="Open Sans"/>
            </a:endParaRPr>
          </a:p>
          <a:p>
            <a:pPr marL="0" lvl="0" indent="0" algn="l" rtl="0">
              <a:spcBef>
                <a:spcPts val="0"/>
              </a:spcBef>
              <a:spcAft>
                <a:spcPts val="0"/>
              </a:spcAft>
              <a:buNone/>
            </a:pPr>
            <a:endParaRPr sz="800" i="1">
              <a:solidFill>
                <a:schemeClr val="dk1"/>
              </a:solidFill>
              <a:latin typeface="Open Sans"/>
              <a:ea typeface="Open Sans"/>
              <a:cs typeface="Open Sans"/>
              <a:sym typeface="Open Sans"/>
            </a:endParaRPr>
          </a:p>
        </p:txBody>
      </p:sp>
      <p:sp>
        <p:nvSpPr>
          <p:cNvPr id="3487" name="Google Shape;3487;p218"/>
          <p:cNvSpPr/>
          <p:nvPr/>
        </p:nvSpPr>
        <p:spPr>
          <a:xfrm>
            <a:off x="274320" y="2267775"/>
            <a:ext cx="8595300" cy="1543500"/>
          </a:xfrm>
          <a:prstGeom prst="roundRect">
            <a:avLst>
              <a:gd name="adj" fmla="val 7940"/>
            </a:avLst>
          </a:prstGeom>
          <a:solidFill>
            <a:srgbClr val="FFFFFF"/>
          </a:solidFill>
          <a:ln w="9525" cap="flat" cmpd="sng">
            <a:solidFill>
              <a:schemeClr val="accent6"/>
            </a:solidFill>
            <a:prstDash val="solid"/>
            <a:round/>
            <a:headEnd type="none" w="sm" len="sm"/>
            <a:tailEnd type="none" w="sm" len="sm"/>
          </a:ln>
        </p:spPr>
        <p:txBody>
          <a:bodyPr spcFirstLastPara="1" wrap="square" lIns="91425" tIns="45700" rIns="91425" bIns="91425"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Employer Onboarding</a:t>
            </a:r>
            <a:r>
              <a:rPr lang="en" sz="800" b="1">
                <a:solidFill>
                  <a:schemeClr val="accent2"/>
                </a:solidFill>
                <a:latin typeface="Open Sans"/>
                <a:ea typeface="Open Sans"/>
                <a:cs typeface="Open Sans"/>
                <a:sym typeface="Open Sans"/>
              </a:rPr>
              <a:t>/</a:t>
            </a:r>
            <a:endParaRPr sz="800" b="1" i="0" u="none" strike="noStrike" cap="none">
              <a:solidFill>
                <a:schemeClr val="accent2"/>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OffBoarding Services</a:t>
            </a:r>
            <a:endParaRPr sz="800" b="1" i="0" u="none" strike="noStrike" cap="none">
              <a:solidFill>
                <a:schemeClr val="accent2"/>
              </a:solidFill>
              <a:latin typeface="Open Sans"/>
              <a:ea typeface="Open Sans"/>
              <a:cs typeface="Open Sans"/>
              <a:sym typeface="Open Sans"/>
            </a:endParaRPr>
          </a:p>
        </p:txBody>
      </p:sp>
      <p:sp>
        <p:nvSpPr>
          <p:cNvPr id="3488" name="Google Shape;3488;p218"/>
          <p:cNvSpPr/>
          <p:nvPr/>
        </p:nvSpPr>
        <p:spPr>
          <a:xfrm>
            <a:off x="682609" y="3889650"/>
            <a:ext cx="24531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Core Systems </a:t>
            </a:r>
            <a:r>
              <a:rPr lang="en" sz="700" i="1">
                <a:solidFill>
                  <a:schemeClr val="dk1"/>
                </a:solidFill>
                <a:latin typeface="Open Sans"/>
                <a:ea typeface="Open Sans"/>
                <a:cs typeface="Open Sans"/>
                <a:sym typeface="Open Sans"/>
              </a:rPr>
              <a:t>(Common across products)</a:t>
            </a:r>
            <a:endParaRPr sz="700" i="1">
              <a:solidFill>
                <a:schemeClr val="dk1"/>
              </a:solidFill>
              <a:latin typeface="Open Sans"/>
              <a:ea typeface="Open Sans"/>
              <a:cs typeface="Open Sans"/>
              <a:sym typeface="Open Sans"/>
            </a:endParaRPr>
          </a:p>
        </p:txBody>
      </p:sp>
      <p:sp>
        <p:nvSpPr>
          <p:cNvPr id="3489" name="Google Shape;3489;p218"/>
          <p:cNvSpPr/>
          <p:nvPr/>
        </p:nvSpPr>
        <p:spPr>
          <a:xfrm>
            <a:off x="7125525" y="1686416"/>
            <a:ext cx="503700" cy="354300"/>
          </a:xfrm>
          <a:prstGeom prst="rect">
            <a:avLst/>
          </a:prstGeom>
          <a:solidFill>
            <a:schemeClr val="lt2"/>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700" i="0" u="none" strike="noStrike" cap="none">
                <a:solidFill>
                  <a:schemeClr val="dk1"/>
                </a:solidFill>
                <a:latin typeface="Open Sans"/>
                <a:ea typeface="Open Sans"/>
                <a:cs typeface="Open Sans"/>
                <a:sym typeface="Open Sans"/>
              </a:rPr>
              <a:t>Data </a:t>
            </a:r>
            <a:endParaRPr sz="700" i="0" u="none" strike="noStrike" cap="none">
              <a:solidFill>
                <a:schemeClr val="dk1"/>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1000"/>
              <a:buFont typeface="Arial"/>
              <a:buNone/>
            </a:pPr>
            <a:r>
              <a:rPr lang="en" sz="700" i="0" u="none" strike="noStrike" cap="none">
                <a:solidFill>
                  <a:schemeClr val="dk1"/>
                </a:solidFill>
                <a:latin typeface="Open Sans"/>
                <a:ea typeface="Open Sans"/>
                <a:cs typeface="Open Sans"/>
                <a:sym typeface="Open Sans"/>
              </a:rPr>
              <a:t>Acquisition </a:t>
            </a:r>
            <a:endParaRPr sz="700" i="0" u="none" strike="noStrike" cap="none">
              <a:solidFill>
                <a:schemeClr val="dk1"/>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1000"/>
              <a:buFont typeface="Arial"/>
              <a:buNone/>
            </a:pPr>
            <a:r>
              <a:rPr lang="en" sz="700" i="0" u="none" strike="noStrike" cap="none">
                <a:solidFill>
                  <a:schemeClr val="dk1"/>
                </a:solidFill>
                <a:latin typeface="Open Sans"/>
                <a:ea typeface="Open Sans"/>
                <a:cs typeface="Open Sans"/>
                <a:sym typeface="Open Sans"/>
              </a:rPr>
              <a:t>Services</a:t>
            </a:r>
            <a:endParaRPr sz="700" i="0" u="none" strike="noStrike" cap="none">
              <a:solidFill>
                <a:schemeClr val="dk1"/>
              </a:solidFill>
              <a:latin typeface="Open Sans"/>
              <a:ea typeface="Open Sans"/>
              <a:cs typeface="Open Sans"/>
              <a:sym typeface="Open Sans"/>
            </a:endParaRPr>
          </a:p>
        </p:txBody>
      </p:sp>
      <p:sp>
        <p:nvSpPr>
          <p:cNvPr id="3490" name="Google Shape;3490;p218"/>
          <p:cNvSpPr/>
          <p:nvPr/>
        </p:nvSpPr>
        <p:spPr>
          <a:xfrm>
            <a:off x="378229" y="2347225"/>
            <a:ext cx="3802800" cy="1418400"/>
          </a:xfrm>
          <a:prstGeom prst="roundRect">
            <a:avLst>
              <a:gd name="adj" fmla="val 9091"/>
            </a:avLst>
          </a:prstGeom>
          <a:solidFill>
            <a:schemeClr val="accent1"/>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Employer</a:t>
            </a:r>
            <a:endParaRPr sz="7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b="1">
                <a:solidFill>
                  <a:schemeClr val="lt1"/>
                </a:solidFill>
                <a:latin typeface="Open Sans"/>
                <a:ea typeface="Open Sans"/>
                <a:cs typeface="Open Sans"/>
                <a:sym typeface="Open Sans"/>
              </a:rPr>
              <a:t>Onboarding </a:t>
            </a:r>
            <a:endParaRPr sz="700" b="1">
              <a:solidFill>
                <a:schemeClr val="lt1"/>
              </a:solidFill>
              <a:latin typeface="Open Sans"/>
              <a:ea typeface="Open Sans"/>
              <a:cs typeface="Open Sans"/>
              <a:sym typeface="Open Sans"/>
            </a:endParaRPr>
          </a:p>
        </p:txBody>
      </p:sp>
      <p:sp>
        <p:nvSpPr>
          <p:cNvPr id="3491" name="Google Shape;3491;p218"/>
          <p:cNvSpPr/>
          <p:nvPr/>
        </p:nvSpPr>
        <p:spPr>
          <a:xfrm>
            <a:off x="6242959" y="1826154"/>
            <a:ext cx="731538" cy="13716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500" b="1" i="1" u="none" strike="noStrike" cap="none">
                <a:solidFill>
                  <a:schemeClr val="dk1"/>
                </a:solidFill>
                <a:latin typeface="Open Sans"/>
                <a:ea typeface="Open Sans"/>
                <a:cs typeface="Open Sans"/>
                <a:sym typeface="Open Sans"/>
              </a:rPr>
              <a:t>MCIF File</a:t>
            </a:r>
            <a:r>
              <a:rPr lang="en" sz="500" b="1" i="1">
                <a:solidFill>
                  <a:schemeClr val="dk1"/>
                </a:solidFill>
                <a:latin typeface="Open Sans"/>
                <a:ea typeface="Open Sans"/>
                <a:cs typeface="Open Sans"/>
                <a:sym typeface="Open Sans"/>
              </a:rPr>
              <a:t> </a:t>
            </a:r>
            <a:r>
              <a:rPr lang="en" sz="500" b="1" i="1" u="none" strike="noStrike" cap="none">
                <a:solidFill>
                  <a:schemeClr val="dk1"/>
                </a:solidFill>
                <a:latin typeface="Open Sans"/>
                <a:ea typeface="Open Sans"/>
                <a:cs typeface="Open Sans"/>
                <a:sym typeface="Open Sans"/>
              </a:rPr>
              <a:t>(csv, json)</a:t>
            </a:r>
            <a:endParaRPr sz="500" b="1" i="1" u="none" strike="noStrike" cap="none">
              <a:solidFill>
                <a:schemeClr val="dk1"/>
              </a:solidFill>
              <a:latin typeface="Open Sans"/>
              <a:ea typeface="Open Sans"/>
              <a:cs typeface="Open Sans"/>
              <a:sym typeface="Open Sans"/>
            </a:endParaRPr>
          </a:p>
        </p:txBody>
      </p:sp>
      <p:sp>
        <p:nvSpPr>
          <p:cNvPr id="3492" name="Google Shape;3492;p218"/>
          <p:cNvSpPr/>
          <p:nvPr/>
        </p:nvSpPr>
        <p:spPr>
          <a:xfrm>
            <a:off x="4367572" y="1826154"/>
            <a:ext cx="210330" cy="174690"/>
          </a:xfrm>
          <a:prstGeom prst="flowChartDocumen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50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800"/>
              <a:buFont typeface="Arial"/>
              <a:buNone/>
            </a:pPr>
            <a:endParaRPr sz="500" i="0" u="none" strike="noStrike" cap="none">
              <a:solidFill>
                <a:srgbClr val="000000"/>
              </a:solidFill>
              <a:latin typeface="Open Sans"/>
              <a:ea typeface="Open Sans"/>
              <a:cs typeface="Open Sans"/>
              <a:sym typeface="Open Sans"/>
            </a:endParaRPr>
          </a:p>
        </p:txBody>
      </p:sp>
      <p:sp>
        <p:nvSpPr>
          <p:cNvPr id="3493" name="Google Shape;3493;p218"/>
          <p:cNvSpPr txBox="1"/>
          <p:nvPr/>
        </p:nvSpPr>
        <p:spPr>
          <a:xfrm>
            <a:off x="5509814" y="1686416"/>
            <a:ext cx="4857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dk1"/>
                </a:solidFill>
                <a:latin typeface="Open Sans Medium"/>
                <a:ea typeface="Open Sans Medium"/>
                <a:cs typeface="Open Sans Medium"/>
                <a:sym typeface="Open Sans Medium"/>
              </a:rPr>
              <a:t>Email</a:t>
            </a:r>
            <a:endParaRPr sz="700" b="0" i="0" u="none" strike="noStrike" cap="none">
              <a:solidFill>
                <a:schemeClr val="dk1"/>
              </a:solidFill>
              <a:latin typeface="Open Sans Medium"/>
              <a:ea typeface="Open Sans Medium"/>
              <a:cs typeface="Open Sans Medium"/>
              <a:sym typeface="Open Sans Medium"/>
            </a:endParaRPr>
          </a:p>
        </p:txBody>
      </p:sp>
      <p:sp>
        <p:nvSpPr>
          <p:cNvPr id="3494" name="Google Shape;3494;p218"/>
          <p:cNvSpPr txBox="1"/>
          <p:nvPr/>
        </p:nvSpPr>
        <p:spPr>
          <a:xfrm>
            <a:off x="6246622" y="1686416"/>
            <a:ext cx="7317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dk1"/>
                </a:solidFill>
                <a:latin typeface="Open Sans Medium"/>
                <a:ea typeface="Open Sans Medium"/>
                <a:cs typeface="Open Sans Medium"/>
                <a:sym typeface="Open Sans Medium"/>
              </a:rPr>
              <a:t>Secure </a:t>
            </a:r>
            <a:r>
              <a:rPr lang="en" sz="700">
                <a:solidFill>
                  <a:schemeClr val="dk1"/>
                </a:solidFill>
                <a:latin typeface="Open Sans Medium"/>
                <a:ea typeface="Open Sans Medium"/>
                <a:cs typeface="Open Sans Medium"/>
                <a:sym typeface="Open Sans Medium"/>
              </a:rPr>
              <a:t>File Share</a:t>
            </a:r>
            <a:endParaRPr sz="700" b="0" i="0" u="none" strike="noStrike" cap="none">
              <a:solidFill>
                <a:schemeClr val="dk1"/>
              </a:solidFill>
              <a:latin typeface="Open Sans Medium"/>
              <a:ea typeface="Open Sans Medium"/>
              <a:cs typeface="Open Sans Medium"/>
              <a:sym typeface="Open Sans Medium"/>
            </a:endParaRPr>
          </a:p>
        </p:txBody>
      </p:sp>
      <p:sp>
        <p:nvSpPr>
          <p:cNvPr id="3495" name="Google Shape;3495;p218"/>
          <p:cNvSpPr txBox="1"/>
          <p:nvPr/>
        </p:nvSpPr>
        <p:spPr>
          <a:xfrm>
            <a:off x="4195272" y="1686416"/>
            <a:ext cx="5610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dk1"/>
                </a:solidFill>
                <a:latin typeface="Open Sans Medium"/>
                <a:ea typeface="Open Sans Medium"/>
                <a:cs typeface="Open Sans Medium"/>
                <a:sym typeface="Open Sans Medium"/>
              </a:rPr>
              <a:t>API Gateway</a:t>
            </a:r>
            <a:endParaRPr sz="700" b="0" i="0" u="none" strike="noStrike" cap="none">
              <a:solidFill>
                <a:schemeClr val="dk1"/>
              </a:solidFill>
              <a:latin typeface="Open Sans Medium"/>
              <a:ea typeface="Open Sans Medium"/>
              <a:cs typeface="Open Sans Medium"/>
              <a:sym typeface="Open Sans Medium"/>
            </a:endParaRPr>
          </a:p>
        </p:txBody>
      </p:sp>
      <p:sp>
        <p:nvSpPr>
          <p:cNvPr id="3496" name="Google Shape;3496;p218"/>
          <p:cNvSpPr txBox="1"/>
          <p:nvPr/>
        </p:nvSpPr>
        <p:spPr>
          <a:xfrm>
            <a:off x="5007626" y="1073275"/>
            <a:ext cx="17751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1" i="0" u="none" strike="noStrike" cap="none">
                <a:solidFill>
                  <a:schemeClr val="dk1"/>
                </a:solidFill>
                <a:latin typeface="Open Sans"/>
                <a:ea typeface="Open Sans"/>
                <a:cs typeface="Open Sans"/>
                <a:sym typeface="Open Sans"/>
              </a:rPr>
              <a:t>Alliance </a:t>
            </a:r>
            <a:r>
              <a:rPr lang="en" sz="800" i="1" u="none" strike="noStrike" cap="none">
                <a:solidFill>
                  <a:schemeClr val="dk1"/>
                </a:solidFill>
                <a:latin typeface="Open Sans"/>
                <a:ea typeface="Open Sans"/>
                <a:cs typeface="Open Sans"/>
                <a:sym typeface="Open Sans"/>
              </a:rPr>
              <a:t>(A</a:t>
            </a:r>
            <a:r>
              <a:rPr lang="en" sz="800" i="1">
                <a:solidFill>
                  <a:schemeClr val="dk1"/>
                </a:solidFill>
                <a:latin typeface="Open Sans"/>
                <a:ea typeface="Open Sans"/>
                <a:cs typeface="Open Sans"/>
                <a:sym typeface="Open Sans"/>
              </a:rPr>
              <a:t>D</a:t>
            </a:r>
            <a:r>
              <a:rPr lang="en" sz="800" i="1" u="none" strike="noStrike" cap="none">
                <a:solidFill>
                  <a:schemeClr val="dk1"/>
                </a:solidFill>
                <a:latin typeface="Open Sans"/>
                <a:ea typeface="Open Sans"/>
                <a:cs typeface="Open Sans"/>
                <a:sym typeface="Open Sans"/>
              </a:rPr>
              <a:t>P, U</a:t>
            </a:r>
            <a:r>
              <a:rPr lang="en" sz="800" i="1">
                <a:solidFill>
                  <a:schemeClr val="dk1"/>
                </a:solidFill>
                <a:latin typeface="Open Sans"/>
                <a:ea typeface="Open Sans"/>
                <a:cs typeface="Open Sans"/>
                <a:sym typeface="Open Sans"/>
              </a:rPr>
              <a:t>K</a:t>
            </a:r>
            <a:r>
              <a:rPr lang="en" sz="800" i="1" u="none" strike="noStrike" cap="none">
                <a:solidFill>
                  <a:schemeClr val="dk1"/>
                </a:solidFill>
                <a:latin typeface="Open Sans"/>
                <a:ea typeface="Open Sans"/>
                <a:cs typeface="Open Sans"/>
                <a:sym typeface="Open Sans"/>
              </a:rPr>
              <a:t>G, OSV, Paychex….)</a:t>
            </a:r>
            <a:endParaRPr sz="800" i="1" u="none" strike="noStrike" cap="none">
              <a:solidFill>
                <a:schemeClr val="dk1"/>
              </a:solidFill>
              <a:latin typeface="Open Sans"/>
              <a:ea typeface="Open Sans"/>
              <a:cs typeface="Open Sans"/>
              <a:sym typeface="Open Sans"/>
            </a:endParaRPr>
          </a:p>
        </p:txBody>
      </p:sp>
      <p:sp>
        <p:nvSpPr>
          <p:cNvPr id="3497" name="Google Shape;3497;p218"/>
          <p:cNvSpPr txBox="1"/>
          <p:nvPr/>
        </p:nvSpPr>
        <p:spPr>
          <a:xfrm>
            <a:off x="2415525" y="1882575"/>
            <a:ext cx="4857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i="0" u="none" strike="noStrike" cap="none">
                <a:solidFill>
                  <a:schemeClr val="dk1"/>
                </a:solidFill>
                <a:latin typeface="Open Sans"/>
                <a:ea typeface="Open Sans"/>
                <a:cs typeface="Open Sans"/>
                <a:sym typeface="Open Sans"/>
              </a:rPr>
              <a:t>Salesforce</a:t>
            </a:r>
            <a:endParaRPr sz="700" i="0" u="none" strike="noStrike" cap="none">
              <a:solidFill>
                <a:schemeClr val="dk1"/>
              </a:solidFill>
              <a:latin typeface="Open Sans"/>
              <a:ea typeface="Open Sans"/>
              <a:cs typeface="Open Sans"/>
              <a:sym typeface="Open Sans"/>
            </a:endParaRPr>
          </a:p>
        </p:txBody>
      </p:sp>
      <p:sp>
        <p:nvSpPr>
          <p:cNvPr id="3498" name="Google Shape;3498;p218"/>
          <p:cNvSpPr txBox="1"/>
          <p:nvPr/>
        </p:nvSpPr>
        <p:spPr>
          <a:xfrm>
            <a:off x="587050" y="1073275"/>
            <a:ext cx="9591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1">
                <a:solidFill>
                  <a:schemeClr val="dk1"/>
                </a:solidFill>
                <a:latin typeface="Open Sans"/>
                <a:ea typeface="Open Sans"/>
                <a:cs typeface="Open Sans"/>
                <a:sym typeface="Open Sans"/>
              </a:rPr>
              <a:t>Direct</a:t>
            </a:r>
            <a:r>
              <a:rPr lang="en" sz="800" b="1" i="0" u="none" strike="noStrike" cap="none">
                <a:solidFill>
                  <a:schemeClr val="dk1"/>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Customers</a:t>
            </a:r>
            <a:endParaRPr sz="800" i="1" u="none" strike="noStrike" cap="none">
              <a:solidFill>
                <a:schemeClr val="dk1"/>
              </a:solidFill>
              <a:latin typeface="Open Sans"/>
              <a:ea typeface="Open Sans"/>
              <a:cs typeface="Open Sans"/>
              <a:sym typeface="Open Sans"/>
            </a:endParaRPr>
          </a:p>
        </p:txBody>
      </p:sp>
      <p:sp>
        <p:nvSpPr>
          <p:cNvPr id="3499" name="Google Shape;3499;p218"/>
          <p:cNvSpPr/>
          <p:nvPr/>
        </p:nvSpPr>
        <p:spPr>
          <a:xfrm>
            <a:off x="1094875" y="2377775"/>
            <a:ext cx="1627200" cy="937800"/>
          </a:xfrm>
          <a:prstGeom prst="roundRect">
            <a:avLst>
              <a:gd name="adj" fmla="val 16667"/>
            </a:avLst>
          </a:prstGeom>
          <a:solidFill>
            <a:schemeClr val="lt2"/>
          </a:solidFill>
          <a:ln>
            <a:noFill/>
          </a:ln>
        </p:spPr>
        <p:txBody>
          <a:bodyPr spcFirstLastPara="1" wrap="square" lIns="18275" tIns="912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i="0" u="none" strike="noStrike" cap="none">
                <a:solidFill>
                  <a:schemeClr val="dk1"/>
                </a:solidFill>
                <a:latin typeface="Open Sans"/>
                <a:ea typeface="Open Sans"/>
                <a:cs typeface="Open Sans"/>
                <a:sym typeface="Open Sans"/>
              </a:rPr>
              <a:t>Employer Setup</a:t>
            </a:r>
            <a:endParaRPr sz="600" b="1" i="0" u="none" strike="noStrike" cap="none">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Lookup EFX_ID (Employer Name Matching &amp; Multiple match Review Process)</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Product Duplication Check &amp; Review Process</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Setup Employer CDH</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Setup Salesforce Account</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Get/Create Employer ES Portal</a:t>
            </a:r>
            <a:endParaRPr sz="500" i="1">
              <a:solidFill>
                <a:schemeClr val="dk1"/>
              </a:solidFill>
              <a:latin typeface="Open Sans"/>
              <a:ea typeface="Open Sans"/>
              <a:cs typeface="Open Sans"/>
              <a:sym typeface="Open Sans"/>
            </a:endParaRPr>
          </a:p>
          <a:p>
            <a:pPr marL="0" lvl="0" indent="0" algn="l" rtl="0">
              <a:spcBef>
                <a:spcPts val="0"/>
              </a:spcBef>
              <a:spcAft>
                <a:spcPts val="0"/>
              </a:spcAft>
              <a:buNone/>
            </a:pPr>
            <a:endParaRPr sz="600" i="1">
              <a:solidFill>
                <a:schemeClr val="dk1"/>
              </a:solidFill>
              <a:latin typeface="Open Sans"/>
              <a:ea typeface="Open Sans"/>
              <a:cs typeface="Open Sans"/>
              <a:sym typeface="Open Sans"/>
            </a:endParaRPr>
          </a:p>
        </p:txBody>
      </p:sp>
      <p:sp>
        <p:nvSpPr>
          <p:cNvPr id="3500" name="Google Shape;3500;p218"/>
          <p:cNvSpPr/>
          <p:nvPr/>
        </p:nvSpPr>
        <p:spPr>
          <a:xfrm>
            <a:off x="413311" y="2822563"/>
            <a:ext cx="629100" cy="4938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Alliance </a:t>
            </a:r>
            <a:endParaRPr sz="600" b="1">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Setup</a:t>
            </a:r>
            <a:endParaRPr sz="600" b="1">
              <a:solidFill>
                <a:schemeClr val="dk1"/>
              </a:solidFill>
              <a:latin typeface="Open Sans"/>
              <a:ea typeface="Open Sans"/>
              <a:cs typeface="Open Sans"/>
              <a:sym typeface="Open Sans"/>
            </a:endParaRPr>
          </a:p>
        </p:txBody>
      </p:sp>
      <p:sp>
        <p:nvSpPr>
          <p:cNvPr id="3501" name="Google Shape;3501;p218"/>
          <p:cNvSpPr/>
          <p:nvPr/>
        </p:nvSpPr>
        <p:spPr>
          <a:xfrm>
            <a:off x="2752851" y="2377775"/>
            <a:ext cx="1371600" cy="938400"/>
          </a:xfrm>
          <a:prstGeom prst="roundRect">
            <a:avLst>
              <a:gd name="adj" fmla="val 16667"/>
            </a:avLst>
          </a:prstGeom>
          <a:solidFill>
            <a:schemeClr val="lt2"/>
          </a:solidFill>
          <a:ln>
            <a:noFill/>
          </a:ln>
        </p:spPr>
        <p:txBody>
          <a:bodyPr spcFirstLastPara="1" wrap="square" lIns="18275" tIns="912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Product Setup - </a:t>
            </a:r>
            <a:r>
              <a:rPr lang="en" sz="600" b="1" i="0" u="none" strike="noStrike" cap="none">
                <a:solidFill>
                  <a:schemeClr val="dk1"/>
                </a:solidFill>
                <a:latin typeface="Open Sans"/>
                <a:ea typeface="Open Sans"/>
                <a:cs typeface="Open Sans"/>
                <a:sym typeface="Open Sans"/>
              </a:rPr>
              <a:t>Common</a:t>
            </a:r>
            <a:endParaRPr sz="600" b="1" i="0" u="none" strike="noStrike" cap="none">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ERCode Generation </a:t>
            </a:r>
            <a:r>
              <a:rPr lang="en" sz="500" b="1" i="1">
                <a:solidFill>
                  <a:schemeClr val="dk1"/>
                </a:solidFill>
                <a:latin typeface="Open Sans"/>
                <a:ea typeface="Open Sans"/>
                <a:cs typeface="Open Sans"/>
                <a:sym typeface="Open Sans"/>
              </a:rPr>
              <a:t>(support ERCode sharing cross product)</a:t>
            </a:r>
            <a:endParaRPr sz="500" b="1"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Link ERCode to EFX_ID &amp; Alliance (CDH, Salesforce)</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Product Default Config Manager (Alliance/Direct)</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Employer Authorization Setup (SSS,AMS)</a:t>
            </a:r>
            <a:endParaRPr sz="500" i="1">
              <a:solidFill>
                <a:schemeClr val="dk1"/>
              </a:solidFill>
              <a:latin typeface="Open Sans"/>
              <a:ea typeface="Open Sans"/>
              <a:cs typeface="Open Sans"/>
              <a:sym typeface="Open Sans"/>
            </a:endParaRPr>
          </a:p>
        </p:txBody>
      </p:sp>
      <p:sp>
        <p:nvSpPr>
          <p:cNvPr id="3502" name="Google Shape;3502;p218"/>
          <p:cNvSpPr/>
          <p:nvPr/>
        </p:nvSpPr>
        <p:spPr>
          <a:xfrm>
            <a:off x="1094875" y="3346432"/>
            <a:ext cx="1627200" cy="3999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Data Transformers</a:t>
            </a:r>
            <a:endParaRPr sz="600" b="1" i="0" u="none" strike="noStrike" cap="none">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MCIF Transformer</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PDF Transformer</a:t>
            </a:r>
            <a:endParaRPr sz="500" i="1">
              <a:solidFill>
                <a:schemeClr val="dk1"/>
              </a:solidFill>
              <a:latin typeface="Open Sans"/>
              <a:ea typeface="Open Sans"/>
              <a:cs typeface="Open Sans"/>
              <a:sym typeface="Open Sans"/>
            </a:endParaRPr>
          </a:p>
        </p:txBody>
      </p:sp>
      <p:sp>
        <p:nvSpPr>
          <p:cNvPr id="3503" name="Google Shape;3503;p218"/>
          <p:cNvSpPr/>
          <p:nvPr/>
        </p:nvSpPr>
        <p:spPr>
          <a:xfrm>
            <a:off x="2750753" y="3346350"/>
            <a:ext cx="1371600" cy="3999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Setup - </a:t>
            </a:r>
            <a:r>
              <a:rPr lang="en" sz="600">
                <a:solidFill>
                  <a:schemeClr val="dk1"/>
                </a:solidFill>
                <a:latin typeface="Open Sans"/>
                <a:ea typeface="Open Sans"/>
                <a:cs typeface="Open Sans"/>
                <a:sym typeface="Open Sans"/>
              </a:rPr>
              <a:t>(TWN, I9, UC…..)</a:t>
            </a:r>
            <a:endParaRPr sz="600">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UCX “Inhouse Account ID” generation</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Product Specific Config Setup</a:t>
            </a:r>
            <a:endParaRPr sz="500" i="1">
              <a:solidFill>
                <a:schemeClr val="dk1"/>
              </a:solidFill>
              <a:latin typeface="Open Sans"/>
              <a:ea typeface="Open Sans"/>
              <a:cs typeface="Open Sans"/>
              <a:sym typeface="Open Sans"/>
            </a:endParaRPr>
          </a:p>
        </p:txBody>
      </p:sp>
      <p:sp>
        <p:nvSpPr>
          <p:cNvPr id="3504" name="Google Shape;3504;p218"/>
          <p:cNvSpPr/>
          <p:nvPr/>
        </p:nvSpPr>
        <p:spPr>
          <a:xfrm>
            <a:off x="744677" y="4101688"/>
            <a:ext cx="1280100" cy="3999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CDH</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Salesforce</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SSS </a:t>
            </a:r>
            <a:r>
              <a:rPr lang="en" sz="600" i="1">
                <a:solidFill>
                  <a:schemeClr val="dk1"/>
                </a:solidFill>
                <a:latin typeface="Open Sans"/>
                <a:ea typeface="Open Sans"/>
                <a:cs typeface="Open Sans"/>
                <a:sym typeface="Open Sans"/>
              </a:rPr>
              <a:t>(ER COde Generation)</a:t>
            </a:r>
            <a:endParaRPr sz="600"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3505" name="Google Shape;3505;p218"/>
          <p:cNvSpPr/>
          <p:nvPr/>
        </p:nvSpPr>
        <p:spPr>
          <a:xfrm>
            <a:off x="5412332" y="2030029"/>
            <a:ext cx="485676" cy="173718"/>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500" b="1" i="1">
                <a:solidFill>
                  <a:schemeClr val="dk1"/>
                </a:solidFill>
                <a:latin typeface="Open Sans"/>
                <a:ea typeface="Open Sans"/>
                <a:cs typeface="Open Sans"/>
                <a:sym typeface="Open Sans"/>
              </a:rPr>
              <a:t>PDF File </a:t>
            </a:r>
            <a:endParaRPr sz="500" b="1" i="1" u="none" strike="noStrike" cap="none">
              <a:solidFill>
                <a:schemeClr val="dk1"/>
              </a:solidFill>
              <a:latin typeface="Open Sans"/>
              <a:ea typeface="Open Sans"/>
              <a:cs typeface="Open Sans"/>
              <a:sym typeface="Open Sans"/>
            </a:endParaRPr>
          </a:p>
        </p:txBody>
      </p:sp>
      <p:sp>
        <p:nvSpPr>
          <p:cNvPr id="3506" name="Google Shape;3506;p218"/>
          <p:cNvSpPr/>
          <p:nvPr/>
        </p:nvSpPr>
        <p:spPr>
          <a:xfrm>
            <a:off x="4223105" y="2344875"/>
            <a:ext cx="3078900" cy="1418400"/>
          </a:xfrm>
          <a:prstGeom prst="roundRect">
            <a:avLst>
              <a:gd name="adj" fmla="val 16667"/>
            </a:avLst>
          </a:prstGeom>
          <a:noFill/>
          <a:ln w="9525" cap="flat" cmpd="sng">
            <a:solidFill>
              <a:schemeClr val="accent6"/>
            </a:solidFill>
            <a:prstDash val="solid"/>
            <a:round/>
            <a:headEnd type="none" w="sm" len="sm"/>
            <a:tailEnd type="none" w="sm" len="sm"/>
          </a:ln>
        </p:spPr>
        <p:txBody>
          <a:bodyPr spcFirstLastPara="1" wrap="square" lIns="9125" tIns="0" rIns="45700"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700" b="1">
                <a:solidFill>
                  <a:schemeClr val="dk1"/>
                </a:solidFill>
                <a:latin typeface="Open Sans"/>
                <a:ea typeface="Open Sans"/>
                <a:cs typeface="Open Sans"/>
                <a:sym typeface="Open Sans"/>
              </a:rPr>
              <a:t>Employer</a:t>
            </a:r>
            <a:endParaRPr sz="700" b="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000"/>
              <a:buFont typeface="Arial"/>
              <a:buNone/>
            </a:pPr>
            <a:r>
              <a:rPr lang="en" sz="700" b="1" i="0" u="none" strike="noStrike" cap="none">
                <a:solidFill>
                  <a:schemeClr val="dk1"/>
                </a:solidFill>
                <a:latin typeface="Open Sans"/>
                <a:ea typeface="Open Sans"/>
                <a:cs typeface="Open Sans"/>
                <a:sym typeface="Open Sans"/>
              </a:rPr>
              <a:t>Offboarding</a:t>
            </a:r>
            <a:endParaRPr sz="700" b="1" i="0" u="none" strike="noStrike" cap="none">
              <a:solidFill>
                <a:schemeClr val="dk1"/>
              </a:solidFill>
              <a:latin typeface="Open Sans"/>
              <a:ea typeface="Open Sans"/>
              <a:cs typeface="Open Sans"/>
              <a:sym typeface="Open Sans"/>
            </a:endParaRPr>
          </a:p>
        </p:txBody>
      </p:sp>
      <p:sp>
        <p:nvSpPr>
          <p:cNvPr id="3507" name="Google Shape;3507;p218"/>
          <p:cNvSpPr/>
          <p:nvPr/>
        </p:nvSpPr>
        <p:spPr>
          <a:xfrm>
            <a:off x="4943780" y="3252375"/>
            <a:ext cx="822900" cy="4938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None/>
            </a:pPr>
            <a:r>
              <a:rPr lang="en" sz="600" b="1">
                <a:solidFill>
                  <a:schemeClr val="dk1"/>
                </a:solidFill>
                <a:latin typeface="Open Sans"/>
                <a:ea typeface="Open Sans"/>
                <a:cs typeface="Open Sans"/>
                <a:sym typeface="Open Sans"/>
              </a:rPr>
              <a:t>Data</a:t>
            </a:r>
            <a:r>
              <a:rPr lang="en" sz="600" i="1">
                <a:solidFill>
                  <a:schemeClr val="dk1"/>
                </a:solidFill>
                <a:latin typeface="Open Sans"/>
                <a:ea typeface="Open Sans"/>
                <a:cs typeface="Open Sans"/>
                <a:sym typeface="Open Sans"/>
              </a:rPr>
              <a:t> </a:t>
            </a:r>
            <a:r>
              <a:rPr lang="en" sz="600" b="1">
                <a:solidFill>
                  <a:schemeClr val="dk1"/>
                </a:solidFill>
                <a:latin typeface="Open Sans"/>
                <a:ea typeface="Open Sans"/>
                <a:cs typeface="Open Sans"/>
                <a:sym typeface="Open Sans"/>
              </a:rPr>
              <a:t>Transformers</a:t>
            </a:r>
            <a:endParaRPr sz="600" i="1">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MCIF Transformer</a:t>
            </a:r>
            <a:endParaRPr sz="600" i="1">
              <a:solidFill>
                <a:schemeClr val="dk1"/>
              </a:solidFill>
              <a:latin typeface="Open Sans"/>
              <a:ea typeface="Open Sans"/>
              <a:cs typeface="Open Sans"/>
              <a:sym typeface="Open Sans"/>
            </a:endParaRPr>
          </a:p>
        </p:txBody>
      </p:sp>
      <p:sp>
        <p:nvSpPr>
          <p:cNvPr id="3508" name="Google Shape;3508;p218"/>
          <p:cNvSpPr/>
          <p:nvPr/>
        </p:nvSpPr>
        <p:spPr>
          <a:xfrm>
            <a:off x="4262785" y="2852700"/>
            <a:ext cx="630900" cy="4938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Alliance</a:t>
            </a:r>
            <a:endParaRPr sz="600" b="1">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Setup</a:t>
            </a:r>
            <a:endParaRPr sz="600" b="1">
              <a:solidFill>
                <a:schemeClr val="dk1"/>
              </a:solidFill>
              <a:latin typeface="Open Sans"/>
              <a:ea typeface="Open Sans"/>
              <a:cs typeface="Open Sans"/>
              <a:sym typeface="Open Sans"/>
            </a:endParaRPr>
          </a:p>
        </p:txBody>
      </p:sp>
      <p:sp>
        <p:nvSpPr>
          <p:cNvPr id="3509" name="Google Shape;3509;p218"/>
          <p:cNvSpPr/>
          <p:nvPr/>
        </p:nvSpPr>
        <p:spPr>
          <a:xfrm>
            <a:off x="5833305" y="2397800"/>
            <a:ext cx="1345800" cy="7680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Product Cancellation </a:t>
            </a:r>
            <a:r>
              <a:rPr lang="en" sz="600" b="1" i="0" u="none" strike="noStrike" cap="none">
                <a:solidFill>
                  <a:schemeClr val="dk1"/>
                </a:solidFill>
                <a:latin typeface="Open Sans"/>
                <a:ea typeface="Open Sans"/>
                <a:cs typeface="Open Sans"/>
                <a:sym typeface="Open Sans"/>
              </a:rPr>
              <a:t>- Common </a:t>
            </a:r>
            <a:endParaRPr sz="600" b="1" i="0" u="none" strike="noStrike" cap="none">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Cancel Product (CDH)</a:t>
            </a:r>
            <a:endParaRPr sz="600" i="1">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Cancel Product (Salesforce)</a:t>
            </a:r>
            <a:endParaRPr sz="600" i="1">
              <a:solidFill>
                <a:schemeClr val="dk1"/>
              </a:solidFill>
              <a:latin typeface="Open Sans"/>
              <a:ea typeface="Open Sans"/>
              <a:cs typeface="Open Sans"/>
              <a:sym typeface="Open Sans"/>
            </a:endParaRPr>
          </a:p>
        </p:txBody>
      </p:sp>
      <p:sp>
        <p:nvSpPr>
          <p:cNvPr id="3510" name="Google Shape;3510;p218"/>
          <p:cNvSpPr/>
          <p:nvPr/>
        </p:nvSpPr>
        <p:spPr>
          <a:xfrm>
            <a:off x="7479605" y="3244530"/>
            <a:ext cx="1166700" cy="1242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Metrics Reports</a:t>
            </a:r>
            <a:endParaRPr sz="500" i="1">
              <a:solidFill>
                <a:schemeClr val="dk1"/>
              </a:solidFill>
              <a:latin typeface="Open Sans"/>
              <a:ea typeface="Open Sans"/>
              <a:cs typeface="Open Sans"/>
              <a:sym typeface="Open Sans"/>
            </a:endParaRPr>
          </a:p>
        </p:txBody>
      </p:sp>
      <p:sp>
        <p:nvSpPr>
          <p:cNvPr id="3511" name="Google Shape;3511;p218"/>
          <p:cNvSpPr/>
          <p:nvPr/>
        </p:nvSpPr>
        <p:spPr>
          <a:xfrm>
            <a:off x="7479605" y="3469258"/>
            <a:ext cx="1166700" cy="1242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dk1"/>
                </a:solidFill>
                <a:latin typeface="Open Sans"/>
                <a:ea typeface="Open Sans"/>
                <a:cs typeface="Open Sans"/>
                <a:sym typeface="Open Sans"/>
              </a:rPr>
              <a:t>Cancellation Report</a:t>
            </a:r>
            <a:endParaRPr sz="500" b="1" i="0" u="none" strike="noStrike" cap="none">
              <a:solidFill>
                <a:schemeClr val="dk1"/>
              </a:solidFill>
              <a:latin typeface="Open Sans"/>
              <a:ea typeface="Open Sans"/>
              <a:cs typeface="Open Sans"/>
              <a:sym typeface="Open Sans"/>
            </a:endParaRPr>
          </a:p>
        </p:txBody>
      </p:sp>
      <p:sp>
        <p:nvSpPr>
          <p:cNvPr id="3512" name="Google Shape;3512;p218"/>
          <p:cNvSpPr txBox="1"/>
          <p:nvPr/>
        </p:nvSpPr>
        <p:spPr>
          <a:xfrm>
            <a:off x="4865638" y="1686416"/>
            <a:ext cx="5610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a:solidFill>
                  <a:schemeClr val="dk1"/>
                </a:solidFill>
                <a:latin typeface="Open Sans Medium"/>
                <a:ea typeface="Open Sans Medium"/>
                <a:cs typeface="Open Sans Medium"/>
                <a:sym typeface="Open Sans Medium"/>
              </a:rPr>
              <a:t>Web UI</a:t>
            </a:r>
            <a:endParaRPr sz="700" b="0" i="0" u="none" strike="noStrike" cap="none">
              <a:solidFill>
                <a:schemeClr val="dk1"/>
              </a:solidFill>
              <a:latin typeface="Open Sans Medium"/>
              <a:ea typeface="Open Sans Medium"/>
              <a:cs typeface="Open Sans Medium"/>
              <a:sym typeface="Open Sans Medium"/>
            </a:endParaRPr>
          </a:p>
        </p:txBody>
      </p:sp>
      <p:sp>
        <p:nvSpPr>
          <p:cNvPr id="3513" name="Google Shape;3513;p218"/>
          <p:cNvSpPr txBox="1"/>
          <p:nvPr/>
        </p:nvSpPr>
        <p:spPr>
          <a:xfrm>
            <a:off x="1668899" y="1073275"/>
            <a:ext cx="10974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EFX Sales </a:t>
            </a:r>
            <a:endParaRPr sz="800">
              <a:solidFill>
                <a:schemeClr val="dk1"/>
              </a:solidFill>
              <a:latin typeface="Open Sans"/>
              <a:ea typeface="Open Sans"/>
              <a:cs typeface="Open Sans"/>
              <a:sym typeface="Open Sans"/>
            </a:endParaRPr>
          </a:p>
        </p:txBody>
      </p:sp>
      <p:sp>
        <p:nvSpPr>
          <p:cNvPr id="3514" name="Google Shape;3514;p218"/>
          <p:cNvSpPr/>
          <p:nvPr/>
        </p:nvSpPr>
        <p:spPr>
          <a:xfrm>
            <a:off x="7479605" y="3019801"/>
            <a:ext cx="1166700" cy="1242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Process Visibility Reports</a:t>
            </a:r>
            <a:endParaRPr sz="500" i="1">
              <a:solidFill>
                <a:schemeClr val="dk1"/>
              </a:solidFill>
              <a:latin typeface="Open Sans"/>
              <a:ea typeface="Open Sans"/>
              <a:cs typeface="Open Sans"/>
              <a:sym typeface="Open Sans"/>
            </a:endParaRPr>
          </a:p>
        </p:txBody>
      </p:sp>
      <p:sp>
        <p:nvSpPr>
          <p:cNvPr id="3515" name="Google Shape;3515;p218"/>
          <p:cNvSpPr/>
          <p:nvPr/>
        </p:nvSpPr>
        <p:spPr>
          <a:xfrm>
            <a:off x="4798825" y="1694202"/>
            <a:ext cx="63900" cy="63900"/>
          </a:xfrm>
          <a:prstGeom prst="star6">
            <a:avLst>
              <a:gd name="adj" fmla="val 28868"/>
              <a:gd name="hf" fmla="val 11547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218"/>
          <p:cNvSpPr/>
          <p:nvPr/>
        </p:nvSpPr>
        <p:spPr>
          <a:xfrm>
            <a:off x="6842649" y="1390574"/>
            <a:ext cx="63900" cy="63900"/>
          </a:xfrm>
          <a:prstGeom prst="star6">
            <a:avLst>
              <a:gd name="adj" fmla="val 28868"/>
              <a:gd name="hf" fmla="val 11547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i="0" u="none" strike="noStrike" cap="none">
              <a:solidFill>
                <a:schemeClr val="dk1"/>
              </a:solidFill>
              <a:latin typeface="Open Sans"/>
              <a:ea typeface="Open Sans"/>
              <a:cs typeface="Open Sans"/>
              <a:sym typeface="Open Sans"/>
            </a:endParaRPr>
          </a:p>
        </p:txBody>
      </p:sp>
      <p:sp>
        <p:nvSpPr>
          <p:cNvPr id="3517" name="Google Shape;3517;p218"/>
          <p:cNvSpPr txBox="1"/>
          <p:nvPr/>
        </p:nvSpPr>
        <p:spPr>
          <a:xfrm>
            <a:off x="6966580" y="1368674"/>
            <a:ext cx="19023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i="0" u="none" strike="noStrike" cap="none">
                <a:solidFill>
                  <a:schemeClr val="dk1"/>
                </a:solidFill>
                <a:latin typeface="Open Sans"/>
                <a:ea typeface="Open Sans"/>
                <a:cs typeface="Open Sans"/>
                <a:sym typeface="Open Sans"/>
              </a:rPr>
              <a:t>Allow for product specific payload</a:t>
            </a:r>
            <a:endParaRPr sz="700" i="0" u="none" strike="noStrike" cap="none">
              <a:solidFill>
                <a:schemeClr val="dk1"/>
              </a:solidFill>
              <a:latin typeface="Open Sans"/>
              <a:ea typeface="Open Sans"/>
              <a:cs typeface="Open Sans"/>
              <a:sym typeface="Open Sans"/>
            </a:endParaRPr>
          </a:p>
        </p:txBody>
      </p:sp>
      <p:sp>
        <p:nvSpPr>
          <p:cNvPr id="3518" name="Google Shape;3518;p218"/>
          <p:cNvSpPr/>
          <p:nvPr/>
        </p:nvSpPr>
        <p:spPr>
          <a:xfrm>
            <a:off x="6842649" y="1254151"/>
            <a:ext cx="63900" cy="63900"/>
          </a:xfrm>
          <a:prstGeom prst="star6">
            <a:avLst>
              <a:gd name="adj" fmla="val 28868"/>
              <a:gd name="hf" fmla="val 11547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i="0" u="none" strike="noStrike" cap="none">
              <a:solidFill>
                <a:srgbClr val="000000"/>
              </a:solidFill>
              <a:latin typeface="Open Sans"/>
              <a:ea typeface="Open Sans"/>
              <a:cs typeface="Open Sans"/>
              <a:sym typeface="Open Sans"/>
            </a:endParaRPr>
          </a:p>
        </p:txBody>
      </p:sp>
      <p:sp>
        <p:nvSpPr>
          <p:cNvPr id="3519" name="Google Shape;3519;p218"/>
          <p:cNvSpPr txBox="1"/>
          <p:nvPr/>
        </p:nvSpPr>
        <p:spPr>
          <a:xfrm>
            <a:off x="6966580" y="1232251"/>
            <a:ext cx="19023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a:solidFill>
                  <a:schemeClr val="dk1"/>
                </a:solidFill>
                <a:latin typeface="Open Sans"/>
                <a:ea typeface="Open Sans"/>
                <a:cs typeface="Open Sans"/>
                <a:sym typeface="Open Sans"/>
              </a:rPr>
              <a:t>For small business replace Email with Web UI</a:t>
            </a:r>
            <a:endParaRPr sz="700" i="0" u="none" strike="noStrike" cap="none">
              <a:solidFill>
                <a:schemeClr val="dk1"/>
              </a:solidFill>
              <a:latin typeface="Open Sans"/>
              <a:ea typeface="Open Sans"/>
              <a:cs typeface="Open Sans"/>
              <a:sym typeface="Open Sans"/>
            </a:endParaRPr>
          </a:p>
        </p:txBody>
      </p:sp>
      <p:sp>
        <p:nvSpPr>
          <p:cNvPr id="3520" name="Google Shape;3520;p218"/>
          <p:cNvSpPr/>
          <p:nvPr/>
        </p:nvSpPr>
        <p:spPr>
          <a:xfrm>
            <a:off x="6822399" y="1093035"/>
            <a:ext cx="104400" cy="100500"/>
          </a:xfrm>
          <a:prstGeom prst="roundRect">
            <a:avLst>
              <a:gd name="adj" fmla="val 16667"/>
            </a:avLst>
          </a:prstGeom>
          <a:solidFill>
            <a:schemeClr val="accent1"/>
          </a:solidFill>
          <a:ln>
            <a:noFill/>
          </a:ln>
        </p:spPr>
        <p:txBody>
          <a:bodyPr spcFirstLastPara="1" wrap="square" lIns="91425" tIns="0"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700" b="1" i="0" u="none" strike="noStrike" cap="none">
              <a:solidFill>
                <a:schemeClr val="lt1"/>
              </a:solidFill>
              <a:highlight>
                <a:srgbClr val="FFFF00"/>
              </a:highlight>
              <a:latin typeface="Open Sans"/>
              <a:ea typeface="Open Sans"/>
              <a:cs typeface="Open Sans"/>
              <a:sym typeface="Open Sans"/>
            </a:endParaRPr>
          </a:p>
        </p:txBody>
      </p:sp>
      <p:sp>
        <p:nvSpPr>
          <p:cNvPr id="3521" name="Google Shape;3521;p218"/>
          <p:cNvSpPr txBox="1"/>
          <p:nvPr/>
        </p:nvSpPr>
        <p:spPr>
          <a:xfrm>
            <a:off x="6966580" y="1095827"/>
            <a:ext cx="19023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Highlights the current focus area</a:t>
            </a:r>
            <a:endParaRPr sz="700">
              <a:solidFill>
                <a:schemeClr val="dk1"/>
              </a:solidFill>
              <a:latin typeface="Open Sans"/>
              <a:ea typeface="Open Sans"/>
              <a:cs typeface="Open Sans"/>
              <a:sym typeface="Open Sans"/>
            </a:endParaRPr>
          </a:p>
        </p:txBody>
      </p:sp>
      <p:sp>
        <p:nvSpPr>
          <p:cNvPr id="3522" name="Google Shape;3522;p218"/>
          <p:cNvSpPr/>
          <p:nvPr/>
        </p:nvSpPr>
        <p:spPr>
          <a:xfrm>
            <a:off x="2067384" y="1253282"/>
            <a:ext cx="183000" cy="183000"/>
          </a:xfrm>
          <a:custGeom>
            <a:avLst/>
            <a:gdLst/>
            <a:ahLst/>
            <a:cxnLst/>
            <a:rect l="l" t="t" r="r" b="b"/>
            <a:pathLst>
              <a:path w="120000" h="120000" extrusionOk="0">
                <a:moveTo>
                  <a:pt x="108518" y="60000"/>
                </a:moveTo>
                <a:cubicBezTo>
                  <a:pt x="108518" y="68518"/>
                  <a:pt x="106296" y="76666"/>
                  <a:pt x="102592" y="83703"/>
                </a:cubicBezTo>
                <a:cubicBezTo>
                  <a:pt x="100000" y="65185"/>
                  <a:pt x="100000" y="65185"/>
                  <a:pt x="100000" y="65185"/>
                </a:cubicBezTo>
                <a:cubicBezTo>
                  <a:pt x="99629" y="65185"/>
                  <a:pt x="99629" y="65185"/>
                  <a:pt x="99629" y="65185"/>
                </a:cubicBezTo>
                <a:cubicBezTo>
                  <a:pt x="96666" y="65185"/>
                  <a:pt x="96666" y="65185"/>
                  <a:pt x="96666" y="65185"/>
                </a:cubicBezTo>
                <a:cubicBezTo>
                  <a:pt x="96666" y="91851"/>
                  <a:pt x="96666" y="91851"/>
                  <a:pt x="96666" y="91851"/>
                </a:cubicBezTo>
                <a:cubicBezTo>
                  <a:pt x="88888" y="100370"/>
                  <a:pt x="78518" y="106296"/>
                  <a:pt x="67037" y="108148"/>
                </a:cubicBezTo>
                <a:cubicBezTo>
                  <a:pt x="67407" y="102962"/>
                  <a:pt x="67407" y="102962"/>
                  <a:pt x="67407" y="102962"/>
                </a:cubicBezTo>
                <a:cubicBezTo>
                  <a:pt x="67777" y="102962"/>
                  <a:pt x="68518" y="102592"/>
                  <a:pt x="69259" y="102592"/>
                </a:cubicBezTo>
                <a:cubicBezTo>
                  <a:pt x="74074" y="101111"/>
                  <a:pt x="77037" y="95925"/>
                  <a:pt x="75555" y="90740"/>
                </a:cubicBezTo>
                <a:cubicBezTo>
                  <a:pt x="63703" y="52592"/>
                  <a:pt x="63703" y="52592"/>
                  <a:pt x="63703" y="52592"/>
                </a:cubicBezTo>
                <a:cubicBezTo>
                  <a:pt x="63703" y="52222"/>
                  <a:pt x="63703" y="51851"/>
                  <a:pt x="63703" y="51851"/>
                </a:cubicBezTo>
                <a:cubicBezTo>
                  <a:pt x="62962" y="50370"/>
                  <a:pt x="62222" y="48888"/>
                  <a:pt x="61111" y="47407"/>
                </a:cubicBezTo>
                <a:cubicBezTo>
                  <a:pt x="62962" y="46296"/>
                  <a:pt x="65185" y="45925"/>
                  <a:pt x="67407" y="45925"/>
                </a:cubicBezTo>
                <a:cubicBezTo>
                  <a:pt x="67407" y="45925"/>
                  <a:pt x="71111" y="45925"/>
                  <a:pt x="75925" y="45925"/>
                </a:cubicBezTo>
                <a:cubicBezTo>
                  <a:pt x="80370" y="50000"/>
                  <a:pt x="80370" y="50000"/>
                  <a:pt x="80370" y="50000"/>
                </a:cubicBezTo>
                <a:cubicBezTo>
                  <a:pt x="77037" y="81481"/>
                  <a:pt x="77037" y="81481"/>
                  <a:pt x="77037" y="81481"/>
                </a:cubicBezTo>
                <a:cubicBezTo>
                  <a:pt x="81851" y="85925"/>
                  <a:pt x="81851" y="85925"/>
                  <a:pt x="81851" y="85925"/>
                </a:cubicBezTo>
                <a:cubicBezTo>
                  <a:pt x="86296" y="81481"/>
                  <a:pt x="86296" y="81481"/>
                  <a:pt x="86296" y="81481"/>
                </a:cubicBezTo>
                <a:cubicBezTo>
                  <a:pt x="82962" y="50000"/>
                  <a:pt x="82962" y="50000"/>
                  <a:pt x="82962" y="50000"/>
                </a:cubicBezTo>
                <a:cubicBezTo>
                  <a:pt x="87407" y="45925"/>
                  <a:pt x="87407" y="45925"/>
                  <a:pt x="87407" y="45925"/>
                </a:cubicBezTo>
                <a:cubicBezTo>
                  <a:pt x="92592" y="45925"/>
                  <a:pt x="96296" y="45925"/>
                  <a:pt x="96296" y="45925"/>
                </a:cubicBezTo>
                <a:cubicBezTo>
                  <a:pt x="102222" y="45925"/>
                  <a:pt x="107037" y="50000"/>
                  <a:pt x="108148" y="55555"/>
                </a:cubicBezTo>
                <a:cubicBezTo>
                  <a:pt x="108518" y="57037"/>
                  <a:pt x="108518" y="58518"/>
                  <a:pt x="108518" y="60000"/>
                </a:cubicBezTo>
                <a:close/>
                <a:moveTo>
                  <a:pt x="67777" y="98148"/>
                </a:moveTo>
                <a:cubicBezTo>
                  <a:pt x="67407" y="98148"/>
                  <a:pt x="67037" y="98148"/>
                  <a:pt x="66296" y="98148"/>
                </a:cubicBezTo>
                <a:cubicBezTo>
                  <a:pt x="64444" y="98148"/>
                  <a:pt x="62592" y="97037"/>
                  <a:pt x="61851" y="94814"/>
                </a:cubicBezTo>
                <a:cubicBezTo>
                  <a:pt x="52592" y="63703"/>
                  <a:pt x="52592" y="63703"/>
                  <a:pt x="52592" y="63703"/>
                </a:cubicBezTo>
                <a:cubicBezTo>
                  <a:pt x="48518" y="63703"/>
                  <a:pt x="48518" y="63703"/>
                  <a:pt x="48518" y="63703"/>
                </a:cubicBezTo>
                <a:cubicBezTo>
                  <a:pt x="58888" y="108518"/>
                  <a:pt x="58888" y="108518"/>
                  <a:pt x="58888" y="108518"/>
                </a:cubicBezTo>
                <a:cubicBezTo>
                  <a:pt x="43703" y="108148"/>
                  <a:pt x="30370" y="100740"/>
                  <a:pt x="21851" y="89629"/>
                </a:cubicBezTo>
                <a:cubicBezTo>
                  <a:pt x="27777" y="63703"/>
                  <a:pt x="27777" y="63703"/>
                  <a:pt x="27777" y="63703"/>
                </a:cubicBezTo>
                <a:cubicBezTo>
                  <a:pt x="23703" y="63703"/>
                  <a:pt x="23703" y="63703"/>
                  <a:pt x="23703" y="63703"/>
                </a:cubicBezTo>
                <a:cubicBezTo>
                  <a:pt x="17777" y="83703"/>
                  <a:pt x="17777" y="83703"/>
                  <a:pt x="17777" y="83703"/>
                </a:cubicBezTo>
                <a:cubicBezTo>
                  <a:pt x="15555" y="79259"/>
                  <a:pt x="13703" y="74074"/>
                  <a:pt x="12592" y="68888"/>
                </a:cubicBezTo>
                <a:cubicBezTo>
                  <a:pt x="17037" y="53703"/>
                  <a:pt x="17037" y="53703"/>
                  <a:pt x="17037" y="53703"/>
                </a:cubicBezTo>
                <a:cubicBezTo>
                  <a:pt x="17407" y="53703"/>
                  <a:pt x="17407" y="53703"/>
                  <a:pt x="17407" y="53703"/>
                </a:cubicBezTo>
                <a:cubicBezTo>
                  <a:pt x="18888" y="49259"/>
                  <a:pt x="22592" y="45925"/>
                  <a:pt x="27037" y="45925"/>
                </a:cubicBezTo>
                <a:cubicBezTo>
                  <a:pt x="38148" y="45925"/>
                  <a:pt x="38148" y="45925"/>
                  <a:pt x="38148" y="45925"/>
                </a:cubicBezTo>
                <a:cubicBezTo>
                  <a:pt x="49259" y="45925"/>
                  <a:pt x="49259" y="45925"/>
                  <a:pt x="49259" y="45925"/>
                </a:cubicBezTo>
                <a:cubicBezTo>
                  <a:pt x="53703" y="45925"/>
                  <a:pt x="57407" y="49259"/>
                  <a:pt x="59259" y="53703"/>
                </a:cubicBezTo>
                <a:cubicBezTo>
                  <a:pt x="59259" y="53703"/>
                  <a:pt x="59259" y="53703"/>
                  <a:pt x="59259" y="53703"/>
                </a:cubicBezTo>
                <a:cubicBezTo>
                  <a:pt x="70740" y="92222"/>
                  <a:pt x="70740" y="92222"/>
                  <a:pt x="70740" y="92222"/>
                </a:cubicBezTo>
                <a:cubicBezTo>
                  <a:pt x="71851" y="94814"/>
                  <a:pt x="70370" y="97407"/>
                  <a:pt x="67777" y="98148"/>
                </a:cubicBezTo>
                <a:close/>
                <a:moveTo>
                  <a:pt x="70370" y="30370"/>
                </a:moveTo>
                <a:cubicBezTo>
                  <a:pt x="70370" y="24074"/>
                  <a:pt x="75555" y="19259"/>
                  <a:pt x="81851" y="19259"/>
                </a:cubicBezTo>
                <a:cubicBezTo>
                  <a:pt x="88148" y="19259"/>
                  <a:pt x="93333" y="24074"/>
                  <a:pt x="93333" y="30370"/>
                </a:cubicBezTo>
                <a:cubicBezTo>
                  <a:pt x="93333" y="36666"/>
                  <a:pt x="88148" y="41851"/>
                  <a:pt x="81851" y="41851"/>
                </a:cubicBezTo>
                <a:cubicBezTo>
                  <a:pt x="75555" y="41851"/>
                  <a:pt x="70370" y="36666"/>
                  <a:pt x="70370" y="30370"/>
                </a:cubicBezTo>
                <a:close/>
                <a:moveTo>
                  <a:pt x="22962" y="36666"/>
                </a:moveTo>
                <a:cubicBezTo>
                  <a:pt x="22222" y="33703"/>
                  <a:pt x="27407" y="35185"/>
                  <a:pt x="28888" y="25925"/>
                </a:cubicBezTo>
                <a:cubicBezTo>
                  <a:pt x="30000" y="19259"/>
                  <a:pt x="35925" y="17777"/>
                  <a:pt x="38148" y="17777"/>
                </a:cubicBezTo>
                <a:cubicBezTo>
                  <a:pt x="40740" y="17777"/>
                  <a:pt x="46296" y="19259"/>
                  <a:pt x="47407" y="25925"/>
                </a:cubicBezTo>
                <a:cubicBezTo>
                  <a:pt x="48888" y="35185"/>
                  <a:pt x="54074" y="33703"/>
                  <a:pt x="53333" y="36666"/>
                </a:cubicBezTo>
                <a:cubicBezTo>
                  <a:pt x="52962" y="38888"/>
                  <a:pt x="47777" y="41851"/>
                  <a:pt x="38148" y="41851"/>
                </a:cubicBezTo>
                <a:cubicBezTo>
                  <a:pt x="28518" y="41851"/>
                  <a:pt x="23703" y="38888"/>
                  <a:pt x="22962" y="36666"/>
                </a:cubicBezTo>
                <a:close/>
                <a:moveTo>
                  <a:pt x="60000" y="115185"/>
                </a:moveTo>
                <a:cubicBezTo>
                  <a:pt x="29629" y="115185"/>
                  <a:pt x="5185" y="90370"/>
                  <a:pt x="5185" y="60000"/>
                </a:cubicBezTo>
                <a:cubicBezTo>
                  <a:pt x="5185" y="30000"/>
                  <a:pt x="29629" y="4814"/>
                  <a:pt x="60000" y="4814"/>
                </a:cubicBezTo>
                <a:cubicBezTo>
                  <a:pt x="90370" y="4814"/>
                  <a:pt x="115185" y="30000"/>
                  <a:pt x="115185" y="60000"/>
                </a:cubicBezTo>
                <a:cubicBezTo>
                  <a:pt x="115185" y="90370"/>
                  <a:pt x="90370" y="115185"/>
                  <a:pt x="60000" y="115185"/>
                </a:cubicBezTo>
                <a:close/>
                <a:moveTo>
                  <a:pt x="60000" y="0"/>
                </a:moveTo>
                <a:cubicBezTo>
                  <a:pt x="27037" y="0"/>
                  <a:pt x="0" y="27037"/>
                  <a:pt x="0" y="60000"/>
                </a:cubicBezTo>
                <a:cubicBezTo>
                  <a:pt x="0" y="92962"/>
                  <a:pt x="27037" y="120000"/>
                  <a:pt x="60000" y="120000"/>
                </a:cubicBezTo>
                <a:cubicBezTo>
                  <a:pt x="93333" y="120000"/>
                  <a:pt x="120000" y="92962"/>
                  <a:pt x="120000" y="60000"/>
                </a:cubicBezTo>
                <a:cubicBezTo>
                  <a:pt x="120000" y="27037"/>
                  <a:pt x="93333"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grpSp>
        <p:nvGrpSpPr>
          <p:cNvPr id="3523" name="Google Shape;3523;p218"/>
          <p:cNvGrpSpPr/>
          <p:nvPr/>
        </p:nvGrpSpPr>
        <p:grpSpPr>
          <a:xfrm>
            <a:off x="4888487" y="1826154"/>
            <a:ext cx="182887" cy="182860"/>
            <a:chOff x="533397" y="1635125"/>
            <a:chExt cx="601800" cy="603300"/>
          </a:xfrm>
        </p:grpSpPr>
        <p:sp>
          <p:nvSpPr>
            <p:cNvPr id="3524" name="Google Shape;3524;p218"/>
            <p:cNvSpPr/>
            <p:nvPr/>
          </p:nvSpPr>
          <p:spPr>
            <a:xfrm>
              <a:off x="533397" y="1635125"/>
              <a:ext cx="601800" cy="603300"/>
            </a:xfrm>
            <a:custGeom>
              <a:avLst/>
              <a:gdLst/>
              <a:ahLst/>
              <a:cxnLst/>
              <a:rect l="l" t="t" r="r" b="b"/>
              <a:pathLst>
                <a:path w="120000" h="120000" extrusionOk="0">
                  <a:moveTo>
                    <a:pt x="60000" y="0"/>
                  </a:moveTo>
                  <a:cubicBezTo>
                    <a:pt x="26625" y="0"/>
                    <a:pt x="0" y="26625"/>
                    <a:pt x="0" y="60000"/>
                  </a:cubicBezTo>
                  <a:cubicBezTo>
                    <a:pt x="0" y="93000"/>
                    <a:pt x="26625" y="120000"/>
                    <a:pt x="60000" y="120000"/>
                  </a:cubicBezTo>
                  <a:cubicBezTo>
                    <a:pt x="93000" y="120000"/>
                    <a:pt x="120000" y="93000"/>
                    <a:pt x="120000" y="60000"/>
                  </a:cubicBezTo>
                  <a:cubicBezTo>
                    <a:pt x="120000" y="26625"/>
                    <a:pt x="93000" y="0"/>
                    <a:pt x="60000" y="0"/>
                  </a:cubicBezTo>
                  <a:close/>
                  <a:moveTo>
                    <a:pt x="60000" y="4875"/>
                  </a:moveTo>
                  <a:cubicBezTo>
                    <a:pt x="90000" y="4875"/>
                    <a:pt x="115125" y="29625"/>
                    <a:pt x="115125" y="60000"/>
                  </a:cubicBezTo>
                  <a:cubicBezTo>
                    <a:pt x="115125" y="90375"/>
                    <a:pt x="90000" y="115125"/>
                    <a:pt x="60000" y="115125"/>
                  </a:cubicBezTo>
                  <a:cubicBezTo>
                    <a:pt x="29250" y="115125"/>
                    <a:pt x="4875" y="90375"/>
                    <a:pt x="4875" y="60000"/>
                  </a:cubicBezTo>
                  <a:cubicBezTo>
                    <a:pt x="4875" y="29625"/>
                    <a:pt x="29250" y="4875"/>
                    <a:pt x="60000" y="4875"/>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sp>
          <p:nvSpPr>
            <p:cNvPr id="3525" name="Google Shape;3525;p218"/>
            <p:cNvSpPr/>
            <p:nvPr/>
          </p:nvSpPr>
          <p:spPr>
            <a:xfrm>
              <a:off x="642937" y="1784350"/>
              <a:ext cx="382500" cy="354000"/>
            </a:xfrm>
            <a:custGeom>
              <a:avLst/>
              <a:gdLst/>
              <a:ahLst/>
              <a:cxnLst/>
              <a:rect l="l" t="t" r="r" b="b"/>
              <a:pathLst>
                <a:path w="120000" h="120000" extrusionOk="0">
                  <a:moveTo>
                    <a:pt x="111133" y="79787"/>
                  </a:moveTo>
                  <a:cubicBezTo>
                    <a:pt x="111133" y="77234"/>
                    <a:pt x="109359" y="75957"/>
                    <a:pt x="107586" y="75957"/>
                  </a:cubicBezTo>
                  <a:cubicBezTo>
                    <a:pt x="105221" y="75957"/>
                    <a:pt x="104039" y="77234"/>
                    <a:pt x="104039" y="79787"/>
                  </a:cubicBezTo>
                  <a:cubicBezTo>
                    <a:pt x="104039" y="81702"/>
                    <a:pt x="105221" y="82978"/>
                    <a:pt x="107586" y="82978"/>
                  </a:cubicBezTo>
                  <a:cubicBezTo>
                    <a:pt x="109359" y="82978"/>
                    <a:pt x="111133" y="81702"/>
                    <a:pt x="111133" y="79787"/>
                  </a:cubicBezTo>
                  <a:close/>
                  <a:moveTo>
                    <a:pt x="99310" y="79787"/>
                  </a:moveTo>
                  <a:cubicBezTo>
                    <a:pt x="99310" y="77234"/>
                    <a:pt x="98128" y="75957"/>
                    <a:pt x="95763" y="75957"/>
                  </a:cubicBezTo>
                  <a:cubicBezTo>
                    <a:pt x="93990" y="75957"/>
                    <a:pt x="92216" y="77234"/>
                    <a:pt x="92216" y="79787"/>
                  </a:cubicBezTo>
                  <a:cubicBezTo>
                    <a:pt x="92216" y="81702"/>
                    <a:pt x="93990" y="82978"/>
                    <a:pt x="95763" y="82978"/>
                  </a:cubicBezTo>
                  <a:cubicBezTo>
                    <a:pt x="98128" y="82978"/>
                    <a:pt x="99310" y="81702"/>
                    <a:pt x="99310" y="79787"/>
                  </a:cubicBezTo>
                  <a:close/>
                  <a:moveTo>
                    <a:pt x="88669" y="79787"/>
                  </a:moveTo>
                  <a:cubicBezTo>
                    <a:pt x="88669" y="77234"/>
                    <a:pt x="86896" y="75957"/>
                    <a:pt x="85123" y="75957"/>
                  </a:cubicBezTo>
                  <a:cubicBezTo>
                    <a:pt x="83349" y="75957"/>
                    <a:pt x="81576" y="77234"/>
                    <a:pt x="81576" y="79787"/>
                  </a:cubicBezTo>
                  <a:cubicBezTo>
                    <a:pt x="81576" y="81702"/>
                    <a:pt x="83349" y="82978"/>
                    <a:pt x="85123" y="82978"/>
                  </a:cubicBezTo>
                  <a:cubicBezTo>
                    <a:pt x="86896" y="82978"/>
                    <a:pt x="88669" y="81702"/>
                    <a:pt x="88669" y="79787"/>
                  </a:cubicBezTo>
                  <a:close/>
                  <a:moveTo>
                    <a:pt x="10049" y="69574"/>
                  </a:moveTo>
                  <a:cubicBezTo>
                    <a:pt x="109359" y="69574"/>
                    <a:pt x="109359" y="69574"/>
                    <a:pt x="109359" y="69574"/>
                  </a:cubicBezTo>
                  <a:cubicBezTo>
                    <a:pt x="109359" y="11489"/>
                    <a:pt x="109359" y="11489"/>
                    <a:pt x="109359" y="11489"/>
                  </a:cubicBezTo>
                  <a:cubicBezTo>
                    <a:pt x="10049" y="11489"/>
                    <a:pt x="10049" y="11489"/>
                    <a:pt x="10049" y="11489"/>
                  </a:cubicBezTo>
                  <a:lnTo>
                    <a:pt x="10049" y="69574"/>
                  </a:lnTo>
                  <a:close/>
                  <a:moveTo>
                    <a:pt x="120000" y="10212"/>
                  </a:moveTo>
                  <a:cubicBezTo>
                    <a:pt x="120000" y="79787"/>
                    <a:pt x="120000" y="79787"/>
                    <a:pt x="120000" y="79787"/>
                  </a:cubicBezTo>
                  <a:cubicBezTo>
                    <a:pt x="120000" y="85531"/>
                    <a:pt x="115862" y="90000"/>
                    <a:pt x="110541" y="90000"/>
                  </a:cubicBezTo>
                  <a:cubicBezTo>
                    <a:pt x="8866" y="90000"/>
                    <a:pt x="8866" y="90000"/>
                    <a:pt x="8866" y="90000"/>
                  </a:cubicBezTo>
                  <a:cubicBezTo>
                    <a:pt x="4137" y="90000"/>
                    <a:pt x="0" y="85531"/>
                    <a:pt x="0" y="79787"/>
                  </a:cubicBezTo>
                  <a:cubicBezTo>
                    <a:pt x="0" y="10212"/>
                    <a:pt x="0" y="10212"/>
                    <a:pt x="0" y="10212"/>
                  </a:cubicBezTo>
                  <a:cubicBezTo>
                    <a:pt x="0" y="4468"/>
                    <a:pt x="4137" y="0"/>
                    <a:pt x="8866" y="0"/>
                  </a:cubicBezTo>
                  <a:cubicBezTo>
                    <a:pt x="110541" y="0"/>
                    <a:pt x="110541" y="0"/>
                    <a:pt x="110541" y="0"/>
                  </a:cubicBezTo>
                  <a:cubicBezTo>
                    <a:pt x="115862" y="0"/>
                    <a:pt x="120000" y="4468"/>
                    <a:pt x="120000" y="10212"/>
                  </a:cubicBezTo>
                  <a:close/>
                  <a:moveTo>
                    <a:pt x="96945" y="115531"/>
                  </a:moveTo>
                  <a:cubicBezTo>
                    <a:pt x="96354" y="118085"/>
                    <a:pt x="94581" y="119361"/>
                    <a:pt x="92807" y="119361"/>
                  </a:cubicBezTo>
                  <a:cubicBezTo>
                    <a:pt x="92216" y="119361"/>
                    <a:pt x="92216" y="119361"/>
                    <a:pt x="91625" y="119361"/>
                  </a:cubicBezTo>
                  <a:cubicBezTo>
                    <a:pt x="60295" y="112978"/>
                    <a:pt x="60295" y="112978"/>
                    <a:pt x="60295" y="112978"/>
                  </a:cubicBezTo>
                  <a:cubicBezTo>
                    <a:pt x="27783" y="119361"/>
                    <a:pt x="27783" y="119361"/>
                    <a:pt x="27783" y="119361"/>
                  </a:cubicBezTo>
                  <a:cubicBezTo>
                    <a:pt x="25418" y="120000"/>
                    <a:pt x="23054" y="118085"/>
                    <a:pt x="23054" y="115531"/>
                  </a:cubicBezTo>
                  <a:cubicBezTo>
                    <a:pt x="22463" y="112978"/>
                    <a:pt x="24236" y="110425"/>
                    <a:pt x="26600" y="109787"/>
                  </a:cubicBezTo>
                  <a:cubicBezTo>
                    <a:pt x="43743" y="106595"/>
                    <a:pt x="43743" y="106595"/>
                    <a:pt x="43743" y="106595"/>
                  </a:cubicBezTo>
                  <a:cubicBezTo>
                    <a:pt x="45517" y="96382"/>
                    <a:pt x="45517" y="96382"/>
                    <a:pt x="45517" y="96382"/>
                  </a:cubicBezTo>
                  <a:cubicBezTo>
                    <a:pt x="75073" y="96382"/>
                    <a:pt x="75073" y="96382"/>
                    <a:pt x="75073" y="96382"/>
                  </a:cubicBezTo>
                  <a:cubicBezTo>
                    <a:pt x="76256" y="106595"/>
                    <a:pt x="76256" y="106595"/>
                    <a:pt x="76256" y="106595"/>
                  </a:cubicBezTo>
                  <a:cubicBezTo>
                    <a:pt x="93399" y="109787"/>
                    <a:pt x="93399" y="109787"/>
                    <a:pt x="93399" y="109787"/>
                  </a:cubicBezTo>
                  <a:cubicBezTo>
                    <a:pt x="95763" y="110425"/>
                    <a:pt x="97536" y="112978"/>
                    <a:pt x="96945" y="11553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grpSp>
      <p:sp>
        <p:nvSpPr>
          <p:cNvPr id="3526" name="Google Shape;3526;p218"/>
          <p:cNvSpPr/>
          <p:nvPr/>
        </p:nvSpPr>
        <p:spPr>
          <a:xfrm>
            <a:off x="6049959" y="1826154"/>
            <a:ext cx="183000" cy="183000"/>
          </a:xfrm>
          <a:custGeom>
            <a:avLst/>
            <a:gdLst/>
            <a:ahLst/>
            <a:cxnLst/>
            <a:rect l="l" t="t" r="r" b="b"/>
            <a:pathLst>
              <a:path w="120000" h="120000" extrusionOk="0">
                <a:moveTo>
                  <a:pt x="59627" y="0"/>
                </a:moveTo>
                <a:cubicBezTo>
                  <a:pt x="26459" y="0"/>
                  <a:pt x="0" y="27037"/>
                  <a:pt x="0" y="60000"/>
                </a:cubicBezTo>
                <a:cubicBezTo>
                  <a:pt x="0" y="92962"/>
                  <a:pt x="26459" y="120000"/>
                  <a:pt x="59627" y="120000"/>
                </a:cubicBezTo>
                <a:cubicBezTo>
                  <a:pt x="93167" y="120000"/>
                  <a:pt x="120000" y="92962"/>
                  <a:pt x="120000" y="60000"/>
                </a:cubicBezTo>
                <a:cubicBezTo>
                  <a:pt x="120000" y="27037"/>
                  <a:pt x="93167" y="0"/>
                  <a:pt x="59627" y="0"/>
                </a:cubicBezTo>
                <a:close/>
                <a:moveTo>
                  <a:pt x="59627" y="4814"/>
                </a:moveTo>
                <a:cubicBezTo>
                  <a:pt x="90559" y="4814"/>
                  <a:pt x="115155" y="29629"/>
                  <a:pt x="115155" y="60000"/>
                </a:cubicBezTo>
                <a:cubicBezTo>
                  <a:pt x="115155" y="90370"/>
                  <a:pt x="90559" y="115185"/>
                  <a:pt x="59627" y="115185"/>
                </a:cubicBezTo>
                <a:cubicBezTo>
                  <a:pt x="29440" y="115185"/>
                  <a:pt x="4472" y="90370"/>
                  <a:pt x="4472" y="60000"/>
                </a:cubicBezTo>
                <a:cubicBezTo>
                  <a:pt x="4472" y="29629"/>
                  <a:pt x="29440" y="4814"/>
                  <a:pt x="59627" y="4814"/>
                </a:cubicBezTo>
                <a:moveTo>
                  <a:pt x="97639" y="86296"/>
                </a:moveTo>
                <a:cubicBezTo>
                  <a:pt x="97267" y="86666"/>
                  <a:pt x="96521" y="86666"/>
                  <a:pt x="96149" y="86666"/>
                </a:cubicBezTo>
                <a:cubicBezTo>
                  <a:pt x="95776" y="86666"/>
                  <a:pt x="95031" y="86666"/>
                  <a:pt x="94658" y="86296"/>
                </a:cubicBezTo>
                <a:cubicBezTo>
                  <a:pt x="94658" y="85925"/>
                  <a:pt x="94285" y="85185"/>
                  <a:pt x="94285" y="84814"/>
                </a:cubicBezTo>
                <a:cubicBezTo>
                  <a:pt x="94285" y="84444"/>
                  <a:pt x="94658" y="83703"/>
                  <a:pt x="94658" y="83333"/>
                </a:cubicBezTo>
                <a:cubicBezTo>
                  <a:pt x="95403" y="82962"/>
                  <a:pt x="96894" y="82962"/>
                  <a:pt x="97639" y="83333"/>
                </a:cubicBezTo>
                <a:cubicBezTo>
                  <a:pt x="98012" y="83703"/>
                  <a:pt x="98012" y="84444"/>
                  <a:pt x="98012" y="84814"/>
                </a:cubicBezTo>
                <a:cubicBezTo>
                  <a:pt x="98012" y="85185"/>
                  <a:pt x="98012" y="85925"/>
                  <a:pt x="97639" y="86296"/>
                </a:cubicBezTo>
                <a:close/>
                <a:moveTo>
                  <a:pt x="48819" y="82592"/>
                </a:moveTo>
                <a:cubicBezTo>
                  <a:pt x="51801" y="78518"/>
                  <a:pt x="51801" y="78518"/>
                  <a:pt x="51801" y="78518"/>
                </a:cubicBezTo>
                <a:cubicBezTo>
                  <a:pt x="67826" y="78518"/>
                  <a:pt x="67826" y="78518"/>
                  <a:pt x="67826" y="78518"/>
                </a:cubicBezTo>
                <a:cubicBezTo>
                  <a:pt x="70807" y="82592"/>
                  <a:pt x="70807" y="82592"/>
                  <a:pt x="70807" y="82592"/>
                </a:cubicBezTo>
                <a:lnTo>
                  <a:pt x="48819" y="82592"/>
                </a:lnTo>
                <a:close/>
                <a:moveTo>
                  <a:pt x="102857" y="83333"/>
                </a:moveTo>
                <a:cubicBezTo>
                  <a:pt x="102857" y="82962"/>
                  <a:pt x="102857" y="82592"/>
                  <a:pt x="102857" y="82592"/>
                </a:cubicBezTo>
                <a:cubicBezTo>
                  <a:pt x="102857" y="82592"/>
                  <a:pt x="102484" y="82592"/>
                  <a:pt x="102484" y="82222"/>
                </a:cubicBezTo>
                <a:cubicBezTo>
                  <a:pt x="102484" y="82222"/>
                  <a:pt x="102484" y="82222"/>
                  <a:pt x="102484" y="81851"/>
                </a:cubicBezTo>
                <a:cubicBezTo>
                  <a:pt x="92795" y="70000"/>
                  <a:pt x="92795" y="70000"/>
                  <a:pt x="92795" y="70000"/>
                </a:cubicBezTo>
                <a:cubicBezTo>
                  <a:pt x="92422" y="69629"/>
                  <a:pt x="91677" y="69259"/>
                  <a:pt x="90931" y="69259"/>
                </a:cubicBezTo>
                <a:cubicBezTo>
                  <a:pt x="28695" y="69259"/>
                  <a:pt x="28695" y="69259"/>
                  <a:pt x="28695" y="69259"/>
                </a:cubicBezTo>
                <a:cubicBezTo>
                  <a:pt x="27950" y="69259"/>
                  <a:pt x="27577" y="69629"/>
                  <a:pt x="26832" y="70000"/>
                </a:cubicBezTo>
                <a:cubicBezTo>
                  <a:pt x="17515" y="81851"/>
                  <a:pt x="17515" y="81851"/>
                  <a:pt x="17515" y="81851"/>
                </a:cubicBezTo>
                <a:cubicBezTo>
                  <a:pt x="17515" y="82222"/>
                  <a:pt x="17142" y="82222"/>
                  <a:pt x="17142" y="82222"/>
                </a:cubicBezTo>
                <a:cubicBezTo>
                  <a:pt x="17142" y="82592"/>
                  <a:pt x="17142" y="82592"/>
                  <a:pt x="17142" y="82592"/>
                </a:cubicBezTo>
                <a:cubicBezTo>
                  <a:pt x="17142" y="82592"/>
                  <a:pt x="17142" y="82962"/>
                  <a:pt x="17142" y="83333"/>
                </a:cubicBezTo>
                <a:cubicBezTo>
                  <a:pt x="17142" y="83333"/>
                  <a:pt x="17142" y="83333"/>
                  <a:pt x="17142" y="83333"/>
                </a:cubicBezTo>
                <a:cubicBezTo>
                  <a:pt x="17142" y="86296"/>
                  <a:pt x="17142" y="86296"/>
                  <a:pt x="17142" y="86296"/>
                </a:cubicBezTo>
                <a:cubicBezTo>
                  <a:pt x="17142" y="87777"/>
                  <a:pt x="17888" y="88888"/>
                  <a:pt x="19378" y="88888"/>
                </a:cubicBezTo>
                <a:cubicBezTo>
                  <a:pt x="100621" y="88888"/>
                  <a:pt x="100621" y="88888"/>
                  <a:pt x="100621" y="88888"/>
                </a:cubicBezTo>
                <a:cubicBezTo>
                  <a:pt x="101739" y="88888"/>
                  <a:pt x="102857" y="87777"/>
                  <a:pt x="102857" y="86296"/>
                </a:cubicBezTo>
                <a:cubicBezTo>
                  <a:pt x="102857" y="83333"/>
                  <a:pt x="102857" y="83333"/>
                  <a:pt x="102857" y="83333"/>
                </a:cubicBezTo>
                <a:close/>
                <a:moveTo>
                  <a:pt x="73043" y="50370"/>
                </a:moveTo>
                <a:cubicBezTo>
                  <a:pt x="74161" y="58148"/>
                  <a:pt x="74161" y="58148"/>
                  <a:pt x="74161" y="58148"/>
                </a:cubicBezTo>
                <a:cubicBezTo>
                  <a:pt x="68944" y="58148"/>
                  <a:pt x="68944" y="58148"/>
                  <a:pt x="68944" y="58148"/>
                </a:cubicBezTo>
                <a:cubicBezTo>
                  <a:pt x="67080" y="58148"/>
                  <a:pt x="67080" y="58148"/>
                  <a:pt x="67080" y="58148"/>
                </a:cubicBezTo>
                <a:cubicBezTo>
                  <a:pt x="52919" y="58148"/>
                  <a:pt x="52919" y="58148"/>
                  <a:pt x="52919" y="58148"/>
                </a:cubicBezTo>
                <a:cubicBezTo>
                  <a:pt x="50683" y="58148"/>
                  <a:pt x="50683" y="58148"/>
                  <a:pt x="50683" y="58148"/>
                </a:cubicBezTo>
                <a:cubicBezTo>
                  <a:pt x="45093" y="58148"/>
                  <a:pt x="45093" y="58148"/>
                  <a:pt x="45093" y="58148"/>
                </a:cubicBezTo>
                <a:cubicBezTo>
                  <a:pt x="46583" y="50370"/>
                  <a:pt x="46583" y="50370"/>
                  <a:pt x="46583" y="50370"/>
                </a:cubicBezTo>
                <a:cubicBezTo>
                  <a:pt x="46583" y="50000"/>
                  <a:pt x="46583" y="50000"/>
                  <a:pt x="46583" y="50000"/>
                </a:cubicBezTo>
                <a:cubicBezTo>
                  <a:pt x="47329" y="47777"/>
                  <a:pt x="49192" y="46296"/>
                  <a:pt x="51428" y="46296"/>
                </a:cubicBezTo>
                <a:cubicBezTo>
                  <a:pt x="56273" y="46296"/>
                  <a:pt x="56273" y="46296"/>
                  <a:pt x="56273" y="46296"/>
                </a:cubicBezTo>
                <a:cubicBezTo>
                  <a:pt x="59627" y="52222"/>
                  <a:pt x="59627" y="52222"/>
                  <a:pt x="59627" y="52222"/>
                </a:cubicBezTo>
                <a:cubicBezTo>
                  <a:pt x="62981" y="46296"/>
                  <a:pt x="62981" y="46296"/>
                  <a:pt x="62981" y="46296"/>
                </a:cubicBezTo>
                <a:cubicBezTo>
                  <a:pt x="67826" y="46296"/>
                  <a:pt x="67826" y="46296"/>
                  <a:pt x="67826" y="46296"/>
                </a:cubicBezTo>
                <a:cubicBezTo>
                  <a:pt x="70062" y="46296"/>
                  <a:pt x="72298" y="47777"/>
                  <a:pt x="73043" y="50000"/>
                </a:cubicBezTo>
                <a:cubicBezTo>
                  <a:pt x="73043" y="50000"/>
                  <a:pt x="73043" y="50000"/>
                  <a:pt x="73043" y="50370"/>
                </a:cubicBezTo>
                <a:close/>
                <a:moveTo>
                  <a:pt x="53291" y="38148"/>
                </a:moveTo>
                <a:cubicBezTo>
                  <a:pt x="53291" y="34814"/>
                  <a:pt x="56273" y="32222"/>
                  <a:pt x="59627" y="32222"/>
                </a:cubicBezTo>
                <a:cubicBezTo>
                  <a:pt x="63354" y="32222"/>
                  <a:pt x="65962" y="34814"/>
                  <a:pt x="65962" y="38148"/>
                </a:cubicBezTo>
                <a:cubicBezTo>
                  <a:pt x="65962" y="41851"/>
                  <a:pt x="63354" y="44444"/>
                  <a:pt x="59627" y="44444"/>
                </a:cubicBezTo>
                <a:cubicBezTo>
                  <a:pt x="56273" y="44444"/>
                  <a:pt x="53291" y="41851"/>
                  <a:pt x="53291" y="38148"/>
                </a:cubicBezTo>
                <a:close/>
                <a:moveTo>
                  <a:pt x="32422" y="28148"/>
                </a:moveTo>
                <a:cubicBezTo>
                  <a:pt x="87204" y="28148"/>
                  <a:pt x="87204" y="28148"/>
                  <a:pt x="87204" y="28148"/>
                </a:cubicBezTo>
                <a:cubicBezTo>
                  <a:pt x="87204" y="60740"/>
                  <a:pt x="87204" y="60740"/>
                  <a:pt x="87204" y="60740"/>
                </a:cubicBezTo>
                <a:cubicBezTo>
                  <a:pt x="32422" y="60740"/>
                  <a:pt x="32422" y="60740"/>
                  <a:pt x="32422" y="60740"/>
                </a:cubicBezTo>
                <a:lnTo>
                  <a:pt x="32422" y="28148"/>
                </a:lnTo>
                <a:close/>
                <a:moveTo>
                  <a:pt x="29813" y="66296"/>
                </a:moveTo>
                <a:cubicBezTo>
                  <a:pt x="90186" y="66296"/>
                  <a:pt x="90186" y="66296"/>
                  <a:pt x="90186" y="66296"/>
                </a:cubicBezTo>
                <a:cubicBezTo>
                  <a:pt x="91677" y="66296"/>
                  <a:pt x="92795" y="65185"/>
                  <a:pt x="92795" y="63703"/>
                </a:cubicBezTo>
                <a:cubicBezTo>
                  <a:pt x="92795" y="25555"/>
                  <a:pt x="92795" y="25555"/>
                  <a:pt x="92795" y="25555"/>
                </a:cubicBezTo>
                <a:cubicBezTo>
                  <a:pt x="92795" y="24074"/>
                  <a:pt x="91677" y="22222"/>
                  <a:pt x="90186" y="22222"/>
                </a:cubicBezTo>
                <a:cubicBezTo>
                  <a:pt x="29813" y="22222"/>
                  <a:pt x="29813" y="22222"/>
                  <a:pt x="29813" y="22222"/>
                </a:cubicBezTo>
                <a:cubicBezTo>
                  <a:pt x="27950" y="22222"/>
                  <a:pt x="26832" y="24074"/>
                  <a:pt x="26832" y="25555"/>
                </a:cubicBezTo>
                <a:cubicBezTo>
                  <a:pt x="26832" y="63703"/>
                  <a:pt x="26832" y="63703"/>
                  <a:pt x="26832" y="63703"/>
                </a:cubicBezTo>
                <a:cubicBezTo>
                  <a:pt x="26832" y="65185"/>
                  <a:pt x="27950" y="66296"/>
                  <a:pt x="29813" y="6629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218"/>
          <p:cNvSpPr/>
          <p:nvPr/>
        </p:nvSpPr>
        <p:spPr>
          <a:xfrm>
            <a:off x="5533959" y="1826154"/>
            <a:ext cx="183000" cy="183000"/>
          </a:xfrm>
          <a:custGeom>
            <a:avLst/>
            <a:gdLst/>
            <a:ahLst/>
            <a:cxnLst/>
            <a:rect l="l" t="t" r="r" b="b"/>
            <a:pathLst>
              <a:path w="120000" h="120000" extrusionOk="0">
                <a:moveTo>
                  <a:pt x="94074" y="79876"/>
                </a:moveTo>
                <a:cubicBezTo>
                  <a:pt x="73333" y="61671"/>
                  <a:pt x="73333" y="61671"/>
                  <a:pt x="73333" y="61671"/>
                </a:cubicBezTo>
                <a:cubicBezTo>
                  <a:pt x="94074" y="40866"/>
                  <a:pt x="94074" y="40866"/>
                  <a:pt x="94074" y="40866"/>
                </a:cubicBezTo>
                <a:lnTo>
                  <a:pt x="94074" y="79876"/>
                </a:lnTo>
                <a:close/>
                <a:moveTo>
                  <a:pt x="30000" y="82848"/>
                </a:moveTo>
                <a:cubicBezTo>
                  <a:pt x="50000" y="65015"/>
                  <a:pt x="50000" y="65015"/>
                  <a:pt x="50000" y="65015"/>
                </a:cubicBezTo>
                <a:cubicBezTo>
                  <a:pt x="60000" y="75046"/>
                  <a:pt x="60000" y="75046"/>
                  <a:pt x="60000" y="75046"/>
                </a:cubicBezTo>
                <a:cubicBezTo>
                  <a:pt x="70000" y="65015"/>
                  <a:pt x="70000" y="65015"/>
                  <a:pt x="70000" y="65015"/>
                </a:cubicBezTo>
                <a:cubicBezTo>
                  <a:pt x="90000" y="82848"/>
                  <a:pt x="90000" y="82848"/>
                  <a:pt x="90000" y="82848"/>
                </a:cubicBezTo>
                <a:lnTo>
                  <a:pt x="30000" y="82848"/>
                </a:lnTo>
                <a:close/>
                <a:moveTo>
                  <a:pt x="25925" y="40866"/>
                </a:moveTo>
                <a:cubicBezTo>
                  <a:pt x="46666" y="61671"/>
                  <a:pt x="46666" y="61671"/>
                  <a:pt x="46666" y="61671"/>
                </a:cubicBezTo>
                <a:cubicBezTo>
                  <a:pt x="25925" y="79876"/>
                  <a:pt x="25925" y="79876"/>
                  <a:pt x="25925" y="79876"/>
                </a:cubicBezTo>
                <a:lnTo>
                  <a:pt x="25925" y="40866"/>
                </a:lnTo>
                <a:close/>
                <a:moveTo>
                  <a:pt x="90740" y="37151"/>
                </a:moveTo>
                <a:cubicBezTo>
                  <a:pt x="60000" y="67987"/>
                  <a:pt x="60000" y="67987"/>
                  <a:pt x="60000" y="67987"/>
                </a:cubicBezTo>
                <a:cubicBezTo>
                  <a:pt x="29259" y="37151"/>
                  <a:pt x="29259" y="37151"/>
                  <a:pt x="29259" y="37151"/>
                </a:cubicBezTo>
                <a:lnTo>
                  <a:pt x="90740" y="37151"/>
                </a:lnTo>
                <a:close/>
                <a:moveTo>
                  <a:pt x="96296" y="32693"/>
                </a:moveTo>
                <a:cubicBezTo>
                  <a:pt x="23703" y="32693"/>
                  <a:pt x="23703" y="32693"/>
                  <a:pt x="23703" y="32693"/>
                </a:cubicBezTo>
                <a:cubicBezTo>
                  <a:pt x="22222" y="32693"/>
                  <a:pt x="21111" y="33808"/>
                  <a:pt x="21111" y="34922"/>
                </a:cubicBezTo>
                <a:cubicBezTo>
                  <a:pt x="21111" y="36037"/>
                  <a:pt x="21111" y="36037"/>
                  <a:pt x="21111" y="36037"/>
                </a:cubicBezTo>
                <a:cubicBezTo>
                  <a:pt x="21111" y="85077"/>
                  <a:pt x="21111" y="85077"/>
                  <a:pt x="21111" y="85077"/>
                </a:cubicBezTo>
                <a:cubicBezTo>
                  <a:pt x="21111" y="85077"/>
                  <a:pt x="21111" y="85077"/>
                  <a:pt x="21111" y="85077"/>
                </a:cubicBezTo>
                <a:cubicBezTo>
                  <a:pt x="21111" y="85448"/>
                  <a:pt x="21111" y="85820"/>
                  <a:pt x="21481" y="85820"/>
                </a:cubicBezTo>
                <a:cubicBezTo>
                  <a:pt x="21481" y="86191"/>
                  <a:pt x="21481" y="86191"/>
                  <a:pt x="21481" y="86191"/>
                </a:cubicBezTo>
                <a:cubicBezTo>
                  <a:pt x="21481" y="86191"/>
                  <a:pt x="21481" y="86191"/>
                  <a:pt x="21481" y="86191"/>
                </a:cubicBezTo>
                <a:cubicBezTo>
                  <a:pt x="21481" y="86563"/>
                  <a:pt x="21851" y="86563"/>
                  <a:pt x="21851" y="86563"/>
                </a:cubicBezTo>
                <a:cubicBezTo>
                  <a:pt x="21851" y="86934"/>
                  <a:pt x="22222" y="86934"/>
                  <a:pt x="22222" y="86934"/>
                </a:cubicBezTo>
                <a:cubicBezTo>
                  <a:pt x="22222" y="86934"/>
                  <a:pt x="22222" y="87306"/>
                  <a:pt x="22592" y="87306"/>
                </a:cubicBezTo>
                <a:cubicBezTo>
                  <a:pt x="22592" y="87306"/>
                  <a:pt x="22592" y="87306"/>
                  <a:pt x="22962" y="87306"/>
                </a:cubicBezTo>
                <a:cubicBezTo>
                  <a:pt x="22962" y="87306"/>
                  <a:pt x="23333" y="87306"/>
                  <a:pt x="23703" y="87306"/>
                </a:cubicBezTo>
                <a:cubicBezTo>
                  <a:pt x="96296" y="87306"/>
                  <a:pt x="96296" y="87306"/>
                  <a:pt x="96296" y="87306"/>
                </a:cubicBezTo>
                <a:cubicBezTo>
                  <a:pt x="96666" y="87306"/>
                  <a:pt x="97037" y="87306"/>
                  <a:pt x="97037" y="87306"/>
                </a:cubicBezTo>
                <a:cubicBezTo>
                  <a:pt x="97407" y="87306"/>
                  <a:pt x="97407" y="87306"/>
                  <a:pt x="97407" y="87306"/>
                </a:cubicBezTo>
                <a:cubicBezTo>
                  <a:pt x="97777" y="87306"/>
                  <a:pt x="97777" y="86934"/>
                  <a:pt x="97777" y="86934"/>
                </a:cubicBezTo>
                <a:cubicBezTo>
                  <a:pt x="97777" y="86934"/>
                  <a:pt x="98148" y="86934"/>
                  <a:pt x="98148" y="86563"/>
                </a:cubicBezTo>
                <a:cubicBezTo>
                  <a:pt x="98148" y="86563"/>
                  <a:pt x="98518" y="86563"/>
                  <a:pt x="98518" y="86191"/>
                </a:cubicBezTo>
                <a:cubicBezTo>
                  <a:pt x="98518" y="86191"/>
                  <a:pt x="98518" y="86191"/>
                  <a:pt x="98518" y="86191"/>
                </a:cubicBezTo>
                <a:cubicBezTo>
                  <a:pt x="98518" y="85820"/>
                  <a:pt x="98518" y="85820"/>
                  <a:pt x="98518" y="85820"/>
                </a:cubicBezTo>
                <a:cubicBezTo>
                  <a:pt x="98888" y="85820"/>
                  <a:pt x="98888" y="85448"/>
                  <a:pt x="98888" y="85077"/>
                </a:cubicBezTo>
                <a:cubicBezTo>
                  <a:pt x="98888" y="85077"/>
                  <a:pt x="98888" y="85077"/>
                  <a:pt x="98888" y="85077"/>
                </a:cubicBezTo>
                <a:cubicBezTo>
                  <a:pt x="98888" y="36037"/>
                  <a:pt x="98888" y="36037"/>
                  <a:pt x="98888" y="36037"/>
                </a:cubicBezTo>
                <a:cubicBezTo>
                  <a:pt x="98888" y="34922"/>
                  <a:pt x="98888" y="34922"/>
                  <a:pt x="98888" y="34922"/>
                </a:cubicBezTo>
                <a:cubicBezTo>
                  <a:pt x="98888" y="33808"/>
                  <a:pt x="97777" y="32693"/>
                  <a:pt x="96296" y="32693"/>
                </a:cubicBezTo>
                <a:close/>
                <a:moveTo>
                  <a:pt x="60000" y="115170"/>
                </a:moveTo>
                <a:cubicBezTo>
                  <a:pt x="29629" y="115170"/>
                  <a:pt x="4814" y="90650"/>
                  <a:pt x="4814" y="60185"/>
                </a:cubicBezTo>
                <a:cubicBezTo>
                  <a:pt x="4814" y="29721"/>
                  <a:pt x="29629" y="4829"/>
                  <a:pt x="60000" y="4829"/>
                </a:cubicBezTo>
                <a:cubicBezTo>
                  <a:pt x="90370" y="4829"/>
                  <a:pt x="115185" y="29721"/>
                  <a:pt x="115185" y="60185"/>
                </a:cubicBezTo>
                <a:cubicBezTo>
                  <a:pt x="115185" y="90650"/>
                  <a:pt x="90370" y="115170"/>
                  <a:pt x="60000" y="115170"/>
                </a:cubicBezTo>
                <a:close/>
                <a:moveTo>
                  <a:pt x="60000" y="0"/>
                </a:moveTo>
                <a:cubicBezTo>
                  <a:pt x="27037" y="0"/>
                  <a:pt x="0" y="26749"/>
                  <a:pt x="0" y="60185"/>
                </a:cubicBezTo>
                <a:cubicBezTo>
                  <a:pt x="0" y="93250"/>
                  <a:pt x="27037" y="120000"/>
                  <a:pt x="60000" y="120000"/>
                </a:cubicBezTo>
                <a:cubicBezTo>
                  <a:pt x="92962" y="120000"/>
                  <a:pt x="120000" y="93250"/>
                  <a:pt x="120000" y="60185"/>
                </a:cubicBezTo>
                <a:cubicBezTo>
                  <a:pt x="120000" y="26749"/>
                  <a:pt x="92962" y="0"/>
                  <a:pt x="6000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28" name="Google Shape;3528;p218"/>
          <p:cNvSpPr/>
          <p:nvPr/>
        </p:nvSpPr>
        <p:spPr>
          <a:xfrm>
            <a:off x="3055470" y="1253282"/>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29" name="Google Shape;3529;p218"/>
          <p:cNvSpPr/>
          <p:nvPr/>
        </p:nvSpPr>
        <p:spPr>
          <a:xfrm>
            <a:off x="5703070" y="1253282"/>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218"/>
          <p:cNvSpPr/>
          <p:nvPr/>
        </p:nvSpPr>
        <p:spPr>
          <a:xfrm>
            <a:off x="936445" y="1253282"/>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218"/>
          <p:cNvSpPr/>
          <p:nvPr/>
        </p:nvSpPr>
        <p:spPr>
          <a:xfrm>
            <a:off x="2067384" y="1844925"/>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218"/>
          <p:cNvSpPr/>
          <p:nvPr/>
        </p:nvSpPr>
        <p:spPr>
          <a:xfrm>
            <a:off x="5833305" y="3252375"/>
            <a:ext cx="1345800" cy="4938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Cancellation - </a:t>
            </a:r>
            <a:r>
              <a:rPr lang="en" sz="600" i="1">
                <a:solidFill>
                  <a:schemeClr val="dk1"/>
                </a:solidFill>
                <a:latin typeface="Open Sans"/>
                <a:ea typeface="Open Sans"/>
                <a:cs typeface="Open Sans"/>
                <a:sym typeface="Open Sans"/>
              </a:rPr>
              <a:t>(TWN, I9, UC…..)</a:t>
            </a:r>
            <a:r>
              <a:rPr lang="en" sz="600" b="1" i="1">
                <a:solidFill>
                  <a:schemeClr val="dk1"/>
                </a:solidFill>
                <a:latin typeface="Open Sans"/>
                <a:ea typeface="Open Sans"/>
                <a:cs typeface="Open Sans"/>
                <a:sym typeface="Open Sans"/>
              </a:rPr>
              <a:t> </a:t>
            </a:r>
            <a:endParaRPr sz="600" b="1" i="0" u="none" strike="noStrike" cap="none">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Product specific cancellation</a:t>
            </a:r>
            <a:endParaRPr sz="600" i="1">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Secure Data Extract transfers (I9)</a:t>
            </a:r>
            <a:endParaRPr sz="600" i="1">
              <a:solidFill>
                <a:schemeClr val="dk1"/>
              </a:solidFill>
              <a:latin typeface="Open Sans"/>
              <a:ea typeface="Open Sans"/>
              <a:cs typeface="Open Sans"/>
              <a:sym typeface="Open Sans"/>
            </a:endParaRPr>
          </a:p>
        </p:txBody>
      </p:sp>
      <p:sp>
        <p:nvSpPr>
          <p:cNvPr id="3533" name="Google Shape;3533;p218"/>
          <p:cNvSpPr/>
          <p:nvPr/>
        </p:nvSpPr>
        <p:spPr>
          <a:xfrm>
            <a:off x="3249447" y="3889650"/>
            <a:ext cx="15546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Product Platforms</a:t>
            </a:r>
            <a:endParaRPr sz="700" b="1">
              <a:solidFill>
                <a:schemeClr val="dk1"/>
              </a:solidFill>
              <a:latin typeface="Open Sans"/>
              <a:ea typeface="Open Sans"/>
              <a:cs typeface="Open Sans"/>
              <a:sym typeface="Open Sans"/>
            </a:endParaRPr>
          </a:p>
          <a:p>
            <a:pPr marL="0" lvl="0" indent="0" algn="l" rtl="0">
              <a:spcBef>
                <a:spcPts val="0"/>
              </a:spcBef>
              <a:spcAft>
                <a:spcPts val="0"/>
              </a:spcAft>
              <a:buNone/>
            </a:pPr>
            <a:endParaRPr sz="700" b="1">
              <a:solidFill>
                <a:schemeClr val="dk1"/>
              </a:solidFill>
              <a:latin typeface="Open Sans"/>
              <a:ea typeface="Open Sans"/>
              <a:cs typeface="Open Sans"/>
              <a:sym typeface="Open Sans"/>
            </a:endParaRPr>
          </a:p>
        </p:txBody>
      </p:sp>
      <p:sp>
        <p:nvSpPr>
          <p:cNvPr id="3534" name="Google Shape;3534;p218"/>
          <p:cNvSpPr/>
          <p:nvPr/>
        </p:nvSpPr>
        <p:spPr>
          <a:xfrm>
            <a:off x="3288400" y="4060050"/>
            <a:ext cx="1473000" cy="4833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TWN</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UCX</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V5 Config</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SSS (Employer Authorization)</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AMS (Employer Authorization)</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3535" name="Google Shape;3535;p218"/>
          <p:cNvSpPr/>
          <p:nvPr/>
        </p:nvSpPr>
        <p:spPr>
          <a:xfrm>
            <a:off x="4916334" y="3889650"/>
            <a:ext cx="15099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Work Management Platforms</a:t>
            </a:r>
            <a:endParaRPr sz="700">
              <a:solidFill>
                <a:schemeClr val="dk1"/>
              </a:solidFill>
              <a:latin typeface="Open Sans"/>
              <a:ea typeface="Open Sans"/>
              <a:cs typeface="Open Sans"/>
              <a:sym typeface="Open Sans"/>
            </a:endParaRPr>
          </a:p>
        </p:txBody>
      </p:sp>
      <p:sp>
        <p:nvSpPr>
          <p:cNvPr id="3536" name="Google Shape;3536;p218"/>
          <p:cNvSpPr/>
          <p:nvPr/>
        </p:nvSpPr>
        <p:spPr>
          <a:xfrm>
            <a:off x="4989106" y="4060447"/>
            <a:ext cx="888000" cy="399900"/>
          </a:xfrm>
          <a:prstGeom prst="rect">
            <a:avLst/>
          </a:prstGeom>
          <a:solidFill>
            <a:srgbClr val="FFFFFF"/>
          </a:solidFill>
          <a:ln>
            <a:noFill/>
          </a:ln>
        </p:spPr>
        <p:txBody>
          <a:bodyPr spcFirstLastPara="1" wrap="square" lIns="9125" tIns="9125" rIns="0" bIns="9125" anchor="t" anchorCtr="0">
            <a:noAutofit/>
          </a:bodyPr>
          <a:lstStyle/>
          <a:p>
            <a:pPr marL="0" lvl="0" indent="0" algn="l" rtl="0">
              <a:spcBef>
                <a:spcPts val="0"/>
              </a:spcBef>
              <a:spcAft>
                <a:spcPts val="0"/>
              </a:spcAft>
              <a:buNone/>
            </a:pPr>
            <a:r>
              <a:rPr lang="en" sz="600" b="1" i="1">
                <a:solidFill>
                  <a:schemeClr val="dk1"/>
                </a:solidFill>
                <a:latin typeface="Open Sans"/>
                <a:ea typeface="Open Sans"/>
                <a:cs typeface="Open Sans"/>
                <a:sym typeface="Open Sans"/>
              </a:rPr>
              <a:t>Workfront</a:t>
            </a:r>
            <a:endParaRPr sz="600" b="1" i="1">
              <a:solidFill>
                <a:schemeClr val="dk1"/>
              </a:solidFill>
              <a:latin typeface="Open Sans"/>
              <a:ea typeface="Open Sans"/>
              <a:cs typeface="Open Sans"/>
              <a:sym typeface="Open Sans"/>
            </a:endParaRPr>
          </a:p>
          <a:p>
            <a:pPr marL="0" lvl="0" indent="0" algn="l" rtl="0">
              <a:spcBef>
                <a:spcPts val="0"/>
              </a:spcBef>
              <a:spcAft>
                <a:spcPts val="0"/>
              </a:spcAft>
              <a:buNone/>
            </a:pPr>
            <a:r>
              <a:rPr lang="en" sz="600" b="1" i="1">
                <a:solidFill>
                  <a:schemeClr val="dk1"/>
                </a:solidFill>
                <a:latin typeface="Open Sans"/>
                <a:ea typeface="Open Sans"/>
                <a:cs typeface="Open Sans"/>
                <a:sym typeface="Open Sans"/>
              </a:rPr>
              <a:t>Salesforce</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3537" name="Google Shape;3537;p218"/>
          <p:cNvSpPr/>
          <p:nvPr/>
        </p:nvSpPr>
        <p:spPr>
          <a:xfrm>
            <a:off x="6511759" y="3889650"/>
            <a:ext cx="15546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Analytics</a:t>
            </a:r>
            <a:endParaRPr sz="700">
              <a:solidFill>
                <a:schemeClr val="dk1"/>
              </a:solidFill>
              <a:latin typeface="Open Sans"/>
              <a:ea typeface="Open Sans"/>
              <a:cs typeface="Open Sans"/>
              <a:sym typeface="Open Sans"/>
            </a:endParaRPr>
          </a:p>
        </p:txBody>
      </p:sp>
      <p:sp>
        <p:nvSpPr>
          <p:cNvPr id="3538" name="Google Shape;3538;p218"/>
          <p:cNvSpPr/>
          <p:nvPr/>
        </p:nvSpPr>
        <p:spPr>
          <a:xfrm>
            <a:off x="2218447" y="4101688"/>
            <a:ext cx="503700" cy="2997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Billing</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3539" name="Google Shape;3539;p218"/>
          <p:cNvSpPr/>
          <p:nvPr/>
        </p:nvSpPr>
        <p:spPr>
          <a:xfrm>
            <a:off x="3363310" y="1826154"/>
            <a:ext cx="210330" cy="188676"/>
          </a:xfrm>
          <a:prstGeom prst="flowChartDocumen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p:txBody>
      </p:sp>
      <p:sp>
        <p:nvSpPr>
          <p:cNvPr id="3540" name="Google Shape;3540;p218"/>
          <p:cNvSpPr txBox="1"/>
          <p:nvPr/>
        </p:nvSpPr>
        <p:spPr>
          <a:xfrm>
            <a:off x="3086350" y="1686425"/>
            <a:ext cx="822900" cy="13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dk1"/>
                </a:solidFill>
                <a:latin typeface="Open Sans Medium"/>
                <a:ea typeface="Open Sans Medium"/>
                <a:cs typeface="Open Sans Medium"/>
                <a:sym typeface="Open Sans Medium"/>
              </a:rPr>
              <a:t>API Gateway </a:t>
            </a:r>
            <a:r>
              <a:rPr lang="en" sz="800">
                <a:solidFill>
                  <a:schemeClr val="dk1"/>
                </a:solidFill>
                <a:latin typeface="Open Sans"/>
                <a:ea typeface="Open Sans"/>
                <a:cs typeface="Open Sans"/>
                <a:sym typeface="Open Sans"/>
              </a:rPr>
              <a:t>DXS</a:t>
            </a:r>
            <a:endParaRPr sz="8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800"/>
              <a:buFont typeface="Arial"/>
              <a:buNone/>
            </a:pPr>
            <a:endParaRPr sz="700">
              <a:solidFill>
                <a:schemeClr val="dk1"/>
              </a:solidFill>
              <a:latin typeface="Open Sans Medium"/>
              <a:ea typeface="Open Sans Medium"/>
              <a:cs typeface="Open Sans Medium"/>
              <a:sym typeface="Open Sans Medium"/>
            </a:endParaRPr>
          </a:p>
        </p:txBody>
      </p:sp>
      <p:sp>
        <p:nvSpPr>
          <p:cNvPr id="3541" name="Google Shape;3541;p218"/>
          <p:cNvSpPr/>
          <p:nvPr/>
        </p:nvSpPr>
        <p:spPr>
          <a:xfrm>
            <a:off x="6218413" y="1810559"/>
            <a:ext cx="63900" cy="63900"/>
          </a:xfrm>
          <a:prstGeom prst="star6">
            <a:avLst>
              <a:gd name="adj" fmla="val 28868"/>
              <a:gd name="hf" fmla="val 11547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3542" name="Google Shape;3542;p218"/>
          <p:cNvSpPr/>
          <p:nvPr/>
        </p:nvSpPr>
        <p:spPr>
          <a:xfrm>
            <a:off x="2126925" y="1361075"/>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18"/>
          <p:cNvSpPr/>
          <p:nvPr/>
        </p:nvSpPr>
        <p:spPr>
          <a:xfrm>
            <a:off x="2126925" y="1854150"/>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4" name="Google Shape;3544;p218"/>
          <p:cNvCxnSpPr>
            <a:stCxn id="3542" idx="2"/>
            <a:endCxn id="3543" idx="0"/>
          </p:cNvCxnSpPr>
          <p:nvPr/>
        </p:nvCxnSpPr>
        <p:spPr>
          <a:xfrm>
            <a:off x="2158875" y="1424975"/>
            <a:ext cx="0" cy="429300"/>
          </a:xfrm>
          <a:prstGeom prst="straightConnector1">
            <a:avLst/>
          </a:prstGeom>
          <a:noFill/>
          <a:ln w="9525" cap="flat" cmpd="sng">
            <a:solidFill>
              <a:schemeClr val="dk2"/>
            </a:solidFill>
            <a:prstDash val="solid"/>
            <a:round/>
            <a:headEnd type="none" w="med" len="med"/>
            <a:tailEnd type="triangle" w="med" len="med"/>
          </a:ln>
        </p:spPr>
      </p:cxnSp>
      <p:sp>
        <p:nvSpPr>
          <p:cNvPr id="3545" name="Google Shape;3545;p218"/>
          <p:cNvSpPr/>
          <p:nvPr/>
        </p:nvSpPr>
        <p:spPr>
          <a:xfrm>
            <a:off x="1055550" y="13072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18"/>
          <p:cNvSpPr/>
          <p:nvPr/>
        </p:nvSpPr>
        <p:spPr>
          <a:xfrm>
            <a:off x="2067375" y="13072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7" name="Google Shape;3547;p218"/>
          <p:cNvCxnSpPr>
            <a:stCxn id="3545" idx="3"/>
            <a:endCxn id="3546" idx="1"/>
          </p:cNvCxnSpPr>
          <p:nvPr/>
        </p:nvCxnSpPr>
        <p:spPr>
          <a:xfrm>
            <a:off x="1119450" y="1339218"/>
            <a:ext cx="948000" cy="0"/>
          </a:xfrm>
          <a:prstGeom prst="straightConnector1">
            <a:avLst/>
          </a:prstGeom>
          <a:noFill/>
          <a:ln w="9525" cap="flat" cmpd="sng">
            <a:solidFill>
              <a:schemeClr val="dk2"/>
            </a:solidFill>
            <a:prstDash val="solid"/>
            <a:round/>
            <a:headEnd type="none" w="med" len="med"/>
            <a:tailEnd type="triangle" w="med" len="med"/>
          </a:ln>
        </p:spPr>
      </p:cxnSp>
      <p:sp>
        <p:nvSpPr>
          <p:cNvPr id="3548" name="Google Shape;3548;p218"/>
          <p:cNvSpPr/>
          <p:nvPr/>
        </p:nvSpPr>
        <p:spPr>
          <a:xfrm>
            <a:off x="3115025" y="13610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18"/>
          <p:cNvSpPr/>
          <p:nvPr/>
        </p:nvSpPr>
        <p:spPr>
          <a:xfrm>
            <a:off x="3115025" y="164661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0" name="Google Shape;3550;p218"/>
          <p:cNvCxnSpPr>
            <a:stCxn id="3548" idx="2"/>
            <a:endCxn id="3549" idx="0"/>
          </p:cNvCxnSpPr>
          <p:nvPr/>
        </p:nvCxnSpPr>
        <p:spPr>
          <a:xfrm>
            <a:off x="3146975" y="1424968"/>
            <a:ext cx="0" cy="221700"/>
          </a:xfrm>
          <a:prstGeom prst="straightConnector1">
            <a:avLst/>
          </a:prstGeom>
          <a:noFill/>
          <a:ln w="9525" cap="flat" cmpd="sng">
            <a:solidFill>
              <a:schemeClr val="dk2"/>
            </a:solidFill>
            <a:prstDash val="solid"/>
            <a:round/>
            <a:headEnd type="none" w="med" len="med"/>
            <a:tailEnd type="triangle" w="med" len="med"/>
          </a:ln>
        </p:spPr>
      </p:cxnSp>
      <p:sp>
        <p:nvSpPr>
          <p:cNvPr id="3551" name="Google Shape;3551;p218"/>
          <p:cNvSpPr/>
          <p:nvPr/>
        </p:nvSpPr>
        <p:spPr>
          <a:xfrm>
            <a:off x="5762625" y="13610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18"/>
          <p:cNvSpPr/>
          <p:nvPr/>
        </p:nvSpPr>
        <p:spPr>
          <a:xfrm>
            <a:off x="5762625" y="164661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3" name="Google Shape;3553;p218"/>
          <p:cNvCxnSpPr>
            <a:stCxn id="3551" idx="2"/>
            <a:endCxn id="3552" idx="0"/>
          </p:cNvCxnSpPr>
          <p:nvPr/>
        </p:nvCxnSpPr>
        <p:spPr>
          <a:xfrm>
            <a:off x="5794575" y="1424968"/>
            <a:ext cx="0" cy="221700"/>
          </a:xfrm>
          <a:prstGeom prst="straightConnector1">
            <a:avLst/>
          </a:prstGeom>
          <a:noFill/>
          <a:ln w="9525" cap="flat" cmpd="sng">
            <a:solidFill>
              <a:schemeClr val="dk2"/>
            </a:solidFill>
            <a:prstDash val="solid"/>
            <a:round/>
            <a:headEnd type="none" w="med" len="med"/>
            <a:tailEnd type="triangle" w="med" len="med"/>
          </a:ln>
        </p:spPr>
      </p:cxnSp>
      <p:sp>
        <p:nvSpPr>
          <p:cNvPr id="3554" name="Google Shape;3554;p218"/>
          <p:cNvSpPr/>
          <p:nvPr/>
        </p:nvSpPr>
        <p:spPr>
          <a:xfrm>
            <a:off x="4262769" y="4060447"/>
            <a:ext cx="491400" cy="2925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I9 Onprem</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I9 Cloud</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pic>
        <p:nvPicPr>
          <p:cNvPr id="3559" name="Google Shape;3559;p219"/>
          <p:cNvPicPr preferRelativeResize="0"/>
          <p:nvPr/>
        </p:nvPicPr>
        <p:blipFill rotWithShape="1">
          <a:blip r:embed="rId3">
            <a:alphaModFix/>
          </a:blip>
          <a:srcRect l="596" t="2353"/>
          <a:stretch/>
        </p:blipFill>
        <p:spPr>
          <a:xfrm>
            <a:off x="274325" y="1103700"/>
            <a:ext cx="6699649" cy="3439725"/>
          </a:xfrm>
          <a:prstGeom prst="rect">
            <a:avLst/>
          </a:prstGeom>
          <a:noFill/>
          <a:ln w="9525" cap="flat" cmpd="sng">
            <a:solidFill>
              <a:schemeClr val="accent6"/>
            </a:solidFill>
            <a:prstDash val="solid"/>
            <a:round/>
            <a:headEnd type="none" w="sm" len="sm"/>
            <a:tailEnd type="none" w="sm" len="sm"/>
          </a:ln>
        </p:spPr>
      </p:pic>
      <p:sp>
        <p:nvSpPr>
          <p:cNvPr id="3560" name="Google Shape;3560;p219"/>
          <p:cNvSpPr/>
          <p:nvPr/>
        </p:nvSpPr>
        <p:spPr>
          <a:xfrm>
            <a:off x="5246521" y="2395141"/>
            <a:ext cx="121800" cy="121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19"/>
          <p:cNvSpPr/>
          <p:nvPr/>
        </p:nvSpPr>
        <p:spPr>
          <a:xfrm>
            <a:off x="1574299" y="2443442"/>
            <a:ext cx="677700" cy="89400"/>
          </a:xfrm>
          <a:prstGeom prst="roundRect">
            <a:avLst>
              <a:gd name="adj" fmla="val 16667"/>
            </a:avLst>
          </a:prstGeom>
          <a:solidFill>
            <a:srgbClr val="5B677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rPr>
              <a:t>Salesforce</a:t>
            </a:r>
            <a:endParaRPr sz="500">
              <a:solidFill>
                <a:srgbClr val="FFFFFF"/>
              </a:solidFill>
            </a:endParaRPr>
          </a:p>
        </p:txBody>
      </p:sp>
      <p:sp>
        <p:nvSpPr>
          <p:cNvPr id="3562" name="Google Shape;3562;p219"/>
          <p:cNvSpPr/>
          <p:nvPr/>
        </p:nvSpPr>
        <p:spPr>
          <a:xfrm>
            <a:off x="5592834" y="1536880"/>
            <a:ext cx="677700" cy="134700"/>
          </a:xfrm>
          <a:prstGeom prst="roundRect">
            <a:avLst>
              <a:gd name="adj" fmla="val 16667"/>
            </a:avLst>
          </a:prstGeom>
          <a:solidFill>
            <a:srgbClr val="5B677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rPr>
              <a:t>Salesforce</a:t>
            </a:r>
            <a:endParaRPr sz="500">
              <a:solidFill>
                <a:srgbClr val="FFFFFF"/>
              </a:solidFill>
            </a:endParaRPr>
          </a:p>
        </p:txBody>
      </p:sp>
      <p:sp>
        <p:nvSpPr>
          <p:cNvPr id="3563" name="Google Shape;3563;p219"/>
          <p:cNvSpPr/>
          <p:nvPr/>
        </p:nvSpPr>
        <p:spPr>
          <a:xfrm>
            <a:off x="2681276" y="2495667"/>
            <a:ext cx="677700" cy="89400"/>
          </a:xfrm>
          <a:prstGeom prst="roundRect">
            <a:avLst>
              <a:gd name="adj" fmla="val 16667"/>
            </a:avLst>
          </a:prstGeom>
          <a:solidFill>
            <a:srgbClr val="5B677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rPr>
              <a:t>CLM</a:t>
            </a:r>
            <a:endParaRPr sz="500">
              <a:solidFill>
                <a:srgbClr val="FFFFFF"/>
              </a:solidFill>
            </a:endParaRPr>
          </a:p>
        </p:txBody>
      </p:sp>
      <p:sp>
        <p:nvSpPr>
          <p:cNvPr id="3564" name="Google Shape;3564;p219"/>
          <p:cNvSpPr/>
          <p:nvPr/>
        </p:nvSpPr>
        <p:spPr>
          <a:xfrm>
            <a:off x="2681276" y="2600926"/>
            <a:ext cx="677700" cy="89400"/>
          </a:xfrm>
          <a:prstGeom prst="roundRect">
            <a:avLst>
              <a:gd name="adj" fmla="val 16667"/>
            </a:avLst>
          </a:prstGeom>
          <a:solidFill>
            <a:srgbClr val="5B677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rPr>
              <a:t>SPOT</a:t>
            </a:r>
            <a:endParaRPr sz="500">
              <a:solidFill>
                <a:srgbClr val="FFFFFF"/>
              </a:solidFill>
            </a:endParaRPr>
          </a:p>
        </p:txBody>
      </p:sp>
      <p:sp>
        <p:nvSpPr>
          <p:cNvPr id="3565" name="Google Shape;3565;p219"/>
          <p:cNvSpPr/>
          <p:nvPr/>
        </p:nvSpPr>
        <p:spPr>
          <a:xfrm>
            <a:off x="3780798" y="2484951"/>
            <a:ext cx="677700" cy="89400"/>
          </a:xfrm>
          <a:prstGeom prst="roundRect">
            <a:avLst>
              <a:gd name="adj" fmla="val 16667"/>
            </a:avLst>
          </a:prstGeom>
          <a:solidFill>
            <a:srgbClr val="5B677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rPr>
              <a:t>AO DOCS</a:t>
            </a:r>
            <a:endParaRPr sz="500">
              <a:solidFill>
                <a:srgbClr val="FFFFFF"/>
              </a:solidFill>
            </a:endParaRPr>
          </a:p>
        </p:txBody>
      </p:sp>
      <p:sp>
        <p:nvSpPr>
          <p:cNvPr id="3566" name="Google Shape;3566;p219"/>
          <p:cNvSpPr/>
          <p:nvPr/>
        </p:nvSpPr>
        <p:spPr>
          <a:xfrm>
            <a:off x="4694432" y="2900311"/>
            <a:ext cx="677700" cy="89400"/>
          </a:xfrm>
          <a:prstGeom prst="roundRect">
            <a:avLst>
              <a:gd name="adj" fmla="val 16667"/>
            </a:avLst>
          </a:prstGeom>
          <a:solidFill>
            <a:srgbClr val="5B677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500">
                <a:solidFill>
                  <a:srgbClr val="FFFFFF"/>
                </a:solidFill>
              </a:rPr>
              <a:t>AO DOCS</a:t>
            </a:r>
            <a:endParaRPr sz="500">
              <a:solidFill>
                <a:srgbClr val="FFFFFF"/>
              </a:solidFill>
            </a:endParaRPr>
          </a:p>
        </p:txBody>
      </p:sp>
      <p:sp>
        <p:nvSpPr>
          <p:cNvPr id="3567" name="Google Shape;3567;p219"/>
          <p:cNvSpPr/>
          <p:nvPr/>
        </p:nvSpPr>
        <p:spPr>
          <a:xfrm>
            <a:off x="4731121" y="2078122"/>
            <a:ext cx="138000" cy="1380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68" name="Google Shape;3568;p219"/>
          <p:cNvSpPr/>
          <p:nvPr/>
        </p:nvSpPr>
        <p:spPr>
          <a:xfrm>
            <a:off x="3599391" y="1921090"/>
            <a:ext cx="138000" cy="1380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69" name="Google Shape;3569;p219"/>
          <p:cNvSpPr/>
          <p:nvPr/>
        </p:nvSpPr>
        <p:spPr>
          <a:xfrm>
            <a:off x="5755650" y="4160785"/>
            <a:ext cx="1201500" cy="371700"/>
          </a:xfrm>
          <a:prstGeom prst="roundRect">
            <a:avLst>
              <a:gd name="adj" fmla="val 16667"/>
            </a:avLst>
          </a:prstGeom>
          <a:noFill/>
          <a:ln w="19050" cap="flat" cmpd="sng">
            <a:solidFill>
              <a:srgbClr val="9E1B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19"/>
          <p:cNvSpPr/>
          <p:nvPr/>
        </p:nvSpPr>
        <p:spPr>
          <a:xfrm>
            <a:off x="2515083" y="1921090"/>
            <a:ext cx="138000" cy="1380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71" name="Google Shape;3571;p219"/>
          <p:cNvSpPr/>
          <p:nvPr/>
        </p:nvSpPr>
        <p:spPr>
          <a:xfrm>
            <a:off x="5237185" y="3216285"/>
            <a:ext cx="138000" cy="1380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72" name="Google Shape;3572;p219"/>
          <p:cNvSpPr/>
          <p:nvPr/>
        </p:nvSpPr>
        <p:spPr>
          <a:xfrm>
            <a:off x="1388675" y="1921090"/>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3573" name="Google Shape;3573;p219"/>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Improve quality of “Sales Opportunity Data”</a:t>
            </a:r>
            <a:endParaRPr/>
          </a:p>
          <a:p>
            <a:pPr marL="0" lvl="0" indent="0" algn="l" rtl="0">
              <a:spcBef>
                <a:spcPts val="0"/>
              </a:spcBef>
              <a:spcAft>
                <a:spcPts val="0"/>
              </a:spcAft>
              <a:buNone/>
            </a:pPr>
            <a:r>
              <a:rPr lang="en" sz="1400" i="1"/>
              <a:t>Proposed Process Changes</a:t>
            </a:r>
            <a:endParaRPr sz="1400" i="1"/>
          </a:p>
        </p:txBody>
      </p:sp>
      <p:sp>
        <p:nvSpPr>
          <p:cNvPr id="3574" name="Google Shape;3574;p219"/>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3575" name="Google Shape;3575;p219"/>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3576" name="Google Shape;3576;p219"/>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3577" name="Google Shape;3577;p219"/>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3578" name="Google Shape;3578;p219"/>
          <p:cNvSpPr txBox="1"/>
          <p:nvPr/>
        </p:nvSpPr>
        <p:spPr>
          <a:xfrm>
            <a:off x="2800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3579" name="Google Shape;3579;p219"/>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3580" name="Google Shape;3580;p219"/>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3581" name="Google Shape;3581;p219"/>
          <p:cNvSpPr/>
          <p:nvPr/>
        </p:nvSpPr>
        <p:spPr>
          <a:xfrm>
            <a:off x="7547525" y="1097280"/>
            <a:ext cx="1322100" cy="8172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i="1">
                <a:solidFill>
                  <a:schemeClr val="dk1"/>
                </a:solidFill>
                <a:latin typeface="Open Sans"/>
                <a:ea typeface="Open Sans"/>
                <a:cs typeface="Open Sans"/>
                <a:sym typeface="Open Sans"/>
              </a:rPr>
              <a:t>Process Changes</a:t>
            </a:r>
            <a:endParaRPr sz="700" b="1" i="1">
              <a:solidFill>
                <a:schemeClr val="dk1"/>
              </a:solidFill>
              <a:latin typeface="Open Sans"/>
              <a:ea typeface="Open Sans"/>
              <a:cs typeface="Open Sans"/>
              <a:sym typeface="Open Sans"/>
            </a:endParaRPr>
          </a:p>
        </p:txBody>
      </p:sp>
      <p:sp>
        <p:nvSpPr>
          <p:cNvPr id="3582" name="Google Shape;3582;p219"/>
          <p:cNvSpPr txBox="1"/>
          <p:nvPr/>
        </p:nvSpPr>
        <p:spPr>
          <a:xfrm>
            <a:off x="7859868" y="1309331"/>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New</a:t>
            </a:r>
            <a:endParaRPr sz="600">
              <a:solidFill>
                <a:schemeClr val="dk1"/>
              </a:solidFill>
              <a:latin typeface="Open Sans"/>
              <a:ea typeface="Open Sans"/>
              <a:cs typeface="Open Sans"/>
              <a:sym typeface="Open Sans"/>
            </a:endParaRPr>
          </a:p>
        </p:txBody>
      </p:sp>
      <p:sp>
        <p:nvSpPr>
          <p:cNvPr id="3583" name="Google Shape;3583;p219"/>
          <p:cNvSpPr txBox="1"/>
          <p:nvPr/>
        </p:nvSpPr>
        <p:spPr>
          <a:xfrm>
            <a:off x="7859868" y="1716006"/>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Enhancement</a:t>
            </a:r>
            <a:endParaRPr sz="600">
              <a:solidFill>
                <a:schemeClr val="dk1"/>
              </a:solidFill>
              <a:latin typeface="Open Sans"/>
              <a:ea typeface="Open Sans"/>
              <a:cs typeface="Open Sans"/>
              <a:sym typeface="Open Sans"/>
            </a:endParaRPr>
          </a:p>
        </p:txBody>
      </p:sp>
      <p:sp>
        <p:nvSpPr>
          <p:cNvPr id="3584" name="Google Shape;3584;p219"/>
          <p:cNvSpPr/>
          <p:nvPr/>
        </p:nvSpPr>
        <p:spPr>
          <a:xfrm>
            <a:off x="7606090" y="1277831"/>
            <a:ext cx="155400" cy="1554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3585" name="Google Shape;3585;p219"/>
          <p:cNvSpPr/>
          <p:nvPr/>
        </p:nvSpPr>
        <p:spPr>
          <a:xfrm>
            <a:off x="7606090" y="1684506"/>
            <a:ext cx="155400" cy="155400"/>
          </a:xfrm>
          <a:prstGeom prst="star5">
            <a:avLst>
              <a:gd name="adj" fmla="val 19098"/>
              <a:gd name="hf" fmla="val 105146"/>
              <a:gd name="vf" fmla="val 110557"/>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500">
              <a:latin typeface="Open Sans"/>
              <a:ea typeface="Open Sans"/>
              <a:cs typeface="Open Sans"/>
              <a:sym typeface="Open Sans"/>
            </a:endParaRPr>
          </a:p>
        </p:txBody>
      </p:sp>
      <p:sp>
        <p:nvSpPr>
          <p:cNvPr id="3586" name="Google Shape;3586;p219"/>
          <p:cNvSpPr txBox="1"/>
          <p:nvPr/>
        </p:nvSpPr>
        <p:spPr>
          <a:xfrm>
            <a:off x="7859868" y="1512669"/>
            <a:ext cx="6129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chemeClr val="dk1"/>
                </a:solidFill>
                <a:latin typeface="Open Sans"/>
                <a:ea typeface="Open Sans"/>
                <a:cs typeface="Open Sans"/>
                <a:sym typeface="Open Sans"/>
              </a:rPr>
              <a:t>Automated</a:t>
            </a:r>
            <a:endParaRPr sz="600">
              <a:solidFill>
                <a:schemeClr val="dk1"/>
              </a:solidFill>
              <a:latin typeface="Open Sans"/>
              <a:ea typeface="Open Sans"/>
              <a:cs typeface="Open Sans"/>
              <a:sym typeface="Open Sans"/>
            </a:endParaRPr>
          </a:p>
        </p:txBody>
      </p:sp>
      <p:sp>
        <p:nvSpPr>
          <p:cNvPr id="3587" name="Google Shape;3587;p219"/>
          <p:cNvSpPr/>
          <p:nvPr/>
        </p:nvSpPr>
        <p:spPr>
          <a:xfrm>
            <a:off x="7615240" y="1490319"/>
            <a:ext cx="137100" cy="137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591"/>
        <p:cNvGrpSpPr/>
        <p:nvPr/>
      </p:nvGrpSpPr>
      <p:grpSpPr>
        <a:xfrm>
          <a:off x="0" y="0"/>
          <a:ext cx="0" cy="0"/>
          <a:chOff x="0" y="0"/>
          <a:chExt cx="0" cy="0"/>
        </a:xfrm>
      </p:grpSpPr>
      <p:graphicFrame>
        <p:nvGraphicFramePr>
          <p:cNvPr id="3592" name="Google Shape;3592;p220"/>
          <p:cNvGraphicFramePr/>
          <p:nvPr/>
        </p:nvGraphicFramePr>
        <p:xfrm>
          <a:off x="274328" y="1093117"/>
          <a:ext cx="3000000" cy="3000000"/>
        </p:xfrm>
        <a:graphic>
          <a:graphicData uri="http://schemas.openxmlformats.org/drawingml/2006/table">
            <a:tbl>
              <a:tblPr>
                <a:noFill/>
                <a:tableStyleId>{8A735C0E-AA7C-4758-AA04-D96A957C941B}</a:tableStyleId>
              </a:tblPr>
              <a:tblGrid>
                <a:gridCol w="945475">
                  <a:extLst>
                    <a:ext uri="{9D8B030D-6E8A-4147-A177-3AD203B41FA5}">
                      <a16:colId xmlns:a16="http://schemas.microsoft.com/office/drawing/2014/main" val="20000"/>
                    </a:ext>
                  </a:extLst>
                </a:gridCol>
                <a:gridCol w="4171550">
                  <a:extLst>
                    <a:ext uri="{9D8B030D-6E8A-4147-A177-3AD203B41FA5}">
                      <a16:colId xmlns:a16="http://schemas.microsoft.com/office/drawing/2014/main" val="20001"/>
                    </a:ext>
                  </a:extLst>
                </a:gridCol>
                <a:gridCol w="2756100">
                  <a:extLst>
                    <a:ext uri="{9D8B030D-6E8A-4147-A177-3AD203B41FA5}">
                      <a16:colId xmlns:a16="http://schemas.microsoft.com/office/drawing/2014/main" val="20002"/>
                    </a:ext>
                  </a:extLst>
                </a:gridCol>
                <a:gridCol w="722175">
                  <a:extLst>
                    <a:ext uri="{9D8B030D-6E8A-4147-A177-3AD203B41FA5}">
                      <a16:colId xmlns:a16="http://schemas.microsoft.com/office/drawing/2014/main" val="20003"/>
                    </a:ext>
                  </a:extLst>
                </a:gridCol>
              </a:tblGrid>
              <a:tr h="71000">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Step</a:t>
                      </a:r>
                      <a:endParaRPr sz="800" b="1">
                        <a:solidFill>
                          <a:schemeClr val="lt1"/>
                        </a:solidFill>
                        <a:latin typeface="Open Sans"/>
                        <a:ea typeface="Open Sans"/>
                        <a:cs typeface="Open Sans"/>
                        <a:sym typeface="Open Sans"/>
                      </a:endParaRPr>
                    </a:p>
                  </a:txBody>
                  <a:tcPr marL="45700" marR="45700" marT="18275" marB="18275">
                    <a:lnL w="11325" cap="flat" cmpd="sng">
                      <a:solidFill>
                        <a:srgbClr val="A61C00">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11325" cap="flat" cmpd="sng">
                      <a:solidFill>
                        <a:srgbClr val="A61C00">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1"/>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Implementation Details</a:t>
                      </a:r>
                      <a:endParaRPr sz="8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11325" cap="flat" cmpd="sng">
                      <a:solidFill>
                        <a:srgbClr val="A61C00">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1"/>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Component Mapping</a:t>
                      </a:r>
                      <a:endParaRPr sz="8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11325" cap="flat" cmpd="sng">
                      <a:solidFill>
                        <a:srgbClr val="A61C00">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1"/>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Systems</a:t>
                      </a:r>
                      <a:endParaRPr sz="800" b="1">
                        <a:solidFill>
                          <a:schemeClr val="lt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11325" cap="flat" cmpd="sng">
                      <a:solidFill>
                        <a:srgbClr val="A61C00">
                          <a:alpha val="0"/>
                        </a:srgbClr>
                      </a:solidFill>
                      <a:prstDash val="solid"/>
                      <a:round/>
                      <a:headEnd type="none" w="sm" len="sm"/>
                      <a:tailEnd type="none" w="sm" len="sm"/>
                    </a:lnR>
                    <a:lnT w="11325" cap="flat" cmpd="sng">
                      <a:solidFill>
                        <a:srgbClr val="A61C00">
                          <a:alpha val="0"/>
                        </a:srgb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78825">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Data Validation/UI Improvements</a:t>
                      </a:r>
                      <a:endParaRPr sz="800">
                        <a:solidFill>
                          <a:schemeClr val="dk1"/>
                        </a:solidFill>
                        <a:latin typeface="Open Sans"/>
                        <a:ea typeface="Open Sans"/>
                        <a:cs typeface="Open Sans"/>
                        <a:sym typeface="Open Sans"/>
                      </a:endParaRPr>
                    </a:p>
                  </a:txBody>
                  <a:tcPr marL="45700" marR="45700" marT="18275" marB="18275">
                    <a:lnL w="11325" cap="flat" cmpd="sng">
                      <a:solidFill>
                        <a:srgbClr val="A61C00">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Perform a field level gap analysis between Opportunity data and data inputs required downstream. For example improve user experience for Workflow Specialist and Implementation Specialist by providing a link to the Contract Schedule in Workfront </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Define data validation checks and user interface enhancements based on the gap analysis findings. For example, customer implementation contact should be required data for handover to implementation team for product setup</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highlight>
                            <a:srgbClr val="FFFF00"/>
                          </a:highlight>
                          <a:latin typeface="Open Sans"/>
                          <a:ea typeface="Open Sans"/>
                          <a:cs typeface="Open Sans"/>
                          <a:sym typeface="Open Sans"/>
                        </a:rPr>
                        <a:t>UI Enhancement</a:t>
                      </a:r>
                      <a:r>
                        <a:rPr lang="en" sz="800" b="1">
                          <a:solidFill>
                            <a:schemeClr val="dk1"/>
                          </a:solidFill>
                          <a:latin typeface="Open Sans"/>
                          <a:ea typeface="Open Sans"/>
                          <a:cs typeface="Open Sans"/>
                          <a:sym typeface="Open Sans"/>
                        </a:rPr>
                        <a:t> - </a:t>
                      </a:r>
                      <a:r>
                        <a:rPr lang="en" sz="800">
                          <a:solidFill>
                            <a:schemeClr val="dk1"/>
                          </a:solidFill>
                          <a:latin typeface="Open Sans"/>
                          <a:ea typeface="Open Sans"/>
                          <a:cs typeface="Open Sans"/>
                          <a:sym typeface="Open Sans"/>
                        </a:rPr>
                        <a:t>Sales Opportunity Data</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11325" cap="flat" cmpd="sng">
                      <a:solidFill>
                        <a:srgbClr val="A61C00">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1255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Prepare Contract Schedule</a:t>
                      </a:r>
                      <a:endParaRPr sz="800">
                        <a:solidFill>
                          <a:schemeClr val="dk1"/>
                        </a:solidFill>
                        <a:latin typeface="Open Sans"/>
                        <a:ea typeface="Open Sans"/>
                        <a:cs typeface="Open Sans"/>
                        <a:sym typeface="Open Sans"/>
                      </a:endParaRPr>
                    </a:p>
                  </a:txBody>
                  <a:tcPr marL="45700" marR="45700" marT="18275" marB="18275">
                    <a:lnL w="11325" cap="flat" cmpd="sng">
                      <a:solidFill>
                        <a:srgbClr val="A61C00">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Align the Salesforce user interface and Contract Schedule verbiage to improve the accuracy of the Opportunity data input by Account Executives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Evaluate consolidating the Contract Schedule and SoW documents or avoid duplication of data in both documents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Automate the generation of contract schedule using CLM to improve user experience for Account Executives</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None</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CLM</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11325" cap="flat" cmpd="sng">
                      <a:solidFill>
                        <a:srgbClr val="A61C00">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35450">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Receive Contract Schedule Approval [AO Docs]</a:t>
                      </a:r>
                      <a:endParaRPr sz="800">
                        <a:solidFill>
                          <a:schemeClr val="dk1"/>
                        </a:solidFill>
                        <a:latin typeface="Open Sans"/>
                        <a:ea typeface="Open Sans"/>
                        <a:cs typeface="Open Sans"/>
                        <a:sym typeface="Open Sans"/>
                      </a:endParaRPr>
                    </a:p>
                  </a:txBody>
                  <a:tcPr marL="45700" marR="45700" marT="18275" marB="18275">
                    <a:lnL w="11325" cap="flat" cmpd="sng">
                      <a:solidFill>
                        <a:srgbClr val="A61C00">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Modify AODocs process to publish an event to Salesforce when the Contract Schedule is approved or rejected</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Salesforce should subscribe to this Contract Schedule Approval event</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lnSpc>
                          <a:spcPct val="100000"/>
                        </a:lnSpc>
                        <a:spcBef>
                          <a:spcPts val="0"/>
                        </a:spcBef>
                        <a:spcAft>
                          <a:spcPts val="0"/>
                        </a:spcAft>
                        <a:buNone/>
                      </a:pPr>
                      <a:r>
                        <a:rPr lang="en" sz="800" b="1">
                          <a:solidFill>
                            <a:schemeClr val="dk1"/>
                          </a:solidFill>
                          <a:highlight>
                            <a:srgbClr val="FFFF00"/>
                          </a:highlight>
                          <a:latin typeface="Open Sans"/>
                          <a:ea typeface="Open Sans"/>
                          <a:cs typeface="Open Sans"/>
                          <a:sym typeface="Open Sans"/>
                        </a:rPr>
                        <a:t>Asynchronous Integration</a:t>
                      </a:r>
                      <a:r>
                        <a:rPr lang="en" sz="800">
                          <a:solidFill>
                            <a:schemeClr val="dk1"/>
                          </a:solidFill>
                          <a:latin typeface="Open Sans"/>
                          <a:ea typeface="Open Sans"/>
                          <a:cs typeface="Open Sans"/>
                          <a:sym typeface="Open Sans"/>
                        </a:rPr>
                        <a:t> - AO Docs to Salesforce Integration</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AO Docs</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11325" cap="flat" cmpd="sng">
                      <a:solidFill>
                        <a:srgbClr val="A61C00">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9200">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Common Employer Onboarding Subprocess</a:t>
                      </a:r>
                      <a:endParaRPr sz="800">
                        <a:solidFill>
                          <a:schemeClr val="dk1"/>
                        </a:solidFill>
                        <a:latin typeface="Open Sans"/>
                        <a:ea typeface="Open Sans"/>
                        <a:cs typeface="Open Sans"/>
                        <a:sym typeface="Open Sans"/>
                      </a:endParaRPr>
                    </a:p>
                  </a:txBody>
                  <a:tcPr marL="45700" marR="45700" marT="18275" marB="18275">
                    <a:lnL w="11325" cap="flat" cmpd="sng">
                      <a:solidFill>
                        <a:srgbClr val="A61C00">
                          <a:alpha val="0"/>
                        </a:srgb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Automate the creation of a product implementation Workfront project, when the contract schedule is approved.</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Perform a field level gap analysis of Opportunity data and data required by Employer Onboarding Process. </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highlight>
                            <a:srgbClr val="FFFF00"/>
                          </a:highlight>
                          <a:latin typeface="Open Sans"/>
                          <a:ea typeface="Open Sans"/>
                          <a:cs typeface="Open Sans"/>
                          <a:sym typeface="Open Sans"/>
                        </a:rPr>
                        <a:t>New Asynchronous Integration </a:t>
                      </a:r>
                      <a:r>
                        <a:rPr lang="en" sz="800">
                          <a:solidFill>
                            <a:schemeClr val="dk1"/>
                          </a:solidFill>
                          <a:latin typeface="Open Sans"/>
                          <a:ea typeface="Open Sans"/>
                          <a:cs typeface="Open Sans"/>
                          <a:sym typeface="Open Sans"/>
                        </a:rPr>
                        <a:t>to</a:t>
                      </a:r>
                      <a:r>
                        <a:rPr lang="en" sz="800" b="1">
                          <a:solidFill>
                            <a:schemeClr val="dk1"/>
                          </a:solidFill>
                          <a:latin typeface="Open Sans"/>
                          <a:ea typeface="Open Sans"/>
                          <a:cs typeface="Open Sans"/>
                          <a:sym typeface="Open Sans"/>
                        </a:rPr>
                        <a:t> </a:t>
                      </a:r>
                      <a:r>
                        <a:rPr lang="en" sz="800">
                          <a:solidFill>
                            <a:schemeClr val="dk1"/>
                          </a:solidFill>
                          <a:latin typeface="Open Sans"/>
                          <a:ea typeface="Open Sans"/>
                          <a:cs typeface="Open Sans"/>
                          <a:sym typeface="Open Sans"/>
                        </a:rPr>
                        <a:t>Employer Onboarding</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i="1" u="sng">
                          <a:solidFill>
                            <a:schemeClr val="dk1"/>
                          </a:solidFill>
                          <a:latin typeface="Open Sans"/>
                          <a:ea typeface="Open Sans"/>
                          <a:cs typeface="Open Sans"/>
                          <a:sym typeface="Open Sans"/>
                        </a:rPr>
                        <a:t>Description:</a:t>
                      </a:r>
                      <a:r>
                        <a:rPr lang="en" sz="800">
                          <a:solidFill>
                            <a:schemeClr val="dk1"/>
                          </a:solidFill>
                          <a:latin typeface="Open Sans"/>
                          <a:ea typeface="Open Sans"/>
                          <a:cs typeface="Open Sans"/>
                          <a:sym typeface="Open Sans"/>
                        </a:rPr>
                        <a:t> A message based async interface to start the “Common Employer Onboarding Process”</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lt2"/>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EWS</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solid"/>
                      <a:round/>
                      <a:headEnd type="none" w="sm" len="sm"/>
                      <a:tailEnd type="none" w="sm" len="sm"/>
                    </a:lnL>
                    <a:lnR w="11325" cap="flat" cmpd="sng">
                      <a:solidFill>
                        <a:srgbClr val="A61C00">
                          <a:alpha val="0"/>
                        </a:srgb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sp>
        <p:nvSpPr>
          <p:cNvPr id="3593" name="Google Shape;3593;p220"/>
          <p:cNvSpPr txBox="1">
            <a:spLocks noGrp="1"/>
          </p:cNvSpPr>
          <p:nvPr>
            <p:ph type="title"/>
          </p:nvPr>
        </p:nvSpPr>
        <p:spPr>
          <a:xfrm>
            <a:off x="274326" y="493776"/>
            <a:ext cx="8595300" cy="4926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Arial"/>
              <a:buNone/>
            </a:pPr>
            <a:r>
              <a:rPr lang="en"/>
              <a:t>Improve quality of “Sales Opportunity Data”</a:t>
            </a:r>
            <a:endParaRPr/>
          </a:p>
          <a:p>
            <a:pPr marL="0" lvl="0" indent="0" algn="l" rtl="0">
              <a:spcBef>
                <a:spcPts val="0"/>
              </a:spcBef>
              <a:spcAft>
                <a:spcPts val="0"/>
              </a:spcAft>
              <a:buNone/>
            </a:pPr>
            <a:r>
              <a:rPr lang="en" sz="1400" i="1"/>
              <a:t>Improve Salesforce Data Quality Process - Implementation Details</a:t>
            </a:r>
            <a:endParaRPr sz="1400" i="1"/>
          </a:p>
        </p:txBody>
      </p:sp>
      <p:graphicFrame>
        <p:nvGraphicFramePr>
          <p:cNvPr id="3594" name="Google Shape;3594;p220"/>
          <p:cNvGraphicFramePr/>
          <p:nvPr/>
        </p:nvGraphicFramePr>
        <p:xfrm>
          <a:off x="274320" y="1097280"/>
          <a:ext cx="3000000" cy="3000000"/>
        </p:xfrm>
        <a:graphic>
          <a:graphicData uri="http://schemas.openxmlformats.org/drawingml/2006/table">
            <a:tbl>
              <a:tblPr>
                <a:noFill/>
                <a:tableStyleId>{8A735C0E-AA7C-4758-AA04-D96A957C941B}</a:tableStyleId>
              </a:tblPr>
              <a:tblGrid>
                <a:gridCol w="838300">
                  <a:extLst>
                    <a:ext uri="{9D8B030D-6E8A-4147-A177-3AD203B41FA5}">
                      <a16:colId xmlns:a16="http://schemas.microsoft.com/office/drawing/2014/main" val="20000"/>
                    </a:ext>
                  </a:extLst>
                </a:gridCol>
                <a:gridCol w="4481775">
                  <a:extLst>
                    <a:ext uri="{9D8B030D-6E8A-4147-A177-3AD203B41FA5}">
                      <a16:colId xmlns:a16="http://schemas.microsoft.com/office/drawing/2014/main" val="20001"/>
                    </a:ext>
                  </a:extLst>
                </a:gridCol>
                <a:gridCol w="2611500">
                  <a:extLst>
                    <a:ext uri="{9D8B030D-6E8A-4147-A177-3AD203B41FA5}">
                      <a16:colId xmlns:a16="http://schemas.microsoft.com/office/drawing/2014/main" val="20002"/>
                    </a:ext>
                  </a:extLst>
                </a:gridCol>
                <a:gridCol w="663775">
                  <a:extLst>
                    <a:ext uri="{9D8B030D-6E8A-4147-A177-3AD203B41FA5}">
                      <a16:colId xmlns:a16="http://schemas.microsoft.com/office/drawing/2014/main" val="20003"/>
                    </a:ext>
                  </a:extLst>
                </a:gridCol>
              </a:tblGrid>
              <a:tr h="0">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Process Step</a:t>
                      </a:r>
                      <a:endParaRPr sz="800" b="1">
                        <a:solidFill>
                          <a:schemeClr val="lt1"/>
                        </a:solidFill>
                        <a:latin typeface="Open Sans"/>
                        <a:ea typeface="Open Sans"/>
                        <a:cs typeface="Open Sans"/>
                        <a:sym typeface="Open Sans"/>
                      </a:endParaRPr>
                    </a:p>
                  </a:txBody>
                  <a:tcPr marL="45700" marR="45700" marT="18275" marB="18275">
                    <a:lnL w="9525" cap="flat" cmpd="sng">
                      <a:solidFill>
                        <a:schemeClr val="accent2"/>
                      </a:solidFill>
                      <a:prstDash val="dash"/>
                      <a:round/>
                      <a:headEnd type="none" w="sm" len="sm"/>
                      <a:tailEnd type="none" w="sm" len="sm"/>
                    </a:lnL>
                    <a:lnR w="9525" cap="flat" cmpd="sng">
                      <a:solidFill>
                        <a:schemeClr val="accent2"/>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Implementation Details</a:t>
                      </a:r>
                      <a:endParaRPr sz="800" b="1">
                        <a:solidFill>
                          <a:schemeClr val="lt1"/>
                        </a:solidFill>
                        <a:latin typeface="Open Sans"/>
                        <a:ea typeface="Open Sans"/>
                        <a:cs typeface="Open Sans"/>
                        <a:sym typeface="Open Sans"/>
                      </a:endParaRPr>
                    </a:p>
                  </a:txBody>
                  <a:tcPr marL="45700" marR="45700" marT="18275" marB="18275">
                    <a:lnL w="9525" cap="flat" cmpd="sng">
                      <a:solidFill>
                        <a:schemeClr val="accent2"/>
                      </a:solidFill>
                      <a:prstDash val="dash"/>
                      <a:round/>
                      <a:headEnd type="none" w="sm" len="sm"/>
                      <a:tailEnd type="none" w="sm" len="sm"/>
                    </a:lnL>
                    <a:lnR w="9525" cap="flat" cmpd="sng">
                      <a:solidFill>
                        <a:schemeClr val="accent2"/>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Component Mapping</a:t>
                      </a:r>
                      <a:endParaRPr sz="800" b="1">
                        <a:solidFill>
                          <a:schemeClr val="lt1"/>
                        </a:solidFill>
                        <a:latin typeface="Open Sans"/>
                        <a:ea typeface="Open Sans"/>
                        <a:cs typeface="Open Sans"/>
                        <a:sym typeface="Open Sans"/>
                      </a:endParaRPr>
                    </a:p>
                  </a:txBody>
                  <a:tcPr marL="45700" marR="45700" marT="18275" marB="18275">
                    <a:lnL w="9525" cap="flat" cmpd="sng">
                      <a:solidFill>
                        <a:schemeClr val="accent2"/>
                      </a:solidFill>
                      <a:prstDash val="dash"/>
                      <a:round/>
                      <a:headEnd type="none" w="sm" len="sm"/>
                      <a:tailEnd type="none" w="sm" len="sm"/>
                    </a:lnL>
                    <a:lnR w="9525" cap="flat" cmpd="sng">
                      <a:solidFill>
                        <a:schemeClr val="accent2"/>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800" b="1">
                          <a:solidFill>
                            <a:schemeClr val="lt1"/>
                          </a:solidFill>
                          <a:latin typeface="Open Sans"/>
                          <a:ea typeface="Open Sans"/>
                          <a:cs typeface="Open Sans"/>
                          <a:sym typeface="Open Sans"/>
                        </a:rPr>
                        <a:t>Systems</a:t>
                      </a:r>
                      <a:endParaRPr sz="800" b="1">
                        <a:solidFill>
                          <a:schemeClr val="lt1"/>
                        </a:solidFill>
                        <a:latin typeface="Open Sans"/>
                        <a:ea typeface="Open Sans"/>
                        <a:cs typeface="Open Sans"/>
                        <a:sym typeface="Open Sans"/>
                      </a:endParaRPr>
                    </a:p>
                  </a:txBody>
                  <a:tcPr marL="45700" marR="45700" marT="18275" marB="18275">
                    <a:lnL w="9525" cap="flat" cmpd="sng">
                      <a:solidFill>
                        <a:schemeClr val="accent2"/>
                      </a:solidFill>
                      <a:prstDash val="dash"/>
                      <a:round/>
                      <a:headEnd type="none" w="sm" len="sm"/>
                      <a:tailEnd type="none" w="sm" len="sm"/>
                    </a:lnL>
                    <a:lnR w="9525" cap="flat" cmpd="sng">
                      <a:solidFill>
                        <a:schemeClr val="accent2"/>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228825">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Data Validation/UI Improvements</a:t>
                      </a:r>
                      <a:endParaRPr sz="800" b="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Perform a field level gap analysis between Opportunity data and data inputs required downstream. For example improve user experience for Workflow Specialist and Implementation Specialist by providing a link to the Contract Schedule in Workfront </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Define data validation checks and user interface enhancements based on the gap analysis findings. For example, customer implementation contact should be required data for handover to implementation team for product setup</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Clr>
                          <a:schemeClr val="dk1"/>
                        </a:buClr>
                        <a:buSzPts val="1100"/>
                        <a:buFont typeface="Arial"/>
                        <a:buNone/>
                      </a:pPr>
                      <a:r>
                        <a:rPr lang="en" sz="800" b="1">
                          <a:solidFill>
                            <a:schemeClr val="dk1"/>
                          </a:solidFill>
                          <a:highlight>
                            <a:srgbClr val="FFFF00"/>
                          </a:highlight>
                          <a:latin typeface="Open Sans"/>
                          <a:ea typeface="Open Sans"/>
                          <a:cs typeface="Open Sans"/>
                          <a:sym typeface="Open Sans"/>
                        </a:rPr>
                        <a:t>UI Enhancement</a:t>
                      </a:r>
                      <a:r>
                        <a:rPr lang="en" sz="800">
                          <a:solidFill>
                            <a:schemeClr val="dk1"/>
                          </a:solidFill>
                          <a:latin typeface="Open Sans"/>
                          <a:ea typeface="Open Sans"/>
                          <a:cs typeface="Open Sans"/>
                          <a:sym typeface="Open Sans"/>
                        </a:rPr>
                        <a:t> - Sales Opportunity Data</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sz="800" b="1">
                          <a:solidFill>
                            <a:schemeClr val="dk1"/>
                          </a:solidFill>
                          <a:highlight>
                            <a:srgbClr val="FFFF00"/>
                          </a:highlight>
                          <a:latin typeface="Open Sans"/>
                          <a:ea typeface="Open Sans"/>
                          <a:cs typeface="Open Sans"/>
                          <a:sym typeface="Open Sans"/>
                        </a:rPr>
                        <a:t>Integration Enhancement</a:t>
                      </a:r>
                      <a:r>
                        <a:rPr lang="en" sz="800">
                          <a:solidFill>
                            <a:schemeClr val="dk1"/>
                          </a:solidFill>
                          <a:latin typeface="Open Sans"/>
                          <a:ea typeface="Open Sans"/>
                          <a:cs typeface="Open Sans"/>
                          <a:sym typeface="Open Sans"/>
                        </a:rPr>
                        <a:t> - Send data to Workfront for data available in Salesforce</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24990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Prepare Contract Schedule</a:t>
                      </a:r>
                      <a:endParaRPr sz="800" b="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Align the Salesforce user interface and Contract Schedule verbiage to improve the accuracy of the Opportunity data input by Account Executives</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Evaluate consolidating the Contract Schedule and SoW documents or avoid duplication of data in both documents</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Automate the generation of contract schedule using CLM to improve user experience for Account Executives</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Clr>
                          <a:schemeClr val="dk1"/>
                        </a:buClr>
                        <a:buSzPts val="1100"/>
                        <a:buFont typeface="Arial"/>
                        <a:buNone/>
                      </a:pPr>
                      <a:r>
                        <a:rPr lang="en" sz="800" b="1">
                          <a:solidFill>
                            <a:schemeClr val="dk1"/>
                          </a:solidFill>
                          <a:latin typeface="Open Sans"/>
                          <a:ea typeface="Open Sans"/>
                          <a:cs typeface="Open Sans"/>
                          <a:sym typeface="Open Sans"/>
                        </a:rPr>
                        <a:t>None</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CLM</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2"/>
                  </a:ext>
                </a:extLst>
              </a:tr>
              <a:tr h="147125">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Request Contract Schedule Approval</a:t>
                      </a:r>
                      <a:endParaRPr sz="800" b="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Integration between Salesforce and AO Docs to initiate the AO Docs process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Dependent on Security feasibility and POC</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r>
                        <a:rPr lang="en" sz="800" b="1">
                          <a:solidFill>
                            <a:schemeClr val="dk1"/>
                          </a:solidFill>
                          <a:highlight>
                            <a:srgbClr val="FFFF00"/>
                          </a:highlight>
                          <a:latin typeface="Open Sans"/>
                          <a:ea typeface="Open Sans"/>
                          <a:cs typeface="Open Sans"/>
                          <a:sym typeface="Open Sans"/>
                        </a:rPr>
                        <a:t>New Integration</a:t>
                      </a:r>
                      <a:endParaRPr sz="800" b="1">
                        <a:solidFill>
                          <a:schemeClr val="dk1"/>
                        </a:solidFill>
                        <a:highlight>
                          <a:srgbClr val="FFFF00"/>
                        </a:highlight>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AO Docs</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3"/>
                  </a:ext>
                </a:extLst>
              </a:tr>
              <a:tr h="18140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Receive Contract Schedule Approval [AO Docs]</a:t>
                      </a:r>
                      <a:endParaRPr sz="800" b="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Modify AODocs process to publish an event to Salesforce when the Contract Schedule is approved or rejected</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Salesforce should subscribe to this Contract Schedule Approval event</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r>
                        <a:rPr lang="en" sz="800" b="1">
                          <a:solidFill>
                            <a:schemeClr val="dk1"/>
                          </a:solidFill>
                          <a:highlight>
                            <a:srgbClr val="FFFF00"/>
                          </a:highlight>
                          <a:latin typeface="Open Sans"/>
                          <a:ea typeface="Open Sans"/>
                          <a:cs typeface="Open Sans"/>
                          <a:sym typeface="Open Sans"/>
                        </a:rPr>
                        <a:t>Asynchronous Integration</a:t>
                      </a:r>
                      <a:r>
                        <a:rPr lang="en" sz="800" b="1">
                          <a:solidFill>
                            <a:schemeClr val="dk1"/>
                          </a:solidFill>
                          <a:latin typeface="Open Sans"/>
                          <a:ea typeface="Open Sans"/>
                          <a:cs typeface="Open Sans"/>
                          <a:sym typeface="Open Sans"/>
                        </a:rPr>
                        <a:t> </a:t>
                      </a:r>
                      <a:r>
                        <a:rPr lang="en" sz="800">
                          <a:solidFill>
                            <a:schemeClr val="dk1"/>
                          </a:solidFill>
                          <a:latin typeface="Open Sans"/>
                          <a:ea typeface="Open Sans"/>
                          <a:cs typeface="Open Sans"/>
                          <a:sym typeface="Open Sans"/>
                        </a:rPr>
                        <a:t>- AO Docs to Salesforce Integration</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endParaRPr sz="800">
                        <a:solidFill>
                          <a:schemeClr val="dk1"/>
                        </a:solidFill>
                        <a:highlight>
                          <a:srgbClr val="FFFFFF"/>
                        </a:highlight>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AO Docs</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4"/>
                  </a:ext>
                </a:extLst>
              </a:tr>
              <a:tr h="160300">
                <a:tc>
                  <a:txBody>
                    <a:bodyPr/>
                    <a:lstStyle/>
                    <a:p>
                      <a:pPr marL="0" marR="0" lvl="0" indent="0" algn="l" rtl="0">
                        <a:lnSpc>
                          <a:spcPct val="100000"/>
                        </a:lnSpc>
                        <a:spcBef>
                          <a:spcPts val="0"/>
                        </a:spcBef>
                        <a:spcAft>
                          <a:spcPts val="0"/>
                        </a:spcAft>
                        <a:buNone/>
                      </a:pPr>
                      <a:r>
                        <a:rPr lang="en" sz="800" b="1">
                          <a:solidFill>
                            <a:schemeClr val="accent1"/>
                          </a:solidFill>
                          <a:latin typeface="Open Sans"/>
                          <a:ea typeface="Open Sans"/>
                          <a:cs typeface="Open Sans"/>
                          <a:sym typeface="Open Sans"/>
                        </a:rPr>
                        <a:t>Common Employer Onboarding Subprocess</a:t>
                      </a:r>
                      <a:endParaRPr sz="800" b="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Automate the creation of a product implementation Workfront project, when the contract schedule is approved.</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Perform a field level gap analysis of Opportunity data and data required by Employer Onboarding Process. </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r>
                        <a:rPr lang="en" sz="800" b="1">
                          <a:solidFill>
                            <a:schemeClr val="dk1"/>
                          </a:solidFill>
                          <a:highlight>
                            <a:srgbClr val="FFFF00"/>
                          </a:highlight>
                          <a:latin typeface="Open Sans"/>
                          <a:ea typeface="Open Sans"/>
                          <a:cs typeface="Open Sans"/>
                          <a:sym typeface="Open Sans"/>
                        </a:rPr>
                        <a:t>New Asynchronous Integration</a:t>
                      </a:r>
                      <a:r>
                        <a:rPr lang="en" sz="800" b="1">
                          <a:solidFill>
                            <a:schemeClr val="dk1"/>
                          </a:solidFill>
                          <a:latin typeface="Open Sans"/>
                          <a:ea typeface="Open Sans"/>
                          <a:cs typeface="Open Sans"/>
                          <a:sym typeface="Open Sans"/>
                        </a:rPr>
                        <a:t> </a:t>
                      </a:r>
                      <a:r>
                        <a:rPr lang="en" sz="800">
                          <a:solidFill>
                            <a:schemeClr val="dk1"/>
                          </a:solidFill>
                          <a:latin typeface="Open Sans"/>
                          <a:ea typeface="Open Sans"/>
                          <a:cs typeface="Open Sans"/>
                          <a:sym typeface="Open Sans"/>
                        </a:rPr>
                        <a:t>to Employer Onboarding</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u="sng">
                          <a:solidFill>
                            <a:schemeClr val="dk1"/>
                          </a:solidFill>
                          <a:latin typeface="Open Sans"/>
                          <a:ea typeface="Open Sans"/>
                          <a:cs typeface="Open Sans"/>
                          <a:sym typeface="Open Sans"/>
                        </a:rPr>
                        <a:t>Description:</a:t>
                      </a:r>
                      <a:r>
                        <a:rPr lang="en" sz="800">
                          <a:solidFill>
                            <a:schemeClr val="dk1"/>
                          </a:solidFill>
                          <a:latin typeface="Open Sans"/>
                          <a:ea typeface="Open Sans"/>
                          <a:cs typeface="Open Sans"/>
                          <a:sym typeface="Open Sans"/>
                        </a:rPr>
                        <a:t> A message based async interface to start the “Common Employer Onboarding Process”</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Salesforce</a:t>
                      </a:r>
                      <a:endParaRPr sz="8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a:solidFill>
                            <a:schemeClr val="dk1"/>
                          </a:solidFill>
                          <a:latin typeface="Open Sans"/>
                          <a:ea typeface="Open Sans"/>
                          <a:cs typeface="Open Sans"/>
                          <a:sym typeface="Open Sans"/>
                        </a:rPr>
                        <a:t>EWS</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595" name="Google Shape;3595;p220"/>
          <p:cNvSpPr txBox="1"/>
          <p:nvPr/>
        </p:nvSpPr>
        <p:spPr>
          <a:xfrm>
            <a:off x="1309275" y="0"/>
            <a:ext cx="22425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Target State and Implementation Roadmap</a:t>
            </a:r>
            <a:endParaRPr sz="700" b="1">
              <a:solidFill>
                <a:schemeClr val="lt1"/>
              </a:solidFill>
              <a:latin typeface="Open Sans"/>
              <a:ea typeface="Open Sans"/>
              <a:cs typeface="Open Sans"/>
              <a:sym typeface="Open Sans"/>
            </a:endParaRPr>
          </a:p>
        </p:txBody>
      </p:sp>
      <p:sp>
        <p:nvSpPr>
          <p:cNvPr id="3596" name="Google Shape;3596;p220"/>
          <p:cNvSpPr txBox="1"/>
          <p:nvPr/>
        </p:nvSpPr>
        <p:spPr>
          <a:xfrm>
            <a:off x="2175" y="0"/>
            <a:ext cx="1307100" cy="179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Executive Summary</a:t>
            </a:r>
            <a:endParaRPr sz="700">
              <a:solidFill>
                <a:schemeClr val="lt1"/>
              </a:solidFill>
              <a:latin typeface="Open Sans"/>
              <a:ea typeface="Open Sans"/>
              <a:cs typeface="Open Sans"/>
              <a:sym typeface="Open Sans"/>
            </a:endParaRPr>
          </a:p>
        </p:txBody>
      </p:sp>
      <p:sp>
        <p:nvSpPr>
          <p:cNvPr id="3597" name="Google Shape;3597;p220"/>
          <p:cNvSpPr txBox="1"/>
          <p:nvPr/>
        </p:nvSpPr>
        <p:spPr>
          <a:xfrm>
            <a:off x="17664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 sz="700">
                <a:solidFill>
                  <a:schemeClr val="accent6"/>
                </a:solidFill>
                <a:latin typeface="Open Sans"/>
                <a:ea typeface="Open Sans"/>
                <a:cs typeface="Open Sans"/>
                <a:sym typeface="Open Sans"/>
              </a:rPr>
              <a:t>Architecture</a:t>
            </a:r>
            <a:endParaRPr sz="700">
              <a:solidFill>
                <a:schemeClr val="accent6"/>
              </a:solidFill>
              <a:latin typeface="Open Sans"/>
              <a:ea typeface="Open Sans"/>
              <a:cs typeface="Open Sans"/>
              <a:sym typeface="Open Sans"/>
            </a:endParaRPr>
          </a:p>
        </p:txBody>
      </p:sp>
      <p:sp>
        <p:nvSpPr>
          <p:cNvPr id="3598" name="Google Shape;3598;p220"/>
          <p:cNvSpPr txBox="1"/>
          <p:nvPr/>
        </p:nvSpPr>
        <p:spPr>
          <a:xfrm>
            <a:off x="21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Baseball Card</a:t>
            </a:r>
            <a:endParaRPr sz="700">
              <a:solidFill>
                <a:schemeClr val="accent6"/>
              </a:solidFill>
              <a:latin typeface="Open Sans"/>
              <a:ea typeface="Open Sans"/>
              <a:cs typeface="Open Sans"/>
              <a:sym typeface="Open Sans"/>
            </a:endParaRPr>
          </a:p>
        </p:txBody>
      </p:sp>
      <p:sp>
        <p:nvSpPr>
          <p:cNvPr id="3599" name="Google Shape;3599;p220"/>
          <p:cNvSpPr txBox="1"/>
          <p:nvPr/>
        </p:nvSpPr>
        <p:spPr>
          <a:xfrm>
            <a:off x="2604675" y="164600"/>
            <a:ext cx="88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 sz="700" b="1">
                <a:solidFill>
                  <a:schemeClr val="lt1"/>
                </a:solidFill>
                <a:latin typeface="Open Sans"/>
                <a:ea typeface="Open Sans"/>
                <a:cs typeface="Open Sans"/>
                <a:sym typeface="Open Sans"/>
              </a:rPr>
              <a:t>Design</a:t>
            </a:r>
            <a:endParaRPr sz="700">
              <a:solidFill>
                <a:schemeClr val="accent6"/>
              </a:solidFill>
              <a:latin typeface="Open Sans"/>
              <a:ea typeface="Open Sans"/>
              <a:cs typeface="Open Sans"/>
              <a:sym typeface="Open Sans"/>
            </a:endParaRPr>
          </a:p>
        </p:txBody>
      </p:sp>
      <p:sp>
        <p:nvSpPr>
          <p:cNvPr id="3600" name="Google Shape;3600;p220"/>
          <p:cNvSpPr txBox="1"/>
          <p:nvPr/>
        </p:nvSpPr>
        <p:spPr>
          <a:xfrm>
            <a:off x="3447675" y="1646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Plan</a:t>
            </a:r>
            <a:endParaRPr sz="700">
              <a:solidFill>
                <a:schemeClr val="accent6"/>
              </a:solidFill>
              <a:latin typeface="Open Sans"/>
              <a:ea typeface="Open Sans"/>
              <a:cs typeface="Open Sans"/>
              <a:sym typeface="Open Sans"/>
            </a:endParaRPr>
          </a:p>
        </p:txBody>
      </p:sp>
      <p:sp>
        <p:nvSpPr>
          <p:cNvPr id="3601" name="Google Shape;3601;p220"/>
          <p:cNvSpPr txBox="1"/>
          <p:nvPr/>
        </p:nvSpPr>
        <p:spPr>
          <a:xfrm>
            <a:off x="8946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Process Context</a:t>
            </a:r>
            <a:endParaRPr sz="700">
              <a:solidFill>
                <a:schemeClr val="accent6"/>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605"/>
        <p:cNvGrpSpPr/>
        <p:nvPr/>
      </p:nvGrpSpPr>
      <p:grpSpPr>
        <a:xfrm>
          <a:off x="0" y="0"/>
          <a:ext cx="0" cy="0"/>
          <a:chOff x="0" y="0"/>
          <a:chExt cx="0" cy="0"/>
        </a:xfrm>
      </p:grpSpPr>
      <p:sp>
        <p:nvSpPr>
          <p:cNvPr id="3606" name="Google Shape;3606;p221"/>
          <p:cNvSpPr txBox="1">
            <a:spLocks noGrp="1"/>
          </p:cNvSpPr>
          <p:nvPr>
            <p:ph type="title"/>
          </p:nvPr>
        </p:nvSpPr>
        <p:spPr>
          <a:xfrm>
            <a:off x="274326" y="493776"/>
            <a:ext cx="8595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Improve quality of “Sales Opportunity Data”</a:t>
            </a:r>
            <a:endParaRPr/>
          </a:p>
          <a:p>
            <a:pPr marL="0" lvl="0" indent="0" algn="l" rtl="0">
              <a:spcBef>
                <a:spcPts val="0"/>
              </a:spcBef>
              <a:spcAft>
                <a:spcPts val="0"/>
              </a:spcAft>
              <a:buNone/>
            </a:pPr>
            <a:r>
              <a:rPr lang="en" sz="1400" i="1"/>
              <a:t>Summary of changes/enhancements</a:t>
            </a:r>
            <a:endParaRPr sz="2300"/>
          </a:p>
        </p:txBody>
      </p:sp>
      <p:graphicFrame>
        <p:nvGraphicFramePr>
          <p:cNvPr id="3607" name="Google Shape;3607;p221"/>
          <p:cNvGraphicFramePr/>
          <p:nvPr/>
        </p:nvGraphicFramePr>
        <p:xfrm>
          <a:off x="274320" y="1097280"/>
          <a:ext cx="3000000" cy="3000000"/>
        </p:xfrm>
        <a:graphic>
          <a:graphicData uri="http://schemas.openxmlformats.org/drawingml/2006/table">
            <a:tbl>
              <a:tblPr>
                <a:noFill/>
                <a:tableStyleId>{8A735C0E-AA7C-4758-AA04-D96A957C941B}</a:tableStyleId>
              </a:tblPr>
              <a:tblGrid>
                <a:gridCol w="5433725">
                  <a:extLst>
                    <a:ext uri="{9D8B030D-6E8A-4147-A177-3AD203B41FA5}">
                      <a16:colId xmlns:a16="http://schemas.microsoft.com/office/drawing/2014/main" val="20000"/>
                    </a:ext>
                  </a:extLst>
                </a:gridCol>
                <a:gridCol w="1132375">
                  <a:extLst>
                    <a:ext uri="{9D8B030D-6E8A-4147-A177-3AD203B41FA5}">
                      <a16:colId xmlns:a16="http://schemas.microsoft.com/office/drawing/2014/main" val="20001"/>
                    </a:ext>
                  </a:extLst>
                </a:gridCol>
                <a:gridCol w="1197025">
                  <a:extLst>
                    <a:ext uri="{9D8B030D-6E8A-4147-A177-3AD203B41FA5}">
                      <a16:colId xmlns:a16="http://schemas.microsoft.com/office/drawing/2014/main" val="20002"/>
                    </a:ext>
                  </a:extLst>
                </a:gridCol>
                <a:gridCol w="832200">
                  <a:extLst>
                    <a:ext uri="{9D8B030D-6E8A-4147-A177-3AD203B41FA5}">
                      <a16:colId xmlns:a16="http://schemas.microsoft.com/office/drawing/2014/main" val="20003"/>
                    </a:ext>
                  </a:extLst>
                </a:gridCol>
              </a:tblGrid>
              <a:tr h="0">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Change Details</a:t>
                      </a:r>
                      <a:endParaRPr sz="1000" b="1">
                        <a:solidFill>
                          <a:schemeClr val="lt1"/>
                        </a:solidFill>
                        <a:latin typeface="Open Sans"/>
                        <a:ea typeface="Open Sans"/>
                        <a:cs typeface="Open Sans"/>
                        <a:sym typeface="Open Sans"/>
                      </a:endParaRPr>
                    </a:p>
                  </a:txBody>
                  <a:tcPr marL="45700" marR="45700" marT="18275" marB="1827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Change Owner</a:t>
                      </a:r>
                      <a:endParaRPr sz="1000" b="1">
                        <a:solidFill>
                          <a:schemeClr val="lt1"/>
                        </a:solidFill>
                        <a:latin typeface="Open Sans"/>
                        <a:ea typeface="Open Sans"/>
                        <a:cs typeface="Open Sans"/>
                        <a:sym typeface="Open Sans"/>
                      </a:endParaRPr>
                    </a:p>
                  </a:txBody>
                  <a:tcPr marL="45700" marR="45700" marT="18275" marB="1827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Effort Estimate</a:t>
                      </a:r>
                      <a:endParaRPr sz="1000" b="1">
                        <a:solidFill>
                          <a:schemeClr val="lt1"/>
                        </a:solidFill>
                        <a:latin typeface="Open Sans"/>
                        <a:ea typeface="Open Sans"/>
                        <a:cs typeface="Open Sans"/>
                        <a:sym typeface="Open Sans"/>
                      </a:endParaRPr>
                    </a:p>
                    <a:p>
                      <a:pPr marL="0" lvl="0" indent="0" algn="l" rtl="0">
                        <a:lnSpc>
                          <a:spcPct val="100000"/>
                        </a:lnSpc>
                        <a:spcBef>
                          <a:spcPts val="0"/>
                        </a:spcBef>
                        <a:spcAft>
                          <a:spcPts val="0"/>
                        </a:spcAft>
                        <a:buNone/>
                      </a:pPr>
                      <a:r>
                        <a:rPr lang="en" sz="1000" i="1">
                          <a:solidFill>
                            <a:schemeClr val="lt1"/>
                          </a:solidFill>
                          <a:latin typeface="Open Sans"/>
                          <a:ea typeface="Open Sans"/>
                          <a:cs typeface="Open Sans"/>
                          <a:sym typeface="Open Sans"/>
                        </a:rPr>
                        <a:t>(High/Medium/Low)</a:t>
                      </a:r>
                      <a:endParaRPr sz="1000" i="1">
                        <a:solidFill>
                          <a:schemeClr val="lt1"/>
                        </a:solidFill>
                        <a:latin typeface="Open Sans"/>
                        <a:ea typeface="Open Sans"/>
                        <a:cs typeface="Open Sans"/>
                        <a:sym typeface="Open Sans"/>
                      </a:endParaRPr>
                    </a:p>
                  </a:txBody>
                  <a:tcPr marL="45700" marR="45700" marT="18275" marB="1827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solidFill>
                      <a:schemeClr val="accent2"/>
                    </a:solidFill>
                  </a:tcPr>
                </a:tc>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Estimate in Months</a:t>
                      </a:r>
                      <a:endParaRPr sz="1000" b="1">
                        <a:solidFill>
                          <a:schemeClr val="lt1"/>
                        </a:solidFill>
                        <a:latin typeface="Open Sans"/>
                        <a:ea typeface="Open Sans"/>
                        <a:cs typeface="Open Sans"/>
                        <a:sym typeface="Open Sans"/>
                      </a:endParaRPr>
                    </a:p>
                  </a:txBody>
                  <a:tcPr marL="45700" marR="45700" marT="18275" marB="1827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Salesforce UI Enhancements - Perform a field level gap analysis of Opportunity data and data inputs required downstream</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Salesforce</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Clr>
                          <a:schemeClr val="dk1"/>
                        </a:buClr>
                        <a:buSzPts val="1100"/>
                        <a:buFont typeface="Arial"/>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Clr>
                          <a:schemeClr val="dk1"/>
                        </a:buClr>
                        <a:buSzPts val="1100"/>
                        <a:buFont typeface="Arial"/>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Salesforce UI Enhancements - Define data validation checks and user interface enhancements</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Salesforce</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endParaRPr sz="1000">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Contract Schedule document related optimizations - Alignment of verbiage on Salesforce user interface and Contract Schedule document</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Salesforce/Business</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91440" marR="0" lvl="0" indent="-4572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Contract Schedule document related optimizations - Evaluate consolidating Contract Schedule and SoW documents or avoid duplication of data in both documents</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Business</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91440" marR="0" lvl="0" indent="-4572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Contract Schedule document related optimizations - Automating the generation of Contract Schedule using CLM</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Business</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91440" marR="0" lvl="0" indent="-4572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AODocs to Salesforce Integration to automate receiving of Contract Schedule Approval Decision</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Salesforce &amp; AODocs</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91440" marR="0" lvl="0" indent="-4572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Salesforce triggering Employer Onboarding Process</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 sz="1000">
                          <a:solidFill>
                            <a:schemeClr val="dk1"/>
                          </a:solidFill>
                          <a:latin typeface="Open Sans"/>
                          <a:ea typeface="Open Sans"/>
                          <a:cs typeface="Open Sans"/>
                          <a:sym typeface="Open Sans"/>
                        </a:rPr>
                        <a:t>Salesforce &amp; EWS</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91440" marR="0" lvl="0" indent="-4572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lnSpc>
                          <a:spcPct val="100000"/>
                        </a:lnSpc>
                        <a:spcBef>
                          <a:spcPts val="0"/>
                        </a:spcBef>
                        <a:spcAft>
                          <a:spcPts val="0"/>
                        </a:spcAft>
                        <a:buNone/>
                      </a:pP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3608" name="Google Shape;3608;p221"/>
          <p:cNvSpPr txBox="1"/>
          <p:nvPr/>
        </p:nvSpPr>
        <p:spPr>
          <a:xfrm>
            <a:off x="1309275" y="0"/>
            <a:ext cx="22425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Target State and Implementation Roadmap</a:t>
            </a:r>
            <a:endParaRPr sz="700" b="1">
              <a:solidFill>
                <a:schemeClr val="lt1"/>
              </a:solidFill>
              <a:latin typeface="Open Sans"/>
              <a:ea typeface="Open Sans"/>
              <a:cs typeface="Open Sans"/>
              <a:sym typeface="Open Sans"/>
            </a:endParaRPr>
          </a:p>
        </p:txBody>
      </p:sp>
      <p:sp>
        <p:nvSpPr>
          <p:cNvPr id="3609" name="Google Shape;3609;p221"/>
          <p:cNvSpPr txBox="1"/>
          <p:nvPr/>
        </p:nvSpPr>
        <p:spPr>
          <a:xfrm>
            <a:off x="2175" y="0"/>
            <a:ext cx="1307100" cy="179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Executive Summary</a:t>
            </a:r>
            <a:endParaRPr sz="700">
              <a:solidFill>
                <a:schemeClr val="lt1"/>
              </a:solidFill>
              <a:latin typeface="Open Sans"/>
              <a:ea typeface="Open Sans"/>
              <a:cs typeface="Open Sans"/>
              <a:sym typeface="Open Sans"/>
            </a:endParaRPr>
          </a:p>
        </p:txBody>
      </p:sp>
      <p:sp>
        <p:nvSpPr>
          <p:cNvPr id="3610" name="Google Shape;3610;p221"/>
          <p:cNvSpPr txBox="1"/>
          <p:nvPr/>
        </p:nvSpPr>
        <p:spPr>
          <a:xfrm>
            <a:off x="17664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 sz="700">
                <a:solidFill>
                  <a:schemeClr val="accent6"/>
                </a:solidFill>
                <a:latin typeface="Open Sans"/>
                <a:ea typeface="Open Sans"/>
                <a:cs typeface="Open Sans"/>
                <a:sym typeface="Open Sans"/>
              </a:rPr>
              <a:t>Architecture</a:t>
            </a:r>
            <a:endParaRPr sz="700">
              <a:solidFill>
                <a:schemeClr val="accent6"/>
              </a:solidFill>
              <a:latin typeface="Open Sans"/>
              <a:ea typeface="Open Sans"/>
              <a:cs typeface="Open Sans"/>
              <a:sym typeface="Open Sans"/>
            </a:endParaRPr>
          </a:p>
        </p:txBody>
      </p:sp>
      <p:sp>
        <p:nvSpPr>
          <p:cNvPr id="3611" name="Google Shape;3611;p221"/>
          <p:cNvSpPr txBox="1"/>
          <p:nvPr/>
        </p:nvSpPr>
        <p:spPr>
          <a:xfrm>
            <a:off x="21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Baseball Card</a:t>
            </a:r>
            <a:endParaRPr sz="700">
              <a:solidFill>
                <a:schemeClr val="accent6"/>
              </a:solidFill>
              <a:latin typeface="Open Sans"/>
              <a:ea typeface="Open Sans"/>
              <a:cs typeface="Open Sans"/>
              <a:sym typeface="Open Sans"/>
            </a:endParaRPr>
          </a:p>
        </p:txBody>
      </p:sp>
      <p:sp>
        <p:nvSpPr>
          <p:cNvPr id="3612" name="Google Shape;3612;p221"/>
          <p:cNvSpPr txBox="1"/>
          <p:nvPr/>
        </p:nvSpPr>
        <p:spPr>
          <a:xfrm>
            <a:off x="2604675" y="164600"/>
            <a:ext cx="88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 sz="700" b="1">
                <a:solidFill>
                  <a:schemeClr val="lt1"/>
                </a:solidFill>
                <a:latin typeface="Open Sans"/>
                <a:ea typeface="Open Sans"/>
                <a:cs typeface="Open Sans"/>
                <a:sym typeface="Open Sans"/>
              </a:rPr>
              <a:t>Design</a:t>
            </a:r>
            <a:endParaRPr sz="700">
              <a:solidFill>
                <a:schemeClr val="accent6"/>
              </a:solidFill>
              <a:latin typeface="Open Sans"/>
              <a:ea typeface="Open Sans"/>
              <a:cs typeface="Open Sans"/>
              <a:sym typeface="Open Sans"/>
            </a:endParaRPr>
          </a:p>
        </p:txBody>
      </p:sp>
      <p:sp>
        <p:nvSpPr>
          <p:cNvPr id="3613" name="Google Shape;3613;p221"/>
          <p:cNvSpPr txBox="1"/>
          <p:nvPr/>
        </p:nvSpPr>
        <p:spPr>
          <a:xfrm>
            <a:off x="3447675" y="1646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Plan</a:t>
            </a:r>
            <a:endParaRPr sz="700">
              <a:solidFill>
                <a:schemeClr val="accent6"/>
              </a:solidFill>
              <a:latin typeface="Open Sans"/>
              <a:ea typeface="Open Sans"/>
              <a:cs typeface="Open Sans"/>
              <a:sym typeface="Open Sans"/>
            </a:endParaRPr>
          </a:p>
        </p:txBody>
      </p:sp>
      <p:sp>
        <p:nvSpPr>
          <p:cNvPr id="3614" name="Google Shape;3614;p221"/>
          <p:cNvSpPr txBox="1"/>
          <p:nvPr/>
        </p:nvSpPr>
        <p:spPr>
          <a:xfrm>
            <a:off x="8946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Process Context</a:t>
            </a:r>
            <a:endParaRPr sz="700">
              <a:solidFill>
                <a:schemeClr val="accent6"/>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618"/>
        <p:cNvGrpSpPr/>
        <p:nvPr/>
      </p:nvGrpSpPr>
      <p:grpSpPr>
        <a:xfrm>
          <a:off x="0" y="0"/>
          <a:ext cx="0" cy="0"/>
          <a:chOff x="0" y="0"/>
          <a:chExt cx="0" cy="0"/>
        </a:xfrm>
      </p:grpSpPr>
      <p:sp>
        <p:nvSpPr>
          <p:cNvPr id="3619" name="Google Shape;3619;p222"/>
          <p:cNvSpPr/>
          <p:nvPr/>
        </p:nvSpPr>
        <p:spPr>
          <a:xfrm>
            <a:off x="7335538" y="1109400"/>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Dependencies</a:t>
            </a:r>
            <a:endParaRPr sz="700" b="1">
              <a:solidFill>
                <a:schemeClr val="dk1"/>
              </a:solidFill>
              <a:latin typeface="Open Sans"/>
              <a:ea typeface="Open Sans"/>
              <a:cs typeface="Open Sans"/>
              <a:sym typeface="Open Sans"/>
            </a:endParaRPr>
          </a:p>
        </p:txBody>
      </p:sp>
      <p:grpSp>
        <p:nvGrpSpPr>
          <p:cNvPr id="3620" name="Google Shape;3620;p222"/>
          <p:cNvGrpSpPr/>
          <p:nvPr/>
        </p:nvGrpSpPr>
        <p:grpSpPr>
          <a:xfrm>
            <a:off x="7542518" y="1575763"/>
            <a:ext cx="1321240" cy="150900"/>
            <a:chOff x="7224213" y="2028738"/>
            <a:chExt cx="1469187" cy="150900"/>
          </a:xfrm>
        </p:grpSpPr>
        <p:sp>
          <p:nvSpPr>
            <p:cNvPr id="3621" name="Google Shape;3621;p222"/>
            <p:cNvSpPr/>
            <p:nvPr/>
          </p:nvSpPr>
          <p:spPr>
            <a:xfrm>
              <a:off x="7224213" y="2028738"/>
              <a:ext cx="1635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1</a:t>
              </a:r>
              <a:endParaRPr sz="400">
                <a:solidFill>
                  <a:schemeClr val="dk1"/>
                </a:solidFill>
                <a:latin typeface="Open Sans"/>
                <a:ea typeface="Open Sans"/>
                <a:cs typeface="Open Sans"/>
                <a:sym typeface="Open Sans"/>
              </a:endParaRPr>
            </a:p>
          </p:txBody>
        </p:sp>
        <p:sp>
          <p:nvSpPr>
            <p:cNvPr id="3622" name="Google Shape;3622;p222"/>
            <p:cNvSpPr txBox="1"/>
            <p:nvPr/>
          </p:nvSpPr>
          <p:spPr>
            <a:xfrm>
              <a:off x="7413300" y="2065638"/>
              <a:ext cx="1280100" cy="61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400">
                  <a:solidFill>
                    <a:schemeClr val="dk1"/>
                  </a:solidFill>
                  <a:latin typeface="Open Sans"/>
                  <a:ea typeface="Open Sans"/>
                  <a:cs typeface="Open Sans"/>
                  <a:sym typeface="Open Sans"/>
                </a:rPr>
                <a:t>Dependent on  Employer Boarding is ready</a:t>
              </a:r>
              <a:endParaRPr sz="400">
                <a:solidFill>
                  <a:schemeClr val="dk1"/>
                </a:solidFill>
                <a:latin typeface="Open Sans"/>
                <a:ea typeface="Open Sans"/>
                <a:cs typeface="Open Sans"/>
                <a:sym typeface="Open Sans"/>
              </a:endParaRPr>
            </a:p>
          </p:txBody>
        </p:sp>
      </p:grpSp>
      <p:grpSp>
        <p:nvGrpSpPr>
          <p:cNvPr id="3623" name="Google Shape;3623;p222"/>
          <p:cNvGrpSpPr/>
          <p:nvPr/>
        </p:nvGrpSpPr>
        <p:grpSpPr>
          <a:xfrm>
            <a:off x="7542518" y="1799067"/>
            <a:ext cx="1334089" cy="150900"/>
            <a:chOff x="7224213" y="2204951"/>
            <a:chExt cx="1483474" cy="150900"/>
          </a:xfrm>
        </p:grpSpPr>
        <p:sp>
          <p:nvSpPr>
            <p:cNvPr id="3624" name="Google Shape;3624;p222"/>
            <p:cNvSpPr/>
            <p:nvPr/>
          </p:nvSpPr>
          <p:spPr>
            <a:xfrm>
              <a:off x="7224213" y="2204951"/>
              <a:ext cx="1635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2</a:t>
              </a:r>
              <a:endParaRPr sz="400">
                <a:solidFill>
                  <a:schemeClr val="dk1"/>
                </a:solidFill>
                <a:latin typeface="Open Sans"/>
                <a:ea typeface="Open Sans"/>
                <a:cs typeface="Open Sans"/>
                <a:sym typeface="Open Sans"/>
              </a:endParaRPr>
            </a:p>
          </p:txBody>
        </p:sp>
        <p:sp>
          <p:nvSpPr>
            <p:cNvPr id="3625" name="Google Shape;3625;p222"/>
            <p:cNvSpPr txBox="1"/>
            <p:nvPr/>
          </p:nvSpPr>
          <p:spPr>
            <a:xfrm>
              <a:off x="7427588" y="2241851"/>
              <a:ext cx="1280100" cy="61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400">
                  <a:solidFill>
                    <a:schemeClr val="dk1"/>
                  </a:solidFill>
                  <a:latin typeface="Open Sans"/>
                  <a:ea typeface="Open Sans"/>
                  <a:cs typeface="Open Sans"/>
                  <a:sym typeface="Open Sans"/>
                </a:rPr>
                <a:t>Operations Review &amp; Approval</a:t>
              </a:r>
              <a:endParaRPr sz="400">
                <a:solidFill>
                  <a:schemeClr val="dk1"/>
                </a:solidFill>
                <a:latin typeface="Open Sans"/>
                <a:ea typeface="Open Sans"/>
                <a:cs typeface="Open Sans"/>
                <a:sym typeface="Open Sans"/>
              </a:endParaRPr>
            </a:p>
          </p:txBody>
        </p:sp>
      </p:grpSp>
      <p:grpSp>
        <p:nvGrpSpPr>
          <p:cNvPr id="3626" name="Google Shape;3626;p222"/>
          <p:cNvGrpSpPr/>
          <p:nvPr/>
        </p:nvGrpSpPr>
        <p:grpSpPr>
          <a:xfrm>
            <a:off x="7542518" y="2257699"/>
            <a:ext cx="1346937" cy="152400"/>
            <a:chOff x="7224213" y="2554744"/>
            <a:chExt cx="1497762" cy="152400"/>
          </a:xfrm>
        </p:grpSpPr>
        <p:sp>
          <p:nvSpPr>
            <p:cNvPr id="3627" name="Google Shape;3627;p222"/>
            <p:cNvSpPr/>
            <p:nvPr/>
          </p:nvSpPr>
          <p:spPr>
            <a:xfrm>
              <a:off x="7224213" y="2556244"/>
              <a:ext cx="1635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4</a:t>
              </a:r>
              <a:endParaRPr sz="400">
                <a:solidFill>
                  <a:schemeClr val="dk1"/>
                </a:solidFill>
                <a:latin typeface="Open Sans"/>
                <a:ea typeface="Open Sans"/>
                <a:cs typeface="Open Sans"/>
                <a:sym typeface="Open Sans"/>
              </a:endParaRPr>
            </a:p>
          </p:txBody>
        </p:sp>
        <p:sp>
          <p:nvSpPr>
            <p:cNvPr id="3628" name="Google Shape;3628;p222"/>
            <p:cNvSpPr txBox="1"/>
            <p:nvPr/>
          </p:nvSpPr>
          <p:spPr>
            <a:xfrm>
              <a:off x="7441875" y="2554744"/>
              <a:ext cx="1280100" cy="123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400">
                  <a:solidFill>
                    <a:schemeClr val="dk1"/>
                  </a:solidFill>
                  <a:latin typeface="Open Sans"/>
                  <a:ea typeface="Open Sans"/>
                  <a:cs typeface="Open Sans"/>
                  <a:sym typeface="Open Sans"/>
                </a:rPr>
                <a:t>Based on current capacity can start Q2 based on funding</a:t>
              </a:r>
              <a:endParaRPr sz="400">
                <a:solidFill>
                  <a:schemeClr val="dk1"/>
                </a:solidFill>
                <a:latin typeface="Open Sans"/>
                <a:ea typeface="Open Sans"/>
                <a:cs typeface="Open Sans"/>
                <a:sym typeface="Open Sans"/>
              </a:endParaRPr>
            </a:p>
          </p:txBody>
        </p:sp>
      </p:grpSp>
      <p:sp>
        <p:nvSpPr>
          <p:cNvPr id="3629" name="Google Shape;3629;p222"/>
          <p:cNvSpPr/>
          <p:nvPr/>
        </p:nvSpPr>
        <p:spPr>
          <a:xfrm>
            <a:off x="7542345" y="2017608"/>
            <a:ext cx="147000" cy="1509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3</a:t>
            </a:r>
            <a:endParaRPr sz="400">
              <a:solidFill>
                <a:schemeClr val="dk1"/>
              </a:solidFill>
              <a:latin typeface="Open Sans"/>
              <a:ea typeface="Open Sans"/>
              <a:cs typeface="Open Sans"/>
              <a:sym typeface="Open Sans"/>
            </a:endParaRPr>
          </a:p>
        </p:txBody>
      </p:sp>
      <p:sp>
        <p:nvSpPr>
          <p:cNvPr id="3630" name="Google Shape;3630;p222"/>
          <p:cNvSpPr txBox="1"/>
          <p:nvPr/>
        </p:nvSpPr>
        <p:spPr>
          <a:xfrm>
            <a:off x="7738084" y="2062308"/>
            <a:ext cx="1151100" cy="61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400">
                <a:solidFill>
                  <a:schemeClr val="dk1"/>
                </a:solidFill>
                <a:latin typeface="Open Sans"/>
                <a:ea typeface="Open Sans"/>
                <a:cs typeface="Open Sans"/>
                <a:sym typeface="Open Sans"/>
              </a:rPr>
              <a:t>Alignment with the CPQ Initiative</a:t>
            </a:r>
            <a:endParaRPr sz="400">
              <a:solidFill>
                <a:schemeClr val="dk1"/>
              </a:solidFill>
              <a:latin typeface="Open Sans"/>
              <a:ea typeface="Open Sans"/>
              <a:cs typeface="Open Sans"/>
              <a:sym typeface="Open Sans"/>
            </a:endParaRPr>
          </a:p>
        </p:txBody>
      </p:sp>
      <p:sp>
        <p:nvSpPr>
          <p:cNvPr id="3631" name="Google Shape;3631;p222"/>
          <p:cNvSpPr txBox="1"/>
          <p:nvPr/>
        </p:nvSpPr>
        <p:spPr>
          <a:xfrm rot="-5400000">
            <a:off x="-1462975" y="2834625"/>
            <a:ext cx="3662100" cy="187500"/>
          </a:xfrm>
          <a:prstGeom prst="rect">
            <a:avLst/>
          </a:prstGeom>
          <a:solidFill>
            <a:schemeClr val="accent2"/>
          </a:solidFill>
          <a:ln>
            <a:noFill/>
          </a:ln>
        </p:spPr>
        <p:txBody>
          <a:bodyPr spcFirstLastPara="1" wrap="square" lIns="23300" tIns="23300" rIns="23300" bIns="23300" anchor="ctr" anchorCtr="1">
            <a:noAutofit/>
          </a:bodyPr>
          <a:lstStyle/>
          <a:p>
            <a:pPr marL="0" marR="0" lvl="0" indent="0" algn="ctr" rtl="0">
              <a:spcBef>
                <a:spcPts val="0"/>
              </a:spcBef>
              <a:spcAft>
                <a:spcPts val="0"/>
              </a:spcAft>
              <a:buNone/>
            </a:pPr>
            <a:r>
              <a:rPr lang="en" sz="700" b="1">
                <a:solidFill>
                  <a:schemeClr val="lt1"/>
                </a:solidFill>
                <a:latin typeface="Open Sans"/>
                <a:ea typeface="Open Sans"/>
                <a:cs typeface="Open Sans"/>
                <a:sym typeface="Open Sans"/>
              </a:rPr>
              <a:t>Improving Salesforce Data Quality </a:t>
            </a:r>
            <a:endParaRPr sz="700" b="1">
              <a:latin typeface="Open Sans"/>
              <a:ea typeface="Open Sans"/>
              <a:cs typeface="Open Sans"/>
              <a:sym typeface="Open Sans"/>
            </a:endParaRPr>
          </a:p>
        </p:txBody>
      </p:sp>
      <p:graphicFrame>
        <p:nvGraphicFramePr>
          <p:cNvPr id="3632" name="Google Shape;3632;p222"/>
          <p:cNvGraphicFramePr/>
          <p:nvPr/>
        </p:nvGraphicFramePr>
        <p:xfrm>
          <a:off x="461825" y="1097280"/>
          <a:ext cx="3000000" cy="3000000"/>
        </p:xfrm>
        <a:graphic>
          <a:graphicData uri="http://schemas.openxmlformats.org/drawingml/2006/table">
            <a:tbl>
              <a:tblPr>
                <a:noFill/>
                <a:tableStyleId>{A88B2428-0C41-4B1A-9D4E-B0885BF94441}</a:tableStyleId>
              </a:tblPr>
              <a:tblGrid>
                <a:gridCol w="843025">
                  <a:extLst>
                    <a:ext uri="{9D8B030D-6E8A-4147-A177-3AD203B41FA5}">
                      <a16:colId xmlns:a16="http://schemas.microsoft.com/office/drawing/2014/main" val="20000"/>
                    </a:ext>
                  </a:extLst>
                </a:gridCol>
                <a:gridCol w="1944050">
                  <a:extLst>
                    <a:ext uri="{9D8B030D-6E8A-4147-A177-3AD203B41FA5}">
                      <a16:colId xmlns:a16="http://schemas.microsoft.com/office/drawing/2014/main" val="20001"/>
                    </a:ext>
                  </a:extLst>
                </a:gridCol>
                <a:gridCol w="2239150">
                  <a:extLst>
                    <a:ext uri="{9D8B030D-6E8A-4147-A177-3AD203B41FA5}">
                      <a16:colId xmlns:a16="http://schemas.microsoft.com/office/drawing/2014/main" val="20002"/>
                    </a:ext>
                  </a:extLst>
                </a:gridCol>
                <a:gridCol w="1648950">
                  <a:extLst>
                    <a:ext uri="{9D8B030D-6E8A-4147-A177-3AD203B41FA5}">
                      <a16:colId xmlns:a16="http://schemas.microsoft.com/office/drawing/2014/main" val="20003"/>
                    </a:ext>
                  </a:extLst>
                </a:gridCol>
              </a:tblGrid>
              <a:tr h="313425">
                <a:tc>
                  <a:txBody>
                    <a:bodyPr/>
                    <a:lstStyle/>
                    <a:p>
                      <a:pPr marL="0" lvl="0" indent="0" algn="l" rtl="0">
                        <a:spcBef>
                          <a:spcPts val="0"/>
                        </a:spcBef>
                        <a:spcAft>
                          <a:spcPts val="0"/>
                        </a:spcAft>
                        <a:buNone/>
                      </a:pPr>
                      <a:endParaRPr sz="700" b="1">
                        <a:solidFill>
                          <a:schemeClr val="lt1"/>
                        </a:solidFill>
                        <a:latin typeface="Open Sans"/>
                        <a:ea typeface="Open Sans"/>
                        <a:cs typeface="Open Sans"/>
                        <a:sym typeface="Open Sans"/>
                      </a:endParaRPr>
                    </a:p>
                  </a:txBody>
                  <a:tcPr marL="45700" marR="45700" marT="18275" marB="18275">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Q1</a:t>
                      </a:r>
                      <a:endParaRPr sz="800" b="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Q2</a:t>
                      </a:r>
                      <a:endParaRPr sz="800" b="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Q3</a:t>
                      </a:r>
                      <a:endParaRPr sz="800" b="1">
                        <a:solidFill>
                          <a:schemeClr val="lt1"/>
                        </a:solidFill>
                        <a:latin typeface="Open Sans"/>
                        <a:ea typeface="Open Sans"/>
                        <a:cs typeface="Open Sans"/>
                        <a:sym typeface="Open Sans"/>
                      </a:endParaRPr>
                    </a:p>
                  </a:txBody>
                  <a:tcPr marL="45700" marR="45700" marT="18275" marB="18275" anchor="b">
                    <a:lnL w="9525" cap="flat" cmpd="sng">
                      <a:solidFill>
                        <a:schemeClr val="accent6"/>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738550">
                <a:tc>
                  <a:txBody>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Integrating with Employer Onboarding</a:t>
                      </a:r>
                      <a:endParaRPr sz="600" b="1">
                        <a:solidFill>
                          <a:schemeClr val="dk1"/>
                        </a:solidFill>
                        <a:latin typeface="Open Sans"/>
                        <a:ea typeface="Open Sans"/>
                        <a:cs typeface="Open Sans"/>
                        <a:sym typeface="Open Sans"/>
                      </a:endParaRPr>
                    </a:p>
                  </a:txBody>
                  <a:tcPr marL="45700" marR="45700" marT="18275" marB="18275">
                    <a:lnL w="9525" cap="flat" cmpd="sng">
                      <a:solidFill>
                        <a:schemeClr val="accent6">
                          <a:alpha val="0"/>
                        </a:scheme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79275">
                <a:tc>
                  <a:txBody>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Salesforce Data validation/UI</a:t>
                      </a:r>
                      <a:endParaRPr sz="600" b="1">
                        <a:solidFill>
                          <a:schemeClr val="dk1"/>
                        </a:solidFill>
                        <a:latin typeface="Open Sans"/>
                        <a:ea typeface="Open Sans"/>
                        <a:cs typeface="Open Sans"/>
                        <a:sym typeface="Open Sans"/>
                      </a:endParaRPr>
                    </a:p>
                  </a:txBody>
                  <a:tcPr marL="45700" marR="45700" marT="18275" marB="18275">
                    <a:lnL w="9525" cap="flat" cmpd="sng">
                      <a:solidFill>
                        <a:schemeClr val="accent6">
                          <a:alpha val="0"/>
                        </a:scheme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51550">
                <a:tc>
                  <a:txBody>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Contract Schedule Improvements</a:t>
                      </a:r>
                      <a:endParaRPr sz="600" b="1">
                        <a:solidFill>
                          <a:schemeClr val="dk1"/>
                        </a:solidFill>
                        <a:latin typeface="Open Sans"/>
                        <a:ea typeface="Open Sans"/>
                        <a:cs typeface="Open Sans"/>
                        <a:sym typeface="Open Sans"/>
                      </a:endParaRPr>
                    </a:p>
                  </a:txBody>
                  <a:tcPr marL="45700" marR="45700" marT="18275" marB="18275">
                    <a:lnL w="9525" cap="flat" cmpd="sng">
                      <a:solidFill>
                        <a:schemeClr val="accent6">
                          <a:alpha val="0"/>
                        </a:scheme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879275">
                <a:tc>
                  <a:txBody>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AODocs Integration</a:t>
                      </a:r>
                      <a:endParaRPr sz="600" b="1">
                        <a:solidFill>
                          <a:schemeClr val="dk1"/>
                        </a:solidFill>
                        <a:latin typeface="Open Sans"/>
                        <a:ea typeface="Open Sans"/>
                        <a:cs typeface="Open Sans"/>
                        <a:sym typeface="Open Sans"/>
                      </a:endParaRPr>
                    </a:p>
                  </a:txBody>
                  <a:tcPr marL="45700" marR="45700" marT="18275" marB="18275">
                    <a:lnL w="9525" cap="flat" cmpd="sng">
                      <a:solidFill>
                        <a:schemeClr val="accent6">
                          <a:alpha val="0"/>
                        </a:scheme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7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3633" name="Google Shape;3633;p222"/>
          <p:cNvSpPr/>
          <p:nvPr/>
        </p:nvSpPr>
        <p:spPr>
          <a:xfrm>
            <a:off x="1333425" y="1521630"/>
            <a:ext cx="1876200" cy="2481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spcBef>
                <a:spcPts val="0"/>
              </a:spcBef>
              <a:spcAft>
                <a:spcPts val="0"/>
              </a:spcAft>
              <a:buNone/>
            </a:pPr>
            <a:r>
              <a:rPr lang="en" sz="550">
                <a:solidFill>
                  <a:schemeClr val="dk2"/>
                </a:solidFill>
                <a:latin typeface="Open Sans"/>
                <a:ea typeface="Open Sans"/>
                <a:cs typeface="Open Sans"/>
                <a:sym typeface="Open Sans"/>
              </a:rPr>
              <a:t>Salesforce triggers Employer Onboarding when Opportunity is marked “Closed Won”</a:t>
            </a:r>
            <a:endParaRPr sz="550">
              <a:solidFill>
                <a:schemeClr val="dk2"/>
              </a:solidFill>
              <a:latin typeface="Open Sans"/>
              <a:ea typeface="Open Sans"/>
              <a:cs typeface="Open Sans"/>
              <a:sym typeface="Open Sans"/>
            </a:endParaRPr>
          </a:p>
        </p:txBody>
      </p:sp>
      <p:sp>
        <p:nvSpPr>
          <p:cNvPr id="3634" name="Google Shape;3634;p222"/>
          <p:cNvSpPr txBox="1"/>
          <p:nvPr/>
        </p:nvSpPr>
        <p:spPr>
          <a:xfrm>
            <a:off x="1309275" y="0"/>
            <a:ext cx="22425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Target State and Implementation Roadmap</a:t>
            </a:r>
            <a:endParaRPr sz="700" b="1">
              <a:solidFill>
                <a:schemeClr val="lt1"/>
              </a:solidFill>
              <a:latin typeface="Open Sans"/>
              <a:ea typeface="Open Sans"/>
              <a:cs typeface="Open Sans"/>
              <a:sym typeface="Open Sans"/>
            </a:endParaRPr>
          </a:p>
        </p:txBody>
      </p:sp>
      <p:sp>
        <p:nvSpPr>
          <p:cNvPr id="3635" name="Google Shape;3635;p222"/>
          <p:cNvSpPr txBox="1"/>
          <p:nvPr/>
        </p:nvSpPr>
        <p:spPr>
          <a:xfrm>
            <a:off x="2175" y="0"/>
            <a:ext cx="1307100" cy="179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Executive Summary</a:t>
            </a:r>
            <a:endParaRPr sz="700">
              <a:solidFill>
                <a:schemeClr val="lt1"/>
              </a:solidFill>
              <a:latin typeface="Open Sans"/>
              <a:ea typeface="Open Sans"/>
              <a:cs typeface="Open Sans"/>
              <a:sym typeface="Open Sans"/>
            </a:endParaRPr>
          </a:p>
        </p:txBody>
      </p:sp>
      <p:sp>
        <p:nvSpPr>
          <p:cNvPr id="3636" name="Google Shape;3636;p222"/>
          <p:cNvSpPr txBox="1"/>
          <p:nvPr/>
        </p:nvSpPr>
        <p:spPr>
          <a:xfrm>
            <a:off x="27570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Architecture</a:t>
            </a:r>
            <a:endParaRPr sz="700">
              <a:solidFill>
                <a:schemeClr val="accent6"/>
              </a:solidFill>
              <a:latin typeface="Open Sans"/>
              <a:ea typeface="Open Sans"/>
              <a:cs typeface="Open Sans"/>
              <a:sym typeface="Open Sans"/>
            </a:endParaRPr>
          </a:p>
        </p:txBody>
      </p:sp>
      <p:sp>
        <p:nvSpPr>
          <p:cNvPr id="3637" name="Google Shape;3637;p222"/>
          <p:cNvSpPr txBox="1"/>
          <p:nvPr/>
        </p:nvSpPr>
        <p:spPr>
          <a:xfrm>
            <a:off x="21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Baseball Card</a:t>
            </a:r>
            <a:endParaRPr sz="700">
              <a:solidFill>
                <a:schemeClr val="accent6"/>
              </a:solidFill>
              <a:latin typeface="Open Sans"/>
              <a:ea typeface="Open Sans"/>
              <a:cs typeface="Open Sans"/>
              <a:sym typeface="Open Sans"/>
            </a:endParaRPr>
          </a:p>
        </p:txBody>
      </p:sp>
      <p:sp>
        <p:nvSpPr>
          <p:cNvPr id="3638" name="Google Shape;3638;p222"/>
          <p:cNvSpPr txBox="1"/>
          <p:nvPr/>
        </p:nvSpPr>
        <p:spPr>
          <a:xfrm>
            <a:off x="3595275" y="1646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Design</a:t>
            </a:r>
            <a:endParaRPr sz="700">
              <a:solidFill>
                <a:schemeClr val="accent6"/>
              </a:solidFill>
              <a:latin typeface="Open Sans"/>
              <a:ea typeface="Open Sans"/>
              <a:cs typeface="Open Sans"/>
              <a:sym typeface="Open Sans"/>
            </a:endParaRPr>
          </a:p>
        </p:txBody>
      </p:sp>
      <p:sp>
        <p:nvSpPr>
          <p:cNvPr id="3639" name="Google Shape;3639;p222"/>
          <p:cNvSpPr txBox="1"/>
          <p:nvPr/>
        </p:nvSpPr>
        <p:spPr>
          <a:xfrm>
            <a:off x="4438275" y="164600"/>
            <a:ext cx="88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Plan</a:t>
            </a:r>
            <a:endParaRPr sz="700" b="1">
              <a:solidFill>
                <a:schemeClr val="lt1"/>
              </a:solidFill>
              <a:latin typeface="Open Sans"/>
              <a:ea typeface="Open Sans"/>
              <a:cs typeface="Open Sans"/>
              <a:sym typeface="Open Sans"/>
            </a:endParaRPr>
          </a:p>
        </p:txBody>
      </p:sp>
      <p:sp>
        <p:nvSpPr>
          <p:cNvPr id="3640" name="Google Shape;3640;p222"/>
          <p:cNvSpPr txBox="1"/>
          <p:nvPr/>
        </p:nvSpPr>
        <p:spPr>
          <a:xfrm>
            <a:off x="18852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Process Context</a:t>
            </a:r>
            <a:endParaRPr sz="700">
              <a:solidFill>
                <a:schemeClr val="accent6"/>
              </a:solidFill>
              <a:latin typeface="Open Sans"/>
              <a:ea typeface="Open Sans"/>
              <a:cs typeface="Open Sans"/>
              <a:sym typeface="Open Sans"/>
            </a:endParaRPr>
          </a:p>
        </p:txBody>
      </p:sp>
      <p:sp>
        <p:nvSpPr>
          <p:cNvPr id="3641" name="Google Shape;3641;p222"/>
          <p:cNvSpPr txBox="1"/>
          <p:nvPr/>
        </p:nvSpPr>
        <p:spPr>
          <a:xfrm>
            <a:off x="810350" y="164600"/>
            <a:ext cx="11076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Context Information:</a:t>
            </a:r>
            <a:endParaRPr sz="700" b="1">
              <a:solidFill>
                <a:schemeClr val="lt1"/>
              </a:solidFill>
              <a:latin typeface="Open Sans"/>
              <a:ea typeface="Open Sans"/>
              <a:cs typeface="Open Sans"/>
              <a:sym typeface="Open Sans"/>
            </a:endParaRPr>
          </a:p>
        </p:txBody>
      </p:sp>
      <p:sp>
        <p:nvSpPr>
          <p:cNvPr id="3642" name="Google Shape;3642;p222"/>
          <p:cNvSpPr txBox="1">
            <a:spLocks noGrp="1"/>
          </p:cNvSpPr>
          <p:nvPr>
            <p:ph type="title"/>
          </p:nvPr>
        </p:nvSpPr>
        <p:spPr>
          <a:xfrm>
            <a:off x="274326" y="493776"/>
            <a:ext cx="8595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Improve quality of “Sales Opportunity Data”</a:t>
            </a:r>
            <a:endParaRPr/>
          </a:p>
          <a:p>
            <a:pPr marL="0" lvl="0" indent="0" algn="l" rtl="0">
              <a:spcBef>
                <a:spcPts val="0"/>
              </a:spcBef>
              <a:spcAft>
                <a:spcPts val="0"/>
              </a:spcAft>
              <a:buNone/>
            </a:pPr>
            <a:r>
              <a:rPr lang="en" sz="1400" i="1"/>
              <a:t>Plan</a:t>
            </a:r>
            <a:endParaRPr sz="2300"/>
          </a:p>
        </p:txBody>
      </p:sp>
      <p:sp>
        <p:nvSpPr>
          <p:cNvPr id="3643" name="Google Shape;3643;p222"/>
          <p:cNvSpPr/>
          <p:nvPr/>
        </p:nvSpPr>
        <p:spPr>
          <a:xfrm>
            <a:off x="1337775" y="1733275"/>
            <a:ext cx="120900" cy="1077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1</a:t>
            </a:r>
            <a:endParaRPr sz="400">
              <a:solidFill>
                <a:schemeClr val="dk1"/>
              </a:solidFill>
              <a:latin typeface="Open Sans"/>
              <a:ea typeface="Open Sans"/>
              <a:cs typeface="Open Sans"/>
              <a:sym typeface="Open Sans"/>
            </a:endParaRPr>
          </a:p>
        </p:txBody>
      </p:sp>
      <p:sp>
        <p:nvSpPr>
          <p:cNvPr id="3644" name="Google Shape;3644;p222"/>
          <p:cNvSpPr/>
          <p:nvPr/>
        </p:nvSpPr>
        <p:spPr>
          <a:xfrm>
            <a:off x="1323900" y="2175276"/>
            <a:ext cx="1876200" cy="2085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spcBef>
                <a:spcPts val="0"/>
              </a:spcBef>
              <a:spcAft>
                <a:spcPts val="0"/>
              </a:spcAft>
              <a:buNone/>
            </a:pPr>
            <a:r>
              <a:rPr lang="en" sz="550">
                <a:solidFill>
                  <a:schemeClr val="dk2"/>
                </a:solidFill>
                <a:latin typeface="Open Sans"/>
                <a:ea typeface="Open Sans"/>
                <a:cs typeface="Open Sans"/>
                <a:sym typeface="Open Sans"/>
              </a:rPr>
              <a:t>Perform a field level gap analysis of Opportunity data and data inputs required downstream</a:t>
            </a:r>
            <a:endParaRPr sz="550">
              <a:solidFill>
                <a:schemeClr val="dk2"/>
              </a:solidFill>
              <a:latin typeface="Open Sans"/>
              <a:ea typeface="Open Sans"/>
              <a:cs typeface="Open Sans"/>
              <a:sym typeface="Open Sans"/>
            </a:endParaRPr>
          </a:p>
        </p:txBody>
      </p:sp>
      <p:sp>
        <p:nvSpPr>
          <p:cNvPr id="3645" name="Google Shape;3645;p222"/>
          <p:cNvSpPr/>
          <p:nvPr/>
        </p:nvSpPr>
        <p:spPr>
          <a:xfrm>
            <a:off x="1657275" y="2421723"/>
            <a:ext cx="1591500" cy="2961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spcBef>
                <a:spcPts val="0"/>
              </a:spcBef>
              <a:spcAft>
                <a:spcPts val="0"/>
              </a:spcAft>
              <a:buNone/>
            </a:pPr>
            <a:r>
              <a:rPr lang="en" sz="550">
                <a:solidFill>
                  <a:schemeClr val="dk2"/>
                </a:solidFill>
                <a:latin typeface="Open Sans"/>
                <a:ea typeface="Open Sans"/>
                <a:cs typeface="Open Sans"/>
                <a:sym typeface="Open Sans"/>
              </a:rPr>
              <a:t>Identify &amp; Implement, quick Win fields where data is available in Salesforce but is missing in Workfront</a:t>
            </a:r>
            <a:endParaRPr sz="550">
              <a:solidFill>
                <a:schemeClr val="dk2"/>
              </a:solidFill>
              <a:latin typeface="Open Sans"/>
              <a:ea typeface="Open Sans"/>
              <a:cs typeface="Open Sans"/>
              <a:sym typeface="Open Sans"/>
            </a:endParaRPr>
          </a:p>
        </p:txBody>
      </p:sp>
      <p:sp>
        <p:nvSpPr>
          <p:cNvPr id="3646" name="Google Shape;3646;p222"/>
          <p:cNvSpPr/>
          <p:nvPr/>
        </p:nvSpPr>
        <p:spPr>
          <a:xfrm>
            <a:off x="1490175" y="2353052"/>
            <a:ext cx="120900" cy="1077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2</a:t>
            </a:r>
            <a:endParaRPr sz="400">
              <a:solidFill>
                <a:schemeClr val="dk1"/>
              </a:solidFill>
              <a:latin typeface="Open Sans"/>
              <a:ea typeface="Open Sans"/>
              <a:cs typeface="Open Sans"/>
              <a:sym typeface="Open Sans"/>
            </a:endParaRPr>
          </a:p>
        </p:txBody>
      </p:sp>
      <p:sp>
        <p:nvSpPr>
          <p:cNvPr id="3647" name="Google Shape;3647;p222"/>
          <p:cNvSpPr/>
          <p:nvPr/>
        </p:nvSpPr>
        <p:spPr>
          <a:xfrm>
            <a:off x="2266875" y="2788138"/>
            <a:ext cx="4870200" cy="108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spcBef>
                <a:spcPts val="0"/>
              </a:spcBef>
              <a:spcAft>
                <a:spcPts val="0"/>
              </a:spcAft>
              <a:buNone/>
            </a:pPr>
            <a:r>
              <a:rPr lang="en" sz="550">
                <a:solidFill>
                  <a:schemeClr val="dk2"/>
                </a:solidFill>
                <a:latin typeface="Open Sans"/>
                <a:ea typeface="Open Sans"/>
                <a:cs typeface="Open Sans"/>
                <a:sym typeface="Open Sans"/>
              </a:rPr>
              <a:t>Define data validation checks and user interface enhancements (Align the Data validation and UI enhancement with the CPQ initiative)</a:t>
            </a:r>
            <a:endParaRPr sz="550">
              <a:solidFill>
                <a:schemeClr val="dk2"/>
              </a:solidFill>
              <a:latin typeface="Open Sans"/>
              <a:ea typeface="Open Sans"/>
              <a:cs typeface="Open Sans"/>
              <a:sym typeface="Open Sans"/>
            </a:endParaRPr>
          </a:p>
        </p:txBody>
      </p:sp>
      <p:sp>
        <p:nvSpPr>
          <p:cNvPr id="3648" name="Google Shape;3648;p222"/>
          <p:cNvSpPr/>
          <p:nvPr/>
        </p:nvSpPr>
        <p:spPr>
          <a:xfrm>
            <a:off x="3090375" y="2883125"/>
            <a:ext cx="120900" cy="1077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3</a:t>
            </a:r>
            <a:endParaRPr sz="400">
              <a:solidFill>
                <a:schemeClr val="dk1"/>
              </a:solidFill>
              <a:latin typeface="Open Sans"/>
              <a:ea typeface="Open Sans"/>
              <a:cs typeface="Open Sans"/>
              <a:sym typeface="Open Sans"/>
            </a:endParaRPr>
          </a:p>
        </p:txBody>
      </p:sp>
      <p:sp>
        <p:nvSpPr>
          <p:cNvPr id="3649" name="Google Shape;3649;p222"/>
          <p:cNvSpPr/>
          <p:nvPr/>
        </p:nvSpPr>
        <p:spPr>
          <a:xfrm>
            <a:off x="1323900" y="3167050"/>
            <a:ext cx="5382300" cy="108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lnSpc>
                <a:spcPct val="100000"/>
              </a:lnSpc>
              <a:spcBef>
                <a:spcPts val="0"/>
              </a:spcBef>
              <a:spcAft>
                <a:spcPts val="0"/>
              </a:spcAft>
              <a:buNone/>
            </a:pPr>
            <a:r>
              <a:rPr lang="en" sz="550">
                <a:solidFill>
                  <a:schemeClr val="dk2"/>
                </a:solidFill>
                <a:latin typeface="Open Sans"/>
                <a:ea typeface="Open Sans"/>
                <a:cs typeface="Open Sans"/>
                <a:sym typeface="Open Sans"/>
              </a:rPr>
              <a:t>Alignment of verbiage on Salesforce user interface and Contract Schedule document</a:t>
            </a:r>
            <a:endParaRPr sz="550">
              <a:solidFill>
                <a:schemeClr val="dk2"/>
              </a:solidFill>
              <a:latin typeface="Open Sans"/>
              <a:ea typeface="Open Sans"/>
              <a:cs typeface="Open Sans"/>
              <a:sym typeface="Open Sans"/>
            </a:endParaRPr>
          </a:p>
        </p:txBody>
      </p:sp>
      <p:sp>
        <p:nvSpPr>
          <p:cNvPr id="3650" name="Google Shape;3650;p222"/>
          <p:cNvSpPr/>
          <p:nvPr/>
        </p:nvSpPr>
        <p:spPr>
          <a:xfrm>
            <a:off x="7335550" y="2640925"/>
            <a:ext cx="1528200" cy="14085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Activity Owned by </a:t>
            </a:r>
            <a:endParaRPr sz="700" b="1">
              <a:solidFill>
                <a:schemeClr val="dk1"/>
              </a:solidFill>
              <a:latin typeface="Open Sans"/>
              <a:ea typeface="Open Sans"/>
              <a:cs typeface="Open Sans"/>
              <a:sym typeface="Open Sans"/>
            </a:endParaRPr>
          </a:p>
        </p:txBody>
      </p:sp>
      <p:sp>
        <p:nvSpPr>
          <p:cNvPr id="3651" name="Google Shape;3651;p222"/>
          <p:cNvSpPr/>
          <p:nvPr/>
        </p:nvSpPr>
        <p:spPr>
          <a:xfrm>
            <a:off x="7609125" y="2972692"/>
            <a:ext cx="215700" cy="1086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a:solidFill>
                <a:schemeClr val="dk2"/>
              </a:solidFill>
              <a:latin typeface="Open Sans"/>
              <a:ea typeface="Open Sans"/>
              <a:cs typeface="Open Sans"/>
              <a:sym typeface="Open Sans"/>
            </a:endParaRPr>
          </a:p>
        </p:txBody>
      </p:sp>
      <p:sp>
        <p:nvSpPr>
          <p:cNvPr id="3652" name="Google Shape;3652;p222"/>
          <p:cNvSpPr txBox="1"/>
          <p:nvPr/>
        </p:nvSpPr>
        <p:spPr>
          <a:xfrm>
            <a:off x="7851626" y="2973150"/>
            <a:ext cx="6366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Salesforce</a:t>
            </a:r>
            <a:endParaRPr sz="700">
              <a:solidFill>
                <a:schemeClr val="dk1"/>
              </a:solidFill>
              <a:latin typeface="Open Sans"/>
              <a:ea typeface="Open Sans"/>
              <a:cs typeface="Open Sans"/>
              <a:sym typeface="Open Sans"/>
            </a:endParaRPr>
          </a:p>
        </p:txBody>
      </p:sp>
      <p:sp>
        <p:nvSpPr>
          <p:cNvPr id="3653" name="Google Shape;3653;p222"/>
          <p:cNvSpPr/>
          <p:nvPr/>
        </p:nvSpPr>
        <p:spPr>
          <a:xfrm>
            <a:off x="7609125" y="3125092"/>
            <a:ext cx="215700" cy="108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48550" tIns="24275" rIns="48550" bIns="24275" anchor="ctr" anchorCtr="0">
            <a:noAutofit/>
          </a:bodyPr>
          <a:lstStyle/>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1">
              <a:solidFill>
                <a:schemeClr val="dk2"/>
              </a:solidFill>
              <a:latin typeface="Open Sans"/>
              <a:ea typeface="Open Sans"/>
              <a:cs typeface="Open Sans"/>
              <a:sym typeface="Open Sans"/>
            </a:endParaRPr>
          </a:p>
        </p:txBody>
      </p:sp>
      <p:sp>
        <p:nvSpPr>
          <p:cNvPr id="3654" name="Google Shape;3654;p222"/>
          <p:cNvSpPr txBox="1"/>
          <p:nvPr/>
        </p:nvSpPr>
        <p:spPr>
          <a:xfrm>
            <a:off x="7851626" y="3125550"/>
            <a:ext cx="10794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Business/Operations</a:t>
            </a:r>
            <a:endParaRPr sz="700">
              <a:solidFill>
                <a:schemeClr val="dk1"/>
              </a:solidFill>
              <a:latin typeface="Open Sans"/>
              <a:ea typeface="Open Sans"/>
              <a:cs typeface="Open Sans"/>
              <a:sym typeface="Open Sans"/>
            </a:endParaRPr>
          </a:p>
        </p:txBody>
      </p:sp>
      <p:sp>
        <p:nvSpPr>
          <p:cNvPr id="3655" name="Google Shape;3655;p222"/>
          <p:cNvSpPr/>
          <p:nvPr/>
        </p:nvSpPr>
        <p:spPr>
          <a:xfrm>
            <a:off x="1714091" y="3396302"/>
            <a:ext cx="5382300" cy="108600"/>
          </a:xfrm>
          <a:prstGeom prst="homePlate">
            <a:avLst>
              <a:gd name="adj" fmla="val 74357"/>
            </a:avLst>
          </a:prstGeom>
          <a:noFill/>
          <a:ln w="9525" cap="flat" cmpd="sng">
            <a:solidFill>
              <a:schemeClr val="accent4"/>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spcBef>
                <a:spcPts val="0"/>
              </a:spcBef>
              <a:spcAft>
                <a:spcPts val="0"/>
              </a:spcAft>
              <a:buNone/>
            </a:pPr>
            <a:r>
              <a:rPr lang="en" sz="550">
                <a:solidFill>
                  <a:schemeClr val="dk2"/>
                </a:solidFill>
                <a:latin typeface="Open Sans"/>
                <a:ea typeface="Open Sans"/>
                <a:cs typeface="Open Sans"/>
                <a:sym typeface="Open Sans"/>
              </a:rPr>
              <a:t>Evaluate consolidating Contract Schedule and SoW documents or avoid duplication of data in both documents</a:t>
            </a:r>
            <a:endParaRPr sz="550">
              <a:solidFill>
                <a:schemeClr val="dk2"/>
              </a:solidFill>
              <a:latin typeface="Open Sans"/>
              <a:ea typeface="Open Sans"/>
              <a:cs typeface="Open Sans"/>
              <a:sym typeface="Open Sans"/>
            </a:endParaRPr>
          </a:p>
        </p:txBody>
      </p:sp>
      <p:sp>
        <p:nvSpPr>
          <p:cNvPr id="3656" name="Google Shape;3656;p222"/>
          <p:cNvSpPr/>
          <p:nvPr/>
        </p:nvSpPr>
        <p:spPr>
          <a:xfrm>
            <a:off x="3247950" y="3943350"/>
            <a:ext cx="2214900" cy="2172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spcBef>
                <a:spcPts val="0"/>
              </a:spcBef>
              <a:spcAft>
                <a:spcPts val="0"/>
              </a:spcAft>
              <a:buNone/>
            </a:pPr>
            <a:r>
              <a:rPr lang="en" sz="550">
                <a:solidFill>
                  <a:schemeClr val="dk2"/>
                </a:solidFill>
                <a:latin typeface="Open Sans"/>
                <a:ea typeface="Open Sans"/>
                <a:cs typeface="Open Sans"/>
                <a:sym typeface="Open Sans"/>
              </a:rPr>
              <a:t>Complete Security Feasibility of integrating Salesforce and AO Docs process</a:t>
            </a:r>
            <a:endParaRPr sz="550">
              <a:solidFill>
                <a:schemeClr val="dk2"/>
              </a:solidFill>
              <a:latin typeface="Open Sans"/>
              <a:ea typeface="Open Sans"/>
              <a:cs typeface="Open Sans"/>
              <a:sym typeface="Open Sans"/>
            </a:endParaRPr>
          </a:p>
        </p:txBody>
      </p:sp>
      <p:sp>
        <p:nvSpPr>
          <p:cNvPr id="3657" name="Google Shape;3657;p222"/>
          <p:cNvSpPr/>
          <p:nvPr/>
        </p:nvSpPr>
        <p:spPr>
          <a:xfrm>
            <a:off x="3742838" y="4095475"/>
            <a:ext cx="120900" cy="107700"/>
          </a:xfrm>
          <a:prstGeom prst="triangle">
            <a:avLst>
              <a:gd name="adj" fmla="val 50000"/>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 b="1">
                <a:solidFill>
                  <a:schemeClr val="dk1"/>
                </a:solidFill>
                <a:latin typeface="Open Sans"/>
                <a:ea typeface="Open Sans"/>
                <a:cs typeface="Open Sans"/>
                <a:sym typeface="Open Sans"/>
              </a:rPr>
              <a:t>4</a:t>
            </a:r>
            <a:endParaRPr sz="400">
              <a:solidFill>
                <a:schemeClr val="dk1"/>
              </a:solidFill>
              <a:latin typeface="Open Sans"/>
              <a:ea typeface="Open Sans"/>
              <a:cs typeface="Open Sans"/>
              <a:sym typeface="Open Sans"/>
            </a:endParaRPr>
          </a:p>
        </p:txBody>
      </p:sp>
      <p:sp>
        <p:nvSpPr>
          <p:cNvPr id="3658" name="Google Shape;3658;p222"/>
          <p:cNvSpPr/>
          <p:nvPr/>
        </p:nvSpPr>
        <p:spPr>
          <a:xfrm>
            <a:off x="3247950" y="4254099"/>
            <a:ext cx="2262000" cy="4038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spcBef>
                <a:spcPts val="0"/>
              </a:spcBef>
              <a:spcAft>
                <a:spcPts val="0"/>
              </a:spcAft>
              <a:buNone/>
            </a:pPr>
            <a:r>
              <a:rPr lang="en" sz="550">
                <a:solidFill>
                  <a:schemeClr val="dk2"/>
                </a:solidFill>
                <a:latin typeface="Open Sans"/>
                <a:ea typeface="Open Sans"/>
                <a:cs typeface="Open Sans"/>
                <a:sym typeface="Open Sans"/>
              </a:rPr>
              <a:t>Complete POC for Salesforce &amp; AODocs 2 way integration</a:t>
            </a:r>
            <a:endParaRPr sz="550">
              <a:solidFill>
                <a:schemeClr val="dk2"/>
              </a:solidFill>
              <a:latin typeface="Open Sans"/>
              <a:ea typeface="Open Sans"/>
              <a:cs typeface="Open Sans"/>
              <a:sym typeface="Open Sans"/>
            </a:endParaRPr>
          </a:p>
          <a:p>
            <a:pPr marL="0" marR="0" lvl="0" indent="0" algn="l" rtl="0">
              <a:spcBef>
                <a:spcPts val="0"/>
              </a:spcBef>
              <a:spcAft>
                <a:spcPts val="0"/>
              </a:spcAft>
              <a:buNone/>
            </a:pPr>
            <a:r>
              <a:rPr lang="en" sz="550">
                <a:solidFill>
                  <a:schemeClr val="dk2"/>
                </a:solidFill>
                <a:latin typeface="Open Sans"/>
                <a:ea typeface="Open Sans"/>
                <a:cs typeface="Open Sans"/>
                <a:sym typeface="Open Sans"/>
              </a:rPr>
              <a:t>* AO Docs Submission Page prepopulation metadata, initiate AODocs Process initiation</a:t>
            </a:r>
            <a:endParaRPr sz="550">
              <a:solidFill>
                <a:schemeClr val="dk2"/>
              </a:solidFill>
              <a:latin typeface="Open Sans"/>
              <a:ea typeface="Open Sans"/>
              <a:cs typeface="Open Sans"/>
              <a:sym typeface="Open Sans"/>
            </a:endParaRPr>
          </a:p>
          <a:p>
            <a:pPr marL="0" marR="0" lvl="0" indent="0" algn="l" rtl="0">
              <a:spcBef>
                <a:spcPts val="0"/>
              </a:spcBef>
              <a:spcAft>
                <a:spcPts val="0"/>
              </a:spcAft>
              <a:buNone/>
            </a:pPr>
            <a:r>
              <a:rPr lang="en" sz="550">
                <a:solidFill>
                  <a:schemeClr val="dk2"/>
                </a:solidFill>
                <a:latin typeface="Open Sans"/>
                <a:ea typeface="Open Sans"/>
                <a:cs typeface="Open Sans"/>
                <a:sym typeface="Open Sans"/>
              </a:rPr>
              <a:t>* 2 way sync between between &amp; receive Approval decision</a:t>
            </a:r>
            <a:endParaRPr sz="550">
              <a:solidFill>
                <a:schemeClr val="dk2"/>
              </a:solidFill>
              <a:latin typeface="Open Sans"/>
              <a:ea typeface="Open Sans"/>
              <a:cs typeface="Open Sans"/>
              <a:sym typeface="Open Sans"/>
            </a:endParaRPr>
          </a:p>
        </p:txBody>
      </p:sp>
      <p:sp>
        <p:nvSpPr>
          <p:cNvPr id="3659" name="Google Shape;3659;p222"/>
          <p:cNvSpPr/>
          <p:nvPr/>
        </p:nvSpPr>
        <p:spPr>
          <a:xfrm>
            <a:off x="3238425" y="1521633"/>
            <a:ext cx="2214900" cy="248100"/>
          </a:xfrm>
          <a:prstGeom prst="homePlate">
            <a:avLst>
              <a:gd name="adj" fmla="val 74357"/>
            </a:avLst>
          </a:prstGeom>
          <a:noFill/>
          <a:ln w="9525" cap="flat" cmpd="sng">
            <a:solidFill>
              <a:schemeClr val="accent1"/>
            </a:solidFill>
            <a:prstDash val="solid"/>
            <a:miter lim="800000"/>
            <a:headEnd type="none" w="sm" len="sm"/>
            <a:tailEnd type="none" w="sm" len="sm"/>
          </a:ln>
        </p:spPr>
        <p:txBody>
          <a:bodyPr spcFirstLastPara="1" wrap="square" lIns="27425" tIns="24275" rIns="27425" bIns="24275" anchor="ctr" anchorCtr="0">
            <a:noAutofit/>
          </a:bodyPr>
          <a:lstStyle/>
          <a:p>
            <a:pPr marL="0" marR="0" lvl="0" indent="0" algn="l" rtl="0">
              <a:spcBef>
                <a:spcPts val="0"/>
              </a:spcBef>
              <a:spcAft>
                <a:spcPts val="0"/>
              </a:spcAft>
              <a:buNone/>
            </a:pPr>
            <a:r>
              <a:rPr lang="en" sz="550">
                <a:solidFill>
                  <a:schemeClr val="dk2"/>
                </a:solidFill>
                <a:latin typeface="Open Sans"/>
                <a:ea typeface="Open Sans"/>
                <a:cs typeface="Open Sans"/>
                <a:sym typeface="Open Sans"/>
              </a:rPr>
              <a:t>Salesforce triggers Employer Onboarding, enhance to provide additional fields</a:t>
            </a:r>
            <a:endParaRPr sz="550">
              <a:solidFill>
                <a:schemeClr val="dk2"/>
              </a:solidFill>
              <a:latin typeface="Open Sans"/>
              <a:ea typeface="Open Sans"/>
              <a:cs typeface="Open Sans"/>
              <a:sym typeface="Open Sans"/>
            </a:endParaRPr>
          </a:p>
        </p:txBody>
      </p:sp>
      <p:sp>
        <p:nvSpPr>
          <p:cNvPr id="3660" name="Google Shape;3660;p222"/>
          <p:cNvSpPr/>
          <p:nvPr/>
        </p:nvSpPr>
        <p:spPr>
          <a:xfrm>
            <a:off x="6844088" y="2788138"/>
            <a:ext cx="147000" cy="108600"/>
          </a:xfrm>
          <a:prstGeom prst="star4">
            <a:avLst>
              <a:gd name="adj" fmla="val 12500"/>
            </a:avLst>
          </a:prstGeom>
          <a:solidFill>
            <a:srgbClr val="080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22"/>
          <p:cNvSpPr/>
          <p:nvPr/>
        </p:nvSpPr>
        <p:spPr>
          <a:xfrm>
            <a:off x="7629588" y="3759688"/>
            <a:ext cx="147000" cy="108600"/>
          </a:xfrm>
          <a:prstGeom prst="star4">
            <a:avLst>
              <a:gd name="adj" fmla="val 12500"/>
            </a:avLst>
          </a:prstGeom>
          <a:solidFill>
            <a:srgbClr val="080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22"/>
          <p:cNvSpPr txBox="1"/>
          <p:nvPr/>
        </p:nvSpPr>
        <p:spPr>
          <a:xfrm>
            <a:off x="7851626" y="3744675"/>
            <a:ext cx="10794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Ongoing activity with no specific end date</a:t>
            </a:r>
            <a:endParaRPr sz="700">
              <a:solidFill>
                <a:schemeClr val="dk1"/>
              </a:solidFill>
              <a:latin typeface="Open Sans"/>
              <a:ea typeface="Open Sans"/>
              <a:cs typeface="Open Sans"/>
              <a:sym typeface="Open Sans"/>
            </a:endParaRPr>
          </a:p>
        </p:txBody>
      </p:sp>
      <p:sp>
        <p:nvSpPr>
          <p:cNvPr id="3663" name="Google Shape;3663;p222"/>
          <p:cNvSpPr/>
          <p:nvPr/>
        </p:nvSpPr>
        <p:spPr>
          <a:xfrm>
            <a:off x="6474838" y="3167053"/>
            <a:ext cx="147000" cy="108600"/>
          </a:xfrm>
          <a:prstGeom prst="star4">
            <a:avLst>
              <a:gd name="adj" fmla="val 12500"/>
            </a:avLst>
          </a:prstGeom>
          <a:solidFill>
            <a:srgbClr val="080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22"/>
          <p:cNvSpPr/>
          <p:nvPr/>
        </p:nvSpPr>
        <p:spPr>
          <a:xfrm>
            <a:off x="6867588" y="3396305"/>
            <a:ext cx="147000" cy="108600"/>
          </a:xfrm>
          <a:prstGeom prst="star4">
            <a:avLst>
              <a:gd name="adj" fmla="val 12500"/>
            </a:avLst>
          </a:prstGeom>
          <a:solidFill>
            <a:srgbClr val="080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graphicFrame>
        <p:nvGraphicFramePr>
          <p:cNvPr id="3669" name="Google Shape;3669;p223"/>
          <p:cNvGraphicFramePr/>
          <p:nvPr/>
        </p:nvGraphicFramePr>
        <p:xfrm>
          <a:off x="927887" y="1097280"/>
          <a:ext cx="3000000" cy="3000000"/>
        </p:xfrm>
        <a:graphic>
          <a:graphicData uri="http://schemas.openxmlformats.org/drawingml/2006/table">
            <a:tbl>
              <a:tblPr>
                <a:noFill/>
                <a:tableStyleId>{A88B2428-0C41-4B1A-9D4E-B0885BF94441}</a:tableStyleId>
              </a:tblPr>
              <a:tblGrid>
                <a:gridCol w="1071875">
                  <a:extLst>
                    <a:ext uri="{9D8B030D-6E8A-4147-A177-3AD203B41FA5}">
                      <a16:colId xmlns:a16="http://schemas.microsoft.com/office/drawing/2014/main" val="20000"/>
                    </a:ext>
                  </a:extLst>
                </a:gridCol>
                <a:gridCol w="1238300">
                  <a:extLst>
                    <a:ext uri="{9D8B030D-6E8A-4147-A177-3AD203B41FA5}">
                      <a16:colId xmlns:a16="http://schemas.microsoft.com/office/drawing/2014/main" val="20001"/>
                    </a:ext>
                  </a:extLst>
                </a:gridCol>
                <a:gridCol w="2529750">
                  <a:extLst>
                    <a:ext uri="{9D8B030D-6E8A-4147-A177-3AD203B41FA5}">
                      <a16:colId xmlns:a16="http://schemas.microsoft.com/office/drawing/2014/main" val="20002"/>
                    </a:ext>
                  </a:extLst>
                </a:gridCol>
                <a:gridCol w="1197400">
                  <a:extLst>
                    <a:ext uri="{9D8B030D-6E8A-4147-A177-3AD203B41FA5}">
                      <a16:colId xmlns:a16="http://schemas.microsoft.com/office/drawing/2014/main" val="20003"/>
                    </a:ext>
                  </a:extLst>
                </a:gridCol>
                <a:gridCol w="1904425">
                  <a:extLst>
                    <a:ext uri="{9D8B030D-6E8A-4147-A177-3AD203B41FA5}">
                      <a16:colId xmlns:a16="http://schemas.microsoft.com/office/drawing/2014/main" val="20004"/>
                    </a:ext>
                  </a:extLst>
                </a:gridCol>
              </a:tblGrid>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Initiative</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Extend Rev Share Model for Alliances cross product</a:t>
                      </a:r>
                      <a:endParaRPr sz="8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Timeframe</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2">
                  <a:txBody>
                    <a:bodyPr/>
                    <a:lstStyle/>
                    <a:p>
                      <a:pPr marL="0" lvl="0" indent="0" algn="l" rtl="0">
                        <a:spcBef>
                          <a:spcPts val="0"/>
                        </a:spcBef>
                        <a:spcAft>
                          <a:spcPts val="0"/>
                        </a:spcAft>
                        <a:buNone/>
                      </a:pPr>
                      <a:r>
                        <a:rPr lang="en" sz="800" i="1">
                          <a:solidFill>
                            <a:schemeClr val="dk2"/>
                          </a:solidFill>
                          <a:latin typeface="Open Sans"/>
                          <a:ea typeface="Open Sans"/>
                          <a:cs typeface="Open Sans"/>
                          <a:sym typeface="Open Sans"/>
                        </a:rPr>
                        <a:t>6+ months</a:t>
                      </a:r>
                      <a:endParaRPr sz="8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Resource</a:t>
                      </a:r>
                      <a:endParaRPr sz="800">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2"/>
                          </a:solidFill>
                          <a:latin typeface="Open Sans"/>
                          <a:ea typeface="Open Sans"/>
                          <a:cs typeface="Open Sans"/>
                          <a:sym typeface="Open Sans"/>
                        </a:rPr>
                        <a:t>High</a:t>
                      </a:r>
                      <a:endParaRPr sz="8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280400">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Recommended Solutions</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109728" marR="0" lvl="0" indent="-130302" algn="l" rtl="0">
                        <a:lnSpc>
                          <a:spcPct val="100000"/>
                        </a:lnSpc>
                        <a:spcBef>
                          <a:spcPts val="0"/>
                        </a:spcBef>
                        <a:spcAft>
                          <a:spcPts val="0"/>
                        </a:spcAft>
                        <a:buClr>
                          <a:schemeClr val="dk1"/>
                        </a:buClr>
                        <a:buSzPts val="900"/>
                        <a:buFont typeface="Open Sans"/>
                        <a:buChar char="•"/>
                      </a:pPr>
                      <a:r>
                        <a:rPr lang="en" sz="800">
                          <a:solidFill>
                            <a:schemeClr val="dk1"/>
                          </a:solidFill>
                          <a:latin typeface="Open Sans"/>
                          <a:ea typeface="Open Sans"/>
                          <a:cs typeface="Open Sans"/>
                          <a:sym typeface="Open Sans"/>
                        </a:rPr>
                        <a:t>Extend existing TWN Rev share model to support I9 Alliances</a:t>
                      </a:r>
                      <a:endParaRPr sz="8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Category/Theme</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0" lvl="0" indent="0" algn="l" rtl="0">
                        <a:spcBef>
                          <a:spcPts val="0"/>
                        </a:spcBef>
                        <a:spcAft>
                          <a:spcPts val="0"/>
                        </a:spcAft>
                        <a:buNone/>
                      </a:pPr>
                      <a:r>
                        <a:rPr lang="en" sz="800" i="1">
                          <a:solidFill>
                            <a:schemeClr val="dk2"/>
                          </a:solidFill>
                          <a:latin typeface="Open Sans"/>
                          <a:ea typeface="Open Sans"/>
                          <a:cs typeface="Open Sans"/>
                          <a:sym typeface="Open Sans"/>
                        </a:rPr>
                        <a:t>Technology Enhancements</a:t>
                      </a:r>
                      <a:endParaRPr sz="8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Initiative In-Flight?</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r>
                        <a:rPr lang="en" sz="800" i="1">
                          <a:solidFill>
                            <a:schemeClr val="dk2"/>
                          </a:solidFill>
                          <a:latin typeface="Open Sans"/>
                          <a:ea typeface="Open Sans"/>
                          <a:cs typeface="Open Sans"/>
                          <a:sym typeface="Open Sans"/>
                        </a:rPr>
                        <a:t>No</a:t>
                      </a:r>
                      <a:endParaRPr sz="8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r>
                        <a:rPr lang="en" sz="800" i="1">
                          <a:solidFill>
                            <a:schemeClr val="dk2"/>
                          </a:solidFill>
                          <a:latin typeface="Open Sans"/>
                          <a:ea typeface="Open Sans"/>
                          <a:cs typeface="Open Sans"/>
                          <a:sym typeface="Open Sans"/>
                        </a:rPr>
                        <a:t>Initiative Name and Contact (if applicable)</a:t>
                      </a:r>
                      <a:endParaRPr sz="8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2">
                  <a:txBody>
                    <a:bodyPr/>
                    <a:lstStyle/>
                    <a:p>
                      <a:pPr marL="0" lvl="0" indent="0" algn="l" rtl="0">
                        <a:spcBef>
                          <a:spcPts val="0"/>
                        </a:spcBef>
                        <a:spcAft>
                          <a:spcPts val="0"/>
                        </a:spcAft>
                        <a:buNone/>
                      </a:pPr>
                      <a:r>
                        <a:rPr lang="en" sz="800" i="1">
                          <a:solidFill>
                            <a:schemeClr val="dk2"/>
                          </a:solidFill>
                          <a:latin typeface="Open Sans"/>
                          <a:ea typeface="Open Sans"/>
                          <a:cs typeface="Open Sans"/>
                          <a:sym typeface="Open Sans"/>
                        </a:rPr>
                        <a:t>N/A</a:t>
                      </a:r>
                      <a:endParaRPr sz="8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4"/>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Description</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0" lvl="0" indent="0" algn="l" rtl="0">
                        <a:spcBef>
                          <a:spcPts val="0"/>
                        </a:spcBef>
                        <a:spcAft>
                          <a:spcPts val="100"/>
                        </a:spcAft>
                        <a:buNone/>
                      </a:pPr>
                      <a:r>
                        <a:rPr lang="en" sz="800">
                          <a:solidFill>
                            <a:schemeClr val="dk2"/>
                          </a:solidFill>
                          <a:latin typeface="Open Sans"/>
                          <a:ea typeface="Open Sans"/>
                          <a:cs typeface="Open Sans"/>
                          <a:sym typeface="Open Sans"/>
                        </a:rPr>
                        <a:t>Establish a consistent approach to capturing data for revenue share calculations for all products</a:t>
                      </a:r>
                      <a:endParaRPr sz="8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3670" name="Google Shape;3670;p223"/>
          <p:cNvSpPr txBox="1"/>
          <p:nvPr/>
        </p:nvSpPr>
        <p:spPr>
          <a:xfrm>
            <a:off x="274325" y="925395"/>
            <a:ext cx="527700" cy="8004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 sz="5200" b="1" i="1">
                <a:solidFill>
                  <a:schemeClr val="accent2"/>
                </a:solidFill>
                <a:latin typeface="Open Sans"/>
                <a:ea typeface="Open Sans"/>
                <a:cs typeface="Open Sans"/>
                <a:sym typeface="Open Sans"/>
              </a:rPr>
              <a:t>D</a:t>
            </a:r>
            <a:endParaRPr sz="5200" b="1" i="1">
              <a:solidFill>
                <a:schemeClr val="accent2"/>
              </a:solidFill>
              <a:latin typeface="Open Sans"/>
              <a:ea typeface="Open Sans"/>
              <a:cs typeface="Open Sans"/>
              <a:sym typeface="Open Sans"/>
            </a:endParaRPr>
          </a:p>
        </p:txBody>
      </p:sp>
      <p:sp>
        <p:nvSpPr>
          <p:cNvPr id="3671" name="Google Shape;3671;p223"/>
          <p:cNvSpPr/>
          <p:nvPr/>
        </p:nvSpPr>
        <p:spPr>
          <a:xfrm>
            <a:off x="274320" y="1722742"/>
            <a:ext cx="594300" cy="1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b="1" i="1">
                <a:solidFill>
                  <a:schemeClr val="dk2"/>
                </a:solidFill>
                <a:latin typeface="Open Sans"/>
                <a:ea typeface="Open Sans"/>
                <a:cs typeface="Open Sans"/>
                <a:sym typeface="Open Sans"/>
              </a:rPr>
              <a:t>Initiative ID</a:t>
            </a:r>
            <a:endParaRPr sz="700" b="1" i="1">
              <a:solidFill>
                <a:schemeClr val="dk2"/>
              </a:solidFill>
              <a:latin typeface="Open Sans"/>
              <a:ea typeface="Open Sans"/>
              <a:cs typeface="Open Sans"/>
              <a:sym typeface="Open Sans"/>
            </a:endParaRPr>
          </a:p>
        </p:txBody>
      </p:sp>
      <p:sp>
        <p:nvSpPr>
          <p:cNvPr id="3672" name="Google Shape;3672;p223"/>
          <p:cNvSpPr/>
          <p:nvPr/>
        </p:nvSpPr>
        <p:spPr>
          <a:xfrm>
            <a:off x="274325" y="3140825"/>
            <a:ext cx="4643100" cy="1622400"/>
          </a:xfrm>
          <a:prstGeom prst="roundRect">
            <a:avLst>
              <a:gd name="adj" fmla="val 2792"/>
            </a:avLst>
          </a:prstGeom>
          <a:solidFill>
            <a:schemeClr val="accent2"/>
          </a:solidFill>
          <a:ln>
            <a:noFill/>
          </a:ln>
        </p:spPr>
        <p:txBody>
          <a:bodyPr spcFirstLastPara="1" wrap="square" lIns="45700" tIns="27425" rIns="45700" bIns="27425" anchor="t" anchorCtr="0">
            <a:noAutofit/>
          </a:bodyPr>
          <a:lstStyle/>
          <a:p>
            <a:pPr marL="0" lvl="0" indent="0" algn="l" rtl="0">
              <a:lnSpc>
                <a:spcPct val="115000"/>
              </a:lnSpc>
              <a:spcBef>
                <a:spcPts val="300"/>
              </a:spcBef>
              <a:spcAft>
                <a:spcPts val="0"/>
              </a:spcAft>
              <a:buNone/>
            </a:pPr>
            <a:r>
              <a:rPr lang="en" sz="800">
                <a:solidFill>
                  <a:schemeClr val="lt1"/>
                </a:solidFill>
                <a:latin typeface="Open Sans"/>
                <a:ea typeface="Open Sans"/>
                <a:cs typeface="Open Sans"/>
                <a:sym typeface="Open Sans"/>
              </a:rPr>
              <a:t>Initiative will enable:</a:t>
            </a:r>
            <a:endParaRPr sz="800">
              <a:solidFill>
                <a:schemeClr val="lt1"/>
              </a:solidFill>
              <a:latin typeface="Open Sans"/>
              <a:ea typeface="Open Sans"/>
              <a:cs typeface="Open Sans"/>
              <a:sym typeface="Open Sans"/>
            </a:endParaRPr>
          </a:p>
          <a:p>
            <a:pPr marL="82296" lvl="0" indent="-96520" algn="l" rtl="0">
              <a:lnSpc>
                <a:spcPct val="115000"/>
              </a:lnSpc>
              <a:spcBef>
                <a:spcPts val="30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Accurate reconciliation of partner revenue</a:t>
            </a:r>
            <a:endParaRPr sz="800">
              <a:solidFill>
                <a:schemeClr val="lt1"/>
              </a:solidFill>
              <a:latin typeface="Open Sans"/>
              <a:ea typeface="Open Sans"/>
              <a:cs typeface="Open Sans"/>
              <a:sym typeface="Open Sans"/>
            </a:endParaRPr>
          </a:p>
          <a:p>
            <a:pPr marL="82296" lvl="0" indent="-96520" algn="l" rtl="0">
              <a:lnSpc>
                <a:spcPct val="115000"/>
              </a:lnSpc>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Identify Revenue Leakage</a:t>
            </a:r>
            <a:endParaRPr sz="800">
              <a:solidFill>
                <a:schemeClr val="lt1"/>
              </a:solidFill>
              <a:latin typeface="Open Sans"/>
              <a:ea typeface="Open Sans"/>
              <a:cs typeface="Open Sans"/>
              <a:sym typeface="Open Sans"/>
            </a:endParaRPr>
          </a:p>
          <a:p>
            <a:pPr marL="82296" lvl="0" indent="-96520" algn="l" rtl="0">
              <a:lnSpc>
                <a:spcPct val="115000"/>
              </a:lnSpc>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Provide partners with a consistent user experience across all products</a:t>
            </a:r>
            <a:endParaRPr sz="800">
              <a:solidFill>
                <a:schemeClr val="lt1"/>
              </a:solidFill>
              <a:latin typeface="Open Sans"/>
              <a:ea typeface="Open Sans"/>
              <a:cs typeface="Open Sans"/>
              <a:sym typeface="Open Sans"/>
            </a:endParaRPr>
          </a:p>
        </p:txBody>
      </p:sp>
      <p:sp>
        <p:nvSpPr>
          <p:cNvPr id="3673" name="Google Shape;3673;p223"/>
          <p:cNvSpPr/>
          <p:nvPr/>
        </p:nvSpPr>
        <p:spPr>
          <a:xfrm>
            <a:off x="5060175" y="3140825"/>
            <a:ext cx="1973700" cy="1622400"/>
          </a:xfrm>
          <a:prstGeom prst="roundRect">
            <a:avLst>
              <a:gd name="adj" fmla="val 2792"/>
            </a:avLst>
          </a:prstGeom>
          <a:solidFill>
            <a:schemeClr val="accent2"/>
          </a:solidFill>
          <a:ln>
            <a:noFill/>
          </a:ln>
        </p:spPr>
        <p:txBody>
          <a:bodyPr spcFirstLastPara="1" wrap="square" lIns="45700" tIns="27425" rIns="45700" bIns="27425" anchor="t" anchorCtr="0">
            <a:noAutofit/>
          </a:bodyPr>
          <a:lstStyle/>
          <a:p>
            <a:pPr marL="109728" marR="0" lvl="0" indent="-123952" algn="l" rtl="0">
              <a:lnSpc>
                <a:spcPct val="100000"/>
              </a:lnSpc>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To be aligned to TWN Rev share model to support I9 Alliances</a:t>
            </a:r>
            <a:endParaRPr sz="800">
              <a:solidFill>
                <a:schemeClr val="lt1"/>
              </a:solidFill>
              <a:latin typeface="Open Sans"/>
              <a:ea typeface="Open Sans"/>
              <a:cs typeface="Open Sans"/>
              <a:sym typeface="Open Sans"/>
            </a:endParaRPr>
          </a:p>
        </p:txBody>
      </p:sp>
      <p:sp>
        <p:nvSpPr>
          <p:cNvPr id="3674" name="Google Shape;3674;p223"/>
          <p:cNvSpPr/>
          <p:nvPr/>
        </p:nvSpPr>
        <p:spPr>
          <a:xfrm>
            <a:off x="7176625" y="3140825"/>
            <a:ext cx="1693200" cy="1622400"/>
          </a:xfrm>
          <a:prstGeom prst="roundRect">
            <a:avLst>
              <a:gd name="adj" fmla="val 2792"/>
            </a:avLst>
          </a:prstGeom>
          <a:solidFill>
            <a:schemeClr val="accent2"/>
          </a:solidFill>
          <a:ln>
            <a:noFill/>
          </a:ln>
        </p:spPr>
        <p:txBody>
          <a:bodyPr spcFirstLastPara="1" wrap="square" lIns="45700" tIns="27425" rIns="45700" bIns="27425" anchor="t" anchorCtr="0">
            <a:noAutofit/>
          </a:bodyPr>
          <a:lstStyle/>
          <a:p>
            <a:pPr marL="109728" marR="0" lvl="0" indent="-123952" algn="l" rtl="0">
              <a:lnSpc>
                <a:spcPct val="100000"/>
              </a:lnSpc>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TBD (Discussion with Stephanie)</a:t>
            </a:r>
            <a:endParaRPr sz="800">
              <a:solidFill>
                <a:schemeClr val="lt1"/>
              </a:solidFill>
              <a:latin typeface="Open Sans"/>
              <a:ea typeface="Open Sans"/>
              <a:cs typeface="Open Sans"/>
              <a:sym typeface="Open Sans"/>
            </a:endParaRPr>
          </a:p>
        </p:txBody>
      </p:sp>
      <p:sp>
        <p:nvSpPr>
          <p:cNvPr id="3675" name="Google Shape;3675;p223"/>
          <p:cNvSpPr txBox="1"/>
          <p:nvPr/>
        </p:nvSpPr>
        <p:spPr>
          <a:xfrm>
            <a:off x="1309275" y="0"/>
            <a:ext cx="22425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Target State and Implementation Roadmap</a:t>
            </a:r>
            <a:endParaRPr sz="700" b="1">
              <a:solidFill>
                <a:schemeClr val="lt1"/>
              </a:solidFill>
              <a:latin typeface="Open Sans"/>
              <a:ea typeface="Open Sans"/>
              <a:cs typeface="Open Sans"/>
              <a:sym typeface="Open Sans"/>
            </a:endParaRPr>
          </a:p>
        </p:txBody>
      </p:sp>
      <p:sp>
        <p:nvSpPr>
          <p:cNvPr id="3676" name="Google Shape;3676;p223"/>
          <p:cNvSpPr txBox="1"/>
          <p:nvPr/>
        </p:nvSpPr>
        <p:spPr>
          <a:xfrm>
            <a:off x="2175" y="0"/>
            <a:ext cx="1307100" cy="179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Executive Summary</a:t>
            </a:r>
            <a:endParaRPr sz="700">
              <a:solidFill>
                <a:schemeClr val="lt1"/>
              </a:solidFill>
              <a:latin typeface="Open Sans"/>
              <a:ea typeface="Open Sans"/>
              <a:cs typeface="Open Sans"/>
              <a:sym typeface="Open Sans"/>
            </a:endParaRPr>
          </a:p>
        </p:txBody>
      </p:sp>
      <p:sp>
        <p:nvSpPr>
          <p:cNvPr id="3677" name="Google Shape;3677;p223"/>
          <p:cNvSpPr txBox="1"/>
          <p:nvPr/>
        </p:nvSpPr>
        <p:spPr>
          <a:xfrm>
            <a:off x="27570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Architecture</a:t>
            </a:r>
            <a:endParaRPr sz="700">
              <a:solidFill>
                <a:schemeClr val="accent6"/>
              </a:solidFill>
              <a:latin typeface="Open Sans"/>
              <a:ea typeface="Open Sans"/>
              <a:cs typeface="Open Sans"/>
              <a:sym typeface="Open Sans"/>
            </a:endParaRPr>
          </a:p>
        </p:txBody>
      </p:sp>
      <p:sp>
        <p:nvSpPr>
          <p:cNvPr id="3678" name="Google Shape;3678;p223"/>
          <p:cNvSpPr txBox="1"/>
          <p:nvPr/>
        </p:nvSpPr>
        <p:spPr>
          <a:xfrm>
            <a:off x="2175" y="164600"/>
            <a:ext cx="8880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Baseball Card</a:t>
            </a:r>
            <a:endParaRPr sz="700" b="1">
              <a:solidFill>
                <a:schemeClr val="lt1"/>
              </a:solidFill>
              <a:latin typeface="Open Sans"/>
              <a:ea typeface="Open Sans"/>
              <a:cs typeface="Open Sans"/>
              <a:sym typeface="Open Sans"/>
            </a:endParaRPr>
          </a:p>
        </p:txBody>
      </p:sp>
      <p:sp>
        <p:nvSpPr>
          <p:cNvPr id="3679" name="Google Shape;3679;p223"/>
          <p:cNvSpPr txBox="1"/>
          <p:nvPr/>
        </p:nvSpPr>
        <p:spPr>
          <a:xfrm>
            <a:off x="3595275" y="1646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Design</a:t>
            </a:r>
            <a:endParaRPr sz="700">
              <a:solidFill>
                <a:schemeClr val="accent6"/>
              </a:solidFill>
              <a:latin typeface="Open Sans"/>
              <a:ea typeface="Open Sans"/>
              <a:cs typeface="Open Sans"/>
              <a:sym typeface="Open Sans"/>
            </a:endParaRPr>
          </a:p>
        </p:txBody>
      </p:sp>
      <p:sp>
        <p:nvSpPr>
          <p:cNvPr id="3680" name="Google Shape;3680;p223"/>
          <p:cNvSpPr txBox="1"/>
          <p:nvPr/>
        </p:nvSpPr>
        <p:spPr>
          <a:xfrm>
            <a:off x="4438275" y="1646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Plan</a:t>
            </a:r>
            <a:endParaRPr sz="700">
              <a:solidFill>
                <a:schemeClr val="accent6"/>
              </a:solidFill>
              <a:latin typeface="Open Sans"/>
              <a:ea typeface="Open Sans"/>
              <a:cs typeface="Open Sans"/>
              <a:sym typeface="Open Sans"/>
            </a:endParaRPr>
          </a:p>
        </p:txBody>
      </p:sp>
      <p:sp>
        <p:nvSpPr>
          <p:cNvPr id="3681" name="Google Shape;3681;p223"/>
          <p:cNvSpPr txBox="1"/>
          <p:nvPr/>
        </p:nvSpPr>
        <p:spPr>
          <a:xfrm>
            <a:off x="18852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Process Context</a:t>
            </a:r>
            <a:endParaRPr sz="700">
              <a:solidFill>
                <a:schemeClr val="accent6"/>
              </a:solidFill>
              <a:latin typeface="Open Sans"/>
              <a:ea typeface="Open Sans"/>
              <a:cs typeface="Open Sans"/>
              <a:sym typeface="Open Sans"/>
            </a:endParaRPr>
          </a:p>
        </p:txBody>
      </p:sp>
      <p:sp>
        <p:nvSpPr>
          <p:cNvPr id="3682" name="Google Shape;3682;p223"/>
          <p:cNvSpPr txBox="1"/>
          <p:nvPr/>
        </p:nvSpPr>
        <p:spPr>
          <a:xfrm>
            <a:off x="810350" y="164600"/>
            <a:ext cx="11076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Context Information:</a:t>
            </a:r>
            <a:endParaRPr sz="700">
              <a:solidFill>
                <a:schemeClr val="lt1"/>
              </a:solidFill>
              <a:latin typeface="Open Sans"/>
              <a:ea typeface="Open Sans"/>
              <a:cs typeface="Open Sans"/>
              <a:sym typeface="Open Sans"/>
            </a:endParaRPr>
          </a:p>
        </p:txBody>
      </p:sp>
      <p:sp>
        <p:nvSpPr>
          <p:cNvPr id="3683" name="Google Shape;3683;p223"/>
          <p:cNvSpPr txBox="1">
            <a:spLocks noGrp="1"/>
          </p:cNvSpPr>
          <p:nvPr>
            <p:ph type="title"/>
          </p:nvPr>
        </p:nvSpPr>
        <p:spPr>
          <a:xfrm>
            <a:off x="274326" y="493776"/>
            <a:ext cx="85953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Recommended Major Projects</a:t>
            </a:r>
            <a:endParaRPr/>
          </a:p>
        </p:txBody>
      </p:sp>
      <p:sp>
        <p:nvSpPr>
          <p:cNvPr id="3684" name="Google Shape;3684;p223"/>
          <p:cNvSpPr/>
          <p:nvPr/>
        </p:nvSpPr>
        <p:spPr>
          <a:xfrm>
            <a:off x="274325" y="2980958"/>
            <a:ext cx="2010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Benefits</a:t>
            </a:r>
            <a:endParaRPr sz="800" b="1">
              <a:solidFill>
                <a:schemeClr val="accent2"/>
              </a:solidFill>
              <a:latin typeface="Open Sans"/>
              <a:ea typeface="Open Sans"/>
              <a:cs typeface="Open Sans"/>
              <a:sym typeface="Open Sans"/>
            </a:endParaRPr>
          </a:p>
        </p:txBody>
      </p:sp>
      <p:sp>
        <p:nvSpPr>
          <p:cNvPr id="3685" name="Google Shape;3685;p223"/>
          <p:cNvSpPr/>
          <p:nvPr/>
        </p:nvSpPr>
        <p:spPr>
          <a:xfrm>
            <a:off x="5060175" y="2980958"/>
            <a:ext cx="19737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Dependencies/Considerations</a:t>
            </a:r>
            <a:endParaRPr sz="800" b="1">
              <a:solidFill>
                <a:schemeClr val="accent2"/>
              </a:solidFill>
              <a:latin typeface="Open Sans"/>
              <a:ea typeface="Open Sans"/>
              <a:cs typeface="Open Sans"/>
              <a:sym typeface="Open Sans"/>
            </a:endParaRPr>
          </a:p>
        </p:txBody>
      </p:sp>
      <p:sp>
        <p:nvSpPr>
          <p:cNvPr id="3686" name="Google Shape;3686;p223"/>
          <p:cNvSpPr/>
          <p:nvPr/>
        </p:nvSpPr>
        <p:spPr>
          <a:xfrm>
            <a:off x="7176625" y="2980958"/>
            <a:ext cx="1161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Stakeholders</a:t>
            </a:r>
            <a:endParaRPr sz="800" b="1">
              <a:solidFill>
                <a:schemeClr val="accent2"/>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cxnSp>
        <p:nvCxnSpPr>
          <p:cNvPr id="3691" name="Google Shape;3691;p224"/>
          <p:cNvCxnSpPr/>
          <p:nvPr/>
        </p:nvCxnSpPr>
        <p:spPr>
          <a:xfrm rot="10800000" flipH="1">
            <a:off x="1146525" y="2596650"/>
            <a:ext cx="675000" cy="957900"/>
          </a:xfrm>
          <a:prstGeom prst="straightConnector1">
            <a:avLst/>
          </a:prstGeom>
          <a:noFill/>
          <a:ln w="19050" cap="flat" cmpd="sng">
            <a:solidFill>
              <a:srgbClr val="014964"/>
            </a:solidFill>
            <a:prstDash val="solid"/>
            <a:round/>
            <a:headEnd type="none" w="sm" len="sm"/>
            <a:tailEnd type="stealth" w="med" len="med"/>
          </a:ln>
        </p:spPr>
      </p:cxnSp>
      <p:sp>
        <p:nvSpPr>
          <p:cNvPr id="3692" name="Google Shape;3692;p224"/>
          <p:cNvSpPr/>
          <p:nvPr/>
        </p:nvSpPr>
        <p:spPr>
          <a:xfrm>
            <a:off x="374299" y="2457080"/>
            <a:ext cx="799800" cy="663300"/>
          </a:xfrm>
          <a:prstGeom prst="roundRect">
            <a:avLst>
              <a:gd name="adj" fmla="val 16667"/>
            </a:avLst>
          </a:prstGeom>
          <a:solidFill>
            <a:srgbClr val="85D38C"/>
          </a:solidFill>
          <a:ln w="38100" cap="flat" cmpd="sng">
            <a:solidFill>
              <a:srgbClr val="1F5724"/>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dk1"/>
                </a:solidFill>
                <a:latin typeface="Open Sans"/>
                <a:ea typeface="Open Sans"/>
                <a:cs typeface="Open Sans"/>
                <a:sym typeface="Open Sans"/>
              </a:rPr>
              <a:t>EWS </a:t>
            </a:r>
            <a:endParaRPr sz="110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i="0" u="none" strike="noStrike" cap="none">
                <a:solidFill>
                  <a:schemeClr val="dk1"/>
                </a:solidFill>
                <a:latin typeface="Open Sans"/>
                <a:ea typeface="Open Sans"/>
                <a:cs typeface="Open Sans"/>
                <a:sym typeface="Open Sans"/>
              </a:rPr>
              <a:t>On Boarding Automated</a:t>
            </a:r>
            <a:endParaRPr sz="110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i="0" u="none" strike="noStrike" cap="none">
                <a:solidFill>
                  <a:schemeClr val="dk1"/>
                </a:solidFill>
                <a:latin typeface="Open Sans"/>
                <a:ea typeface="Open Sans"/>
                <a:cs typeface="Open Sans"/>
                <a:sym typeface="Open Sans"/>
              </a:rPr>
              <a:t>Platform</a:t>
            </a:r>
            <a:endParaRPr sz="1100" i="0" u="none" strike="noStrike" cap="none">
              <a:solidFill>
                <a:schemeClr val="dk1"/>
              </a:solidFill>
              <a:latin typeface="Open Sans"/>
              <a:ea typeface="Open Sans"/>
              <a:cs typeface="Open Sans"/>
              <a:sym typeface="Open Sans"/>
            </a:endParaRPr>
          </a:p>
        </p:txBody>
      </p:sp>
      <p:sp>
        <p:nvSpPr>
          <p:cNvPr id="3693" name="Google Shape;3693;p224"/>
          <p:cNvSpPr/>
          <p:nvPr/>
        </p:nvSpPr>
        <p:spPr>
          <a:xfrm>
            <a:off x="922563" y="3542507"/>
            <a:ext cx="665700" cy="552000"/>
          </a:xfrm>
          <a:prstGeom prst="roundRect">
            <a:avLst>
              <a:gd name="adj" fmla="val 16667"/>
            </a:avLst>
          </a:prstGeom>
          <a:solidFill>
            <a:schemeClr val="accent2"/>
          </a:solidFill>
          <a:ln w="38100" cap="flat" cmpd="sng">
            <a:solidFill>
              <a:srgbClr val="026E9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Open Sans"/>
                <a:ea typeface="Open Sans"/>
                <a:cs typeface="Open Sans"/>
                <a:sym typeface="Open Sans"/>
              </a:rPr>
              <a:t>CDH</a:t>
            </a:r>
            <a:endParaRPr sz="110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i="0" u="none" strike="noStrike" cap="none">
                <a:solidFill>
                  <a:schemeClr val="lt1"/>
                </a:solidFill>
                <a:latin typeface="Open Sans"/>
                <a:ea typeface="Open Sans"/>
                <a:cs typeface="Open Sans"/>
                <a:sym typeface="Open Sans"/>
              </a:rPr>
              <a:t>Customer Master </a:t>
            </a:r>
            <a:endParaRPr sz="700" i="0" u="none" strike="noStrike" cap="none">
              <a:solidFill>
                <a:schemeClr val="lt1"/>
              </a:solidFill>
              <a:latin typeface="Open Sans"/>
              <a:ea typeface="Open Sans"/>
              <a:cs typeface="Open Sans"/>
              <a:sym typeface="Open Sans"/>
            </a:endParaRPr>
          </a:p>
        </p:txBody>
      </p:sp>
      <p:sp>
        <p:nvSpPr>
          <p:cNvPr id="3694" name="Google Shape;3694;p224"/>
          <p:cNvSpPr/>
          <p:nvPr/>
        </p:nvSpPr>
        <p:spPr>
          <a:xfrm>
            <a:off x="1700352" y="3540614"/>
            <a:ext cx="665700" cy="552000"/>
          </a:xfrm>
          <a:prstGeom prst="roundRect">
            <a:avLst>
              <a:gd name="adj" fmla="val 16667"/>
            </a:avLst>
          </a:prstGeom>
          <a:solidFill>
            <a:schemeClr val="accent2"/>
          </a:solidFill>
          <a:ln w="38100" cap="flat" cmpd="sng">
            <a:solidFill>
              <a:srgbClr val="026E9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Open Sans"/>
                <a:ea typeface="Open Sans"/>
                <a:cs typeface="Open Sans"/>
                <a:sym typeface="Open Sans"/>
              </a:rPr>
              <a:t>OPH</a:t>
            </a:r>
            <a:endParaRPr sz="110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i="0" u="none" strike="noStrike" cap="none">
                <a:solidFill>
                  <a:schemeClr val="lt1"/>
                </a:solidFill>
                <a:latin typeface="Open Sans"/>
                <a:ea typeface="Open Sans"/>
                <a:cs typeface="Open Sans"/>
                <a:sym typeface="Open Sans"/>
              </a:rPr>
              <a:t>Product Master </a:t>
            </a:r>
            <a:endParaRPr sz="700" i="0" u="none" strike="noStrike" cap="none">
              <a:solidFill>
                <a:schemeClr val="lt1"/>
              </a:solidFill>
              <a:latin typeface="Open Sans"/>
              <a:ea typeface="Open Sans"/>
              <a:cs typeface="Open Sans"/>
              <a:sym typeface="Open Sans"/>
            </a:endParaRPr>
          </a:p>
        </p:txBody>
      </p:sp>
      <p:sp>
        <p:nvSpPr>
          <p:cNvPr id="3695" name="Google Shape;3695;p224"/>
          <p:cNvSpPr/>
          <p:nvPr/>
        </p:nvSpPr>
        <p:spPr>
          <a:xfrm>
            <a:off x="2480104" y="3540614"/>
            <a:ext cx="665700" cy="552000"/>
          </a:xfrm>
          <a:prstGeom prst="roundRect">
            <a:avLst>
              <a:gd name="adj" fmla="val 16667"/>
            </a:avLst>
          </a:prstGeom>
          <a:solidFill>
            <a:schemeClr val="accent2"/>
          </a:solidFill>
          <a:ln w="38100" cap="flat" cmpd="sng">
            <a:solidFill>
              <a:srgbClr val="026E9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Open Sans"/>
                <a:ea typeface="Open Sans"/>
                <a:cs typeface="Open Sans"/>
                <a:sym typeface="Open Sans"/>
              </a:rPr>
              <a:t>C2O</a:t>
            </a:r>
            <a:endParaRPr sz="110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i="0" u="none" strike="noStrike" cap="none">
                <a:solidFill>
                  <a:schemeClr val="lt1"/>
                </a:solidFill>
                <a:latin typeface="Open Sans"/>
                <a:ea typeface="Open Sans"/>
                <a:cs typeface="Open Sans"/>
                <a:sym typeface="Open Sans"/>
              </a:rPr>
              <a:t>Contract Master </a:t>
            </a:r>
            <a:endParaRPr sz="700" i="0" u="none" strike="noStrike" cap="none">
              <a:solidFill>
                <a:schemeClr val="lt1"/>
              </a:solidFill>
              <a:latin typeface="Open Sans"/>
              <a:ea typeface="Open Sans"/>
              <a:cs typeface="Open Sans"/>
              <a:sym typeface="Open Sans"/>
            </a:endParaRPr>
          </a:p>
        </p:txBody>
      </p:sp>
      <p:sp>
        <p:nvSpPr>
          <p:cNvPr id="3696" name="Google Shape;3696;p224"/>
          <p:cNvSpPr/>
          <p:nvPr/>
        </p:nvSpPr>
        <p:spPr>
          <a:xfrm>
            <a:off x="1846306" y="2024797"/>
            <a:ext cx="1231500" cy="552000"/>
          </a:xfrm>
          <a:prstGeom prst="roundRect">
            <a:avLst>
              <a:gd name="adj" fmla="val 16667"/>
            </a:avLst>
          </a:prstGeom>
          <a:solidFill>
            <a:schemeClr val="accent6"/>
          </a:solidFill>
          <a:ln w="38100" cap="flat" cmpd="sng">
            <a:solidFill>
              <a:srgbClr val="C4470B"/>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Open Sans"/>
                <a:ea typeface="Open Sans"/>
                <a:cs typeface="Open Sans"/>
                <a:sym typeface="Open Sans"/>
              </a:rPr>
              <a:t>EWS </a:t>
            </a:r>
            <a:endParaRPr sz="110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800"/>
              <a:buFont typeface="Arial"/>
              <a:buNone/>
            </a:pPr>
            <a:r>
              <a:rPr lang="en" sz="800" i="0" u="none" strike="noStrike" cap="none">
                <a:solidFill>
                  <a:schemeClr val="lt1"/>
                </a:solidFill>
                <a:latin typeface="Open Sans"/>
                <a:ea typeface="Open Sans"/>
                <a:cs typeface="Open Sans"/>
                <a:sym typeface="Open Sans"/>
              </a:rPr>
              <a:t>Fulfilment Events</a:t>
            </a:r>
            <a:endParaRPr sz="800" i="0" u="none" strike="noStrike" cap="none">
              <a:solidFill>
                <a:schemeClr val="lt1"/>
              </a:solidFill>
              <a:latin typeface="Open Sans"/>
              <a:ea typeface="Open Sans"/>
              <a:cs typeface="Open Sans"/>
              <a:sym typeface="Open Sans"/>
            </a:endParaRPr>
          </a:p>
        </p:txBody>
      </p:sp>
      <p:sp>
        <p:nvSpPr>
          <p:cNvPr id="3697" name="Google Shape;3697;p224"/>
          <p:cNvSpPr/>
          <p:nvPr/>
        </p:nvSpPr>
        <p:spPr>
          <a:xfrm>
            <a:off x="3818186" y="1874520"/>
            <a:ext cx="502800" cy="498900"/>
          </a:xfrm>
          <a:prstGeom prst="roundRect">
            <a:avLst>
              <a:gd name="adj" fmla="val 16667"/>
            </a:avLst>
          </a:prstGeom>
          <a:solidFill>
            <a:schemeClr val="accent5"/>
          </a:solidFill>
          <a:ln w="38100" cap="flat" cmpd="sng">
            <a:solidFill>
              <a:srgbClr val="99663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Open Sans"/>
                <a:ea typeface="Open Sans"/>
                <a:cs typeface="Open Sans"/>
                <a:sym typeface="Open Sans"/>
              </a:rPr>
              <a:t>SUP</a:t>
            </a:r>
            <a:endParaRPr sz="110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i="0" u="none" strike="noStrike" cap="none">
                <a:solidFill>
                  <a:schemeClr val="lt1"/>
                </a:solidFill>
                <a:latin typeface="Open Sans"/>
                <a:ea typeface="Open Sans"/>
                <a:cs typeface="Open Sans"/>
                <a:sym typeface="Open Sans"/>
              </a:rPr>
              <a:t>Platform</a:t>
            </a:r>
            <a:endParaRPr sz="700" i="0" u="none" strike="noStrike" cap="none">
              <a:solidFill>
                <a:schemeClr val="lt1"/>
              </a:solidFill>
              <a:latin typeface="Open Sans"/>
              <a:ea typeface="Open Sans"/>
              <a:cs typeface="Open Sans"/>
              <a:sym typeface="Open Sans"/>
            </a:endParaRPr>
          </a:p>
        </p:txBody>
      </p:sp>
      <p:sp>
        <p:nvSpPr>
          <p:cNvPr id="3698" name="Google Shape;3698;p224"/>
          <p:cNvSpPr/>
          <p:nvPr/>
        </p:nvSpPr>
        <p:spPr>
          <a:xfrm>
            <a:off x="5006821" y="1874520"/>
            <a:ext cx="502800" cy="502800"/>
          </a:xfrm>
          <a:prstGeom prst="roundRect">
            <a:avLst>
              <a:gd name="adj" fmla="val 16667"/>
            </a:avLst>
          </a:prstGeom>
          <a:solidFill>
            <a:schemeClr val="lt2"/>
          </a:solidFill>
          <a:ln w="38100" cap="flat" cmpd="sng">
            <a:solidFill>
              <a:srgbClr val="00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dk1"/>
                </a:solidFill>
                <a:latin typeface="Open Sans"/>
                <a:ea typeface="Open Sans"/>
                <a:cs typeface="Open Sans"/>
                <a:sym typeface="Open Sans"/>
              </a:rPr>
              <a:t>BRM</a:t>
            </a:r>
            <a:endParaRPr sz="110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i="0" u="none" strike="noStrike" cap="none">
                <a:solidFill>
                  <a:schemeClr val="dk1"/>
                </a:solidFill>
                <a:latin typeface="Open Sans"/>
                <a:ea typeface="Open Sans"/>
                <a:cs typeface="Open Sans"/>
                <a:sym typeface="Open Sans"/>
              </a:rPr>
              <a:t>Platform</a:t>
            </a:r>
            <a:endParaRPr sz="700" i="0" u="none" strike="noStrike" cap="none">
              <a:solidFill>
                <a:schemeClr val="dk1"/>
              </a:solidFill>
              <a:latin typeface="Open Sans"/>
              <a:ea typeface="Open Sans"/>
              <a:cs typeface="Open Sans"/>
              <a:sym typeface="Open Sans"/>
            </a:endParaRPr>
          </a:p>
        </p:txBody>
      </p:sp>
      <p:sp>
        <p:nvSpPr>
          <p:cNvPr id="3699" name="Google Shape;3699;p224"/>
          <p:cNvSpPr/>
          <p:nvPr/>
        </p:nvSpPr>
        <p:spPr>
          <a:xfrm>
            <a:off x="6174575" y="1873475"/>
            <a:ext cx="509100" cy="916800"/>
          </a:xfrm>
          <a:prstGeom prst="roundRect">
            <a:avLst>
              <a:gd name="adj" fmla="val 16667"/>
            </a:avLst>
          </a:prstGeom>
          <a:solidFill>
            <a:schemeClr val="accent3"/>
          </a:solidFill>
          <a:ln w="38100" cap="flat" cmpd="sng">
            <a:solidFill>
              <a:srgbClr val="1F5724"/>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Open Sans"/>
                <a:ea typeface="Open Sans"/>
                <a:cs typeface="Open Sans"/>
                <a:sym typeface="Open Sans"/>
              </a:rPr>
              <a:t>EDH</a:t>
            </a:r>
            <a:r>
              <a:rPr lang="en" sz="700" i="0" u="none" strike="noStrike" cap="none">
                <a:solidFill>
                  <a:schemeClr val="lt1"/>
                </a:solidFill>
                <a:latin typeface="Open Sans"/>
                <a:ea typeface="Open Sans"/>
                <a:cs typeface="Open Sans"/>
                <a:sym typeface="Open Sans"/>
              </a:rPr>
              <a:t> Platform</a:t>
            </a:r>
            <a:endParaRPr sz="700" i="0" u="none" strike="noStrike" cap="none">
              <a:solidFill>
                <a:schemeClr val="lt1"/>
              </a:solidFill>
              <a:latin typeface="Open Sans"/>
              <a:ea typeface="Open Sans"/>
              <a:cs typeface="Open Sans"/>
              <a:sym typeface="Open Sans"/>
            </a:endParaRPr>
          </a:p>
        </p:txBody>
      </p:sp>
      <p:sp>
        <p:nvSpPr>
          <p:cNvPr id="3700" name="Google Shape;3700;p224"/>
          <p:cNvSpPr/>
          <p:nvPr/>
        </p:nvSpPr>
        <p:spPr>
          <a:xfrm>
            <a:off x="7343544" y="1847851"/>
            <a:ext cx="471300" cy="552000"/>
          </a:xfrm>
          <a:prstGeom prst="roundRect">
            <a:avLst>
              <a:gd name="adj" fmla="val 16667"/>
            </a:avLst>
          </a:prstGeom>
          <a:solidFill>
            <a:srgbClr val="996633"/>
          </a:solidFill>
          <a:ln w="38100" cap="flat" cmpd="sng">
            <a:solidFill>
              <a:srgbClr val="99663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Open Sans"/>
                <a:ea typeface="Open Sans"/>
                <a:cs typeface="Open Sans"/>
                <a:sym typeface="Open Sans"/>
              </a:rPr>
              <a:t>eCommerce </a:t>
            </a:r>
            <a:r>
              <a:rPr lang="en" sz="600" b="1" i="0" u="none" strike="noStrike" cap="none">
                <a:solidFill>
                  <a:schemeClr val="lt1"/>
                </a:solidFill>
                <a:latin typeface="Open Sans"/>
                <a:ea typeface="Open Sans"/>
                <a:cs typeface="Open Sans"/>
                <a:sym typeface="Open Sans"/>
              </a:rPr>
              <a:t>Platform</a:t>
            </a:r>
            <a:endParaRPr sz="900" b="1" i="0" u="none" strike="noStrike" cap="none">
              <a:solidFill>
                <a:schemeClr val="lt1"/>
              </a:solidFill>
              <a:latin typeface="Open Sans"/>
              <a:ea typeface="Open Sans"/>
              <a:cs typeface="Open Sans"/>
              <a:sym typeface="Open Sans"/>
            </a:endParaRPr>
          </a:p>
        </p:txBody>
      </p:sp>
      <p:sp>
        <p:nvSpPr>
          <p:cNvPr id="3701" name="Google Shape;3701;p224"/>
          <p:cNvSpPr/>
          <p:nvPr/>
        </p:nvSpPr>
        <p:spPr>
          <a:xfrm>
            <a:off x="468437" y="1708295"/>
            <a:ext cx="705294" cy="534168"/>
          </a:xfrm>
          <a:prstGeom prst="flowChartMultidocument">
            <a:avLst/>
          </a:prstGeom>
          <a:solidFill>
            <a:srgbClr val="AEE1B2"/>
          </a:solidFill>
          <a:ln w="38100" cap="flat" cmpd="sng">
            <a:solidFill>
              <a:srgbClr val="1F572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1" i="0" u="none" strike="noStrike" cap="none">
                <a:solidFill>
                  <a:schemeClr val="dk1"/>
                </a:solidFill>
                <a:latin typeface="Open Sans"/>
                <a:ea typeface="Open Sans"/>
                <a:cs typeface="Open Sans"/>
                <a:sym typeface="Open Sans"/>
              </a:rPr>
              <a:t>Data Furnishers </a:t>
            </a:r>
            <a:r>
              <a:rPr lang="en" sz="500" i="0" u="none" strike="noStrike" cap="none">
                <a:solidFill>
                  <a:schemeClr val="dk1"/>
                </a:solidFill>
                <a:latin typeface="Open Sans"/>
                <a:ea typeface="Open Sans"/>
                <a:cs typeface="Open Sans"/>
                <a:sym typeface="Open Sans"/>
              </a:rPr>
              <a:t>Reposed &amp; </a:t>
            </a:r>
            <a:endParaRPr sz="80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500"/>
              <a:buFont typeface="Arial"/>
              <a:buNone/>
            </a:pPr>
            <a:r>
              <a:rPr lang="en" sz="500" i="0" u="none" strike="noStrike" cap="none">
                <a:solidFill>
                  <a:schemeClr val="dk1"/>
                </a:solidFill>
                <a:latin typeface="Open Sans"/>
                <a:ea typeface="Open Sans"/>
                <a:cs typeface="Open Sans"/>
                <a:sym typeface="Open Sans"/>
              </a:rPr>
              <a:t>Non Reposed Data Providers</a:t>
            </a:r>
            <a:endParaRPr sz="500" i="0" u="none" strike="noStrike" cap="none">
              <a:solidFill>
                <a:schemeClr val="dk1"/>
              </a:solidFill>
              <a:latin typeface="Open Sans"/>
              <a:ea typeface="Open Sans"/>
              <a:cs typeface="Open Sans"/>
              <a:sym typeface="Open Sans"/>
            </a:endParaRPr>
          </a:p>
        </p:txBody>
      </p:sp>
      <p:cxnSp>
        <p:nvCxnSpPr>
          <p:cNvPr id="3702" name="Google Shape;3702;p224"/>
          <p:cNvCxnSpPr>
            <a:endCxn id="3693" idx="1"/>
          </p:cNvCxnSpPr>
          <p:nvPr/>
        </p:nvCxnSpPr>
        <p:spPr>
          <a:xfrm rot="-5400000" flipH="1">
            <a:off x="482013" y="3377957"/>
            <a:ext cx="707400" cy="173700"/>
          </a:xfrm>
          <a:prstGeom prst="bentConnector2">
            <a:avLst/>
          </a:prstGeom>
          <a:noFill/>
          <a:ln w="9525" cap="flat" cmpd="sng">
            <a:solidFill>
              <a:schemeClr val="dk1"/>
            </a:solidFill>
            <a:prstDash val="solid"/>
            <a:round/>
            <a:headEnd type="triangle" w="med" len="med"/>
            <a:tailEnd type="triangle" w="med" len="med"/>
          </a:ln>
        </p:spPr>
      </p:cxnSp>
      <p:sp>
        <p:nvSpPr>
          <p:cNvPr id="3703" name="Google Shape;3703;p224"/>
          <p:cNvSpPr txBox="1"/>
          <p:nvPr/>
        </p:nvSpPr>
        <p:spPr>
          <a:xfrm>
            <a:off x="302683" y="3179800"/>
            <a:ext cx="4713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1" i="0" u="none" strike="noStrike" cap="none">
                <a:solidFill>
                  <a:srgbClr val="014964"/>
                </a:solidFill>
                <a:latin typeface="Open Sans"/>
                <a:ea typeface="Open Sans"/>
                <a:cs typeface="Open Sans"/>
                <a:sym typeface="Open Sans"/>
              </a:rPr>
              <a:t>EFX_ID </a:t>
            </a:r>
            <a:endParaRPr sz="110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600"/>
              <a:buFont typeface="Arial"/>
              <a:buNone/>
            </a:pPr>
            <a:r>
              <a:rPr lang="en" sz="600" b="1" i="0" u="none" strike="noStrike" cap="none">
                <a:solidFill>
                  <a:srgbClr val="014964"/>
                </a:solidFill>
                <a:latin typeface="Open Sans"/>
                <a:ea typeface="Open Sans"/>
                <a:cs typeface="Open Sans"/>
                <a:sym typeface="Open Sans"/>
              </a:rPr>
              <a:t>Association</a:t>
            </a:r>
            <a:endParaRPr sz="1100" b="1" i="0" u="none" strike="noStrike" cap="none">
              <a:solidFill>
                <a:srgbClr val="014964"/>
              </a:solidFill>
              <a:latin typeface="Open Sans"/>
              <a:ea typeface="Open Sans"/>
              <a:cs typeface="Open Sans"/>
              <a:sym typeface="Open Sans"/>
            </a:endParaRPr>
          </a:p>
        </p:txBody>
      </p:sp>
      <p:cxnSp>
        <p:nvCxnSpPr>
          <p:cNvPr id="3704" name="Google Shape;3704;p224"/>
          <p:cNvCxnSpPr/>
          <p:nvPr/>
        </p:nvCxnSpPr>
        <p:spPr>
          <a:xfrm rot="10800000">
            <a:off x="2096075" y="2602125"/>
            <a:ext cx="5100" cy="915900"/>
          </a:xfrm>
          <a:prstGeom prst="straightConnector1">
            <a:avLst/>
          </a:prstGeom>
          <a:noFill/>
          <a:ln w="19050" cap="flat" cmpd="sng">
            <a:solidFill>
              <a:srgbClr val="014964"/>
            </a:solidFill>
            <a:prstDash val="solid"/>
            <a:round/>
            <a:headEnd type="none" w="sm" len="sm"/>
            <a:tailEnd type="stealth" w="med" len="med"/>
          </a:ln>
        </p:spPr>
      </p:cxnSp>
      <p:cxnSp>
        <p:nvCxnSpPr>
          <p:cNvPr id="3705" name="Google Shape;3705;p224"/>
          <p:cNvCxnSpPr/>
          <p:nvPr/>
        </p:nvCxnSpPr>
        <p:spPr>
          <a:xfrm rot="10800000">
            <a:off x="2763645" y="2599507"/>
            <a:ext cx="7500" cy="919800"/>
          </a:xfrm>
          <a:prstGeom prst="straightConnector1">
            <a:avLst/>
          </a:prstGeom>
          <a:noFill/>
          <a:ln w="19050" cap="flat" cmpd="sng">
            <a:solidFill>
              <a:srgbClr val="014964"/>
            </a:solidFill>
            <a:prstDash val="solid"/>
            <a:round/>
            <a:headEnd type="none" w="sm" len="sm"/>
            <a:tailEnd type="stealth" w="med" len="med"/>
          </a:ln>
        </p:spPr>
      </p:cxnSp>
      <p:sp>
        <p:nvSpPr>
          <p:cNvPr id="3706" name="Google Shape;3706;p224"/>
          <p:cNvSpPr/>
          <p:nvPr/>
        </p:nvSpPr>
        <p:spPr>
          <a:xfrm>
            <a:off x="1185424" y="1127626"/>
            <a:ext cx="603300" cy="603300"/>
          </a:xfrm>
          <a:prstGeom prst="ellipse">
            <a:avLst/>
          </a:prstGeom>
          <a:solidFill>
            <a:schemeClr val="accent1"/>
          </a:solidFill>
          <a:ln w="25400" cap="flat" cmpd="sng">
            <a:solidFill>
              <a:srgbClr val="989A9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Verifier Inquiry</a:t>
            </a:r>
            <a:endParaRPr sz="800" b="0" i="0" u="none" strike="noStrike" cap="none">
              <a:solidFill>
                <a:schemeClr val="lt1"/>
              </a:solidFill>
              <a:latin typeface="Arial"/>
              <a:ea typeface="Arial"/>
              <a:cs typeface="Arial"/>
              <a:sym typeface="Arial"/>
            </a:endParaRPr>
          </a:p>
        </p:txBody>
      </p:sp>
      <p:cxnSp>
        <p:nvCxnSpPr>
          <p:cNvPr id="3707" name="Google Shape;3707;p224"/>
          <p:cNvCxnSpPr>
            <a:stCxn id="3706" idx="4"/>
            <a:endCxn id="3696" idx="1"/>
          </p:cNvCxnSpPr>
          <p:nvPr/>
        </p:nvCxnSpPr>
        <p:spPr>
          <a:xfrm rot="-5400000" flipH="1">
            <a:off x="1381624" y="1836376"/>
            <a:ext cx="570000" cy="359100"/>
          </a:xfrm>
          <a:prstGeom prst="bentConnector2">
            <a:avLst/>
          </a:prstGeom>
          <a:noFill/>
          <a:ln w="9525" cap="flat" cmpd="sng">
            <a:solidFill>
              <a:schemeClr val="dk1"/>
            </a:solidFill>
            <a:prstDash val="solid"/>
            <a:round/>
            <a:headEnd type="none" w="sm" len="sm"/>
            <a:tailEnd type="stealth" w="med" len="med"/>
          </a:ln>
        </p:spPr>
      </p:cxnSp>
      <p:cxnSp>
        <p:nvCxnSpPr>
          <p:cNvPr id="3708" name="Google Shape;3708;p224"/>
          <p:cNvCxnSpPr/>
          <p:nvPr/>
        </p:nvCxnSpPr>
        <p:spPr>
          <a:xfrm>
            <a:off x="3107525" y="2138250"/>
            <a:ext cx="679800" cy="9300"/>
          </a:xfrm>
          <a:prstGeom prst="straightConnector1">
            <a:avLst/>
          </a:prstGeom>
          <a:noFill/>
          <a:ln w="9525" cap="flat" cmpd="sng">
            <a:solidFill>
              <a:srgbClr val="832F07"/>
            </a:solidFill>
            <a:prstDash val="solid"/>
            <a:round/>
            <a:headEnd type="none" w="sm" len="sm"/>
            <a:tailEnd type="stealth" w="med" len="med"/>
          </a:ln>
        </p:spPr>
      </p:cxnSp>
      <p:cxnSp>
        <p:nvCxnSpPr>
          <p:cNvPr id="3709" name="Google Shape;3709;p224"/>
          <p:cNvCxnSpPr>
            <a:stCxn id="3697" idx="3"/>
            <a:endCxn id="3698" idx="1"/>
          </p:cNvCxnSpPr>
          <p:nvPr/>
        </p:nvCxnSpPr>
        <p:spPr>
          <a:xfrm>
            <a:off x="4320986" y="2123970"/>
            <a:ext cx="685800" cy="2100"/>
          </a:xfrm>
          <a:prstGeom prst="straightConnector1">
            <a:avLst/>
          </a:prstGeom>
          <a:noFill/>
          <a:ln w="9525" cap="flat" cmpd="sng">
            <a:solidFill>
              <a:srgbClr val="996633"/>
            </a:solidFill>
            <a:prstDash val="solid"/>
            <a:round/>
            <a:headEnd type="none" w="sm" len="sm"/>
            <a:tailEnd type="stealth" w="med" len="med"/>
          </a:ln>
        </p:spPr>
      </p:cxnSp>
      <p:cxnSp>
        <p:nvCxnSpPr>
          <p:cNvPr id="3710" name="Google Shape;3710;p224"/>
          <p:cNvCxnSpPr>
            <a:stCxn id="3698" idx="3"/>
          </p:cNvCxnSpPr>
          <p:nvPr/>
        </p:nvCxnSpPr>
        <p:spPr>
          <a:xfrm>
            <a:off x="5509621" y="2125920"/>
            <a:ext cx="663900" cy="3300"/>
          </a:xfrm>
          <a:prstGeom prst="straightConnector1">
            <a:avLst/>
          </a:prstGeom>
          <a:noFill/>
          <a:ln w="9525" cap="flat" cmpd="sng">
            <a:solidFill>
              <a:srgbClr val="006666"/>
            </a:solidFill>
            <a:prstDash val="solid"/>
            <a:round/>
            <a:headEnd type="none" w="sm" len="sm"/>
            <a:tailEnd type="stealth" w="med" len="med"/>
          </a:ln>
        </p:spPr>
      </p:cxnSp>
      <p:cxnSp>
        <p:nvCxnSpPr>
          <p:cNvPr id="3711" name="Google Shape;3711;p224"/>
          <p:cNvCxnSpPr>
            <a:stCxn id="3701" idx="2"/>
            <a:endCxn id="3692" idx="0"/>
          </p:cNvCxnSpPr>
          <p:nvPr/>
        </p:nvCxnSpPr>
        <p:spPr>
          <a:xfrm>
            <a:off x="772039" y="2222234"/>
            <a:ext cx="2100" cy="234900"/>
          </a:xfrm>
          <a:prstGeom prst="straightConnector1">
            <a:avLst/>
          </a:prstGeom>
          <a:noFill/>
          <a:ln w="9525" cap="flat" cmpd="sng">
            <a:solidFill>
              <a:schemeClr val="dk1"/>
            </a:solidFill>
            <a:prstDash val="solid"/>
            <a:round/>
            <a:headEnd type="none" w="sm" len="sm"/>
            <a:tailEnd type="stealth" w="med" len="med"/>
          </a:ln>
        </p:spPr>
      </p:cxnSp>
      <p:pic>
        <p:nvPicPr>
          <p:cNvPr id="3712" name="Google Shape;3712;p224" descr="C:\Users\jxs642\AppData\Local\Microsoft\Windows\INetCache\IE\BDG7R6YP\1024px-System-users-3.svg[1].png"/>
          <p:cNvPicPr preferRelativeResize="0"/>
          <p:nvPr/>
        </p:nvPicPr>
        <p:blipFill>
          <a:blip r:embed="rId3">
            <a:alphaModFix/>
          </a:blip>
          <a:stretch>
            <a:fillRect/>
          </a:stretch>
        </p:blipFill>
        <p:spPr>
          <a:xfrm>
            <a:off x="6929112" y="2610662"/>
            <a:ext cx="356122" cy="356122"/>
          </a:xfrm>
          <a:prstGeom prst="rect">
            <a:avLst/>
          </a:prstGeom>
          <a:noFill/>
          <a:ln>
            <a:noFill/>
          </a:ln>
        </p:spPr>
      </p:pic>
      <p:cxnSp>
        <p:nvCxnSpPr>
          <p:cNvPr id="3713" name="Google Shape;3713;p224"/>
          <p:cNvCxnSpPr/>
          <p:nvPr/>
        </p:nvCxnSpPr>
        <p:spPr>
          <a:xfrm>
            <a:off x="6679823" y="2070849"/>
            <a:ext cx="663600" cy="6000"/>
          </a:xfrm>
          <a:prstGeom prst="straightConnector1">
            <a:avLst/>
          </a:prstGeom>
          <a:noFill/>
          <a:ln w="19050" cap="flat" cmpd="sng">
            <a:solidFill>
              <a:srgbClr val="1F5724"/>
            </a:solidFill>
            <a:prstDash val="solid"/>
            <a:round/>
            <a:headEnd type="none" w="sm" len="sm"/>
            <a:tailEnd type="stealth" w="med" len="med"/>
          </a:ln>
        </p:spPr>
      </p:cxnSp>
      <p:sp>
        <p:nvSpPr>
          <p:cNvPr id="3714" name="Google Shape;3714;p224" descr="Six Ways to Publish &amp; Share Tableau Content | Pros &amp; Cons"/>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715" name="Google Shape;3715;p224"/>
          <p:cNvPicPr preferRelativeResize="0"/>
          <p:nvPr/>
        </p:nvPicPr>
        <p:blipFill rotWithShape="1">
          <a:blip r:embed="rId4">
            <a:alphaModFix/>
          </a:blip>
          <a:srcRect/>
          <a:stretch/>
        </p:blipFill>
        <p:spPr>
          <a:xfrm>
            <a:off x="6604290" y="1967237"/>
            <a:ext cx="407400" cy="2076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3716" name="Google Shape;3716;p224"/>
          <p:cNvPicPr preferRelativeResize="0"/>
          <p:nvPr/>
        </p:nvPicPr>
        <p:blipFill rotWithShape="1">
          <a:blip r:embed="rId4">
            <a:alphaModFix/>
          </a:blip>
          <a:srcRect/>
          <a:stretch/>
        </p:blipFill>
        <p:spPr>
          <a:xfrm>
            <a:off x="6610702" y="2720484"/>
            <a:ext cx="407100" cy="156900"/>
          </a:xfrm>
          <a:prstGeom prst="roundRect">
            <a:avLst>
              <a:gd name="adj" fmla="val 16667"/>
            </a:avLst>
          </a:prstGeom>
          <a:noFill/>
          <a:ln>
            <a:noFill/>
          </a:ln>
          <a:effectLst>
            <a:outerShdw blurRad="76200" dist="38100" dir="7800000" algn="tl" rotWithShape="0">
              <a:srgbClr val="000000">
                <a:alpha val="40000"/>
              </a:srgbClr>
            </a:outerShdw>
          </a:effectLst>
        </p:spPr>
      </p:pic>
      <p:cxnSp>
        <p:nvCxnSpPr>
          <p:cNvPr id="3717" name="Google Shape;3717;p224"/>
          <p:cNvCxnSpPr/>
          <p:nvPr/>
        </p:nvCxnSpPr>
        <p:spPr>
          <a:xfrm>
            <a:off x="1631123" y="3475499"/>
            <a:ext cx="3900" cy="952200"/>
          </a:xfrm>
          <a:prstGeom prst="straightConnector1">
            <a:avLst/>
          </a:prstGeom>
          <a:noFill/>
          <a:ln w="9525" cap="flat" cmpd="sng">
            <a:solidFill>
              <a:schemeClr val="dk1"/>
            </a:solidFill>
            <a:prstDash val="dashDot"/>
            <a:round/>
            <a:headEnd type="none" w="sm" len="sm"/>
            <a:tailEnd type="none" w="sm" len="sm"/>
          </a:ln>
        </p:spPr>
      </p:cxnSp>
      <p:cxnSp>
        <p:nvCxnSpPr>
          <p:cNvPr id="3718" name="Google Shape;3718;p224"/>
          <p:cNvCxnSpPr/>
          <p:nvPr/>
        </p:nvCxnSpPr>
        <p:spPr>
          <a:xfrm>
            <a:off x="2421181" y="3475499"/>
            <a:ext cx="3900" cy="970500"/>
          </a:xfrm>
          <a:prstGeom prst="straightConnector1">
            <a:avLst/>
          </a:prstGeom>
          <a:noFill/>
          <a:ln w="9525" cap="flat" cmpd="sng">
            <a:solidFill>
              <a:schemeClr val="dk1"/>
            </a:solidFill>
            <a:prstDash val="dashDot"/>
            <a:round/>
            <a:headEnd type="none" w="sm" len="sm"/>
            <a:tailEnd type="none" w="sm" len="sm"/>
          </a:ln>
        </p:spPr>
      </p:cxnSp>
      <p:sp>
        <p:nvSpPr>
          <p:cNvPr id="3719" name="Google Shape;3719;p224"/>
          <p:cNvSpPr txBox="1"/>
          <p:nvPr/>
        </p:nvSpPr>
        <p:spPr>
          <a:xfrm>
            <a:off x="2158876" y="2764763"/>
            <a:ext cx="437700" cy="431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i="0" u="none" strike="noStrike" cap="none">
                <a:solidFill>
                  <a:srgbClr val="014964"/>
                </a:solidFill>
                <a:latin typeface="Open Sans"/>
                <a:ea typeface="Open Sans"/>
                <a:cs typeface="Open Sans"/>
                <a:sym typeface="Open Sans"/>
              </a:rPr>
              <a:t>Product Eligibility </a:t>
            </a:r>
            <a:endParaRPr sz="110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700" i="0" u="none" strike="noStrike" cap="none">
                <a:solidFill>
                  <a:srgbClr val="014964"/>
                </a:solidFill>
                <a:latin typeface="Open Sans"/>
                <a:ea typeface="Open Sans"/>
                <a:cs typeface="Open Sans"/>
                <a:sym typeface="Open Sans"/>
              </a:rPr>
              <a:t>for Rev Share</a:t>
            </a:r>
            <a:endParaRPr sz="700" i="0" u="none" strike="noStrike" cap="none">
              <a:solidFill>
                <a:srgbClr val="014964"/>
              </a:solidFill>
              <a:latin typeface="Open Sans"/>
              <a:ea typeface="Open Sans"/>
              <a:cs typeface="Open Sans"/>
              <a:sym typeface="Open Sans"/>
            </a:endParaRPr>
          </a:p>
        </p:txBody>
      </p:sp>
      <p:sp>
        <p:nvSpPr>
          <p:cNvPr id="3720" name="Google Shape;3720;p224"/>
          <p:cNvSpPr txBox="1"/>
          <p:nvPr/>
        </p:nvSpPr>
        <p:spPr>
          <a:xfrm>
            <a:off x="2820750" y="2810750"/>
            <a:ext cx="509100" cy="323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i="0" u="none" strike="noStrike" cap="none">
                <a:solidFill>
                  <a:srgbClr val="014964"/>
                </a:solidFill>
                <a:latin typeface="Open Sans"/>
                <a:ea typeface="Open Sans"/>
                <a:cs typeface="Open Sans"/>
                <a:sym typeface="Open Sans"/>
              </a:rPr>
              <a:t>Partner Rev Share</a:t>
            </a:r>
            <a:endParaRPr sz="110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700" i="0" u="none" strike="noStrike" cap="none">
                <a:solidFill>
                  <a:srgbClr val="014964"/>
                </a:solidFill>
                <a:latin typeface="Open Sans"/>
                <a:ea typeface="Open Sans"/>
                <a:cs typeface="Open Sans"/>
                <a:sym typeface="Open Sans"/>
              </a:rPr>
              <a:t>Percentage</a:t>
            </a:r>
            <a:endParaRPr sz="700" i="0" u="none" strike="noStrike" cap="none">
              <a:solidFill>
                <a:srgbClr val="014964"/>
              </a:solidFill>
              <a:latin typeface="Open Sans"/>
              <a:ea typeface="Open Sans"/>
              <a:cs typeface="Open Sans"/>
              <a:sym typeface="Open Sans"/>
            </a:endParaRPr>
          </a:p>
        </p:txBody>
      </p:sp>
      <p:sp>
        <p:nvSpPr>
          <p:cNvPr id="3721" name="Google Shape;3721;p224"/>
          <p:cNvSpPr txBox="1"/>
          <p:nvPr/>
        </p:nvSpPr>
        <p:spPr>
          <a:xfrm>
            <a:off x="2053827" y="1563859"/>
            <a:ext cx="13872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C4470B"/>
                </a:solidFill>
                <a:latin typeface="Arial"/>
                <a:ea typeface="Arial"/>
                <a:cs typeface="Arial"/>
                <a:sym typeface="Arial"/>
              </a:rPr>
              <a:t>EWS calculates Partner Switches</a:t>
            </a:r>
            <a:r>
              <a:rPr lang="en" sz="700" b="0" i="0" u="none" strike="noStrike" cap="none">
                <a:solidFill>
                  <a:srgbClr val="C4470B"/>
                </a:solidFill>
                <a:latin typeface="Arial"/>
                <a:ea typeface="Arial"/>
                <a:cs typeface="Arial"/>
                <a:sym typeface="Arial"/>
              </a:rPr>
              <a:t> and </a:t>
            </a:r>
            <a:r>
              <a:rPr lang="en" sz="700" b="1" i="0" u="none" strike="noStrike" cap="none">
                <a:solidFill>
                  <a:srgbClr val="C4470B"/>
                </a:solidFill>
                <a:latin typeface="Arial"/>
                <a:ea typeface="Arial"/>
                <a:cs typeface="Arial"/>
                <a:sym typeface="Arial"/>
              </a:rPr>
              <a:t>Rev Share % </a:t>
            </a:r>
            <a:endParaRPr sz="700" b="0" i="0" u="none" strike="noStrike" cap="none">
              <a:solidFill>
                <a:srgbClr val="C4470B"/>
              </a:solidFill>
              <a:latin typeface="Arial"/>
              <a:ea typeface="Arial"/>
              <a:cs typeface="Arial"/>
              <a:sym typeface="Arial"/>
            </a:endParaRPr>
          </a:p>
        </p:txBody>
      </p:sp>
      <p:sp>
        <p:nvSpPr>
          <p:cNvPr id="3722" name="Google Shape;3722;p224"/>
          <p:cNvSpPr txBox="1"/>
          <p:nvPr/>
        </p:nvSpPr>
        <p:spPr>
          <a:xfrm>
            <a:off x="4168233" y="2535902"/>
            <a:ext cx="13872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C4470B"/>
                </a:solidFill>
                <a:latin typeface="Open Sans"/>
                <a:ea typeface="Open Sans"/>
                <a:cs typeface="Open Sans"/>
                <a:sym typeface="Open Sans"/>
              </a:rPr>
              <a:t>Rev Share Attribute Events</a:t>
            </a:r>
            <a:endParaRPr sz="700" b="1" i="0" u="none" strike="noStrike" cap="none">
              <a:solidFill>
                <a:srgbClr val="C4470B"/>
              </a:solidFill>
              <a:latin typeface="Open Sans"/>
              <a:ea typeface="Open Sans"/>
              <a:cs typeface="Open Sans"/>
              <a:sym typeface="Open Sans"/>
            </a:endParaRPr>
          </a:p>
        </p:txBody>
      </p:sp>
      <p:sp>
        <p:nvSpPr>
          <p:cNvPr id="3723" name="Google Shape;3723;p224"/>
          <p:cNvSpPr txBox="1"/>
          <p:nvPr/>
        </p:nvSpPr>
        <p:spPr>
          <a:xfrm>
            <a:off x="4363630" y="1912802"/>
            <a:ext cx="4377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996633"/>
                </a:solidFill>
                <a:latin typeface="Open Sans"/>
                <a:ea typeface="Open Sans"/>
                <a:cs typeface="Open Sans"/>
                <a:sym typeface="Open Sans"/>
              </a:rPr>
              <a:t>Common Data </a:t>
            </a:r>
            <a:endParaRPr sz="110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996633"/>
                </a:solidFill>
                <a:latin typeface="Open Sans"/>
                <a:ea typeface="Open Sans"/>
                <a:cs typeface="Open Sans"/>
                <a:sym typeface="Open Sans"/>
              </a:rPr>
              <a:t>Model (Billing) </a:t>
            </a:r>
            <a:endParaRPr sz="700" b="1" i="0" u="none" strike="noStrike" cap="none">
              <a:solidFill>
                <a:srgbClr val="996633"/>
              </a:solidFill>
              <a:latin typeface="Open Sans"/>
              <a:ea typeface="Open Sans"/>
              <a:cs typeface="Open Sans"/>
              <a:sym typeface="Open Sans"/>
            </a:endParaRPr>
          </a:p>
        </p:txBody>
      </p:sp>
      <p:sp>
        <p:nvSpPr>
          <p:cNvPr id="3724" name="Google Shape;3724;p224"/>
          <p:cNvSpPr txBox="1"/>
          <p:nvPr/>
        </p:nvSpPr>
        <p:spPr>
          <a:xfrm>
            <a:off x="4572625" y="1453750"/>
            <a:ext cx="1271700" cy="243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006666"/>
                </a:solidFill>
                <a:latin typeface="Open Sans"/>
                <a:ea typeface="Open Sans"/>
                <a:cs typeface="Open Sans"/>
                <a:sym typeface="Open Sans"/>
              </a:rPr>
              <a:t>Rating &amp; Allocation </a:t>
            </a:r>
            <a:endParaRPr sz="110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006666"/>
                </a:solidFill>
                <a:latin typeface="Open Sans"/>
                <a:ea typeface="Open Sans"/>
                <a:cs typeface="Open Sans"/>
                <a:sym typeface="Open Sans"/>
              </a:rPr>
              <a:t>Performed by BRM platform</a:t>
            </a:r>
            <a:endParaRPr sz="700" b="1" i="0" u="none" strike="noStrike" cap="none">
              <a:solidFill>
                <a:srgbClr val="006666"/>
              </a:solidFill>
              <a:latin typeface="Open Sans"/>
              <a:ea typeface="Open Sans"/>
              <a:cs typeface="Open Sans"/>
              <a:sym typeface="Open Sans"/>
            </a:endParaRPr>
          </a:p>
        </p:txBody>
      </p:sp>
      <p:sp>
        <p:nvSpPr>
          <p:cNvPr id="3725" name="Google Shape;3725;p224"/>
          <p:cNvSpPr txBox="1"/>
          <p:nvPr/>
        </p:nvSpPr>
        <p:spPr>
          <a:xfrm>
            <a:off x="5577247" y="2025039"/>
            <a:ext cx="437700" cy="323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i="0" u="none" strike="noStrike" cap="none">
                <a:solidFill>
                  <a:srgbClr val="006666"/>
                </a:solidFill>
                <a:latin typeface="Open Sans"/>
                <a:ea typeface="Open Sans"/>
                <a:cs typeface="Open Sans"/>
                <a:sym typeface="Open Sans"/>
              </a:rPr>
              <a:t>Rev Share </a:t>
            </a:r>
            <a:endParaRPr sz="110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i="0" u="none" strike="noStrike" cap="none">
                <a:solidFill>
                  <a:srgbClr val="006666"/>
                </a:solidFill>
                <a:latin typeface="Open Sans"/>
                <a:ea typeface="Open Sans"/>
                <a:cs typeface="Open Sans"/>
                <a:sym typeface="Open Sans"/>
              </a:rPr>
              <a:t>Eligible Events</a:t>
            </a:r>
            <a:endParaRPr sz="700" i="0" u="none" strike="noStrike" cap="none">
              <a:solidFill>
                <a:srgbClr val="006666"/>
              </a:solidFill>
              <a:latin typeface="Open Sans"/>
              <a:ea typeface="Open Sans"/>
              <a:cs typeface="Open Sans"/>
              <a:sym typeface="Open Sans"/>
            </a:endParaRPr>
          </a:p>
        </p:txBody>
      </p:sp>
      <p:pic>
        <p:nvPicPr>
          <p:cNvPr id="3726" name="Google Shape;3726;p224" descr="C:\Users\jxs642\AppData\Local\Microsoft\Windows\INetCache\IE\F11UW5D1\Crystal_Clear_app_kuser.svg[1].png"/>
          <p:cNvPicPr preferRelativeResize="0"/>
          <p:nvPr/>
        </p:nvPicPr>
        <p:blipFill rotWithShape="1">
          <a:blip r:embed="rId5">
            <a:alphaModFix/>
          </a:blip>
          <a:srcRect/>
          <a:stretch/>
        </p:blipFill>
        <p:spPr>
          <a:xfrm>
            <a:off x="884675" y="4151050"/>
            <a:ext cx="209802" cy="192090"/>
          </a:xfrm>
          <a:prstGeom prst="rect">
            <a:avLst/>
          </a:prstGeom>
          <a:noFill/>
          <a:ln>
            <a:noFill/>
          </a:ln>
        </p:spPr>
      </p:pic>
      <p:sp>
        <p:nvSpPr>
          <p:cNvPr id="3727" name="Google Shape;3727;p224"/>
          <p:cNvSpPr txBox="1"/>
          <p:nvPr/>
        </p:nvSpPr>
        <p:spPr>
          <a:xfrm>
            <a:off x="1097066" y="4122846"/>
            <a:ext cx="494700" cy="30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chemeClr val="dk1"/>
                </a:solidFill>
                <a:latin typeface="Open Sans"/>
                <a:ea typeface="Open Sans"/>
                <a:cs typeface="Open Sans"/>
                <a:sym typeface="Open Sans"/>
              </a:rPr>
              <a:t>Customer Data Governance</a:t>
            </a:r>
            <a:endParaRPr sz="600" i="0" u="none" strike="noStrike" cap="none">
              <a:solidFill>
                <a:schemeClr val="dk1"/>
              </a:solidFill>
              <a:latin typeface="Open Sans"/>
              <a:ea typeface="Open Sans"/>
              <a:cs typeface="Open Sans"/>
              <a:sym typeface="Open Sans"/>
            </a:endParaRPr>
          </a:p>
        </p:txBody>
      </p:sp>
      <p:pic>
        <p:nvPicPr>
          <p:cNvPr id="3728" name="Google Shape;3728;p224" descr="C:\Users\jxs642\AppData\Local\Microsoft\Windows\INetCache\IE\BU4DCPQ3\user-307993_960_720[1].png"/>
          <p:cNvPicPr preferRelativeResize="0"/>
          <p:nvPr/>
        </p:nvPicPr>
        <p:blipFill rotWithShape="1">
          <a:blip r:embed="rId6">
            <a:alphaModFix/>
          </a:blip>
          <a:srcRect/>
          <a:stretch/>
        </p:blipFill>
        <p:spPr>
          <a:xfrm>
            <a:off x="1665782" y="4164842"/>
            <a:ext cx="188407" cy="197091"/>
          </a:xfrm>
          <a:prstGeom prst="rect">
            <a:avLst/>
          </a:prstGeom>
          <a:noFill/>
          <a:ln>
            <a:noFill/>
          </a:ln>
        </p:spPr>
      </p:pic>
      <p:sp>
        <p:nvSpPr>
          <p:cNvPr id="3729" name="Google Shape;3729;p224"/>
          <p:cNvSpPr txBox="1"/>
          <p:nvPr/>
        </p:nvSpPr>
        <p:spPr>
          <a:xfrm>
            <a:off x="1866683" y="4131609"/>
            <a:ext cx="494700" cy="30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chemeClr val="dk1"/>
                </a:solidFill>
                <a:latin typeface="Open Sans"/>
                <a:ea typeface="Open Sans"/>
                <a:cs typeface="Open Sans"/>
                <a:sym typeface="Open Sans"/>
              </a:rPr>
              <a:t>Product Management and Entry</a:t>
            </a:r>
            <a:endParaRPr sz="600" i="0" u="none" strike="noStrike" cap="none">
              <a:solidFill>
                <a:schemeClr val="dk1"/>
              </a:solidFill>
              <a:latin typeface="Open Sans"/>
              <a:ea typeface="Open Sans"/>
              <a:cs typeface="Open Sans"/>
              <a:sym typeface="Open Sans"/>
            </a:endParaRPr>
          </a:p>
        </p:txBody>
      </p:sp>
      <p:pic>
        <p:nvPicPr>
          <p:cNvPr id="3730" name="Google Shape;3730;p224" descr="Data Entry Icons - Download Free Vector Icons | Noun Project"/>
          <p:cNvPicPr preferRelativeResize="0"/>
          <p:nvPr/>
        </p:nvPicPr>
        <p:blipFill rotWithShape="1">
          <a:blip r:embed="rId7">
            <a:alphaModFix/>
          </a:blip>
          <a:srcRect/>
          <a:stretch/>
        </p:blipFill>
        <p:spPr>
          <a:xfrm>
            <a:off x="2422433" y="4157008"/>
            <a:ext cx="270427" cy="270425"/>
          </a:xfrm>
          <a:prstGeom prst="rect">
            <a:avLst/>
          </a:prstGeom>
          <a:noFill/>
          <a:ln>
            <a:noFill/>
          </a:ln>
        </p:spPr>
      </p:pic>
      <p:sp>
        <p:nvSpPr>
          <p:cNvPr id="3731" name="Google Shape;3731;p224"/>
          <p:cNvSpPr txBox="1"/>
          <p:nvPr/>
        </p:nvSpPr>
        <p:spPr>
          <a:xfrm>
            <a:off x="2674726" y="4144756"/>
            <a:ext cx="494700" cy="30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chemeClr val="dk1"/>
                </a:solidFill>
                <a:latin typeface="Open Sans"/>
                <a:ea typeface="Open Sans"/>
                <a:cs typeface="Open Sans"/>
                <a:sym typeface="Open Sans"/>
              </a:rPr>
              <a:t>Partner Contract Entry </a:t>
            </a:r>
            <a:endParaRPr sz="600" i="0" u="none" strike="noStrike" cap="none">
              <a:solidFill>
                <a:schemeClr val="dk1"/>
              </a:solidFill>
              <a:latin typeface="Open Sans"/>
              <a:ea typeface="Open Sans"/>
              <a:cs typeface="Open Sans"/>
              <a:sym typeface="Open Sans"/>
            </a:endParaRPr>
          </a:p>
        </p:txBody>
      </p:sp>
      <p:sp>
        <p:nvSpPr>
          <p:cNvPr id="3732" name="Google Shape;3732;p224"/>
          <p:cNvSpPr/>
          <p:nvPr/>
        </p:nvSpPr>
        <p:spPr>
          <a:xfrm>
            <a:off x="360784" y="1607001"/>
            <a:ext cx="237600" cy="237600"/>
          </a:xfrm>
          <a:prstGeom prst="ellipse">
            <a:avLst/>
          </a:prstGeom>
          <a:solidFill>
            <a:schemeClr val="dk2"/>
          </a:solidFill>
          <a:ln w="25400" cap="flat" cmpd="sng">
            <a:solidFill>
              <a:srgbClr val="989A9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1</a:t>
            </a:r>
            <a:endParaRPr sz="800" b="1" i="0" u="none" strike="noStrike" cap="none">
              <a:solidFill>
                <a:schemeClr val="lt1"/>
              </a:solidFill>
              <a:latin typeface="Arial"/>
              <a:ea typeface="Arial"/>
              <a:cs typeface="Arial"/>
              <a:sym typeface="Arial"/>
            </a:endParaRPr>
          </a:p>
        </p:txBody>
      </p:sp>
      <p:sp>
        <p:nvSpPr>
          <p:cNvPr id="3733" name="Google Shape;3733;p224"/>
          <p:cNvSpPr/>
          <p:nvPr/>
        </p:nvSpPr>
        <p:spPr>
          <a:xfrm>
            <a:off x="289302" y="2386299"/>
            <a:ext cx="237600" cy="237600"/>
          </a:xfrm>
          <a:prstGeom prst="ellipse">
            <a:avLst/>
          </a:prstGeom>
          <a:solidFill>
            <a:schemeClr val="dk2"/>
          </a:solidFill>
          <a:ln w="25400" cap="flat" cmpd="sng">
            <a:solidFill>
              <a:srgbClr val="989A9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2</a:t>
            </a:r>
            <a:endParaRPr sz="800" b="1" i="0" u="none" strike="noStrike" cap="none">
              <a:solidFill>
                <a:schemeClr val="lt1"/>
              </a:solidFill>
              <a:latin typeface="Arial"/>
              <a:ea typeface="Arial"/>
              <a:cs typeface="Arial"/>
              <a:sym typeface="Arial"/>
            </a:endParaRPr>
          </a:p>
        </p:txBody>
      </p:sp>
      <p:sp>
        <p:nvSpPr>
          <p:cNvPr id="3734" name="Google Shape;3734;p224"/>
          <p:cNvSpPr/>
          <p:nvPr/>
        </p:nvSpPr>
        <p:spPr>
          <a:xfrm>
            <a:off x="794150" y="3419613"/>
            <a:ext cx="237600" cy="237600"/>
          </a:xfrm>
          <a:prstGeom prst="ellipse">
            <a:avLst/>
          </a:prstGeom>
          <a:solidFill>
            <a:schemeClr val="dk2"/>
          </a:solidFill>
          <a:ln w="25400" cap="flat" cmpd="sng">
            <a:solidFill>
              <a:srgbClr val="989A9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3</a:t>
            </a:r>
            <a:endParaRPr sz="800" b="1" i="0" u="none" strike="noStrike" cap="none">
              <a:solidFill>
                <a:schemeClr val="lt1"/>
              </a:solidFill>
              <a:latin typeface="Arial"/>
              <a:ea typeface="Arial"/>
              <a:cs typeface="Arial"/>
              <a:sym typeface="Arial"/>
            </a:endParaRPr>
          </a:p>
        </p:txBody>
      </p:sp>
      <p:sp>
        <p:nvSpPr>
          <p:cNvPr id="3735" name="Google Shape;3735;p224"/>
          <p:cNvSpPr/>
          <p:nvPr/>
        </p:nvSpPr>
        <p:spPr>
          <a:xfrm>
            <a:off x="1665782" y="3421184"/>
            <a:ext cx="237600" cy="237600"/>
          </a:xfrm>
          <a:prstGeom prst="ellipse">
            <a:avLst/>
          </a:prstGeom>
          <a:solidFill>
            <a:schemeClr val="dk2"/>
          </a:solidFill>
          <a:ln w="25400"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4</a:t>
            </a:r>
            <a:endParaRPr sz="800" b="1" i="0" u="none" strike="noStrike" cap="none">
              <a:solidFill>
                <a:schemeClr val="lt1"/>
              </a:solidFill>
              <a:latin typeface="Arial"/>
              <a:ea typeface="Arial"/>
              <a:cs typeface="Arial"/>
              <a:sym typeface="Arial"/>
            </a:endParaRPr>
          </a:p>
        </p:txBody>
      </p:sp>
      <p:sp>
        <p:nvSpPr>
          <p:cNvPr id="3736" name="Google Shape;3736;p224"/>
          <p:cNvSpPr/>
          <p:nvPr/>
        </p:nvSpPr>
        <p:spPr>
          <a:xfrm>
            <a:off x="2459757" y="3423790"/>
            <a:ext cx="237600" cy="237600"/>
          </a:xfrm>
          <a:prstGeom prst="ellipse">
            <a:avLst/>
          </a:prstGeom>
          <a:solidFill>
            <a:schemeClr val="dk2"/>
          </a:solidFill>
          <a:ln w="25400"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5</a:t>
            </a:r>
            <a:endParaRPr sz="800" b="1" i="0" u="none" strike="noStrike" cap="none">
              <a:solidFill>
                <a:schemeClr val="lt1"/>
              </a:solidFill>
              <a:latin typeface="Arial"/>
              <a:ea typeface="Arial"/>
              <a:cs typeface="Arial"/>
              <a:sym typeface="Arial"/>
            </a:endParaRPr>
          </a:p>
        </p:txBody>
      </p:sp>
      <p:sp>
        <p:nvSpPr>
          <p:cNvPr id="3737" name="Google Shape;3737;p224"/>
          <p:cNvSpPr/>
          <p:nvPr/>
        </p:nvSpPr>
        <p:spPr>
          <a:xfrm>
            <a:off x="1761465" y="1917239"/>
            <a:ext cx="274200" cy="274200"/>
          </a:xfrm>
          <a:prstGeom prst="ellipse">
            <a:avLst/>
          </a:prstGeom>
          <a:solidFill>
            <a:schemeClr val="dk2"/>
          </a:solidFill>
          <a:ln w="25400" cap="flat" cmpd="sng">
            <a:solidFill>
              <a:srgbClr val="989A9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7</a:t>
            </a:r>
            <a:endParaRPr sz="800" b="1" i="0" u="none" strike="noStrike" cap="none">
              <a:solidFill>
                <a:schemeClr val="lt1"/>
              </a:solidFill>
              <a:latin typeface="Arial"/>
              <a:ea typeface="Arial"/>
              <a:cs typeface="Arial"/>
              <a:sym typeface="Arial"/>
            </a:endParaRPr>
          </a:p>
        </p:txBody>
      </p:sp>
      <p:sp>
        <p:nvSpPr>
          <p:cNvPr id="3738" name="Google Shape;3738;p224"/>
          <p:cNvSpPr/>
          <p:nvPr/>
        </p:nvSpPr>
        <p:spPr>
          <a:xfrm>
            <a:off x="3722646" y="1707605"/>
            <a:ext cx="274200" cy="274200"/>
          </a:xfrm>
          <a:prstGeom prst="ellipse">
            <a:avLst/>
          </a:prstGeom>
          <a:solidFill>
            <a:schemeClr val="dk2"/>
          </a:solidFill>
          <a:ln w="25400" cap="flat" cmpd="sng">
            <a:solidFill>
              <a:srgbClr val="989A9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8</a:t>
            </a:r>
            <a:endParaRPr sz="800" b="1" i="0" u="none" strike="noStrike" cap="none">
              <a:solidFill>
                <a:schemeClr val="lt1"/>
              </a:solidFill>
              <a:latin typeface="Arial"/>
              <a:ea typeface="Arial"/>
              <a:cs typeface="Arial"/>
              <a:sym typeface="Arial"/>
            </a:endParaRPr>
          </a:p>
        </p:txBody>
      </p:sp>
      <p:sp>
        <p:nvSpPr>
          <p:cNvPr id="3739" name="Google Shape;3739;p224"/>
          <p:cNvSpPr/>
          <p:nvPr/>
        </p:nvSpPr>
        <p:spPr>
          <a:xfrm>
            <a:off x="4815037" y="1716338"/>
            <a:ext cx="274200" cy="274200"/>
          </a:xfrm>
          <a:prstGeom prst="ellipse">
            <a:avLst/>
          </a:prstGeom>
          <a:solidFill>
            <a:schemeClr val="dk2"/>
          </a:solidFill>
          <a:ln w="25400" cap="flat" cmpd="sng">
            <a:solidFill>
              <a:srgbClr val="989A9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9</a:t>
            </a:r>
            <a:endParaRPr sz="800" b="1" i="0" u="none" strike="noStrike" cap="none">
              <a:solidFill>
                <a:schemeClr val="lt1"/>
              </a:solidFill>
              <a:latin typeface="Arial"/>
              <a:ea typeface="Arial"/>
              <a:cs typeface="Arial"/>
              <a:sym typeface="Arial"/>
            </a:endParaRPr>
          </a:p>
        </p:txBody>
      </p:sp>
      <p:sp>
        <p:nvSpPr>
          <p:cNvPr id="3740" name="Google Shape;3740;p224"/>
          <p:cNvSpPr/>
          <p:nvPr/>
        </p:nvSpPr>
        <p:spPr>
          <a:xfrm>
            <a:off x="6023674" y="1721957"/>
            <a:ext cx="274200" cy="274200"/>
          </a:xfrm>
          <a:prstGeom prst="ellipse">
            <a:avLst/>
          </a:prstGeom>
          <a:solidFill>
            <a:schemeClr val="dk2"/>
          </a:solidFill>
          <a:ln w="25400"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10</a:t>
            </a:r>
            <a:endParaRPr sz="800" b="1" i="0" u="none" strike="noStrike" cap="none">
              <a:solidFill>
                <a:schemeClr val="lt1"/>
              </a:solidFill>
              <a:latin typeface="Arial"/>
              <a:ea typeface="Arial"/>
              <a:cs typeface="Arial"/>
              <a:sym typeface="Arial"/>
            </a:endParaRPr>
          </a:p>
        </p:txBody>
      </p:sp>
      <p:sp>
        <p:nvSpPr>
          <p:cNvPr id="3741" name="Google Shape;3741;p224"/>
          <p:cNvSpPr/>
          <p:nvPr/>
        </p:nvSpPr>
        <p:spPr>
          <a:xfrm>
            <a:off x="7180970" y="1714283"/>
            <a:ext cx="274200" cy="274200"/>
          </a:xfrm>
          <a:prstGeom prst="ellipse">
            <a:avLst/>
          </a:prstGeom>
          <a:solidFill>
            <a:schemeClr val="dk2"/>
          </a:solidFill>
          <a:ln w="25400" cap="flat" cmpd="sng">
            <a:solidFill>
              <a:srgbClr val="0000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12</a:t>
            </a:r>
            <a:endParaRPr sz="800" b="1" i="0" u="none" strike="noStrike" cap="none">
              <a:solidFill>
                <a:schemeClr val="lt1"/>
              </a:solidFill>
              <a:latin typeface="Arial"/>
              <a:ea typeface="Arial"/>
              <a:cs typeface="Arial"/>
              <a:sym typeface="Arial"/>
            </a:endParaRPr>
          </a:p>
        </p:txBody>
      </p:sp>
      <p:pic>
        <p:nvPicPr>
          <p:cNvPr id="3742" name="Google Shape;3742;p224"/>
          <p:cNvPicPr preferRelativeResize="0"/>
          <p:nvPr/>
        </p:nvPicPr>
        <p:blipFill rotWithShape="1">
          <a:blip r:embed="rId8">
            <a:alphaModFix/>
          </a:blip>
          <a:srcRect/>
          <a:stretch/>
        </p:blipFill>
        <p:spPr>
          <a:xfrm>
            <a:off x="6617964" y="2461965"/>
            <a:ext cx="400200" cy="2895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3743" name="Google Shape;3743;p224"/>
          <p:cNvPicPr preferRelativeResize="0"/>
          <p:nvPr/>
        </p:nvPicPr>
        <p:blipFill rotWithShape="1">
          <a:blip r:embed="rId9">
            <a:alphaModFix/>
          </a:blip>
          <a:srcRect/>
          <a:stretch/>
        </p:blipFill>
        <p:spPr>
          <a:xfrm>
            <a:off x="7851479" y="1871213"/>
            <a:ext cx="426586" cy="426584"/>
          </a:xfrm>
          <a:prstGeom prst="rect">
            <a:avLst/>
          </a:prstGeom>
          <a:noFill/>
          <a:ln>
            <a:noFill/>
          </a:ln>
        </p:spPr>
      </p:pic>
      <p:pic>
        <p:nvPicPr>
          <p:cNvPr id="3744" name="Google Shape;3744;p224" descr="Clients, company, customer group, customers, forum, people, users icon"/>
          <p:cNvPicPr preferRelativeResize="0"/>
          <p:nvPr/>
        </p:nvPicPr>
        <p:blipFill rotWithShape="1">
          <a:blip r:embed="rId10">
            <a:alphaModFix/>
          </a:blip>
          <a:srcRect/>
          <a:stretch/>
        </p:blipFill>
        <p:spPr>
          <a:xfrm>
            <a:off x="8018734" y="1694839"/>
            <a:ext cx="322912" cy="322911"/>
          </a:xfrm>
          <a:prstGeom prst="rect">
            <a:avLst/>
          </a:prstGeom>
          <a:noFill/>
          <a:ln>
            <a:noFill/>
          </a:ln>
        </p:spPr>
      </p:pic>
      <p:sp>
        <p:nvSpPr>
          <p:cNvPr id="3745" name="Google Shape;3745;p224"/>
          <p:cNvSpPr/>
          <p:nvPr/>
        </p:nvSpPr>
        <p:spPr>
          <a:xfrm>
            <a:off x="1045876" y="1108130"/>
            <a:ext cx="274200" cy="274200"/>
          </a:xfrm>
          <a:prstGeom prst="ellipse">
            <a:avLst/>
          </a:prstGeom>
          <a:solidFill>
            <a:schemeClr val="dk2"/>
          </a:solidFill>
          <a:ln w="25400" cap="flat" cmpd="sng">
            <a:solidFill>
              <a:srgbClr val="989A9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6</a:t>
            </a:r>
            <a:endParaRPr sz="800" b="1" i="0" u="none" strike="noStrike" cap="none">
              <a:solidFill>
                <a:schemeClr val="lt1"/>
              </a:solidFill>
              <a:latin typeface="Arial"/>
              <a:ea typeface="Arial"/>
              <a:cs typeface="Arial"/>
              <a:sym typeface="Arial"/>
            </a:endParaRPr>
          </a:p>
        </p:txBody>
      </p:sp>
      <p:sp>
        <p:nvSpPr>
          <p:cNvPr id="3746" name="Google Shape;3746;p224"/>
          <p:cNvSpPr/>
          <p:nvPr/>
        </p:nvSpPr>
        <p:spPr>
          <a:xfrm>
            <a:off x="6988386" y="2319536"/>
            <a:ext cx="237600" cy="237600"/>
          </a:xfrm>
          <a:prstGeom prst="ellipse">
            <a:avLst/>
          </a:prstGeom>
          <a:solidFill>
            <a:schemeClr val="dk2"/>
          </a:solidFill>
          <a:ln w="25400" cap="flat" cmpd="sng">
            <a:solidFill>
              <a:srgbClr val="989A9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Arial"/>
                <a:ea typeface="Arial"/>
                <a:cs typeface="Arial"/>
                <a:sym typeface="Arial"/>
              </a:rPr>
              <a:t>11</a:t>
            </a:r>
            <a:endParaRPr sz="800" b="1" i="0" u="none" strike="noStrike" cap="none">
              <a:solidFill>
                <a:schemeClr val="lt1"/>
              </a:solidFill>
              <a:latin typeface="Arial"/>
              <a:ea typeface="Arial"/>
              <a:cs typeface="Arial"/>
              <a:sym typeface="Arial"/>
            </a:endParaRPr>
          </a:p>
        </p:txBody>
      </p:sp>
      <p:graphicFrame>
        <p:nvGraphicFramePr>
          <p:cNvPr id="3747" name="Google Shape;3747;p224"/>
          <p:cNvGraphicFramePr/>
          <p:nvPr/>
        </p:nvGraphicFramePr>
        <p:xfrm>
          <a:off x="3411540" y="3188681"/>
          <a:ext cx="3000000" cy="3000000"/>
        </p:xfrm>
        <a:graphic>
          <a:graphicData uri="http://schemas.openxmlformats.org/drawingml/2006/table">
            <a:tbl>
              <a:tblPr firstRow="1" firstCol="1" bandRow="1">
                <a:noFill/>
                <a:tableStyleId>{A36788F0-04DA-4F87-A391-C226476223F6}</a:tableStyleId>
              </a:tblPr>
              <a:tblGrid>
                <a:gridCol w="358450">
                  <a:extLst>
                    <a:ext uri="{9D8B030D-6E8A-4147-A177-3AD203B41FA5}">
                      <a16:colId xmlns:a16="http://schemas.microsoft.com/office/drawing/2014/main" val="20000"/>
                    </a:ext>
                  </a:extLst>
                </a:gridCol>
                <a:gridCol w="19897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Open Sans"/>
                          <a:ea typeface="Open Sans"/>
                          <a:cs typeface="Open Sans"/>
                          <a:sym typeface="Open Sans"/>
                        </a:rPr>
                        <a:t>Sr.</a:t>
                      </a:r>
                      <a:endParaRPr sz="5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Open Sans"/>
                          <a:ea typeface="Open Sans"/>
                          <a:cs typeface="Open Sans"/>
                          <a:sym typeface="Open Sans"/>
                        </a:rPr>
                        <a:t>Description</a:t>
                      </a:r>
                      <a:endParaRPr sz="5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1</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Data Furnishers (Partners): ADP, Ceridian etc. </a:t>
                      </a:r>
                      <a:endParaRPr sz="11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2</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EWS Onboarding platform</a:t>
                      </a:r>
                      <a:r>
                        <a:rPr lang="en" sz="600" b="1">
                          <a:latin typeface="Open Sans"/>
                          <a:ea typeface="Open Sans"/>
                          <a:cs typeface="Open Sans"/>
                          <a:sym typeface="Open Sans"/>
                        </a:rPr>
                        <a:t> </a:t>
                      </a:r>
                      <a:r>
                        <a:rPr lang="en" sz="600" b="1" u="none" strike="noStrike" cap="none">
                          <a:latin typeface="Open Sans"/>
                          <a:ea typeface="Open Sans"/>
                          <a:cs typeface="Open Sans"/>
                          <a:sym typeface="Open Sans"/>
                        </a:rPr>
                        <a:t>receives data from data furnishers </a:t>
                      </a:r>
                      <a:endParaRPr sz="11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3</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MDM (Customer) platform provides EFXID for the partner clients </a:t>
                      </a:r>
                      <a:endParaRPr sz="11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4</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MDM (Product) platform stores product information. Rev share eligible attribute marked on the product is used by EWS data engineering to identify the rev share eligible products</a:t>
                      </a:r>
                      <a:r>
                        <a:rPr lang="en" sz="600" b="1">
                          <a:latin typeface="Open Sans"/>
                          <a:ea typeface="Open Sans"/>
                          <a:cs typeface="Open Sans"/>
                          <a:sym typeface="Open Sans"/>
                        </a:rPr>
                        <a:t> </a:t>
                      </a:r>
                      <a:endParaRPr sz="11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5</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C2O (Contract Master) stores contract information including rev share % rules</a:t>
                      </a:r>
                      <a:endParaRPr sz="11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5"/>
                  </a:ext>
                </a:extLst>
              </a:tr>
              <a:tr h="219425">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6</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External customer performs verification inquiry</a:t>
                      </a:r>
                      <a:endParaRPr sz="11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graphicFrame>
        <p:nvGraphicFramePr>
          <p:cNvPr id="3748" name="Google Shape;3748;p224"/>
          <p:cNvGraphicFramePr/>
          <p:nvPr/>
        </p:nvGraphicFramePr>
        <p:xfrm>
          <a:off x="5789193" y="3188648"/>
          <a:ext cx="3000000" cy="3000000"/>
        </p:xfrm>
        <a:graphic>
          <a:graphicData uri="http://schemas.openxmlformats.org/drawingml/2006/table">
            <a:tbl>
              <a:tblPr firstRow="1" firstCol="1" bandRow="1">
                <a:noFill/>
                <a:tableStyleId>{A36788F0-04DA-4F87-A391-C226476223F6}</a:tableStyleId>
              </a:tblPr>
              <a:tblGrid>
                <a:gridCol w="397600">
                  <a:extLst>
                    <a:ext uri="{9D8B030D-6E8A-4147-A177-3AD203B41FA5}">
                      <a16:colId xmlns:a16="http://schemas.microsoft.com/office/drawing/2014/main" val="20000"/>
                    </a:ext>
                  </a:extLst>
                </a:gridCol>
                <a:gridCol w="268287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Open Sans"/>
                          <a:ea typeface="Open Sans"/>
                          <a:cs typeface="Open Sans"/>
                          <a:sym typeface="Open Sans"/>
                        </a:rPr>
                        <a:t>Sr.</a:t>
                      </a:r>
                      <a:endParaRPr sz="5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Open Sans"/>
                          <a:ea typeface="Open Sans"/>
                          <a:cs typeface="Open Sans"/>
                          <a:sym typeface="Open Sans"/>
                        </a:rPr>
                        <a:t>Description</a:t>
                      </a:r>
                      <a:endParaRPr sz="5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7</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EWS Data Engineering</a:t>
                      </a:r>
                      <a:r>
                        <a:rPr lang="en" sz="600" b="1">
                          <a:latin typeface="Open Sans"/>
                          <a:ea typeface="Open Sans"/>
                          <a:cs typeface="Open Sans"/>
                          <a:sym typeface="Open Sans"/>
                        </a:rPr>
                        <a:t> </a:t>
                      </a:r>
                      <a:r>
                        <a:rPr lang="en" sz="600" b="1" u="none" strike="noStrike" cap="none">
                          <a:latin typeface="Open Sans"/>
                          <a:ea typeface="Open Sans"/>
                          <a:cs typeface="Open Sans"/>
                          <a:sym typeface="Open Sans"/>
                        </a:rPr>
                        <a:t>enriches the fulfilment event (from step #6) with Customer, Product, Rev Share % including Switches and conforms to CDM billing and rev share events. </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8</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SUP receives the event(s) and guarantees delivery to the destination (BRM and EDH)</a:t>
                      </a:r>
                      <a:r>
                        <a:rPr lang="en" sz="600" b="1">
                          <a:latin typeface="Open Sans"/>
                          <a:ea typeface="Open Sans"/>
                          <a:cs typeface="Open Sans"/>
                          <a:sym typeface="Open Sans"/>
                        </a:rPr>
                        <a:t>,</a:t>
                      </a:r>
                      <a:r>
                        <a:rPr lang="en" sz="600" b="1" u="none" strike="noStrike" cap="none">
                          <a:latin typeface="Open Sans"/>
                          <a:ea typeface="Open Sans"/>
                          <a:cs typeface="Open Sans"/>
                          <a:sym typeface="Open Sans"/>
                        </a:rPr>
                        <a:t> captures and reports on metering events </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9</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BRM platform performs rating and allocation.</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10</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EDH platform receives rev share eligible events (after rating and allocation) for rev share calculation only</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11</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Tableau Server provides internal reporting for FP&amp;A, Rev Accounting, etc.</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600"/>
                        <a:buFont typeface="Arial"/>
                        <a:buNone/>
                      </a:pPr>
                      <a:r>
                        <a:rPr lang="en" sz="600" u="none" strike="noStrike" cap="none">
                          <a:latin typeface="Open Sans"/>
                          <a:ea typeface="Open Sans"/>
                          <a:cs typeface="Open Sans"/>
                          <a:sym typeface="Open Sans"/>
                        </a:rPr>
                        <a:t>12</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600"/>
                        <a:buFont typeface="Arial"/>
                        <a:buNone/>
                      </a:pPr>
                      <a:r>
                        <a:rPr lang="en" sz="600" b="1" u="none" strike="noStrike" cap="none">
                          <a:latin typeface="Open Sans"/>
                          <a:ea typeface="Open Sans"/>
                          <a:cs typeface="Open Sans"/>
                          <a:sym typeface="Open Sans"/>
                        </a:rPr>
                        <a:t>TBD - Ignite Market Place</a:t>
                      </a:r>
                      <a:r>
                        <a:rPr lang="en" sz="600" b="1">
                          <a:latin typeface="Open Sans"/>
                          <a:ea typeface="Open Sans"/>
                          <a:cs typeface="Open Sans"/>
                          <a:sym typeface="Open Sans"/>
                        </a:rPr>
                        <a:t> </a:t>
                      </a:r>
                      <a:r>
                        <a:rPr lang="en" sz="600" b="1" u="none" strike="noStrike" cap="none">
                          <a:latin typeface="Open Sans"/>
                          <a:ea typeface="Open Sans"/>
                          <a:cs typeface="Open Sans"/>
                          <a:sym typeface="Open Sans"/>
                        </a:rPr>
                        <a:t>(integration with Tableau) used to serve rev share dashboards to external partners (ADP, Ceridian, etc.)</a:t>
                      </a:r>
                      <a:endParaRPr sz="600" u="none" strike="noStrike" cap="none">
                        <a:latin typeface="Open Sans"/>
                        <a:ea typeface="Open Sans"/>
                        <a:cs typeface="Open Sans"/>
                        <a:sym typeface="Open Sans"/>
                      </a:endParaRPr>
                    </a:p>
                  </a:txBody>
                  <a:tcPr marL="45700" marR="45700" marT="18275" marB="18275">
                    <a:lnL w="9525" cap="flat" cmpd="sng">
                      <a:solidFill>
                        <a:schemeClr val="accent2"/>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3749" name="Google Shape;3749;p224"/>
          <p:cNvSpPr txBox="1"/>
          <p:nvPr/>
        </p:nvSpPr>
        <p:spPr>
          <a:xfrm>
            <a:off x="7302822" y="2527667"/>
            <a:ext cx="663600" cy="431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Open Sans"/>
                <a:ea typeface="Open Sans"/>
                <a:cs typeface="Open Sans"/>
                <a:sym typeface="Open Sans"/>
              </a:rPr>
              <a:t>Internal Users </a:t>
            </a:r>
            <a:r>
              <a:rPr lang="en" sz="700" b="1">
                <a:latin typeface="Open Sans"/>
                <a:ea typeface="Open Sans"/>
                <a:cs typeface="Open Sans"/>
                <a:sym typeface="Open Sans"/>
              </a:rPr>
              <a:t>(</a:t>
            </a:r>
            <a:r>
              <a:rPr lang="en" sz="700" b="1" i="0" u="none" strike="noStrike" cap="none">
                <a:solidFill>
                  <a:srgbClr val="000000"/>
                </a:solidFill>
                <a:latin typeface="Open Sans"/>
                <a:ea typeface="Open Sans"/>
                <a:cs typeface="Open Sans"/>
                <a:sym typeface="Open Sans"/>
              </a:rPr>
              <a:t>FP&amp;A and Rev Accounting etc.)</a:t>
            </a:r>
            <a:endParaRPr sz="1100" b="1" i="0" u="none" strike="noStrike" cap="none">
              <a:solidFill>
                <a:srgbClr val="000000"/>
              </a:solidFill>
              <a:latin typeface="Open Sans"/>
              <a:ea typeface="Open Sans"/>
              <a:cs typeface="Open Sans"/>
              <a:sym typeface="Open Sans"/>
            </a:endParaRPr>
          </a:p>
        </p:txBody>
      </p:sp>
      <p:sp>
        <p:nvSpPr>
          <p:cNvPr id="3750" name="Google Shape;3750;p224"/>
          <p:cNvSpPr txBox="1"/>
          <p:nvPr/>
        </p:nvSpPr>
        <p:spPr>
          <a:xfrm>
            <a:off x="8251075" y="2057750"/>
            <a:ext cx="618600" cy="53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Open Sans"/>
                <a:ea typeface="Open Sans"/>
                <a:cs typeface="Open Sans"/>
                <a:sym typeface="Open Sans"/>
              </a:rPr>
              <a:t>External Partners </a:t>
            </a:r>
            <a:endParaRPr sz="110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Open Sans"/>
                <a:ea typeface="Open Sans"/>
                <a:cs typeface="Open Sans"/>
                <a:sym typeface="Open Sans"/>
              </a:rPr>
              <a:t>(ADP, Ceridian, Paychex, etc.)</a:t>
            </a:r>
            <a:endParaRPr sz="1100" b="1" i="0" u="none" strike="noStrike" cap="none">
              <a:solidFill>
                <a:srgbClr val="000000"/>
              </a:solidFill>
              <a:latin typeface="Open Sans"/>
              <a:ea typeface="Open Sans"/>
              <a:cs typeface="Open Sans"/>
              <a:sym typeface="Open Sans"/>
            </a:endParaRPr>
          </a:p>
        </p:txBody>
      </p:sp>
      <p:sp>
        <p:nvSpPr>
          <p:cNvPr id="3751" name="Google Shape;3751;p224"/>
          <p:cNvSpPr txBox="1"/>
          <p:nvPr/>
        </p:nvSpPr>
        <p:spPr>
          <a:xfrm>
            <a:off x="2035675" y="1069850"/>
            <a:ext cx="38997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rgbClr val="000000"/>
                </a:solidFill>
                <a:latin typeface="Open Sans"/>
                <a:ea typeface="Open Sans"/>
                <a:cs typeface="Open Sans"/>
                <a:sym typeface="Open Sans"/>
              </a:rPr>
              <a:t>Eliminates ALL spreadsheets</a:t>
            </a:r>
            <a:r>
              <a:rPr lang="en" sz="800">
                <a:latin typeface="Open Sans"/>
                <a:ea typeface="Open Sans"/>
                <a:cs typeface="Open Sans"/>
                <a:sym typeface="Open Sans"/>
              </a:rPr>
              <a:t>,</a:t>
            </a:r>
            <a:r>
              <a:rPr lang="en" sz="800" i="0" u="none" strike="noStrike" cap="none">
                <a:solidFill>
                  <a:srgbClr val="000000"/>
                </a:solidFill>
                <a:latin typeface="Open Sans"/>
                <a:ea typeface="Open Sans"/>
                <a:cs typeface="Open Sans"/>
                <a:sym typeface="Open Sans"/>
              </a:rPr>
              <a:t> Automates and Simplifies</a:t>
            </a:r>
            <a:endParaRPr sz="800">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rgbClr val="000000"/>
                </a:solidFill>
                <a:latin typeface="Open Sans"/>
                <a:ea typeface="Open Sans"/>
                <a:cs typeface="Open Sans"/>
                <a:sym typeface="Open Sans"/>
              </a:rPr>
              <a:t>Processes across multiple departments and platforms </a:t>
            </a:r>
            <a:endParaRPr sz="800" i="0" u="none" strike="noStrike" cap="none">
              <a:solidFill>
                <a:srgbClr val="000000"/>
              </a:solidFill>
              <a:latin typeface="Open Sans"/>
              <a:ea typeface="Open Sans"/>
              <a:cs typeface="Open Sans"/>
              <a:sym typeface="Open Sans"/>
            </a:endParaRPr>
          </a:p>
        </p:txBody>
      </p:sp>
      <p:sp>
        <p:nvSpPr>
          <p:cNvPr id="3752" name="Google Shape;3752;p224"/>
          <p:cNvSpPr txBox="1"/>
          <p:nvPr/>
        </p:nvSpPr>
        <p:spPr>
          <a:xfrm>
            <a:off x="3198979" y="1934721"/>
            <a:ext cx="4266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C4470B"/>
                </a:solidFill>
                <a:latin typeface="Open Sans"/>
                <a:ea typeface="Open Sans"/>
                <a:cs typeface="Open Sans"/>
                <a:sym typeface="Open Sans"/>
              </a:rPr>
              <a:t>Common Data</a:t>
            </a:r>
            <a:endParaRPr sz="110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C4470B"/>
                </a:solidFill>
                <a:latin typeface="Open Sans"/>
                <a:ea typeface="Open Sans"/>
                <a:cs typeface="Open Sans"/>
                <a:sym typeface="Open Sans"/>
              </a:rPr>
              <a:t>Model (billing)</a:t>
            </a:r>
            <a:endParaRPr sz="700" b="1" i="0" u="none" strike="noStrike" cap="none">
              <a:solidFill>
                <a:srgbClr val="C4470B"/>
              </a:solidFill>
              <a:latin typeface="Open Sans"/>
              <a:ea typeface="Open Sans"/>
              <a:cs typeface="Open Sans"/>
              <a:sym typeface="Open Sans"/>
            </a:endParaRPr>
          </a:p>
        </p:txBody>
      </p:sp>
      <p:sp>
        <p:nvSpPr>
          <p:cNvPr id="3753" name="Google Shape;3753;p224"/>
          <p:cNvSpPr/>
          <p:nvPr/>
        </p:nvSpPr>
        <p:spPr>
          <a:xfrm>
            <a:off x="797331" y="4550396"/>
            <a:ext cx="188400" cy="192000"/>
          </a:xfrm>
          <a:prstGeom prst="ellipse">
            <a:avLst/>
          </a:prstGeom>
          <a:no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754" name="Google Shape;3754;p224"/>
          <p:cNvSpPr txBox="1"/>
          <p:nvPr/>
        </p:nvSpPr>
        <p:spPr>
          <a:xfrm>
            <a:off x="1043033" y="4606766"/>
            <a:ext cx="912300" cy="92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1" i="0" u="none" strike="noStrike" cap="none">
                <a:solidFill>
                  <a:srgbClr val="014964"/>
                </a:solidFill>
                <a:latin typeface="Arial"/>
                <a:ea typeface="Arial"/>
                <a:cs typeface="Arial"/>
                <a:sym typeface="Arial"/>
              </a:rPr>
              <a:t>SOX Process Controls</a:t>
            </a:r>
            <a:endParaRPr sz="1100" b="1" i="0" u="none" strike="noStrike" cap="none">
              <a:solidFill>
                <a:srgbClr val="014964"/>
              </a:solidFill>
              <a:latin typeface="Arial"/>
              <a:ea typeface="Arial"/>
              <a:cs typeface="Arial"/>
              <a:sym typeface="Arial"/>
            </a:endParaRPr>
          </a:p>
        </p:txBody>
      </p:sp>
      <p:sp>
        <p:nvSpPr>
          <p:cNvPr id="3755" name="Google Shape;3755;p224"/>
          <p:cNvSpPr/>
          <p:nvPr/>
        </p:nvSpPr>
        <p:spPr>
          <a:xfrm>
            <a:off x="2055756" y="4550396"/>
            <a:ext cx="188400" cy="192000"/>
          </a:xfrm>
          <a:prstGeom prst="ellipse">
            <a:avLst/>
          </a:prstGeom>
          <a:noFill/>
          <a:ln w="9525" cap="flat" cmpd="sng">
            <a:solidFill>
              <a:srgbClr val="00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756" name="Google Shape;3756;p224"/>
          <p:cNvSpPr txBox="1"/>
          <p:nvPr/>
        </p:nvSpPr>
        <p:spPr>
          <a:xfrm>
            <a:off x="2301458" y="4606766"/>
            <a:ext cx="912300" cy="92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1" i="0" u="none" strike="noStrike" cap="none">
                <a:solidFill>
                  <a:srgbClr val="014964"/>
                </a:solidFill>
                <a:latin typeface="Arial"/>
                <a:ea typeface="Arial"/>
                <a:cs typeface="Arial"/>
                <a:sym typeface="Arial"/>
              </a:rPr>
              <a:t>Future Capability</a:t>
            </a:r>
            <a:endParaRPr sz="1100" b="1" i="0" u="none" strike="noStrike" cap="none">
              <a:solidFill>
                <a:srgbClr val="014964"/>
              </a:solidFill>
              <a:latin typeface="Arial"/>
              <a:ea typeface="Arial"/>
              <a:cs typeface="Arial"/>
              <a:sym typeface="Arial"/>
            </a:endParaRPr>
          </a:p>
        </p:txBody>
      </p:sp>
      <p:cxnSp>
        <p:nvCxnSpPr>
          <p:cNvPr id="3757" name="Google Shape;3757;p224"/>
          <p:cNvCxnSpPr/>
          <p:nvPr/>
        </p:nvCxnSpPr>
        <p:spPr>
          <a:xfrm>
            <a:off x="3102650" y="2488950"/>
            <a:ext cx="3068400" cy="0"/>
          </a:xfrm>
          <a:prstGeom prst="straightConnector1">
            <a:avLst/>
          </a:prstGeom>
          <a:noFill/>
          <a:ln w="12700" cap="flat" cmpd="sng">
            <a:solidFill>
              <a:srgbClr val="832F07"/>
            </a:solidFill>
            <a:prstDash val="solid"/>
            <a:round/>
            <a:headEnd type="none" w="sm" len="sm"/>
            <a:tailEnd type="stealth" w="med" len="med"/>
          </a:ln>
        </p:spPr>
      </p:cxnSp>
      <p:sp>
        <p:nvSpPr>
          <p:cNvPr id="3758" name="Google Shape;3758;p224"/>
          <p:cNvSpPr txBox="1">
            <a:spLocks noGrp="1"/>
          </p:cNvSpPr>
          <p:nvPr>
            <p:ph type="title"/>
          </p:nvPr>
        </p:nvSpPr>
        <p:spPr>
          <a:xfrm>
            <a:off x="274320" y="493776"/>
            <a:ext cx="8923200" cy="2772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
              <a:t>Rev Share Automated Process</a:t>
            </a:r>
            <a:endParaRPr/>
          </a:p>
        </p:txBody>
      </p:sp>
      <p:sp>
        <p:nvSpPr>
          <p:cNvPr id="3759" name="Google Shape;3759;p224"/>
          <p:cNvSpPr/>
          <p:nvPr/>
        </p:nvSpPr>
        <p:spPr>
          <a:xfrm>
            <a:off x="1295877" y="3410879"/>
            <a:ext cx="237600" cy="237600"/>
          </a:xfrm>
          <a:prstGeom prst="diamond">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54428" algn="l" rtl="0">
              <a:spcBef>
                <a:spcPts val="0"/>
              </a:spcBef>
              <a:spcAft>
                <a:spcPts val="0"/>
              </a:spcAft>
              <a:buNone/>
            </a:pPr>
            <a:r>
              <a:rPr lang="en" sz="900">
                <a:solidFill>
                  <a:schemeClr val="dk1"/>
                </a:solidFill>
              </a:rPr>
              <a:t>1</a:t>
            </a:r>
            <a:endParaRPr sz="900">
              <a:solidFill>
                <a:schemeClr val="dk1"/>
              </a:solidFill>
            </a:endParaRPr>
          </a:p>
        </p:txBody>
      </p:sp>
      <p:sp>
        <p:nvSpPr>
          <p:cNvPr id="3760" name="Google Shape;3760;p224"/>
          <p:cNvSpPr/>
          <p:nvPr/>
        </p:nvSpPr>
        <p:spPr>
          <a:xfrm>
            <a:off x="2823233" y="1909135"/>
            <a:ext cx="237600" cy="237600"/>
          </a:xfrm>
          <a:prstGeom prst="diamond">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54428" algn="l" rtl="0">
              <a:lnSpc>
                <a:spcPct val="100000"/>
              </a:lnSpc>
              <a:spcBef>
                <a:spcPts val="0"/>
              </a:spcBef>
              <a:spcAft>
                <a:spcPts val="0"/>
              </a:spcAft>
              <a:buNone/>
            </a:pPr>
            <a:r>
              <a:rPr lang="en" sz="900">
                <a:solidFill>
                  <a:schemeClr val="dk1"/>
                </a:solidFill>
              </a:rPr>
              <a:t>2</a:t>
            </a:r>
            <a:endParaRPr sz="900">
              <a:solidFill>
                <a:schemeClr val="dk1"/>
              </a:solidFill>
            </a:endParaRPr>
          </a:p>
        </p:txBody>
      </p:sp>
      <p:sp>
        <p:nvSpPr>
          <p:cNvPr id="3761" name="Google Shape;3761;p224"/>
          <p:cNvSpPr/>
          <p:nvPr/>
        </p:nvSpPr>
        <p:spPr>
          <a:xfrm>
            <a:off x="4123183" y="1728096"/>
            <a:ext cx="237600" cy="237600"/>
          </a:xfrm>
          <a:prstGeom prst="diamond">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54428" algn="l" rtl="0">
              <a:lnSpc>
                <a:spcPct val="100000"/>
              </a:lnSpc>
              <a:spcBef>
                <a:spcPts val="0"/>
              </a:spcBef>
              <a:spcAft>
                <a:spcPts val="0"/>
              </a:spcAft>
              <a:buNone/>
            </a:pPr>
            <a:r>
              <a:rPr lang="en" sz="900">
                <a:solidFill>
                  <a:schemeClr val="dk1"/>
                </a:solidFill>
              </a:rPr>
              <a:t>2</a:t>
            </a:r>
            <a:endParaRPr sz="900">
              <a:solidFill>
                <a:schemeClr val="dk1"/>
              </a:solidFill>
            </a:endParaRPr>
          </a:p>
        </p:txBody>
      </p:sp>
      <p:sp>
        <p:nvSpPr>
          <p:cNvPr id="3762" name="Google Shape;3762;p224"/>
          <p:cNvSpPr/>
          <p:nvPr/>
        </p:nvSpPr>
        <p:spPr>
          <a:xfrm>
            <a:off x="5321747" y="1728096"/>
            <a:ext cx="237600" cy="237600"/>
          </a:xfrm>
          <a:prstGeom prst="diamond">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54428" algn="l" rtl="0">
              <a:lnSpc>
                <a:spcPct val="100000"/>
              </a:lnSpc>
              <a:spcBef>
                <a:spcPts val="0"/>
              </a:spcBef>
              <a:spcAft>
                <a:spcPts val="0"/>
              </a:spcAft>
              <a:buNone/>
            </a:pPr>
            <a:r>
              <a:rPr lang="en" sz="900">
                <a:solidFill>
                  <a:schemeClr val="dk1"/>
                </a:solidFill>
              </a:rPr>
              <a:t>2</a:t>
            </a:r>
            <a:endParaRPr sz="900">
              <a:solidFill>
                <a:schemeClr val="dk1"/>
              </a:solidFill>
            </a:endParaRPr>
          </a:p>
        </p:txBody>
      </p:sp>
      <p:sp>
        <p:nvSpPr>
          <p:cNvPr id="3763" name="Google Shape;3763;p224"/>
          <p:cNvSpPr/>
          <p:nvPr/>
        </p:nvSpPr>
        <p:spPr>
          <a:xfrm>
            <a:off x="6470456" y="1708040"/>
            <a:ext cx="237600" cy="237600"/>
          </a:xfrm>
          <a:prstGeom prst="diamond">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54428" algn="l" rtl="0">
              <a:lnSpc>
                <a:spcPct val="100000"/>
              </a:lnSpc>
              <a:spcBef>
                <a:spcPts val="0"/>
              </a:spcBef>
              <a:spcAft>
                <a:spcPts val="0"/>
              </a:spcAft>
              <a:buNone/>
            </a:pPr>
            <a:r>
              <a:rPr lang="en" sz="900">
                <a:solidFill>
                  <a:schemeClr val="dk1"/>
                </a:solidFill>
              </a:rPr>
              <a:t>2</a:t>
            </a:r>
            <a:endParaRPr sz="900">
              <a:solidFill>
                <a:schemeClr val="dk1"/>
              </a:solidFill>
            </a:endParaRPr>
          </a:p>
        </p:txBody>
      </p:sp>
      <p:sp>
        <p:nvSpPr>
          <p:cNvPr id="3764" name="Google Shape;3764;p224"/>
          <p:cNvSpPr/>
          <p:nvPr/>
        </p:nvSpPr>
        <p:spPr>
          <a:xfrm>
            <a:off x="7609997" y="1708040"/>
            <a:ext cx="237600" cy="237600"/>
          </a:xfrm>
          <a:prstGeom prst="diamond">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54428" algn="l" rtl="0">
              <a:lnSpc>
                <a:spcPct val="100000"/>
              </a:lnSpc>
              <a:spcBef>
                <a:spcPts val="0"/>
              </a:spcBef>
              <a:spcAft>
                <a:spcPts val="0"/>
              </a:spcAft>
              <a:buNone/>
            </a:pPr>
            <a:r>
              <a:rPr lang="en" sz="900">
                <a:solidFill>
                  <a:schemeClr val="dk1"/>
                </a:solidFill>
              </a:rPr>
              <a:t>2</a:t>
            </a:r>
            <a:endParaRPr sz="900">
              <a:solidFill>
                <a:schemeClr val="dk1"/>
              </a:solidFill>
            </a:endParaRPr>
          </a:p>
        </p:txBody>
      </p:sp>
      <p:sp>
        <p:nvSpPr>
          <p:cNvPr id="3765" name="Google Shape;3765;p224"/>
          <p:cNvSpPr/>
          <p:nvPr/>
        </p:nvSpPr>
        <p:spPr>
          <a:xfrm>
            <a:off x="6022910" y="1099959"/>
            <a:ext cx="238500" cy="236100"/>
          </a:xfrm>
          <a:prstGeom prst="diamond">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54428" algn="l" rtl="0">
              <a:lnSpc>
                <a:spcPct val="100000"/>
              </a:lnSpc>
              <a:spcBef>
                <a:spcPts val="0"/>
              </a:spcBef>
              <a:spcAft>
                <a:spcPts val="0"/>
              </a:spcAft>
              <a:buNone/>
            </a:pPr>
            <a:r>
              <a:rPr lang="en" sz="900">
                <a:solidFill>
                  <a:schemeClr val="dk1"/>
                </a:solidFill>
              </a:rPr>
              <a:t>1</a:t>
            </a:r>
            <a:endParaRPr sz="900">
              <a:solidFill>
                <a:schemeClr val="dk1"/>
              </a:solidFill>
            </a:endParaRPr>
          </a:p>
        </p:txBody>
      </p:sp>
      <p:sp>
        <p:nvSpPr>
          <p:cNvPr id="3766" name="Google Shape;3766;p224"/>
          <p:cNvSpPr/>
          <p:nvPr/>
        </p:nvSpPr>
        <p:spPr>
          <a:xfrm>
            <a:off x="6022895" y="1376859"/>
            <a:ext cx="238500" cy="236100"/>
          </a:xfrm>
          <a:prstGeom prst="diamond">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54428" algn="l" rtl="0">
              <a:lnSpc>
                <a:spcPct val="100000"/>
              </a:lnSpc>
              <a:spcBef>
                <a:spcPts val="0"/>
              </a:spcBef>
              <a:spcAft>
                <a:spcPts val="0"/>
              </a:spcAft>
              <a:buNone/>
            </a:pPr>
            <a:r>
              <a:rPr lang="en" sz="900">
                <a:solidFill>
                  <a:schemeClr val="dk1"/>
                </a:solidFill>
              </a:rPr>
              <a:t>2</a:t>
            </a:r>
            <a:endParaRPr sz="900">
              <a:solidFill>
                <a:schemeClr val="dk1"/>
              </a:solidFill>
            </a:endParaRPr>
          </a:p>
        </p:txBody>
      </p:sp>
      <p:sp>
        <p:nvSpPr>
          <p:cNvPr id="3767" name="Google Shape;3767;p224"/>
          <p:cNvSpPr txBox="1"/>
          <p:nvPr/>
        </p:nvSpPr>
        <p:spPr>
          <a:xfrm>
            <a:off x="6337602" y="1106321"/>
            <a:ext cx="25758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a:solidFill>
                  <a:srgbClr val="202124"/>
                </a:solidFill>
                <a:latin typeface="Open Sans"/>
                <a:ea typeface="Open Sans"/>
                <a:cs typeface="Open Sans"/>
                <a:sym typeface="Open Sans"/>
              </a:rPr>
              <a:t>CDH data model change may be required if I9 Cloud needs to support a reseller model. Partner model is already supported</a:t>
            </a:r>
            <a:endParaRPr sz="700" i="0" u="none" strike="noStrike" cap="none">
              <a:solidFill>
                <a:srgbClr val="014964"/>
              </a:solidFill>
              <a:latin typeface="Open Sans"/>
              <a:ea typeface="Open Sans"/>
              <a:cs typeface="Open Sans"/>
              <a:sym typeface="Open Sans"/>
            </a:endParaRPr>
          </a:p>
        </p:txBody>
      </p:sp>
      <p:sp>
        <p:nvSpPr>
          <p:cNvPr id="3768" name="Google Shape;3768;p224"/>
          <p:cNvSpPr txBox="1"/>
          <p:nvPr/>
        </p:nvSpPr>
        <p:spPr>
          <a:xfrm>
            <a:off x="6337596" y="1451988"/>
            <a:ext cx="21390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a:solidFill>
                  <a:srgbClr val="202124"/>
                </a:solidFill>
                <a:latin typeface="Open Sans"/>
                <a:ea typeface="Open Sans"/>
                <a:cs typeface="Open Sans"/>
                <a:sym typeface="Open Sans"/>
              </a:rPr>
              <a:t>Need a gap analysis to be performed by Equifax</a:t>
            </a:r>
            <a:endParaRPr sz="700">
              <a:solidFill>
                <a:srgbClr val="202124"/>
              </a:solidFill>
              <a:latin typeface="Open Sans"/>
              <a:ea typeface="Open Sans"/>
              <a:cs typeface="Open Sans"/>
              <a:sym typeface="Open Sans"/>
            </a:endParaRPr>
          </a:p>
        </p:txBody>
      </p:sp>
      <p:sp>
        <p:nvSpPr>
          <p:cNvPr id="3769" name="Google Shape;3769;p224"/>
          <p:cNvSpPr/>
          <p:nvPr/>
        </p:nvSpPr>
        <p:spPr>
          <a:xfrm>
            <a:off x="2191295" y="3383829"/>
            <a:ext cx="237600" cy="237600"/>
          </a:xfrm>
          <a:prstGeom prst="diamond">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54428" algn="l" rtl="0">
              <a:lnSpc>
                <a:spcPct val="100000"/>
              </a:lnSpc>
              <a:spcBef>
                <a:spcPts val="0"/>
              </a:spcBef>
              <a:spcAft>
                <a:spcPts val="0"/>
              </a:spcAft>
              <a:buNone/>
            </a:pPr>
            <a:r>
              <a:rPr lang="en" sz="900">
                <a:solidFill>
                  <a:schemeClr val="dk1"/>
                </a:solidFill>
              </a:rPr>
              <a:t>2</a:t>
            </a:r>
            <a:endParaRPr sz="900">
              <a:solidFill>
                <a:schemeClr val="dk1"/>
              </a:solidFill>
            </a:endParaRPr>
          </a:p>
        </p:txBody>
      </p:sp>
      <p:sp>
        <p:nvSpPr>
          <p:cNvPr id="3770" name="Google Shape;3770;p224"/>
          <p:cNvSpPr/>
          <p:nvPr/>
        </p:nvSpPr>
        <p:spPr>
          <a:xfrm>
            <a:off x="2928645" y="3450861"/>
            <a:ext cx="237600" cy="237600"/>
          </a:xfrm>
          <a:prstGeom prst="diamond">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54428" algn="l" rtl="0">
              <a:lnSpc>
                <a:spcPct val="100000"/>
              </a:lnSpc>
              <a:spcBef>
                <a:spcPts val="0"/>
              </a:spcBef>
              <a:spcAft>
                <a:spcPts val="0"/>
              </a:spcAft>
              <a:buNone/>
            </a:pPr>
            <a:r>
              <a:rPr lang="en" sz="900">
                <a:solidFill>
                  <a:schemeClr val="dk1"/>
                </a:solidFill>
              </a:rPr>
              <a:t>2</a:t>
            </a:r>
            <a:endParaRPr sz="900">
              <a:solidFill>
                <a:schemeClr val="dk1"/>
              </a:solidFill>
            </a:endParaRPr>
          </a:p>
        </p:txBody>
      </p:sp>
      <p:sp>
        <p:nvSpPr>
          <p:cNvPr id="3771" name="Google Shape;3771;p224"/>
          <p:cNvSpPr txBox="1"/>
          <p:nvPr/>
        </p:nvSpPr>
        <p:spPr>
          <a:xfrm>
            <a:off x="2057073" y="1856475"/>
            <a:ext cx="912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rgbClr val="C4470B"/>
                </a:solidFill>
              </a:rPr>
              <a:t>(Data Engineering)</a:t>
            </a:r>
            <a:endParaRPr/>
          </a:p>
        </p:txBody>
      </p:sp>
      <p:sp>
        <p:nvSpPr>
          <p:cNvPr id="3772" name="Google Shape;3772;p224"/>
          <p:cNvSpPr txBox="1"/>
          <p:nvPr/>
        </p:nvSpPr>
        <p:spPr>
          <a:xfrm>
            <a:off x="1309275" y="0"/>
            <a:ext cx="22425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Target State and Implementation Roadmap</a:t>
            </a:r>
            <a:endParaRPr sz="700" b="1">
              <a:solidFill>
                <a:schemeClr val="lt1"/>
              </a:solidFill>
              <a:latin typeface="Open Sans"/>
              <a:ea typeface="Open Sans"/>
              <a:cs typeface="Open Sans"/>
              <a:sym typeface="Open Sans"/>
            </a:endParaRPr>
          </a:p>
        </p:txBody>
      </p:sp>
      <p:sp>
        <p:nvSpPr>
          <p:cNvPr id="3773" name="Google Shape;3773;p224"/>
          <p:cNvSpPr txBox="1"/>
          <p:nvPr/>
        </p:nvSpPr>
        <p:spPr>
          <a:xfrm>
            <a:off x="2175" y="0"/>
            <a:ext cx="1307100" cy="179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Executive Summary</a:t>
            </a:r>
            <a:endParaRPr sz="700">
              <a:solidFill>
                <a:schemeClr val="lt1"/>
              </a:solidFill>
              <a:latin typeface="Open Sans"/>
              <a:ea typeface="Open Sans"/>
              <a:cs typeface="Open Sans"/>
              <a:sym typeface="Open Sans"/>
            </a:endParaRPr>
          </a:p>
        </p:txBody>
      </p:sp>
      <p:sp>
        <p:nvSpPr>
          <p:cNvPr id="3774" name="Google Shape;3774;p224"/>
          <p:cNvSpPr txBox="1"/>
          <p:nvPr/>
        </p:nvSpPr>
        <p:spPr>
          <a:xfrm>
            <a:off x="27570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Architecture</a:t>
            </a:r>
            <a:endParaRPr sz="700">
              <a:solidFill>
                <a:schemeClr val="accent6"/>
              </a:solidFill>
              <a:latin typeface="Open Sans"/>
              <a:ea typeface="Open Sans"/>
              <a:cs typeface="Open Sans"/>
              <a:sym typeface="Open Sans"/>
            </a:endParaRPr>
          </a:p>
        </p:txBody>
      </p:sp>
      <p:sp>
        <p:nvSpPr>
          <p:cNvPr id="3775" name="Google Shape;3775;p224"/>
          <p:cNvSpPr txBox="1"/>
          <p:nvPr/>
        </p:nvSpPr>
        <p:spPr>
          <a:xfrm>
            <a:off x="21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Baseball Card</a:t>
            </a:r>
            <a:endParaRPr sz="700">
              <a:solidFill>
                <a:schemeClr val="accent6"/>
              </a:solidFill>
              <a:latin typeface="Open Sans"/>
              <a:ea typeface="Open Sans"/>
              <a:cs typeface="Open Sans"/>
              <a:sym typeface="Open Sans"/>
            </a:endParaRPr>
          </a:p>
        </p:txBody>
      </p:sp>
      <p:sp>
        <p:nvSpPr>
          <p:cNvPr id="3776" name="Google Shape;3776;p224"/>
          <p:cNvSpPr txBox="1"/>
          <p:nvPr/>
        </p:nvSpPr>
        <p:spPr>
          <a:xfrm>
            <a:off x="3595275" y="1646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Design</a:t>
            </a:r>
            <a:endParaRPr sz="700">
              <a:solidFill>
                <a:schemeClr val="accent6"/>
              </a:solidFill>
              <a:latin typeface="Open Sans"/>
              <a:ea typeface="Open Sans"/>
              <a:cs typeface="Open Sans"/>
              <a:sym typeface="Open Sans"/>
            </a:endParaRPr>
          </a:p>
        </p:txBody>
      </p:sp>
      <p:sp>
        <p:nvSpPr>
          <p:cNvPr id="3777" name="Google Shape;3777;p224"/>
          <p:cNvSpPr txBox="1"/>
          <p:nvPr/>
        </p:nvSpPr>
        <p:spPr>
          <a:xfrm>
            <a:off x="4438275" y="164600"/>
            <a:ext cx="88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Plan</a:t>
            </a:r>
            <a:endParaRPr sz="700" b="1">
              <a:solidFill>
                <a:schemeClr val="lt1"/>
              </a:solidFill>
              <a:latin typeface="Open Sans"/>
              <a:ea typeface="Open Sans"/>
              <a:cs typeface="Open Sans"/>
              <a:sym typeface="Open Sans"/>
            </a:endParaRPr>
          </a:p>
        </p:txBody>
      </p:sp>
      <p:sp>
        <p:nvSpPr>
          <p:cNvPr id="3778" name="Google Shape;3778;p224"/>
          <p:cNvSpPr txBox="1"/>
          <p:nvPr/>
        </p:nvSpPr>
        <p:spPr>
          <a:xfrm>
            <a:off x="18852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Process Context</a:t>
            </a:r>
            <a:endParaRPr sz="700">
              <a:solidFill>
                <a:schemeClr val="accent6"/>
              </a:solidFill>
              <a:latin typeface="Open Sans"/>
              <a:ea typeface="Open Sans"/>
              <a:cs typeface="Open Sans"/>
              <a:sym typeface="Open Sans"/>
            </a:endParaRPr>
          </a:p>
        </p:txBody>
      </p:sp>
      <p:sp>
        <p:nvSpPr>
          <p:cNvPr id="3779" name="Google Shape;3779;p224"/>
          <p:cNvSpPr txBox="1"/>
          <p:nvPr/>
        </p:nvSpPr>
        <p:spPr>
          <a:xfrm>
            <a:off x="810350" y="164600"/>
            <a:ext cx="11076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Context Information:</a:t>
            </a:r>
            <a:endParaRPr sz="700" b="1">
              <a:solidFill>
                <a:schemeClr val="lt1"/>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83"/>
        <p:cNvGrpSpPr/>
        <p:nvPr/>
      </p:nvGrpSpPr>
      <p:grpSpPr>
        <a:xfrm>
          <a:off x="0" y="0"/>
          <a:ext cx="0" cy="0"/>
          <a:chOff x="0" y="0"/>
          <a:chExt cx="0" cy="0"/>
        </a:xfrm>
      </p:grpSpPr>
      <p:sp>
        <p:nvSpPr>
          <p:cNvPr id="3784" name="Google Shape;3784;p225" descr="Six Ways to Publish &amp; Share Tableau Content | Pros &amp; Cons"/>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785" name="Google Shape;3785;p225"/>
          <p:cNvSpPr txBox="1">
            <a:spLocks noGrp="1"/>
          </p:cNvSpPr>
          <p:nvPr>
            <p:ph type="title"/>
          </p:nvPr>
        </p:nvSpPr>
        <p:spPr>
          <a:xfrm>
            <a:off x="274320" y="493776"/>
            <a:ext cx="8923200" cy="2772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
              <a:t>Next Steps</a:t>
            </a:r>
            <a:endParaRPr/>
          </a:p>
        </p:txBody>
      </p:sp>
      <p:sp>
        <p:nvSpPr>
          <p:cNvPr id="3786" name="Google Shape;3786;p225"/>
          <p:cNvSpPr txBox="1"/>
          <p:nvPr/>
        </p:nvSpPr>
        <p:spPr>
          <a:xfrm>
            <a:off x="1309275" y="0"/>
            <a:ext cx="22425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Target State and Implementation Roadmap</a:t>
            </a:r>
            <a:endParaRPr sz="700" b="1">
              <a:solidFill>
                <a:schemeClr val="lt1"/>
              </a:solidFill>
              <a:latin typeface="Open Sans"/>
              <a:ea typeface="Open Sans"/>
              <a:cs typeface="Open Sans"/>
              <a:sym typeface="Open Sans"/>
            </a:endParaRPr>
          </a:p>
        </p:txBody>
      </p:sp>
      <p:sp>
        <p:nvSpPr>
          <p:cNvPr id="3787" name="Google Shape;3787;p225"/>
          <p:cNvSpPr txBox="1"/>
          <p:nvPr/>
        </p:nvSpPr>
        <p:spPr>
          <a:xfrm>
            <a:off x="2175" y="0"/>
            <a:ext cx="1307100" cy="179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Executive Summary</a:t>
            </a:r>
            <a:endParaRPr sz="700">
              <a:solidFill>
                <a:schemeClr val="lt1"/>
              </a:solidFill>
              <a:latin typeface="Open Sans"/>
              <a:ea typeface="Open Sans"/>
              <a:cs typeface="Open Sans"/>
              <a:sym typeface="Open Sans"/>
            </a:endParaRPr>
          </a:p>
        </p:txBody>
      </p:sp>
      <p:sp>
        <p:nvSpPr>
          <p:cNvPr id="3788" name="Google Shape;3788;p225"/>
          <p:cNvSpPr txBox="1"/>
          <p:nvPr/>
        </p:nvSpPr>
        <p:spPr>
          <a:xfrm>
            <a:off x="27570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Architecture</a:t>
            </a:r>
            <a:endParaRPr sz="700">
              <a:solidFill>
                <a:schemeClr val="accent6"/>
              </a:solidFill>
              <a:latin typeface="Open Sans"/>
              <a:ea typeface="Open Sans"/>
              <a:cs typeface="Open Sans"/>
              <a:sym typeface="Open Sans"/>
            </a:endParaRPr>
          </a:p>
        </p:txBody>
      </p:sp>
      <p:sp>
        <p:nvSpPr>
          <p:cNvPr id="3789" name="Google Shape;3789;p225"/>
          <p:cNvSpPr txBox="1"/>
          <p:nvPr/>
        </p:nvSpPr>
        <p:spPr>
          <a:xfrm>
            <a:off x="21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Baseball Card</a:t>
            </a:r>
            <a:endParaRPr sz="700">
              <a:solidFill>
                <a:schemeClr val="accent6"/>
              </a:solidFill>
              <a:latin typeface="Open Sans"/>
              <a:ea typeface="Open Sans"/>
              <a:cs typeface="Open Sans"/>
              <a:sym typeface="Open Sans"/>
            </a:endParaRPr>
          </a:p>
        </p:txBody>
      </p:sp>
      <p:sp>
        <p:nvSpPr>
          <p:cNvPr id="3790" name="Google Shape;3790;p225"/>
          <p:cNvSpPr txBox="1"/>
          <p:nvPr/>
        </p:nvSpPr>
        <p:spPr>
          <a:xfrm>
            <a:off x="3595275" y="1646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Design</a:t>
            </a:r>
            <a:endParaRPr sz="700">
              <a:solidFill>
                <a:schemeClr val="accent6"/>
              </a:solidFill>
              <a:latin typeface="Open Sans"/>
              <a:ea typeface="Open Sans"/>
              <a:cs typeface="Open Sans"/>
              <a:sym typeface="Open Sans"/>
            </a:endParaRPr>
          </a:p>
        </p:txBody>
      </p:sp>
      <p:sp>
        <p:nvSpPr>
          <p:cNvPr id="3791" name="Google Shape;3791;p225"/>
          <p:cNvSpPr txBox="1"/>
          <p:nvPr/>
        </p:nvSpPr>
        <p:spPr>
          <a:xfrm>
            <a:off x="4438275" y="164600"/>
            <a:ext cx="88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Plan</a:t>
            </a:r>
            <a:endParaRPr sz="700" b="1">
              <a:solidFill>
                <a:schemeClr val="lt1"/>
              </a:solidFill>
              <a:latin typeface="Open Sans"/>
              <a:ea typeface="Open Sans"/>
              <a:cs typeface="Open Sans"/>
              <a:sym typeface="Open Sans"/>
            </a:endParaRPr>
          </a:p>
        </p:txBody>
      </p:sp>
      <p:sp>
        <p:nvSpPr>
          <p:cNvPr id="3792" name="Google Shape;3792;p225"/>
          <p:cNvSpPr txBox="1"/>
          <p:nvPr/>
        </p:nvSpPr>
        <p:spPr>
          <a:xfrm>
            <a:off x="18852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Process Context</a:t>
            </a:r>
            <a:endParaRPr sz="700">
              <a:solidFill>
                <a:schemeClr val="accent6"/>
              </a:solidFill>
              <a:latin typeface="Open Sans"/>
              <a:ea typeface="Open Sans"/>
              <a:cs typeface="Open Sans"/>
              <a:sym typeface="Open Sans"/>
            </a:endParaRPr>
          </a:p>
        </p:txBody>
      </p:sp>
      <p:sp>
        <p:nvSpPr>
          <p:cNvPr id="3793" name="Google Shape;3793;p225"/>
          <p:cNvSpPr txBox="1"/>
          <p:nvPr/>
        </p:nvSpPr>
        <p:spPr>
          <a:xfrm>
            <a:off x="810350" y="164600"/>
            <a:ext cx="11076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Context Information:</a:t>
            </a:r>
            <a:endParaRPr sz="700" b="1">
              <a:solidFill>
                <a:schemeClr val="lt1"/>
              </a:solidFill>
              <a:latin typeface="Open Sans"/>
              <a:ea typeface="Open Sans"/>
              <a:cs typeface="Open Sans"/>
              <a:sym typeface="Open Sans"/>
            </a:endParaRPr>
          </a:p>
        </p:txBody>
      </p:sp>
      <p:graphicFrame>
        <p:nvGraphicFramePr>
          <p:cNvPr id="3794" name="Google Shape;3794;p225"/>
          <p:cNvGraphicFramePr/>
          <p:nvPr/>
        </p:nvGraphicFramePr>
        <p:xfrm>
          <a:off x="426720" y="1097280"/>
          <a:ext cx="3000000" cy="3000000"/>
        </p:xfrm>
        <a:graphic>
          <a:graphicData uri="http://schemas.openxmlformats.org/drawingml/2006/table">
            <a:tbl>
              <a:tblPr>
                <a:noFill/>
                <a:tableStyleId>{8A735C0E-AA7C-4758-AA04-D96A957C941B}</a:tableStyleId>
              </a:tblPr>
              <a:tblGrid>
                <a:gridCol w="8442950">
                  <a:extLst>
                    <a:ext uri="{9D8B030D-6E8A-4147-A177-3AD203B41FA5}">
                      <a16:colId xmlns:a16="http://schemas.microsoft.com/office/drawing/2014/main" val="20000"/>
                    </a:ext>
                  </a:extLst>
                </a:gridCol>
              </a:tblGrid>
              <a:tr h="0">
                <a:tc>
                  <a:txBody>
                    <a:bodyPr/>
                    <a:lstStyle/>
                    <a:p>
                      <a:pPr marL="0" lvl="0" indent="0" algn="l" rtl="0">
                        <a:lnSpc>
                          <a:spcPct val="100000"/>
                        </a:lnSpc>
                        <a:spcBef>
                          <a:spcPts val="0"/>
                        </a:spcBef>
                        <a:spcAft>
                          <a:spcPts val="0"/>
                        </a:spcAft>
                        <a:buNone/>
                      </a:pPr>
                      <a:r>
                        <a:rPr lang="en" sz="1000" b="1">
                          <a:solidFill>
                            <a:schemeClr val="lt1"/>
                          </a:solidFill>
                          <a:latin typeface="Open Sans"/>
                          <a:ea typeface="Open Sans"/>
                          <a:cs typeface="Open Sans"/>
                          <a:sym typeface="Open Sans"/>
                        </a:rPr>
                        <a:t>Summary of Changes</a:t>
                      </a:r>
                      <a:endParaRPr sz="1000" b="1">
                        <a:solidFill>
                          <a:schemeClr val="lt1"/>
                        </a:solidFill>
                        <a:latin typeface="Open Sans"/>
                        <a:ea typeface="Open Sans"/>
                        <a:cs typeface="Open Sans"/>
                        <a:sym typeface="Open Sans"/>
                      </a:endParaRPr>
                    </a:p>
                  </a:txBody>
                  <a:tcPr marL="45700" marR="45700" marT="18275" marB="1827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49900">
                <a:tc>
                  <a:txBody>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Draft a solution to support multiple products in CDH without impacting the existing TWN Rev share process.</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249900">
                <a:tc>
                  <a:txBody>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Evaluate the changes in C2O to support both partner billing and Rev share.</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2"/>
                  </a:ext>
                </a:extLst>
              </a:tr>
              <a:tr h="249900">
                <a:tc>
                  <a:txBody>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During Alliance onboarding, perform a procedural change for Sales to request set up of alliance in C2O and OPH.</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3"/>
                  </a:ext>
                </a:extLst>
              </a:tr>
              <a:tr h="249900">
                <a:tc>
                  <a:txBody>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Evaluate overall impact of changes in CDH and C2O and related impact to EWS, SUP, BRM, EDH and other downstream applications.</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4"/>
                  </a:ext>
                </a:extLst>
              </a:tr>
              <a:tr h="249900">
                <a:tc>
                  <a:txBody>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The Rev share design should account for supporting three types of Alliances: Partners, Referrals and Resellers.</a:t>
                      </a:r>
                      <a:endParaRPr sz="10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798"/>
        <p:cNvGrpSpPr/>
        <p:nvPr/>
      </p:nvGrpSpPr>
      <p:grpSpPr>
        <a:xfrm>
          <a:off x="0" y="0"/>
          <a:ext cx="0" cy="0"/>
          <a:chOff x="0" y="0"/>
          <a:chExt cx="0" cy="0"/>
        </a:xfrm>
      </p:grpSpPr>
      <p:sp>
        <p:nvSpPr>
          <p:cNvPr id="3799" name="Google Shape;3799;p226"/>
          <p:cNvSpPr txBox="1">
            <a:spLocks noGrp="1"/>
          </p:cNvSpPr>
          <p:nvPr>
            <p:ph type="title"/>
          </p:nvPr>
        </p:nvSpPr>
        <p:spPr>
          <a:xfrm>
            <a:off x="274326" y="493776"/>
            <a:ext cx="85953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Recommended Major Projects</a:t>
            </a:r>
            <a:endParaRPr/>
          </a:p>
        </p:txBody>
      </p:sp>
      <p:graphicFrame>
        <p:nvGraphicFramePr>
          <p:cNvPr id="3800" name="Google Shape;3800;p226"/>
          <p:cNvGraphicFramePr/>
          <p:nvPr/>
        </p:nvGraphicFramePr>
        <p:xfrm>
          <a:off x="1097287" y="1097280"/>
          <a:ext cx="3000000" cy="3000000"/>
        </p:xfrm>
        <a:graphic>
          <a:graphicData uri="http://schemas.openxmlformats.org/drawingml/2006/table">
            <a:tbl>
              <a:tblPr>
                <a:noFill/>
                <a:tableStyleId>{A88B2428-0C41-4B1A-9D4E-B0885BF94441}</a:tableStyleId>
              </a:tblPr>
              <a:tblGrid>
                <a:gridCol w="1200250">
                  <a:extLst>
                    <a:ext uri="{9D8B030D-6E8A-4147-A177-3AD203B41FA5}">
                      <a16:colId xmlns:a16="http://schemas.microsoft.com/office/drawing/2014/main" val="20000"/>
                    </a:ext>
                  </a:extLst>
                </a:gridCol>
                <a:gridCol w="1061575">
                  <a:extLst>
                    <a:ext uri="{9D8B030D-6E8A-4147-A177-3AD203B41FA5}">
                      <a16:colId xmlns:a16="http://schemas.microsoft.com/office/drawing/2014/main" val="20001"/>
                    </a:ext>
                  </a:extLst>
                </a:gridCol>
                <a:gridCol w="2476825">
                  <a:extLst>
                    <a:ext uri="{9D8B030D-6E8A-4147-A177-3AD203B41FA5}">
                      <a16:colId xmlns:a16="http://schemas.microsoft.com/office/drawing/2014/main" val="20002"/>
                    </a:ext>
                  </a:extLst>
                </a:gridCol>
                <a:gridCol w="1172325">
                  <a:extLst>
                    <a:ext uri="{9D8B030D-6E8A-4147-A177-3AD203B41FA5}">
                      <a16:colId xmlns:a16="http://schemas.microsoft.com/office/drawing/2014/main" val="20003"/>
                    </a:ext>
                  </a:extLst>
                </a:gridCol>
                <a:gridCol w="1864575">
                  <a:extLst>
                    <a:ext uri="{9D8B030D-6E8A-4147-A177-3AD203B41FA5}">
                      <a16:colId xmlns:a16="http://schemas.microsoft.com/office/drawing/2014/main" val="20004"/>
                    </a:ext>
                  </a:extLst>
                </a:gridCol>
              </a:tblGrid>
              <a:tr h="0">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Initiative</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0" lvl="0" indent="0" algn="l" rtl="0">
                        <a:spcBef>
                          <a:spcPts val="0"/>
                        </a:spcBef>
                        <a:spcAft>
                          <a:spcPts val="0"/>
                        </a:spcAft>
                        <a:buNone/>
                      </a:pPr>
                      <a:r>
                        <a:rPr lang="en" sz="700">
                          <a:solidFill>
                            <a:schemeClr val="dk2"/>
                          </a:solidFill>
                          <a:latin typeface="Open Sans"/>
                          <a:ea typeface="Open Sans"/>
                          <a:cs typeface="Open Sans"/>
                          <a:sym typeface="Open Sans"/>
                        </a:rPr>
                        <a:t>Establish Common Interaction Model For Employer Onboarding</a:t>
                      </a:r>
                      <a:endParaRPr sz="7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Timeframe</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2">
                  <a:txBody>
                    <a:bodyPr/>
                    <a:lstStyle/>
                    <a:p>
                      <a:pPr marL="0" lvl="0" indent="0" algn="l" rtl="0">
                        <a:spcBef>
                          <a:spcPts val="0"/>
                        </a:spcBef>
                        <a:spcAft>
                          <a:spcPts val="0"/>
                        </a:spcAft>
                        <a:buNone/>
                      </a:pPr>
                      <a:r>
                        <a:rPr lang="en" sz="700" i="1">
                          <a:solidFill>
                            <a:schemeClr val="dk2"/>
                          </a:solidFill>
                          <a:latin typeface="Open Sans"/>
                          <a:ea typeface="Open Sans"/>
                          <a:cs typeface="Open Sans"/>
                          <a:sym typeface="Open Sans"/>
                        </a:rPr>
                        <a:t>6+ months</a:t>
                      </a:r>
                      <a:endParaRPr sz="7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a:txBody>
                    <a:bodyPr/>
                    <a:lstStyle/>
                    <a:p>
                      <a:pPr marL="0" lvl="0" indent="0" algn="l" rtl="0">
                        <a:spcBef>
                          <a:spcPts val="0"/>
                        </a:spcBef>
                        <a:spcAft>
                          <a:spcPts val="0"/>
                        </a:spcAft>
                        <a:buNone/>
                      </a:pPr>
                      <a:r>
                        <a:rPr lang="en" sz="900" b="1" i="1">
                          <a:solidFill>
                            <a:schemeClr val="accent1"/>
                          </a:solidFill>
                          <a:latin typeface="Open Sans"/>
                          <a:ea typeface="Open Sans"/>
                          <a:cs typeface="Open Sans"/>
                          <a:sym typeface="Open Sans"/>
                        </a:rPr>
                        <a:t>Resource</a:t>
                      </a:r>
                      <a:endParaRPr sz="900">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solidFill>
                            <a:schemeClr val="dk2"/>
                          </a:solidFill>
                          <a:latin typeface="Open Sans"/>
                          <a:ea typeface="Open Sans"/>
                          <a:cs typeface="Open Sans"/>
                          <a:sym typeface="Open Sans"/>
                        </a:rPr>
                        <a:t>High</a:t>
                      </a:r>
                      <a:endParaRPr sz="9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Recommended Solutions</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109728" lvl="0" indent="-123952" algn="l" rtl="0">
                        <a:lnSpc>
                          <a:spcPct val="100000"/>
                        </a:lnSpc>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Introduce a streamlined Interaction model with a cross product responsibility </a:t>
                      </a:r>
                      <a:endParaRPr sz="800">
                        <a:solidFill>
                          <a:schemeClr val="dk1"/>
                        </a:solidFill>
                        <a:latin typeface="Open Sans"/>
                        <a:ea typeface="Open Sans"/>
                        <a:cs typeface="Open Sans"/>
                        <a:sym typeface="Open Sans"/>
                      </a:endParaRPr>
                    </a:p>
                    <a:p>
                      <a:pPr marL="109728" lvl="0" indent="-123952" algn="l" rtl="0">
                        <a:lnSpc>
                          <a:spcPct val="100000"/>
                        </a:lnSpc>
                        <a:spcBef>
                          <a:spcPts val="30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Establish a centralized process documentation repository to maintain current state process documentation and implement versioning to track future iterations of it</a:t>
                      </a:r>
                      <a:endParaRPr sz="800">
                        <a:solidFill>
                          <a:schemeClr val="dk1"/>
                        </a:solidFill>
                        <a:latin typeface="Open Sans"/>
                        <a:ea typeface="Open Sans"/>
                        <a:cs typeface="Open Sans"/>
                        <a:sym typeface="Open Sans"/>
                      </a:endParaRPr>
                    </a:p>
                    <a:p>
                      <a:pPr marL="109728" lvl="0" indent="-123952" algn="l" rtl="0">
                        <a:lnSpc>
                          <a:spcPct val="100000"/>
                        </a:lnSpc>
                        <a:spcBef>
                          <a:spcPts val="30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Design a strategy to optimally establish, capture, and track process metrics and SLAs </a:t>
                      </a:r>
                      <a:endParaRPr sz="800">
                        <a:solidFill>
                          <a:schemeClr val="dk1"/>
                        </a:solidFill>
                        <a:latin typeface="Open Sans"/>
                        <a:ea typeface="Open Sans"/>
                        <a:cs typeface="Open Sans"/>
                        <a:sym typeface="Open Sans"/>
                      </a:endParaRPr>
                    </a:p>
                    <a:p>
                      <a:pPr marL="109728" lvl="0" indent="-123952" algn="l" rtl="0">
                        <a:lnSpc>
                          <a:spcPct val="100000"/>
                        </a:lnSpc>
                        <a:spcBef>
                          <a:spcPts val="30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Establish process controls to track adherence to Process SLAs</a:t>
                      </a:r>
                      <a:endParaRPr sz="800">
                        <a:solidFill>
                          <a:schemeClr val="dk1"/>
                        </a:solidFill>
                        <a:latin typeface="Open Sans"/>
                        <a:ea typeface="Open Sans"/>
                        <a:cs typeface="Open Sans"/>
                        <a:sym typeface="Open Sans"/>
                      </a:endParaRPr>
                    </a:p>
                    <a:p>
                      <a:pPr marL="109728" lvl="0" indent="-123952" algn="l" rtl="0">
                        <a:lnSpc>
                          <a:spcPct val="100000"/>
                        </a:lnSpc>
                        <a:spcBef>
                          <a:spcPts val="300"/>
                        </a:spcBef>
                        <a:spcAft>
                          <a:spcPts val="300"/>
                        </a:spcAft>
                        <a:buClr>
                          <a:schemeClr val="dk1"/>
                        </a:buClr>
                        <a:buSzPts val="800"/>
                        <a:buFont typeface="Open Sans"/>
                        <a:buChar char="•"/>
                      </a:pPr>
                      <a:r>
                        <a:rPr lang="en" sz="800">
                          <a:solidFill>
                            <a:schemeClr val="dk1"/>
                          </a:solidFill>
                          <a:latin typeface="Open Sans"/>
                          <a:ea typeface="Open Sans"/>
                          <a:cs typeface="Open Sans"/>
                          <a:sym typeface="Open Sans"/>
                        </a:rPr>
                        <a:t>Evaluate options to automate the promotion of configurations from Customer Acceptance to Production</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Category/Theme</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0" lvl="0" indent="0" algn="l" rtl="0">
                        <a:spcBef>
                          <a:spcPts val="0"/>
                        </a:spcBef>
                        <a:spcAft>
                          <a:spcPts val="0"/>
                        </a:spcAft>
                        <a:buNone/>
                      </a:pPr>
                      <a:r>
                        <a:rPr lang="en" sz="700" i="1">
                          <a:solidFill>
                            <a:schemeClr val="dk2"/>
                          </a:solidFill>
                          <a:latin typeface="Open Sans"/>
                          <a:ea typeface="Open Sans"/>
                          <a:cs typeface="Open Sans"/>
                          <a:sym typeface="Open Sans"/>
                        </a:rPr>
                        <a:t>Other Observations</a:t>
                      </a:r>
                      <a:endParaRPr sz="7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Initiative In-Flight?</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r>
                        <a:rPr lang="en" sz="700" i="1">
                          <a:solidFill>
                            <a:schemeClr val="dk2"/>
                          </a:solidFill>
                          <a:latin typeface="Open Sans"/>
                          <a:ea typeface="Open Sans"/>
                          <a:cs typeface="Open Sans"/>
                          <a:sym typeface="Open Sans"/>
                        </a:rPr>
                        <a:t>No</a:t>
                      </a:r>
                      <a:endParaRPr sz="7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r>
                        <a:rPr lang="en" sz="700" i="1">
                          <a:solidFill>
                            <a:schemeClr val="dk2"/>
                          </a:solidFill>
                          <a:latin typeface="Open Sans"/>
                          <a:ea typeface="Open Sans"/>
                          <a:cs typeface="Open Sans"/>
                          <a:sym typeface="Open Sans"/>
                        </a:rPr>
                        <a:t>Initiative Name and Contact (if applicable)</a:t>
                      </a:r>
                      <a:endParaRPr sz="7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2">
                  <a:txBody>
                    <a:bodyPr/>
                    <a:lstStyle/>
                    <a:p>
                      <a:pPr marL="0" lvl="0" indent="0" algn="l" rtl="0">
                        <a:spcBef>
                          <a:spcPts val="0"/>
                        </a:spcBef>
                        <a:spcAft>
                          <a:spcPts val="0"/>
                        </a:spcAft>
                        <a:buNone/>
                      </a:pPr>
                      <a:r>
                        <a:rPr lang="en" sz="900" i="1">
                          <a:solidFill>
                            <a:schemeClr val="dk2"/>
                          </a:solidFill>
                          <a:latin typeface="Open Sans"/>
                          <a:ea typeface="Open Sans"/>
                          <a:cs typeface="Open Sans"/>
                          <a:sym typeface="Open Sans"/>
                        </a:rPr>
                        <a:t>N/A</a:t>
                      </a:r>
                      <a:endParaRPr sz="900" i="1">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700" b="1" i="1">
                          <a:solidFill>
                            <a:schemeClr val="accent1"/>
                          </a:solidFill>
                          <a:latin typeface="Open Sans"/>
                          <a:ea typeface="Open Sans"/>
                          <a:cs typeface="Open Sans"/>
                          <a:sym typeface="Open Sans"/>
                        </a:rPr>
                        <a:t>Description</a:t>
                      </a:r>
                      <a:endParaRPr sz="7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0" lvl="0" indent="0" algn="l" rtl="0">
                        <a:spcBef>
                          <a:spcPts val="0"/>
                        </a:spcBef>
                        <a:spcAft>
                          <a:spcPts val="100"/>
                        </a:spcAft>
                        <a:buNone/>
                      </a:pPr>
                      <a:endParaRPr sz="700">
                        <a:solidFill>
                          <a:schemeClr val="dk2"/>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3801" name="Google Shape;3801;p226"/>
          <p:cNvSpPr txBox="1"/>
          <p:nvPr/>
        </p:nvSpPr>
        <p:spPr>
          <a:xfrm>
            <a:off x="274325" y="1097278"/>
            <a:ext cx="527700" cy="8004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 sz="5200" b="1" i="1">
                <a:solidFill>
                  <a:schemeClr val="accent2"/>
                </a:solidFill>
                <a:latin typeface="Open Sans"/>
                <a:ea typeface="Open Sans"/>
                <a:cs typeface="Open Sans"/>
                <a:sym typeface="Open Sans"/>
              </a:rPr>
              <a:t>E</a:t>
            </a:r>
            <a:endParaRPr sz="5200" b="1" i="1">
              <a:solidFill>
                <a:schemeClr val="accent2"/>
              </a:solidFill>
              <a:latin typeface="Open Sans"/>
              <a:ea typeface="Open Sans"/>
              <a:cs typeface="Open Sans"/>
              <a:sym typeface="Open Sans"/>
            </a:endParaRPr>
          </a:p>
        </p:txBody>
      </p:sp>
      <p:sp>
        <p:nvSpPr>
          <p:cNvPr id="3802" name="Google Shape;3802;p226"/>
          <p:cNvSpPr/>
          <p:nvPr/>
        </p:nvSpPr>
        <p:spPr>
          <a:xfrm>
            <a:off x="274320" y="1894625"/>
            <a:ext cx="594300" cy="1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b="1" i="1">
                <a:solidFill>
                  <a:schemeClr val="dk2"/>
                </a:solidFill>
                <a:latin typeface="Open Sans"/>
                <a:ea typeface="Open Sans"/>
                <a:cs typeface="Open Sans"/>
                <a:sym typeface="Open Sans"/>
              </a:rPr>
              <a:t>Initiative ID</a:t>
            </a:r>
            <a:endParaRPr sz="700" b="1" i="1">
              <a:solidFill>
                <a:schemeClr val="dk2"/>
              </a:solidFill>
              <a:latin typeface="Open Sans"/>
              <a:ea typeface="Open Sans"/>
              <a:cs typeface="Open Sans"/>
              <a:sym typeface="Open Sans"/>
            </a:endParaRPr>
          </a:p>
        </p:txBody>
      </p:sp>
      <p:sp>
        <p:nvSpPr>
          <p:cNvPr id="3803" name="Google Shape;3803;p226"/>
          <p:cNvSpPr/>
          <p:nvPr/>
        </p:nvSpPr>
        <p:spPr>
          <a:xfrm>
            <a:off x="274325" y="3140825"/>
            <a:ext cx="4643100" cy="1622700"/>
          </a:xfrm>
          <a:prstGeom prst="roundRect">
            <a:avLst>
              <a:gd name="adj" fmla="val 2792"/>
            </a:avLst>
          </a:prstGeom>
          <a:solidFill>
            <a:schemeClr val="accent2"/>
          </a:solidFill>
          <a:ln>
            <a:noFill/>
          </a:ln>
        </p:spPr>
        <p:txBody>
          <a:bodyPr spcFirstLastPara="1" wrap="square" lIns="45700" tIns="27425" rIns="45700" bIns="27425" anchor="t" anchorCtr="0">
            <a:noAutofit/>
          </a:bodyPr>
          <a:lstStyle/>
          <a:p>
            <a:pPr marL="109728" lvl="0" indent="-123952" algn="l" rtl="0">
              <a:lnSpc>
                <a:spcPct val="100000"/>
              </a:lnSpc>
              <a:spcBef>
                <a:spcPts val="0"/>
              </a:spcBef>
              <a:spcAft>
                <a:spcPts val="0"/>
              </a:spcAft>
              <a:buClr>
                <a:schemeClr val="lt1"/>
              </a:buClr>
              <a:buSzPts val="800"/>
              <a:buFont typeface="Open Sans"/>
              <a:buChar char="•"/>
            </a:pPr>
            <a:r>
              <a:rPr lang="en" sz="800" b="1" u="sng">
                <a:solidFill>
                  <a:schemeClr val="lt1"/>
                </a:solidFill>
                <a:latin typeface="Open Sans"/>
                <a:ea typeface="Open Sans"/>
                <a:cs typeface="Open Sans"/>
                <a:sym typeface="Open Sans"/>
              </a:rPr>
              <a:t>Reduction in Operating Cost</a:t>
            </a:r>
            <a:br>
              <a:rPr lang="en" sz="800" b="1" u="sng">
                <a:solidFill>
                  <a:schemeClr val="lt1"/>
                </a:solidFill>
                <a:latin typeface="Open Sans"/>
                <a:ea typeface="Open Sans"/>
                <a:cs typeface="Open Sans"/>
                <a:sym typeface="Open Sans"/>
              </a:rPr>
            </a:br>
            <a:r>
              <a:rPr lang="en" sz="800">
                <a:solidFill>
                  <a:schemeClr val="lt1"/>
                </a:solidFill>
                <a:latin typeface="Open Sans"/>
                <a:ea typeface="Open Sans"/>
                <a:cs typeface="Open Sans"/>
                <a:sym typeface="Open Sans"/>
              </a:rPr>
              <a:t>Increased automation and addition of capabilities will lower operating costs. For example, improved document management and product set up configuration promotions to Production will reduce manual hours currently spent.</a:t>
            </a:r>
            <a:endParaRPr sz="800">
              <a:solidFill>
                <a:schemeClr val="lt1"/>
              </a:solidFill>
              <a:latin typeface="Open Sans"/>
              <a:ea typeface="Open Sans"/>
              <a:cs typeface="Open Sans"/>
              <a:sym typeface="Open Sans"/>
            </a:endParaRPr>
          </a:p>
          <a:p>
            <a:pPr marL="109728" lvl="0" indent="-123952" algn="l" rtl="0">
              <a:lnSpc>
                <a:spcPct val="100000"/>
              </a:lnSpc>
              <a:spcBef>
                <a:spcPts val="0"/>
              </a:spcBef>
              <a:spcAft>
                <a:spcPts val="0"/>
              </a:spcAft>
              <a:buClr>
                <a:schemeClr val="lt1"/>
              </a:buClr>
              <a:buSzPts val="800"/>
              <a:buFont typeface="Open Sans"/>
              <a:buChar char="•"/>
            </a:pPr>
            <a:r>
              <a:rPr lang="en" sz="800" b="1" u="sng">
                <a:solidFill>
                  <a:schemeClr val="lt1"/>
                </a:solidFill>
                <a:latin typeface="Open Sans"/>
                <a:ea typeface="Open Sans"/>
                <a:cs typeface="Open Sans"/>
                <a:sym typeface="Open Sans"/>
              </a:rPr>
              <a:t>Reduction in Rework</a:t>
            </a:r>
            <a:br>
              <a:rPr lang="en" sz="800" b="1" u="sng">
                <a:solidFill>
                  <a:schemeClr val="lt1"/>
                </a:solidFill>
                <a:latin typeface="Open Sans"/>
                <a:ea typeface="Open Sans"/>
                <a:cs typeface="Open Sans"/>
                <a:sym typeface="Open Sans"/>
              </a:rPr>
            </a:br>
            <a:r>
              <a:rPr lang="en" sz="800">
                <a:solidFill>
                  <a:schemeClr val="lt1"/>
                </a:solidFill>
                <a:latin typeface="Open Sans"/>
                <a:ea typeface="Open Sans"/>
                <a:cs typeface="Open Sans"/>
                <a:sym typeface="Open Sans"/>
              </a:rPr>
              <a:t>A well communicated standardized approach to interaction model will provide enhanced reusability of tools and processes cross products, thus increasing efficiency.</a:t>
            </a:r>
            <a:endParaRPr sz="800">
              <a:solidFill>
                <a:schemeClr val="lt1"/>
              </a:solidFill>
              <a:latin typeface="Open Sans"/>
              <a:ea typeface="Open Sans"/>
              <a:cs typeface="Open Sans"/>
              <a:sym typeface="Open Sans"/>
            </a:endParaRPr>
          </a:p>
          <a:p>
            <a:pPr marL="109728" lvl="0" indent="-123952" algn="l" rtl="0">
              <a:lnSpc>
                <a:spcPct val="100000"/>
              </a:lnSpc>
              <a:spcBef>
                <a:spcPts val="0"/>
              </a:spcBef>
              <a:spcAft>
                <a:spcPts val="0"/>
              </a:spcAft>
              <a:buClr>
                <a:schemeClr val="lt1"/>
              </a:buClr>
              <a:buSzPts val="800"/>
              <a:buFont typeface="Open Sans"/>
              <a:buChar char="•"/>
            </a:pPr>
            <a:r>
              <a:rPr lang="en" sz="800" b="1" u="sng">
                <a:solidFill>
                  <a:schemeClr val="lt1"/>
                </a:solidFill>
                <a:latin typeface="Open Sans"/>
                <a:ea typeface="Open Sans"/>
                <a:cs typeface="Open Sans"/>
                <a:sym typeface="Open Sans"/>
              </a:rPr>
              <a:t>Initiative will enable:</a:t>
            </a:r>
            <a:br>
              <a:rPr lang="en" sz="800" b="1" u="sng">
                <a:solidFill>
                  <a:schemeClr val="lt1"/>
                </a:solidFill>
                <a:latin typeface="Open Sans"/>
                <a:ea typeface="Open Sans"/>
                <a:cs typeface="Open Sans"/>
                <a:sym typeface="Open Sans"/>
              </a:rPr>
            </a:br>
            <a:r>
              <a:rPr lang="en" sz="800">
                <a:solidFill>
                  <a:schemeClr val="lt1"/>
                </a:solidFill>
                <a:latin typeface="Open Sans"/>
                <a:ea typeface="Open Sans"/>
                <a:cs typeface="Open Sans"/>
                <a:sym typeface="Open Sans"/>
              </a:rPr>
              <a:t>Platform to grow along with our revenue growth than behind it.</a:t>
            </a:r>
            <a:br>
              <a:rPr lang="en" sz="800">
                <a:solidFill>
                  <a:schemeClr val="lt1"/>
                </a:solidFill>
                <a:latin typeface="Open Sans"/>
                <a:ea typeface="Open Sans"/>
                <a:cs typeface="Open Sans"/>
                <a:sym typeface="Open Sans"/>
              </a:rPr>
            </a:br>
            <a:r>
              <a:rPr lang="en" sz="800">
                <a:solidFill>
                  <a:schemeClr val="lt1"/>
                </a:solidFill>
                <a:latin typeface="Open Sans"/>
                <a:ea typeface="Open Sans"/>
                <a:cs typeface="Open Sans"/>
                <a:sym typeface="Open Sans"/>
              </a:rPr>
              <a:t>Measurement of future areas to drive more efficiencies.</a:t>
            </a:r>
            <a:br>
              <a:rPr lang="en" sz="800">
                <a:solidFill>
                  <a:schemeClr val="lt1"/>
                </a:solidFill>
                <a:latin typeface="Open Sans"/>
                <a:ea typeface="Open Sans"/>
                <a:cs typeface="Open Sans"/>
                <a:sym typeface="Open Sans"/>
              </a:rPr>
            </a:br>
            <a:r>
              <a:rPr lang="en" sz="800">
                <a:solidFill>
                  <a:schemeClr val="lt1"/>
                </a:solidFill>
                <a:latin typeface="Open Sans"/>
                <a:ea typeface="Open Sans"/>
                <a:cs typeface="Open Sans"/>
                <a:sym typeface="Open Sans"/>
              </a:rPr>
              <a:t>Drive success of this overall project.</a:t>
            </a:r>
            <a:endParaRPr sz="800">
              <a:solidFill>
                <a:schemeClr val="lt1"/>
              </a:solidFill>
              <a:latin typeface="Open Sans"/>
              <a:ea typeface="Open Sans"/>
              <a:cs typeface="Open Sans"/>
              <a:sym typeface="Open Sans"/>
            </a:endParaRPr>
          </a:p>
        </p:txBody>
      </p:sp>
      <p:sp>
        <p:nvSpPr>
          <p:cNvPr id="3804" name="Google Shape;3804;p226"/>
          <p:cNvSpPr/>
          <p:nvPr/>
        </p:nvSpPr>
        <p:spPr>
          <a:xfrm>
            <a:off x="274325" y="2980958"/>
            <a:ext cx="2010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Benefits</a:t>
            </a:r>
            <a:endParaRPr sz="800" b="1">
              <a:solidFill>
                <a:schemeClr val="accent2"/>
              </a:solidFill>
              <a:latin typeface="Open Sans"/>
              <a:ea typeface="Open Sans"/>
              <a:cs typeface="Open Sans"/>
              <a:sym typeface="Open Sans"/>
            </a:endParaRPr>
          </a:p>
        </p:txBody>
      </p:sp>
      <p:sp>
        <p:nvSpPr>
          <p:cNvPr id="3805" name="Google Shape;3805;p226"/>
          <p:cNvSpPr/>
          <p:nvPr/>
        </p:nvSpPr>
        <p:spPr>
          <a:xfrm>
            <a:off x="5060175" y="2980958"/>
            <a:ext cx="19737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Dependencies/Considerations</a:t>
            </a:r>
            <a:endParaRPr sz="800" b="1">
              <a:solidFill>
                <a:schemeClr val="accent2"/>
              </a:solidFill>
              <a:latin typeface="Open Sans"/>
              <a:ea typeface="Open Sans"/>
              <a:cs typeface="Open Sans"/>
              <a:sym typeface="Open Sans"/>
            </a:endParaRPr>
          </a:p>
        </p:txBody>
      </p:sp>
      <p:sp>
        <p:nvSpPr>
          <p:cNvPr id="3806" name="Google Shape;3806;p226"/>
          <p:cNvSpPr/>
          <p:nvPr/>
        </p:nvSpPr>
        <p:spPr>
          <a:xfrm>
            <a:off x="7176625" y="2980958"/>
            <a:ext cx="1161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Stakeholders</a:t>
            </a:r>
            <a:endParaRPr sz="800" b="1">
              <a:solidFill>
                <a:schemeClr val="accent2"/>
              </a:solidFill>
              <a:latin typeface="Open Sans"/>
              <a:ea typeface="Open Sans"/>
              <a:cs typeface="Open Sans"/>
              <a:sym typeface="Open Sans"/>
            </a:endParaRPr>
          </a:p>
        </p:txBody>
      </p:sp>
      <p:sp>
        <p:nvSpPr>
          <p:cNvPr id="3807" name="Google Shape;3807;p226"/>
          <p:cNvSpPr/>
          <p:nvPr/>
        </p:nvSpPr>
        <p:spPr>
          <a:xfrm>
            <a:off x="5060175" y="3140825"/>
            <a:ext cx="1973700" cy="1622700"/>
          </a:xfrm>
          <a:prstGeom prst="roundRect">
            <a:avLst>
              <a:gd name="adj" fmla="val 2792"/>
            </a:avLst>
          </a:prstGeom>
          <a:solidFill>
            <a:schemeClr val="accent2"/>
          </a:solidFill>
          <a:ln>
            <a:noFill/>
          </a:ln>
        </p:spPr>
        <p:txBody>
          <a:bodyPr spcFirstLastPara="1" wrap="square" lIns="45700" tIns="27425" rIns="45700" bIns="27425" anchor="t" anchorCtr="0">
            <a:noAutofit/>
          </a:bodyPr>
          <a:lstStyle/>
          <a:p>
            <a:pPr marL="0" lvl="0" indent="0" algn="l" rtl="0">
              <a:spcBef>
                <a:spcPts val="0"/>
              </a:spcBef>
              <a:spcAft>
                <a:spcPts val="0"/>
              </a:spcAft>
              <a:buNone/>
            </a:pPr>
            <a:endParaRPr sz="800">
              <a:solidFill>
                <a:schemeClr val="accent4"/>
              </a:solidFill>
              <a:latin typeface="Open Sans"/>
              <a:ea typeface="Open Sans"/>
              <a:cs typeface="Open Sans"/>
              <a:sym typeface="Open Sans"/>
            </a:endParaRPr>
          </a:p>
        </p:txBody>
      </p:sp>
      <p:sp>
        <p:nvSpPr>
          <p:cNvPr id="3808" name="Google Shape;3808;p226"/>
          <p:cNvSpPr/>
          <p:nvPr/>
        </p:nvSpPr>
        <p:spPr>
          <a:xfrm>
            <a:off x="7176625" y="3140825"/>
            <a:ext cx="1693200" cy="16227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91440" marR="0" lvl="0" indent="-96520" algn="l" rtl="0">
              <a:lnSpc>
                <a:spcPct val="100000"/>
              </a:lnSpc>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TBD (Discussion with Stephanie)</a:t>
            </a:r>
            <a:endParaRPr sz="800">
              <a:solidFill>
                <a:schemeClr val="lt1"/>
              </a:solidFill>
              <a:latin typeface="Open Sans"/>
              <a:ea typeface="Open Sans"/>
              <a:cs typeface="Open Sans"/>
              <a:sym typeface="Open Sans"/>
            </a:endParaRPr>
          </a:p>
        </p:txBody>
      </p:sp>
      <p:sp>
        <p:nvSpPr>
          <p:cNvPr id="3809" name="Google Shape;3809;p226"/>
          <p:cNvSpPr txBox="1"/>
          <p:nvPr/>
        </p:nvSpPr>
        <p:spPr>
          <a:xfrm>
            <a:off x="1309275" y="0"/>
            <a:ext cx="22425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Target State and Implementation Roadmap</a:t>
            </a:r>
            <a:endParaRPr sz="700" b="1">
              <a:solidFill>
                <a:schemeClr val="lt1"/>
              </a:solidFill>
              <a:latin typeface="Open Sans"/>
              <a:ea typeface="Open Sans"/>
              <a:cs typeface="Open Sans"/>
              <a:sym typeface="Open Sans"/>
            </a:endParaRPr>
          </a:p>
        </p:txBody>
      </p:sp>
      <p:sp>
        <p:nvSpPr>
          <p:cNvPr id="3810" name="Google Shape;3810;p226"/>
          <p:cNvSpPr txBox="1"/>
          <p:nvPr/>
        </p:nvSpPr>
        <p:spPr>
          <a:xfrm>
            <a:off x="2175" y="0"/>
            <a:ext cx="1307100" cy="179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Executive Summary</a:t>
            </a:r>
            <a:endParaRPr sz="700">
              <a:solidFill>
                <a:schemeClr val="lt1"/>
              </a:solidFill>
              <a:latin typeface="Open Sans"/>
              <a:ea typeface="Open Sans"/>
              <a:cs typeface="Open Sans"/>
              <a:sym typeface="Open Sans"/>
            </a:endParaRPr>
          </a:p>
        </p:txBody>
      </p:sp>
      <p:sp>
        <p:nvSpPr>
          <p:cNvPr id="3811" name="Google Shape;3811;p226"/>
          <p:cNvSpPr txBox="1"/>
          <p:nvPr/>
        </p:nvSpPr>
        <p:spPr>
          <a:xfrm>
            <a:off x="27570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Architecture</a:t>
            </a:r>
            <a:endParaRPr sz="700">
              <a:solidFill>
                <a:schemeClr val="accent6"/>
              </a:solidFill>
              <a:latin typeface="Open Sans"/>
              <a:ea typeface="Open Sans"/>
              <a:cs typeface="Open Sans"/>
              <a:sym typeface="Open Sans"/>
            </a:endParaRPr>
          </a:p>
        </p:txBody>
      </p:sp>
      <p:sp>
        <p:nvSpPr>
          <p:cNvPr id="3812" name="Google Shape;3812;p226"/>
          <p:cNvSpPr txBox="1"/>
          <p:nvPr/>
        </p:nvSpPr>
        <p:spPr>
          <a:xfrm>
            <a:off x="2175" y="164600"/>
            <a:ext cx="8880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Baseball Card</a:t>
            </a:r>
            <a:endParaRPr sz="700" b="1">
              <a:solidFill>
                <a:schemeClr val="lt1"/>
              </a:solidFill>
              <a:latin typeface="Open Sans"/>
              <a:ea typeface="Open Sans"/>
              <a:cs typeface="Open Sans"/>
              <a:sym typeface="Open Sans"/>
            </a:endParaRPr>
          </a:p>
        </p:txBody>
      </p:sp>
      <p:sp>
        <p:nvSpPr>
          <p:cNvPr id="3813" name="Google Shape;3813;p226"/>
          <p:cNvSpPr txBox="1"/>
          <p:nvPr/>
        </p:nvSpPr>
        <p:spPr>
          <a:xfrm>
            <a:off x="3595275" y="1646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Design</a:t>
            </a:r>
            <a:endParaRPr sz="700">
              <a:solidFill>
                <a:schemeClr val="accent6"/>
              </a:solidFill>
              <a:latin typeface="Open Sans"/>
              <a:ea typeface="Open Sans"/>
              <a:cs typeface="Open Sans"/>
              <a:sym typeface="Open Sans"/>
            </a:endParaRPr>
          </a:p>
        </p:txBody>
      </p:sp>
      <p:sp>
        <p:nvSpPr>
          <p:cNvPr id="3814" name="Google Shape;3814;p226"/>
          <p:cNvSpPr txBox="1"/>
          <p:nvPr/>
        </p:nvSpPr>
        <p:spPr>
          <a:xfrm>
            <a:off x="4438275" y="1646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Plan</a:t>
            </a:r>
            <a:endParaRPr sz="700">
              <a:solidFill>
                <a:schemeClr val="accent6"/>
              </a:solidFill>
              <a:latin typeface="Open Sans"/>
              <a:ea typeface="Open Sans"/>
              <a:cs typeface="Open Sans"/>
              <a:sym typeface="Open Sans"/>
            </a:endParaRPr>
          </a:p>
        </p:txBody>
      </p:sp>
      <p:sp>
        <p:nvSpPr>
          <p:cNvPr id="3815" name="Google Shape;3815;p226"/>
          <p:cNvSpPr txBox="1"/>
          <p:nvPr/>
        </p:nvSpPr>
        <p:spPr>
          <a:xfrm>
            <a:off x="18852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Process Context</a:t>
            </a:r>
            <a:endParaRPr sz="700">
              <a:solidFill>
                <a:schemeClr val="accent6"/>
              </a:solidFill>
              <a:latin typeface="Open Sans"/>
              <a:ea typeface="Open Sans"/>
              <a:cs typeface="Open Sans"/>
              <a:sym typeface="Open Sans"/>
            </a:endParaRPr>
          </a:p>
        </p:txBody>
      </p:sp>
      <p:sp>
        <p:nvSpPr>
          <p:cNvPr id="3816" name="Google Shape;3816;p226"/>
          <p:cNvSpPr txBox="1"/>
          <p:nvPr/>
        </p:nvSpPr>
        <p:spPr>
          <a:xfrm>
            <a:off x="810350" y="164600"/>
            <a:ext cx="11076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Context Information:</a:t>
            </a:r>
            <a:endParaRPr sz="700">
              <a:solidFill>
                <a:schemeClr val="lt1"/>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1" name="Google Shape;3821;p227"/>
          <p:cNvSpPr txBox="1">
            <a:spLocks noGrp="1"/>
          </p:cNvSpPr>
          <p:nvPr>
            <p:ph type="title"/>
          </p:nvPr>
        </p:nvSpPr>
        <p:spPr>
          <a:xfrm>
            <a:off x="274326" y="493776"/>
            <a:ext cx="8595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solidFill>
                  <a:schemeClr val="dk1"/>
                </a:solidFill>
              </a:rPr>
              <a:t>Interaction Model</a:t>
            </a:r>
            <a:endParaRPr>
              <a:solidFill>
                <a:schemeClr val="dk1"/>
              </a:solidFill>
            </a:endParaRPr>
          </a:p>
          <a:p>
            <a:pPr marL="0" lvl="0" indent="0" algn="l" rtl="0">
              <a:spcBef>
                <a:spcPts val="0"/>
              </a:spcBef>
              <a:spcAft>
                <a:spcPts val="0"/>
              </a:spcAft>
              <a:buClr>
                <a:srgbClr val="000000"/>
              </a:buClr>
              <a:buSzPts val="1800"/>
              <a:buFont typeface="Arial"/>
              <a:buNone/>
            </a:pPr>
            <a:r>
              <a:rPr lang="en" sz="1400" i="1">
                <a:solidFill>
                  <a:schemeClr val="dk1"/>
                </a:solidFill>
              </a:rPr>
              <a:t>A cross functional structure where business, operations and technology work closely together</a:t>
            </a:r>
            <a:endParaRPr>
              <a:solidFill>
                <a:schemeClr val="dk1"/>
              </a:solidFill>
            </a:endParaRPr>
          </a:p>
        </p:txBody>
      </p:sp>
      <p:sp>
        <p:nvSpPr>
          <p:cNvPr id="3822" name="Google Shape;3822;p227"/>
          <p:cNvSpPr/>
          <p:nvPr/>
        </p:nvSpPr>
        <p:spPr>
          <a:xfrm>
            <a:off x="274325" y="1846075"/>
            <a:ext cx="5661000" cy="764700"/>
          </a:xfrm>
          <a:prstGeom prst="roundRect">
            <a:avLst>
              <a:gd name="adj" fmla="val 9069"/>
            </a:avLst>
          </a:prstGeom>
          <a:solidFill>
            <a:schemeClr val="accent2"/>
          </a:solidFill>
          <a:ln>
            <a:noFill/>
          </a:ln>
        </p:spPr>
        <p:txBody>
          <a:bodyPr spcFirstLastPara="1" wrap="square" lIns="91425" tIns="9125"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0" i="0" u="none" strike="noStrike" cap="none">
                <a:solidFill>
                  <a:schemeClr val="lt1"/>
                </a:solidFill>
                <a:latin typeface="Open Sans"/>
                <a:ea typeface="Open Sans"/>
                <a:cs typeface="Open Sans"/>
                <a:sym typeface="Open Sans"/>
              </a:rPr>
              <a:t>Advisory Council</a:t>
            </a:r>
            <a:endParaRPr sz="1000" b="0" i="0" u="none" strike="noStrike" cap="none">
              <a:solidFill>
                <a:schemeClr val="lt1"/>
              </a:solidFill>
              <a:latin typeface="Open Sans"/>
              <a:ea typeface="Open Sans"/>
              <a:cs typeface="Open Sans"/>
              <a:sym typeface="Open Sans"/>
            </a:endParaRPr>
          </a:p>
        </p:txBody>
      </p:sp>
      <p:sp>
        <p:nvSpPr>
          <p:cNvPr id="3823" name="Google Shape;3823;p227"/>
          <p:cNvSpPr/>
          <p:nvPr/>
        </p:nvSpPr>
        <p:spPr>
          <a:xfrm>
            <a:off x="274325" y="2799957"/>
            <a:ext cx="5661000" cy="1952400"/>
          </a:xfrm>
          <a:prstGeom prst="roundRect">
            <a:avLst>
              <a:gd name="adj" fmla="val 9069"/>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0" i="0" u="none" strike="noStrike" cap="none">
                <a:solidFill>
                  <a:schemeClr val="dk1"/>
                </a:solidFill>
                <a:latin typeface="Open Sans"/>
                <a:ea typeface="Open Sans"/>
                <a:cs typeface="Open Sans"/>
                <a:sym typeface="Open Sans"/>
              </a:rPr>
              <a:t>Delivery Teams</a:t>
            </a:r>
            <a:endParaRPr sz="1000" b="0" i="0" u="none" strike="noStrike" cap="none">
              <a:solidFill>
                <a:schemeClr val="dk1"/>
              </a:solidFill>
              <a:latin typeface="Open Sans"/>
              <a:ea typeface="Open Sans"/>
              <a:cs typeface="Open Sans"/>
              <a:sym typeface="Open Sans"/>
            </a:endParaRPr>
          </a:p>
        </p:txBody>
      </p:sp>
      <p:sp>
        <p:nvSpPr>
          <p:cNvPr id="3824" name="Google Shape;3824;p227"/>
          <p:cNvSpPr/>
          <p:nvPr/>
        </p:nvSpPr>
        <p:spPr>
          <a:xfrm>
            <a:off x="6092066" y="2017125"/>
            <a:ext cx="2779800" cy="201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Open Sans"/>
                <a:ea typeface="Open Sans"/>
                <a:cs typeface="Open Sans"/>
                <a:sym typeface="Open Sans"/>
              </a:rPr>
              <a:t>Advisory Council</a:t>
            </a:r>
            <a:endParaRPr sz="700" b="1" i="0" u="none" strike="noStrike" cap="none">
              <a:solidFill>
                <a:schemeClr val="lt1"/>
              </a:solidFill>
              <a:latin typeface="Open Sans"/>
              <a:ea typeface="Open Sans"/>
              <a:cs typeface="Open Sans"/>
              <a:sym typeface="Open Sans"/>
            </a:endParaRPr>
          </a:p>
        </p:txBody>
      </p:sp>
      <p:sp>
        <p:nvSpPr>
          <p:cNvPr id="3825" name="Google Shape;3825;p227"/>
          <p:cNvSpPr txBox="1">
            <a:spLocks noGrp="1"/>
          </p:cNvSpPr>
          <p:nvPr>
            <p:ph type="body" idx="4294967295"/>
          </p:nvPr>
        </p:nvSpPr>
        <p:spPr>
          <a:xfrm>
            <a:off x="274325" y="1060704"/>
            <a:ext cx="8595300" cy="153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200"/>
              <a:buFont typeface="Arial"/>
              <a:buNone/>
            </a:pPr>
            <a:r>
              <a:rPr lang="en">
                <a:solidFill>
                  <a:schemeClr val="dk1"/>
                </a:solidFill>
              </a:rPr>
              <a:t>The approach encourages an overall agile development approach that drives collaboration and knowledge sharing across the teams. </a:t>
            </a:r>
            <a:endParaRPr>
              <a:solidFill>
                <a:schemeClr val="dk1"/>
              </a:solidFill>
            </a:endParaRPr>
          </a:p>
        </p:txBody>
      </p:sp>
      <p:sp>
        <p:nvSpPr>
          <p:cNvPr id="3826" name="Google Shape;3826;p227"/>
          <p:cNvSpPr/>
          <p:nvPr/>
        </p:nvSpPr>
        <p:spPr>
          <a:xfrm>
            <a:off x="274650" y="1323225"/>
            <a:ext cx="5661000" cy="403500"/>
          </a:xfrm>
          <a:prstGeom prst="roundRect">
            <a:avLst>
              <a:gd name="adj" fmla="val 16667"/>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100" b="0" i="0" u="none" strike="noStrike" cap="none">
                <a:solidFill>
                  <a:schemeClr val="lt1"/>
                </a:solidFill>
                <a:latin typeface="Open Sans"/>
                <a:ea typeface="Open Sans"/>
                <a:cs typeface="Open Sans"/>
                <a:sym typeface="Open Sans"/>
              </a:rPr>
              <a:t>Steering Committee</a:t>
            </a:r>
            <a:endParaRPr sz="1100" b="0" i="0" u="none" strike="noStrike" cap="none">
              <a:solidFill>
                <a:schemeClr val="lt1"/>
              </a:solidFill>
              <a:latin typeface="Open Sans"/>
              <a:ea typeface="Open Sans"/>
              <a:cs typeface="Open Sans"/>
              <a:sym typeface="Open Sans"/>
            </a:endParaRPr>
          </a:p>
        </p:txBody>
      </p:sp>
      <p:sp>
        <p:nvSpPr>
          <p:cNvPr id="3827" name="Google Shape;3827;p227"/>
          <p:cNvSpPr/>
          <p:nvPr/>
        </p:nvSpPr>
        <p:spPr>
          <a:xfrm>
            <a:off x="3098980" y="2081141"/>
            <a:ext cx="2494200" cy="430500"/>
          </a:xfrm>
          <a:prstGeom prst="roundRect">
            <a:avLst>
              <a:gd name="adj" fmla="val 16667"/>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1000" b="0" i="0" u="none" strike="noStrike" cap="none">
                <a:solidFill>
                  <a:srgbClr val="404040"/>
                </a:solidFill>
                <a:latin typeface="Open Sans"/>
                <a:ea typeface="Open Sans"/>
                <a:cs typeface="Open Sans"/>
                <a:sym typeface="Open Sans"/>
              </a:rPr>
              <a:t>Program Management</a:t>
            </a:r>
            <a:endParaRPr sz="1000" b="0" i="0" u="none" strike="noStrike" cap="none">
              <a:solidFill>
                <a:srgbClr val="404040"/>
              </a:solidFill>
              <a:latin typeface="Open Sans"/>
              <a:ea typeface="Open Sans"/>
              <a:cs typeface="Open Sans"/>
              <a:sym typeface="Open Sans"/>
            </a:endParaRPr>
          </a:p>
        </p:txBody>
      </p:sp>
      <p:sp>
        <p:nvSpPr>
          <p:cNvPr id="3828" name="Google Shape;3828;p227"/>
          <p:cNvSpPr/>
          <p:nvPr/>
        </p:nvSpPr>
        <p:spPr>
          <a:xfrm>
            <a:off x="616971" y="2076774"/>
            <a:ext cx="2379600" cy="428400"/>
          </a:xfrm>
          <a:prstGeom prst="roundRect">
            <a:avLst>
              <a:gd name="adj" fmla="val 16667"/>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1000" b="0" i="0" u="none" strike="noStrike" cap="none">
                <a:solidFill>
                  <a:srgbClr val="404040"/>
                </a:solidFill>
                <a:latin typeface="Open Sans"/>
                <a:ea typeface="Open Sans"/>
                <a:cs typeface="Open Sans"/>
                <a:sym typeface="Open Sans"/>
              </a:rPr>
              <a:t>Design Authority</a:t>
            </a:r>
            <a:endParaRPr sz="1000" b="0" i="0" u="none" strike="noStrike" cap="none">
              <a:solidFill>
                <a:srgbClr val="40404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800" i="1">
                <a:solidFill>
                  <a:srgbClr val="404040"/>
                </a:solidFill>
                <a:latin typeface="Open Sans"/>
                <a:ea typeface="Open Sans"/>
                <a:cs typeface="Open Sans"/>
                <a:sym typeface="Open Sans"/>
              </a:rPr>
              <a:t>(Technology &amp; Business)</a:t>
            </a:r>
            <a:endParaRPr sz="800" i="1">
              <a:solidFill>
                <a:srgbClr val="404040"/>
              </a:solidFill>
              <a:latin typeface="Open Sans"/>
              <a:ea typeface="Open Sans"/>
              <a:cs typeface="Open Sans"/>
              <a:sym typeface="Open Sans"/>
            </a:endParaRPr>
          </a:p>
        </p:txBody>
      </p:sp>
      <p:cxnSp>
        <p:nvCxnSpPr>
          <p:cNvPr id="3829" name="Google Shape;3829;p227"/>
          <p:cNvCxnSpPr>
            <a:stCxn id="3828" idx="2"/>
            <a:endCxn id="3823" idx="0"/>
          </p:cNvCxnSpPr>
          <p:nvPr/>
        </p:nvCxnSpPr>
        <p:spPr>
          <a:xfrm rot="-5400000" flipH="1">
            <a:off x="2308371" y="2003574"/>
            <a:ext cx="294900" cy="1298100"/>
          </a:xfrm>
          <a:prstGeom prst="bentConnector3">
            <a:avLst>
              <a:gd name="adj1" fmla="val 49980"/>
            </a:avLst>
          </a:prstGeom>
          <a:noFill/>
          <a:ln w="9525" cap="flat" cmpd="sng">
            <a:solidFill>
              <a:schemeClr val="dk2"/>
            </a:solidFill>
            <a:prstDash val="solid"/>
            <a:round/>
            <a:headEnd type="none" w="sm" len="sm"/>
            <a:tailEnd type="none" w="sm" len="sm"/>
          </a:ln>
        </p:spPr>
      </p:cxnSp>
      <p:cxnSp>
        <p:nvCxnSpPr>
          <p:cNvPr id="3830" name="Google Shape;3830;p227"/>
          <p:cNvCxnSpPr>
            <a:stCxn id="3823" idx="0"/>
            <a:endCxn id="3827" idx="2"/>
          </p:cNvCxnSpPr>
          <p:nvPr/>
        </p:nvCxnSpPr>
        <p:spPr>
          <a:xfrm rot="-5400000">
            <a:off x="3581375" y="2035107"/>
            <a:ext cx="288300" cy="1241400"/>
          </a:xfrm>
          <a:prstGeom prst="bentConnector3">
            <a:avLst>
              <a:gd name="adj1" fmla="val 50003"/>
            </a:avLst>
          </a:prstGeom>
          <a:noFill/>
          <a:ln w="9525" cap="flat" cmpd="sng">
            <a:solidFill>
              <a:schemeClr val="dk2"/>
            </a:solidFill>
            <a:prstDash val="solid"/>
            <a:round/>
            <a:headEnd type="none" w="sm" len="sm"/>
            <a:tailEnd type="none" w="sm" len="sm"/>
          </a:ln>
        </p:spPr>
      </p:cxnSp>
      <p:sp>
        <p:nvSpPr>
          <p:cNvPr id="3831" name="Google Shape;3831;p227"/>
          <p:cNvSpPr/>
          <p:nvPr/>
        </p:nvSpPr>
        <p:spPr>
          <a:xfrm>
            <a:off x="3265032" y="3131856"/>
            <a:ext cx="816900" cy="15366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SGI &amp; BE</a:t>
            </a:r>
            <a:endParaRPr sz="700" b="0" i="0" u="none" strike="noStrike" cap="none">
              <a:solidFill>
                <a:schemeClr val="dk1"/>
              </a:solidFill>
              <a:latin typeface="Open Sans"/>
              <a:ea typeface="Open Sans"/>
              <a:cs typeface="Open Sans"/>
              <a:sym typeface="Open Sans"/>
            </a:endParaRPr>
          </a:p>
        </p:txBody>
      </p:sp>
      <p:sp>
        <p:nvSpPr>
          <p:cNvPr id="3832" name="Google Shape;3832;p227"/>
          <p:cNvSpPr/>
          <p:nvPr/>
        </p:nvSpPr>
        <p:spPr>
          <a:xfrm>
            <a:off x="3343505" y="4192211"/>
            <a:ext cx="660000" cy="2748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Business Excellence</a:t>
            </a:r>
            <a:endParaRPr sz="700" b="0" i="0" u="none" strike="noStrike" cap="none">
              <a:solidFill>
                <a:schemeClr val="lt1"/>
              </a:solidFill>
              <a:latin typeface="Open Sans"/>
              <a:ea typeface="Open Sans"/>
              <a:cs typeface="Open Sans"/>
              <a:sym typeface="Open Sans"/>
            </a:endParaRPr>
          </a:p>
        </p:txBody>
      </p:sp>
      <p:sp>
        <p:nvSpPr>
          <p:cNvPr id="3833" name="Google Shape;3833;p227"/>
          <p:cNvSpPr/>
          <p:nvPr/>
        </p:nvSpPr>
        <p:spPr>
          <a:xfrm>
            <a:off x="3343505" y="3772519"/>
            <a:ext cx="660000" cy="2748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M&amp;A Integrations</a:t>
            </a:r>
            <a:endParaRPr sz="700" b="0" i="0" u="none" strike="noStrike" cap="none">
              <a:solidFill>
                <a:schemeClr val="lt1"/>
              </a:solidFill>
              <a:latin typeface="Open Sans"/>
              <a:ea typeface="Open Sans"/>
              <a:cs typeface="Open Sans"/>
              <a:sym typeface="Open Sans"/>
            </a:endParaRPr>
          </a:p>
        </p:txBody>
      </p:sp>
      <p:sp>
        <p:nvSpPr>
          <p:cNvPr id="3834" name="Google Shape;3834;p227"/>
          <p:cNvSpPr/>
          <p:nvPr/>
        </p:nvSpPr>
        <p:spPr>
          <a:xfrm>
            <a:off x="3343505" y="3352827"/>
            <a:ext cx="660000" cy="2748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Salesforce</a:t>
            </a:r>
            <a:endParaRPr sz="700" b="0" i="0" u="none" strike="noStrike" cap="none">
              <a:solidFill>
                <a:schemeClr val="lt1"/>
              </a:solidFill>
              <a:latin typeface="Open Sans"/>
              <a:ea typeface="Open Sans"/>
              <a:cs typeface="Open Sans"/>
              <a:sym typeface="Open Sans"/>
            </a:endParaRPr>
          </a:p>
        </p:txBody>
      </p:sp>
      <p:sp>
        <p:nvSpPr>
          <p:cNvPr id="3835" name="Google Shape;3835;p227"/>
          <p:cNvSpPr txBox="1"/>
          <p:nvPr/>
        </p:nvSpPr>
        <p:spPr>
          <a:xfrm>
            <a:off x="6092066" y="1524525"/>
            <a:ext cx="2779800" cy="455700"/>
          </a:xfrm>
          <a:prstGeom prst="rect">
            <a:avLst/>
          </a:prstGeom>
          <a:noFill/>
          <a:ln>
            <a:noFill/>
          </a:ln>
        </p:spPr>
        <p:txBody>
          <a:bodyPr spcFirstLastPara="1" wrap="square" lIns="45700" tIns="27425" rIns="45700" bIns="27425" anchor="t" anchorCtr="0">
            <a:spAutoFit/>
          </a:bodyPr>
          <a:lstStyle/>
          <a:p>
            <a:pPr marL="73152" marR="0" lvl="0" indent="-81026" algn="l" rtl="0">
              <a:lnSpc>
                <a:spcPct val="100000"/>
              </a:lnSpc>
              <a:spcBef>
                <a:spcPts val="0"/>
              </a:spcBef>
              <a:spcAft>
                <a:spcPts val="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Set direction and expected outcomes</a:t>
            </a:r>
            <a:endParaRPr sz="700" b="0" i="0" u="none" strike="noStrike" cap="none">
              <a:solidFill>
                <a:schemeClr val="dk1"/>
              </a:solidFill>
              <a:latin typeface="Open Sans"/>
              <a:ea typeface="Open Sans"/>
              <a:cs typeface="Open Sans"/>
              <a:sym typeface="Open Sans"/>
            </a:endParaRPr>
          </a:p>
          <a:p>
            <a:pPr marL="73152" marR="0" lvl="0" indent="-81026" algn="l" rtl="0">
              <a:lnSpc>
                <a:spcPct val="100000"/>
              </a:lnSpc>
              <a:spcBef>
                <a:spcPts val="300"/>
              </a:spcBef>
              <a:spcAft>
                <a:spcPts val="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Decide on organization choice points</a:t>
            </a:r>
            <a:endParaRPr sz="700" b="0" i="0" u="none" strike="noStrike" cap="none">
              <a:solidFill>
                <a:schemeClr val="dk1"/>
              </a:solidFill>
              <a:latin typeface="Open Sans"/>
              <a:ea typeface="Open Sans"/>
              <a:cs typeface="Open Sans"/>
              <a:sym typeface="Open Sans"/>
            </a:endParaRPr>
          </a:p>
          <a:p>
            <a:pPr marL="73152" marR="0" lvl="0" indent="-81026" algn="l" rtl="0">
              <a:lnSpc>
                <a:spcPct val="100000"/>
              </a:lnSpc>
              <a:spcBef>
                <a:spcPts val="300"/>
              </a:spcBef>
              <a:spcAft>
                <a:spcPts val="30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Approve org recommendations and timing for implementation</a:t>
            </a:r>
            <a:endParaRPr sz="700" b="0" i="0" u="none" strike="noStrike" cap="none">
              <a:solidFill>
                <a:schemeClr val="dk1"/>
              </a:solidFill>
              <a:latin typeface="Open Sans"/>
              <a:ea typeface="Open Sans"/>
              <a:cs typeface="Open Sans"/>
              <a:sym typeface="Open Sans"/>
            </a:endParaRPr>
          </a:p>
        </p:txBody>
      </p:sp>
      <p:sp>
        <p:nvSpPr>
          <p:cNvPr id="3836" name="Google Shape;3836;p227"/>
          <p:cNvSpPr txBox="1"/>
          <p:nvPr/>
        </p:nvSpPr>
        <p:spPr>
          <a:xfrm>
            <a:off x="6092066" y="2219800"/>
            <a:ext cx="2779800" cy="1148400"/>
          </a:xfrm>
          <a:prstGeom prst="rect">
            <a:avLst/>
          </a:prstGeom>
          <a:noFill/>
          <a:ln>
            <a:noFill/>
          </a:ln>
        </p:spPr>
        <p:txBody>
          <a:bodyPr spcFirstLastPara="1" wrap="square" lIns="45700" tIns="27425" rIns="45700" bIns="27425" anchor="t" anchorCtr="0">
            <a:spAutoFit/>
          </a:bodyPr>
          <a:lstStyle/>
          <a:p>
            <a:pPr marL="109728" marR="0" lvl="0" indent="-117602" algn="l" rtl="0">
              <a:lnSpc>
                <a:spcPct val="100000"/>
              </a:lnSpc>
              <a:spcBef>
                <a:spcPts val="0"/>
              </a:spcBef>
              <a:spcAft>
                <a:spcPts val="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Oversee and guide day to day the work </a:t>
            </a:r>
            <a:endParaRPr sz="700" b="0" i="0" u="none" strike="noStrike" cap="none">
              <a:solidFill>
                <a:schemeClr val="dk1"/>
              </a:solidFill>
              <a:latin typeface="Open Sans"/>
              <a:ea typeface="Open Sans"/>
              <a:cs typeface="Open Sans"/>
              <a:sym typeface="Open Sans"/>
            </a:endParaRPr>
          </a:p>
          <a:p>
            <a:pPr marL="109728" marR="0" lvl="0" indent="-117602" algn="l" rtl="0">
              <a:lnSpc>
                <a:spcPct val="100000"/>
              </a:lnSpc>
              <a:spcBef>
                <a:spcPts val="300"/>
              </a:spcBef>
              <a:spcAft>
                <a:spcPts val="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Engage critical stakeholders during the transformation</a:t>
            </a:r>
            <a:endParaRPr sz="700" b="0" i="0" u="none" strike="noStrike" cap="none">
              <a:solidFill>
                <a:schemeClr val="dk1"/>
              </a:solidFill>
              <a:latin typeface="Open Sans"/>
              <a:ea typeface="Open Sans"/>
              <a:cs typeface="Open Sans"/>
              <a:sym typeface="Open Sans"/>
            </a:endParaRPr>
          </a:p>
          <a:p>
            <a:pPr marL="109728" marR="0" lvl="0" indent="-117602" algn="l" rtl="0">
              <a:lnSpc>
                <a:spcPct val="100000"/>
              </a:lnSpc>
              <a:spcBef>
                <a:spcPts val="300"/>
              </a:spcBef>
              <a:spcAft>
                <a:spcPts val="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Provide executive leadership for business and IT decisions</a:t>
            </a:r>
            <a:endParaRPr sz="700" b="0" i="0" u="none" strike="noStrike" cap="none">
              <a:solidFill>
                <a:schemeClr val="dk1"/>
              </a:solidFill>
              <a:latin typeface="Open Sans"/>
              <a:ea typeface="Open Sans"/>
              <a:cs typeface="Open Sans"/>
              <a:sym typeface="Open Sans"/>
            </a:endParaRPr>
          </a:p>
          <a:p>
            <a:pPr marL="109728" marR="0" lvl="0" indent="-117602" algn="l" rtl="0">
              <a:lnSpc>
                <a:spcPct val="100000"/>
              </a:lnSpc>
              <a:spcBef>
                <a:spcPts val="300"/>
              </a:spcBef>
              <a:spcAft>
                <a:spcPts val="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Address both technical and functional obstacles</a:t>
            </a:r>
            <a:endParaRPr sz="700" b="0" i="0" u="none" strike="noStrike" cap="none">
              <a:solidFill>
                <a:schemeClr val="dk1"/>
              </a:solidFill>
              <a:latin typeface="Open Sans"/>
              <a:ea typeface="Open Sans"/>
              <a:cs typeface="Open Sans"/>
              <a:sym typeface="Open Sans"/>
            </a:endParaRPr>
          </a:p>
          <a:p>
            <a:pPr marL="109728" marR="0" lvl="0" indent="-117602" algn="l" rtl="0">
              <a:lnSpc>
                <a:spcPct val="100000"/>
              </a:lnSpc>
              <a:spcBef>
                <a:spcPts val="300"/>
              </a:spcBef>
              <a:spcAft>
                <a:spcPts val="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Stress test recommendations against overall solution impact</a:t>
            </a:r>
            <a:endParaRPr sz="700" b="0" i="0" u="none" strike="noStrike" cap="none">
              <a:solidFill>
                <a:schemeClr val="dk1"/>
              </a:solidFill>
              <a:latin typeface="Open Sans"/>
              <a:ea typeface="Open Sans"/>
              <a:cs typeface="Open Sans"/>
              <a:sym typeface="Open Sans"/>
            </a:endParaRPr>
          </a:p>
          <a:p>
            <a:pPr marL="109728" marR="0" lvl="0" indent="-117602" algn="l" rtl="0">
              <a:lnSpc>
                <a:spcPct val="100000"/>
              </a:lnSpc>
              <a:spcBef>
                <a:spcPts val="300"/>
              </a:spcBef>
              <a:spcAft>
                <a:spcPts val="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Evaluate architectural, financial and schedule impacts on any proposed change requests </a:t>
            </a:r>
            <a:endParaRPr sz="700" b="0" i="0" u="none" strike="noStrike" cap="none">
              <a:solidFill>
                <a:schemeClr val="dk1"/>
              </a:solidFill>
              <a:latin typeface="Open Sans"/>
              <a:ea typeface="Open Sans"/>
              <a:cs typeface="Open Sans"/>
              <a:sym typeface="Open Sans"/>
            </a:endParaRPr>
          </a:p>
          <a:p>
            <a:pPr marL="109728" marR="0" lvl="0" indent="-117602" algn="l" rtl="0">
              <a:lnSpc>
                <a:spcPct val="100000"/>
              </a:lnSpc>
              <a:spcBef>
                <a:spcPts val="300"/>
              </a:spcBef>
              <a:spcAft>
                <a:spcPts val="30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Guide team on who to engage and how</a:t>
            </a:r>
            <a:endParaRPr sz="700" b="0" i="0" u="none" strike="noStrike" cap="none">
              <a:solidFill>
                <a:schemeClr val="dk1"/>
              </a:solidFill>
              <a:latin typeface="Open Sans"/>
              <a:ea typeface="Open Sans"/>
              <a:cs typeface="Open Sans"/>
              <a:sym typeface="Open Sans"/>
            </a:endParaRPr>
          </a:p>
        </p:txBody>
      </p:sp>
      <p:sp>
        <p:nvSpPr>
          <p:cNvPr id="3837" name="Google Shape;3837;p227"/>
          <p:cNvSpPr/>
          <p:nvPr/>
        </p:nvSpPr>
        <p:spPr>
          <a:xfrm>
            <a:off x="6092066" y="1323225"/>
            <a:ext cx="2779800" cy="201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Open Sans"/>
                <a:ea typeface="Open Sans"/>
                <a:cs typeface="Open Sans"/>
                <a:sym typeface="Open Sans"/>
              </a:rPr>
              <a:t>Steering Committee</a:t>
            </a:r>
            <a:endParaRPr sz="700" b="1" i="0" u="none" strike="noStrike" cap="none">
              <a:solidFill>
                <a:schemeClr val="lt1"/>
              </a:solidFill>
              <a:latin typeface="Open Sans"/>
              <a:ea typeface="Open Sans"/>
              <a:cs typeface="Open Sans"/>
              <a:sym typeface="Open Sans"/>
            </a:endParaRPr>
          </a:p>
        </p:txBody>
      </p:sp>
      <p:sp>
        <p:nvSpPr>
          <p:cNvPr id="3838" name="Google Shape;3838;p227"/>
          <p:cNvSpPr/>
          <p:nvPr/>
        </p:nvSpPr>
        <p:spPr>
          <a:xfrm>
            <a:off x="4114479" y="3131856"/>
            <a:ext cx="835200" cy="15366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Operations</a:t>
            </a:r>
            <a:endParaRPr sz="700" b="0" i="0" u="none" strike="noStrike" cap="none">
              <a:solidFill>
                <a:schemeClr val="dk1"/>
              </a:solidFill>
              <a:latin typeface="Open Sans"/>
              <a:ea typeface="Open Sans"/>
              <a:cs typeface="Open Sans"/>
              <a:sym typeface="Open Sans"/>
            </a:endParaRPr>
          </a:p>
        </p:txBody>
      </p:sp>
      <p:sp>
        <p:nvSpPr>
          <p:cNvPr id="3839" name="Google Shape;3839;p227"/>
          <p:cNvSpPr/>
          <p:nvPr/>
        </p:nvSpPr>
        <p:spPr>
          <a:xfrm>
            <a:off x="4157762" y="3352819"/>
            <a:ext cx="771600" cy="3246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Implementation</a:t>
            </a:r>
            <a:endParaRPr sz="700" b="0" i="0" u="none" strike="noStrike" cap="none">
              <a:solidFill>
                <a:schemeClr val="lt1"/>
              </a:solidFill>
              <a:latin typeface="Open Sans"/>
              <a:ea typeface="Open Sans"/>
              <a:cs typeface="Open Sans"/>
              <a:sym typeface="Open Sans"/>
            </a:endParaRPr>
          </a:p>
        </p:txBody>
      </p:sp>
      <p:sp>
        <p:nvSpPr>
          <p:cNvPr id="3840" name="Google Shape;3840;p227"/>
          <p:cNvSpPr/>
          <p:nvPr/>
        </p:nvSpPr>
        <p:spPr>
          <a:xfrm>
            <a:off x="4157762" y="3986986"/>
            <a:ext cx="771600" cy="3246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Workflow </a:t>
            </a:r>
            <a:endParaRPr sz="700" b="0" i="0" u="none" strike="noStrike" cap="none">
              <a:solidFill>
                <a:schemeClr val="lt1"/>
              </a:solidFill>
              <a:latin typeface="Open Sans"/>
              <a:ea typeface="Open Sans"/>
              <a:cs typeface="Open Sans"/>
              <a:sym typeface="Open Sans"/>
            </a:endParaRPr>
          </a:p>
        </p:txBody>
      </p:sp>
      <p:sp>
        <p:nvSpPr>
          <p:cNvPr id="3841" name="Google Shape;3841;p227"/>
          <p:cNvSpPr/>
          <p:nvPr/>
        </p:nvSpPr>
        <p:spPr>
          <a:xfrm>
            <a:off x="4982093" y="3131856"/>
            <a:ext cx="816900" cy="15366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Finance </a:t>
            </a:r>
            <a:endParaRPr sz="700" b="0" i="0" u="none" strike="noStrike" cap="none">
              <a:solidFill>
                <a:schemeClr val="dk1"/>
              </a:solidFill>
              <a:latin typeface="Open Sans"/>
              <a:ea typeface="Open Sans"/>
              <a:cs typeface="Open Sans"/>
              <a:sym typeface="Open Sans"/>
            </a:endParaRPr>
          </a:p>
        </p:txBody>
      </p:sp>
      <p:sp>
        <p:nvSpPr>
          <p:cNvPr id="3842" name="Google Shape;3842;p227"/>
          <p:cNvSpPr/>
          <p:nvPr/>
        </p:nvSpPr>
        <p:spPr>
          <a:xfrm>
            <a:off x="5036717" y="3352827"/>
            <a:ext cx="707700" cy="2931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Rev Share </a:t>
            </a:r>
            <a:endParaRPr sz="700" b="0" i="0" u="none" strike="noStrike" cap="none">
              <a:solidFill>
                <a:schemeClr val="lt1"/>
              </a:solidFill>
              <a:latin typeface="Open Sans"/>
              <a:ea typeface="Open Sans"/>
              <a:cs typeface="Open Sans"/>
              <a:sym typeface="Open Sans"/>
            </a:endParaRPr>
          </a:p>
        </p:txBody>
      </p:sp>
      <p:sp>
        <p:nvSpPr>
          <p:cNvPr id="3843" name="Google Shape;3843;p227"/>
          <p:cNvSpPr/>
          <p:nvPr/>
        </p:nvSpPr>
        <p:spPr>
          <a:xfrm>
            <a:off x="5036717" y="3991671"/>
            <a:ext cx="707700" cy="322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Billing</a:t>
            </a:r>
            <a:endParaRPr sz="700" b="0" i="0" u="none" strike="noStrike" cap="none">
              <a:solidFill>
                <a:schemeClr val="lt1"/>
              </a:solidFill>
              <a:latin typeface="Open Sans"/>
              <a:ea typeface="Open Sans"/>
              <a:cs typeface="Open Sans"/>
              <a:sym typeface="Open Sans"/>
            </a:endParaRPr>
          </a:p>
        </p:txBody>
      </p:sp>
      <p:sp>
        <p:nvSpPr>
          <p:cNvPr id="3844" name="Google Shape;3844;p227"/>
          <p:cNvSpPr/>
          <p:nvPr/>
        </p:nvSpPr>
        <p:spPr>
          <a:xfrm>
            <a:off x="1302372" y="3131856"/>
            <a:ext cx="1930200" cy="1536600"/>
          </a:xfrm>
          <a:prstGeom prst="roundRect">
            <a:avLst>
              <a:gd name="adj" fmla="val 9080"/>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Technology</a:t>
            </a:r>
            <a:endParaRPr sz="700" b="0" i="0" u="none" strike="noStrike" cap="none">
              <a:solidFill>
                <a:schemeClr val="dk1"/>
              </a:solidFill>
              <a:latin typeface="Open Sans"/>
              <a:ea typeface="Open Sans"/>
              <a:cs typeface="Open Sans"/>
              <a:sym typeface="Open Sans"/>
            </a:endParaRPr>
          </a:p>
        </p:txBody>
      </p:sp>
      <p:sp>
        <p:nvSpPr>
          <p:cNvPr id="3845" name="Google Shape;3845;p227"/>
          <p:cNvSpPr/>
          <p:nvPr/>
        </p:nvSpPr>
        <p:spPr>
          <a:xfrm>
            <a:off x="1372950" y="3356244"/>
            <a:ext cx="1724700" cy="654900"/>
          </a:xfrm>
          <a:prstGeom prst="roundRect">
            <a:avLst>
              <a:gd name="adj" fmla="val 9685"/>
            </a:avLst>
          </a:prstGeom>
          <a:solidFill>
            <a:schemeClr val="lt1"/>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Core Team</a:t>
            </a:r>
            <a:endParaRPr sz="700" b="0" i="0" u="none" strike="noStrike" cap="none">
              <a:solidFill>
                <a:schemeClr val="dk1"/>
              </a:solidFill>
              <a:latin typeface="Open Sans"/>
              <a:ea typeface="Open Sans"/>
              <a:cs typeface="Open Sans"/>
              <a:sym typeface="Open Sans"/>
            </a:endParaRPr>
          </a:p>
        </p:txBody>
      </p:sp>
      <p:sp>
        <p:nvSpPr>
          <p:cNvPr id="3846" name="Google Shape;3846;p227"/>
          <p:cNvSpPr/>
          <p:nvPr/>
        </p:nvSpPr>
        <p:spPr>
          <a:xfrm>
            <a:off x="1372950" y="4036544"/>
            <a:ext cx="1749000" cy="560100"/>
          </a:xfrm>
          <a:prstGeom prst="roundRect">
            <a:avLst>
              <a:gd name="adj" fmla="val 10436"/>
            </a:avLst>
          </a:prstGeom>
          <a:solidFill>
            <a:schemeClr val="accent6"/>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Open Sans"/>
                <a:ea typeface="Open Sans"/>
                <a:cs typeface="Open Sans"/>
                <a:sym typeface="Open Sans"/>
              </a:rPr>
              <a:t>Support Team</a:t>
            </a:r>
            <a:endParaRPr sz="700" b="0" i="0" u="none" strike="noStrike" cap="none">
              <a:solidFill>
                <a:schemeClr val="lt1"/>
              </a:solidFill>
              <a:latin typeface="Open Sans"/>
              <a:ea typeface="Open Sans"/>
              <a:cs typeface="Open Sans"/>
              <a:sym typeface="Open Sans"/>
            </a:endParaRPr>
          </a:p>
        </p:txBody>
      </p:sp>
      <p:sp>
        <p:nvSpPr>
          <p:cNvPr id="3847" name="Google Shape;3847;p227"/>
          <p:cNvSpPr/>
          <p:nvPr/>
        </p:nvSpPr>
        <p:spPr>
          <a:xfrm>
            <a:off x="1427150" y="3728421"/>
            <a:ext cx="795600" cy="250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Data Exchange</a:t>
            </a:r>
            <a:endParaRPr sz="7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Service</a:t>
            </a:r>
            <a:endParaRPr sz="700" b="0" i="0" u="none" strike="noStrike" cap="none">
              <a:solidFill>
                <a:schemeClr val="lt1"/>
              </a:solidFill>
              <a:latin typeface="Open Sans"/>
              <a:ea typeface="Open Sans"/>
              <a:cs typeface="Open Sans"/>
              <a:sym typeface="Open Sans"/>
            </a:endParaRPr>
          </a:p>
        </p:txBody>
      </p:sp>
      <p:sp>
        <p:nvSpPr>
          <p:cNvPr id="3848" name="Google Shape;3848;p227"/>
          <p:cNvSpPr/>
          <p:nvPr/>
        </p:nvSpPr>
        <p:spPr>
          <a:xfrm>
            <a:off x="2243573" y="3728421"/>
            <a:ext cx="795600" cy="250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Data Acquisition</a:t>
            </a:r>
            <a:endParaRPr sz="7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Service</a:t>
            </a:r>
            <a:endParaRPr sz="700" b="0" i="0" u="none" strike="noStrike" cap="none">
              <a:solidFill>
                <a:schemeClr val="lt1"/>
              </a:solidFill>
              <a:latin typeface="Open Sans"/>
              <a:ea typeface="Open Sans"/>
              <a:cs typeface="Open Sans"/>
              <a:sym typeface="Open Sans"/>
            </a:endParaRPr>
          </a:p>
        </p:txBody>
      </p:sp>
      <p:sp>
        <p:nvSpPr>
          <p:cNvPr id="3849" name="Google Shape;3849;p227"/>
          <p:cNvSpPr/>
          <p:nvPr/>
        </p:nvSpPr>
        <p:spPr>
          <a:xfrm>
            <a:off x="1427210" y="3501088"/>
            <a:ext cx="1610400" cy="2019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Employer Onboarding</a:t>
            </a:r>
            <a:endParaRPr sz="700" b="0" i="0" u="none" strike="noStrike" cap="none">
              <a:solidFill>
                <a:schemeClr val="lt1"/>
              </a:solidFill>
              <a:latin typeface="Open Sans"/>
              <a:ea typeface="Open Sans"/>
              <a:cs typeface="Open Sans"/>
              <a:sym typeface="Open Sans"/>
            </a:endParaRPr>
          </a:p>
        </p:txBody>
      </p:sp>
      <p:sp>
        <p:nvSpPr>
          <p:cNvPr id="3850" name="Google Shape;3850;p227"/>
          <p:cNvSpPr/>
          <p:nvPr/>
        </p:nvSpPr>
        <p:spPr>
          <a:xfrm>
            <a:off x="1647093" y="4200839"/>
            <a:ext cx="405300" cy="1533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I9</a:t>
            </a:r>
            <a:endParaRPr sz="700" b="0" i="0" u="none" strike="noStrike" cap="none">
              <a:solidFill>
                <a:schemeClr val="lt1"/>
              </a:solidFill>
              <a:latin typeface="Open Sans"/>
              <a:ea typeface="Open Sans"/>
              <a:cs typeface="Open Sans"/>
              <a:sym typeface="Open Sans"/>
            </a:endParaRPr>
          </a:p>
        </p:txBody>
      </p:sp>
      <p:sp>
        <p:nvSpPr>
          <p:cNvPr id="3851" name="Google Shape;3851;p227"/>
          <p:cNvSpPr/>
          <p:nvPr/>
        </p:nvSpPr>
        <p:spPr>
          <a:xfrm>
            <a:off x="2110274" y="4200830"/>
            <a:ext cx="405300" cy="1533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WOTC</a:t>
            </a:r>
            <a:endParaRPr sz="700" b="0" i="0" u="none" strike="noStrike" cap="none">
              <a:solidFill>
                <a:schemeClr val="lt1"/>
              </a:solidFill>
              <a:latin typeface="Open Sans"/>
              <a:ea typeface="Open Sans"/>
              <a:cs typeface="Open Sans"/>
              <a:sym typeface="Open Sans"/>
            </a:endParaRPr>
          </a:p>
        </p:txBody>
      </p:sp>
      <p:sp>
        <p:nvSpPr>
          <p:cNvPr id="3852" name="Google Shape;3852;p227"/>
          <p:cNvSpPr/>
          <p:nvPr/>
        </p:nvSpPr>
        <p:spPr>
          <a:xfrm>
            <a:off x="362092" y="3131856"/>
            <a:ext cx="907800" cy="15366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Vertical Market Leaders </a:t>
            </a:r>
            <a:endParaRPr sz="7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Open Sans"/>
              <a:ea typeface="Open Sans"/>
              <a:cs typeface="Open Sans"/>
              <a:sym typeface="Open Sans"/>
            </a:endParaRPr>
          </a:p>
        </p:txBody>
      </p:sp>
      <p:sp>
        <p:nvSpPr>
          <p:cNvPr id="3853" name="Google Shape;3853;p227"/>
          <p:cNvSpPr/>
          <p:nvPr/>
        </p:nvSpPr>
        <p:spPr>
          <a:xfrm>
            <a:off x="430192" y="3715078"/>
            <a:ext cx="771600" cy="250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 sz="700" b="0" i="0" u="none" strike="noStrike" cap="none">
                <a:solidFill>
                  <a:schemeClr val="lt1"/>
                </a:solidFill>
                <a:latin typeface="Open Sans"/>
                <a:ea typeface="Open Sans"/>
                <a:cs typeface="Open Sans"/>
                <a:sym typeface="Open Sans"/>
              </a:rPr>
              <a:t>Onboarding </a:t>
            </a:r>
            <a:endParaRPr sz="7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800"/>
              <a:buFont typeface="Arial"/>
              <a:buNone/>
            </a:pPr>
            <a:r>
              <a:rPr lang="en" sz="700" b="0" i="1" u="none" strike="noStrike" cap="none">
                <a:solidFill>
                  <a:schemeClr val="lt1"/>
                </a:solidFill>
                <a:latin typeface="Open Sans"/>
                <a:ea typeface="Open Sans"/>
                <a:cs typeface="Open Sans"/>
                <a:sym typeface="Open Sans"/>
              </a:rPr>
              <a:t>(I9, CC, WOTC) </a:t>
            </a:r>
            <a:endParaRPr sz="700" b="0" i="1" u="none" strike="noStrike" cap="none">
              <a:solidFill>
                <a:schemeClr val="lt1"/>
              </a:solidFill>
              <a:latin typeface="Open Sans"/>
              <a:ea typeface="Open Sans"/>
              <a:cs typeface="Open Sans"/>
              <a:sym typeface="Open Sans"/>
            </a:endParaRPr>
          </a:p>
        </p:txBody>
      </p:sp>
      <p:sp>
        <p:nvSpPr>
          <p:cNvPr id="3854" name="Google Shape;3854;p227"/>
          <p:cNvSpPr/>
          <p:nvPr/>
        </p:nvSpPr>
        <p:spPr>
          <a:xfrm>
            <a:off x="430192" y="4000086"/>
            <a:ext cx="771600" cy="2502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UC </a:t>
            </a:r>
            <a:endParaRPr sz="700" b="0" i="0" u="none" strike="noStrike" cap="none">
              <a:solidFill>
                <a:schemeClr val="lt1"/>
              </a:solidFill>
              <a:latin typeface="Open Sans"/>
              <a:ea typeface="Open Sans"/>
              <a:cs typeface="Open Sans"/>
              <a:sym typeface="Open Sans"/>
            </a:endParaRPr>
          </a:p>
        </p:txBody>
      </p:sp>
      <p:sp>
        <p:nvSpPr>
          <p:cNvPr id="3855" name="Google Shape;3855;p227"/>
          <p:cNvSpPr/>
          <p:nvPr/>
        </p:nvSpPr>
        <p:spPr>
          <a:xfrm>
            <a:off x="428542" y="3434270"/>
            <a:ext cx="774900" cy="2460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TWN</a:t>
            </a:r>
            <a:endParaRPr sz="700" b="0" i="0" u="none" strike="noStrike" cap="none">
              <a:solidFill>
                <a:schemeClr val="lt1"/>
              </a:solidFill>
              <a:latin typeface="Open Sans"/>
              <a:ea typeface="Open Sans"/>
              <a:cs typeface="Open Sans"/>
              <a:sym typeface="Open Sans"/>
            </a:endParaRPr>
          </a:p>
        </p:txBody>
      </p:sp>
      <p:sp>
        <p:nvSpPr>
          <p:cNvPr id="3856" name="Google Shape;3856;p227"/>
          <p:cNvSpPr/>
          <p:nvPr/>
        </p:nvSpPr>
        <p:spPr>
          <a:xfrm>
            <a:off x="2552450" y="4201069"/>
            <a:ext cx="372900" cy="1533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UC</a:t>
            </a:r>
            <a:endParaRPr sz="700" b="0" i="0" u="none" strike="noStrike" cap="none">
              <a:solidFill>
                <a:schemeClr val="lt1"/>
              </a:solidFill>
              <a:latin typeface="Open Sans"/>
              <a:ea typeface="Open Sans"/>
              <a:cs typeface="Open Sans"/>
              <a:sym typeface="Open Sans"/>
            </a:endParaRPr>
          </a:p>
        </p:txBody>
      </p:sp>
      <p:sp>
        <p:nvSpPr>
          <p:cNvPr id="3857" name="Google Shape;3857;p227"/>
          <p:cNvSpPr/>
          <p:nvPr/>
        </p:nvSpPr>
        <p:spPr>
          <a:xfrm>
            <a:off x="1618724" y="4382326"/>
            <a:ext cx="1297500" cy="1533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Compliance Center</a:t>
            </a:r>
            <a:endParaRPr sz="700" b="0" i="0" u="none" strike="noStrike" cap="none">
              <a:solidFill>
                <a:schemeClr val="lt1"/>
              </a:solidFill>
              <a:latin typeface="Open Sans"/>
              <a:ea typeface="Open Sans"/>
              <a:cs typeface="Open Sans"/>
              <a:sym typeface="Open Sans"/>
            </a:endParaRPr>
          </a:p>
        </p:txBody>
      </p:sp>
      <p:sp>
        <p:nvSpPr>
          <p:cNvPr id="3858" name="Google Shape;3858;p227"/>
          <p:cNvSpPr/>
          <p:nvPr/>
        </p:nvSpPr>
        <p:spPr>
          <a:xfrm>
            <a:off x="430192" y="4285095"/>
            <a:ext cx="771600" cy="250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chemeClr val="lt1"/>
                </a:solidFill>
                <a:latin typeface="Open Sans"/>
                <a:ea typeface="Open Sans"/>
                <a:cs typeface="Open Sans"/>
                <a:sym typeface="Open Sans"/>
              </a:rPr>
              <a:t>ACA</a:t>
            </a:r>
            <a:endParaRPr sz="700" b="0" i="0" u="none" strike="noStrike" cap="none">
              <a:solidFill>
                <a:schemeClr val="lt1"/>
              </a:solidFill>
              <a:latin typeface="Open Sans"/>
              <a:ea typeface="Open Sans"/>
              <a:cs typeface="Open Sans"/>
              <a:sym typeface="Open Sans"/>
            </a:endParaRPr>
          </a:p>
        </p:txBody>
      </p:sp>
      <p:sp>
        <p:nvSpPr>
          <p:cNvPr id="3859" name="Google Shape;3859;p227"/>
          <p:cNvSpPr/>
          <p:nvPr/>
        </p:nvSpPr>
        <p:spPr>
          <a:xfrm>
            <a:off x="6092066" y="3406464"/>
            <a:ext cx="2779800" cy="201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chemeClr val="lt1"/>
                </a:solidFill>
                <a:latin typeface="Open Sans"/>
                <a:ea typeface="Open Sans"/>
                <a:cs typeface="Open Sans"/>
                <a:sym typeface="Open Sans"/>
              </a:rPr>
              <a:t>Delivery team</a:t>
            </a:r>
            <a:endParaRPr sz="700" b="1" i="0" u="none" strike="noStrike" cap="none">
              <a:solidFill>
                <a:schemeClr val="lt1"/>
              </a:solidFill>
              <a:latin typeface="Open Sans"/>
              <a:ea typeface="Open Sans"/>
              <a:cs typeface="Open Sans"/>
              <a:sym typeface="Open Sans"/>
            </a:endParaRPr>
          </a:p>
        </p:txBody>
      </p:sp>
      <p:sp>
        <p:nvSpPr>
          <p:cNvPr id="3860" name="Google Shape;3860;p227"/>
          <p:cNvSpPr txBox="1"/>
          <p:nvPr/>
        </p:nvSpPr>
        <p:spPr>
          <a:xfrm>
            <a:off x="6092066" y="3607775"/>
            <a:ext cx="2779800" cy="525000"/>
          </a:xfrm>
          <a:prstGeom prst="rect">
            <a:avLst/>
          </a:prstGeom>
          <a:noFill/>
          <a:ln>
            <a:noFill/>
          </a:ln>
        </p:spPr>
        <p:txBody>
          <a:bodyPr spcFirstLastPara="1" wrap="square" lIns="45700" tIns="27425" rIns="45700" bIns="27425" anchor="t" anchorCtr="0">
            <a:spAutoFit/>
          </a:bodyPr>
          <a:lstStyle/>
          <a:p>
            <a:pPr marL="109728" marR="0" lvl="0" indent="-117602" algn="l" rtl="0">
              <a:lnSpc>
                <a:spcPct val="100000"/>
              </a:lnSpc>
              <a:spcBef>
                <a:spcPts val="0"/>
              </a:spcBef>
              <a:spcAft>
                <a:spcPts val="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Approach is based on a mix of agile and waterfall approach, for implementation of major projects</a:t>
            </a:r>
            <a:endParaRPr sz="700" b="0" i="0" u="none" strike="noStrike" cap="none">
              <a:solidFill>
                <a:schemeClr val="dk1"/>
              </a:solidFill>
              <a:latin typeface="Open Sans"/>
              <a:ea typeface="Open Sans"/>
              <a:cs typeface="Open Sans"/>
              <a:sym typeface="Open Sans"/>
            </a:endParaRPr>
          </a:p>
          <a:p>
            <a:pPr marL="109728" marR="0" lvl="0" indent="-117602" algn="l" rtl="0">
              <a:lnSpc>
                <a:spcPct val="100000"/>
              </a:lnSpc>
              <a:spcBef>
                <a:spcPts val="300"/>
              </a:spcBef>
              <a:spcAft>
                <a:spcPts val="300"/>
              </a:spcAft>
              <a:buClr>
                <a:schemeClr val="dk1"/>
              </a:buClr>
              <a:buSzPts val="700"/>
              <a:buFont typeface="Open Sans"/>
              <a:buChar char="•"/>
            </a:pPr>
            <a:r>
              <a:rPr lang="en" sz="700" b="0" i="0" u="none" strike="noStrike" cap="none">
                <a:solidFill>
                  <a:schemeClr val="dk1"/>
                </a:solidFill>
                <a:latin typeface="Open Sans"/>
                <a:ea typeface="Open Sans"/>
                <a:cs typeface="Open Sans"/>
                <a:sym typeface="Open Sans"/>
              </a:rPr>
              <a:t>Delivery teams will be per initiative with Process Governance team proving guard rails for rest of the delivery teams</a:t>
            </a:r>
            <a:endParaRPr sz="700" b="0" i="0" u="none" strike="noStrike" cap="none">
              <a:solidFill>
                <a:schemeClr val="dk1"/>
              </a:solidFill>
              <a:latin typeface="Open Sans"/>
              <a:ea typeface="Open Sans"/>
              <a:cs typeface="Open Sans"/>
              <a:sym typeface="Open Sans"/>
            </a:endParaRPr>
          </a:p>
        </p:txBody>
      </p:sp>
      <p:sp>
        <p:nvSpPr>
          <p:cNvPr id="3861" name="Google Shape;3861;p227"/>
          <p:cNvSpPr txBox="1"/>
          <p:nvPr/>
        </p:nvSpPr>
        <p:spPr>
          <a:xfrm>
            <a:off x="1309275" y="0"/>
            <a:ext cx="22425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Target State and Implementation Roadmap</a:t>
            </a:r>
            <a:endParaRPr sz="700" b="1">
              <a:solidFill>
                <a:schemeClr val="lt1"/>
              </a:solidFill>
              <a:latin typeface="Open Sans"/>
              <a:ea typeface="Open Sans"/>
              <a:cs typeface="Open Sans"/>
              <a:sym typeface="Open Sans"/>
            </a:endParaRPr>
          </a:p>
        </p:txBody>
      </p:sp>
      <p:sp>
        <p:nvSpPr>
          <p:cNvPr id="3862" name="Google Shape;3862;p227"/>
          <p:cNvSpPr txBox="1"/>
          <p:nvPr/>
        </p:nvSpPr>
        <p:spPr>
          <a:xfrm>
            <a:off x="2175" y="0"/>
            <a:ext cx="1307100" cy="179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Executive Summary</a:t>
            </a:r>
            <a:endParaRPr sz="700">
              <a:solidFill>
                <a:schemeClr val="lt1"/>
              </a:solidFill>
              <a:latin typeface="Open Sans"/>
              <a:ea typeface="Open Sans"/>
              <a:cs typeface="Open Sans"/>
              <a:sym typeface="Open Sans"/>
            </a:endParaRPr>
          </a:p>
        </p:txBody>
      </p:sp>
      <p:sp>
        <p:nvSpPr>
          <p:cNvPr id="3863" name="Google Shape;3863;p227"/>
          <p:cNvSpPr txBox="1"/>
          <p:nvPr/>
        </p:nvSpPr>
        <p:spPr>
          <a:xfrm>
            <a:off x="27570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Architecture</a:t>
            </a:r>
            <a:endParaRPr sz="700">
              <a:solidFill>
                <a:schemeClr val="accent6"/>
              </a:solidFill>
              <a:latin typeface="Open Sans"/>
              <a:ea typeface="Open Sans"/>
              <a:cs typeface="Open Sans"/>
              <a:sym typeface="Open Sans"/>
            </a:endParaRPr>
          </a:p>
        </p:txBody>
      </p:sp>
      <p:sp>
        <p:nvSpPr>
          <p:cNvPr id="3864" name="Google Shape;3864;p227"/>
          <p:cNvSpPr txBox="1"/>
          <p:nvPr/>
        </p:nvSpPr>
        <p:spPr>
          <a:xfrm>
            <a:off x="21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Baseball Card</a:t>
            </a:r>
            <a:endParaRPr sz="700">
              <a:solidFill>
                <a:schemeClr val="accent6"/>
              </a:solidFill>
              <a:latin typeface="Open Sans"/>
              <a:ea typeface="Open Sans"/>
              <a:cs typeface="Open Sans"/>
              <a:sym typeface="Open Sans"/>
            </a:endParaRPr>
          </a:p>
        </p:txBody>
      </p:sp>
      <p:sp>
        <p:nvSpPr>
          <p:cNvPr id="3865" name="Google Shape;3865;p227"/>
          <p:cNvSpPr txBox="1"/>
          <p:nvPr/>
        </p:nvSpPr>
        <p:spPr>
          <a:xfrm>
            <a:off x="3595275" y="164600"/>
            <a:ext cx="88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Design</a:t>
            </a:r>
            <a:endParaRPr sz="700" b="1">
              <a:solidFill>
                <a:schemeClr val="lt1"/>
              </a:solidFill>
              <a:latin typeface="Open Sans"/>
              <a:ea typeface="Open Sans"/>
              <a:cs typeface="Open Sans"/>
              <a:sym typeface="Open Sans"/>
            </a:endParaRPr>
          </a:p>
        </p:txBody>
      </p:sp>
      <p:sp>
        <p:nvSpPr>
          <p:cNvPr id="3866" name="Google Shape;3866;p227"/>
          <p:cNvSpPr txBox="1"/>
          <p:nvPr/>
        </p:nvSpPr>
        <p:spPr>
          <a:xfrm>
            <a:off x="4438275" y="1646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Plan</a:t>
            </a:r>
            <a:endParaRPr sz="700">
              <a:solidFill>
                <a:schemeClr val="accent6"/>
              </a:solidFill>
              <a:latin typeface="Open Sans"/>
              <a:ea typeface="Open Sans"/>
              <a:cs typeface="Open Sans"/>
              <a:sym typeface="Open Sans"/>
            </a:endParaRPr>
          </a:p>
        </p:txBody>
      </p:sp>
      <p:sp>
        <p:nvSpPr>
          <p:cNvPr id="3867" name="Google Shape;3867;p227"/>
          <p:cNvSpPr txBox="1"/>
          <p:nvPr/>
        </p:nvSpPr>
        <p:spPr>
          <a:xfrm>
            <a:off x="18852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Process Context</a:t>
            </a:r>
            <a:endParaRPr sz="700">
              <a:solidFill>
                <a:schemeClr val="accent6"/>
              </a:solidFill>
              <a:latin typeface="Open Sans"/>
              <a:ea typeface="Open Sans"/>
              <a:cs typeface="Open Sans"/>
              <a:sym typeface="Open Sans"/>
            </a:endParaRPr>
          </a:p>
        </p:txBody>
      </p:sp>
      <p:sp>
        <p:nvSpPr>
          <p:cNvPr id="3868" name="Google Shape;3868;p227"/>
          <p:cNvSpPr txBox="1"/>
          <p:nvPr/>
        </p:nvSpPr>
        <p:spPr>
          <a:xfrm>
            <a:off x="810350" y="164600"/>
            <a:ext cx="11076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Context Information:</a:t>
            </a:r>
            <a:endParaRPr sz="700" b="1">
              <a:solidFill>
                <a:schemeClr val="lt1"/>
              </a:solidFill>
              <a:latin typeface="Open Sans"/>
              <a:ea typeface="Open Sans"/>
              <a:cs typeface="Open Sans"/>
              <a:sym typeface="Open Sans"/>
            </a:endParaRPr>
          </a:p>
        </p:txBody>
      </p:sp>
      <p:cxnSp>
        <p:nvCxnSpPr>
          <p:cNvPr id="3869" name="Google Shape;3869;p227"/>
          <p:cNvCxnSpPr>
            <a:endCxn id="3828" idx="0"/>
          </p:cNvCxnSpPr>
          <p:nvPr/>
        </p:nvCxnSpPr>
        <p:spPr>
          <a:xfrm flipH="1">
            <a:off x="1806771" y="1726974"/>
            <a:ext cx="4200" cy="349800"/>
          </a:xfrm>
          <a:prstGeom prst="straightConnector1">
            <a:avLst/>
          </a:prstGeom>
          <a:noFill/>
          <a:ln w="9525" cap="flat" cmpd="sng">
            <a:solidFill>
              <a:schemeClr val="dk2"/>
            </a:solidFill>
            <a:prstDash val="solid"/>
            <a:round/>
            <a:headEnd type="none" w="sm" len="sm"/>
            <a:tailEnd type="none" w="sm" len="sm"/>
          </a:ln>
        </p:spPr>
      </p:cxnSp>
      <p:cxnSp>
        <p:nvCxnSpPr>
          <p:cNvPr id="3870" name="Google Shape;3870;p227"/>
          <p:cNvCxnSpPr>
            <a:endCxn id="3827" idx="0"/>
          </p:cNvCxnSpPr>
          <p:nvPr/>
        </p:nvCxnSpPr>
        <p:spPr>
          <a:xfrm flipH="1">
            <a:off x="4346080" y="1725041"/>
            <a:ext cx="1500" cy="3561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graphicFrame>
        <p:nvGraphicFramePr>
          <p:cNvPr id="1019" name="Google Shape;1019;p147"/>
          <p:cNvGraphicFramePr/>
          <p:nvPr/>
        </p:nvGraphicFramePr>
        <p:xfrm>
          <a:off x="274313" y="407315"/>
          <a:ext cx="3000000" cy="3000000"/>
        </p:xfrm>
        <a:graphic>
          <a:graphicData uri="http://schemas.openxmlformats.org/drawingml/2006/table">
            <a:tbl>
              <a:tblPr>
                <a:noFill/>
                <a:tableStyleId>{CFF227E5-640B-45C7-9DC1-B26C7EE06C79}</a:tableStyleId>
              </a:tblPr>
              <a:tblGrid>
                <a:gridCol w="2752100">
                  <a:extLst>
                    <a:ext uri="{9D8B030D-6E8A-4147-A177-3AD203B41FA5}">
                      <a16:colId xmlns:a16="http://schemas.microsoft.com/office/drawing/2014/main" val="20000"/>
                    </a:ext>
                  </a:extLst>
                </a:gridCol>
                <a:gridCol w="2601650">
                  <a:extLst>
                    <a:ext uri="{9D8B030D-6E8A-4147-A177-3AD203B41FA5}">
                      <a16:colId xmlns:a16="http://schemas.microsoft.com/office/drawing/2014/main" val="20001"/>
                    </a:ext>
                  </a:extLst>
                </a:gridCol>
                <a:gridCol w="512925">
                  <a:extLst>
                    <a:ext uri="{9D8B030D-6E8A-4147-A177-3AD203B41FA5}">
                      <a16:colId xmlns:a16="http://schemas.microsoft.com/office/drawing/2014/main" val="20002"/>
                    </a:ext>
                  </a:extLst>
                </a:gridCol>
                <a:gridCol w="739350">
                  <a:extLst>
                    <a:ext uri="{9D8B030D-6E8A-4147-A177-3AD203B41FA5}">
                      <a16:colId xmlns:a16="http://schemas.microsoft.com/office/drawing/2014/main" val="20003"/>
                    </a:ext>
                  </a:extLst>
                </a:gridCol>
                <a:gridCol w="576975">
                  <a:extLst>
                    <a:ext uri="{9D8B030D-6E8A-4147-A177-3AD203B41FA5}">
                      <a16:colId xmlns:a16="http://schemas.microsoft.com/office/drawing/2014/main" val="20004"/>
                    </a:ext>
                  </a:extLst>
                </a:gridCol>
                <a:gridCol w="780275">
                  <a:extLst>
                    <a:ext uri="{9D8B030D-6E8A-4147-A177-3AD203B41FA5}">
                      <a16:colId xmlns:a16="http://schemas.microsoft.com/office/drawing/2014/main" val="20005"/>
                    </a:ext>
                  </a:extLst>
                </a:gridCol>
                <a:gridCol w="632025">
                  <a:extLst>
                    <a:ext uri="{9D8B030D-6E8A-4147-A177-3AD203B41FA5}">
                      <a16:colId xmlns:a16="http://schemas.microsoft.com/office/drawing/2014/main" val="20006"/>
                    </a:ext>
                  </a:extLst>
                </a:gridCol>
              </a:tblGrid>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gridSpan="4">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Business Impact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Effort</a:t>
                      </a: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extLst>
                  <a:ext uri="{0D108BD9-81ED-4DB2-BD59-A6C34878D82A}">
                    <a16:rowId xmlns:a16="http://schemas.microsoft.com/office/drawing/2014/main" val="10000"/>
                  </a:ext>
                </a:extLst>
              </a:tr>
              <a:tr h="101475">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Cycle </a:t>
                      </a:r>
                      <a:endParaRPr sz="700" b="1"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Time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Operating Cost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Rework</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Customer Experience</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rgbClr val="FFFFFF"/>
                          </a:solidFill>
                          <a:latin typeface="Open Sans"/>
                          <a:ea typeface="Open Sans"/>
                          <a:cs typeface="Open Sans"/>
                          <a:sym typeface="Open Sans"/>
                        </a:rPr>
                        <a:t>Level of Effort</a:t>
                      </a:r>
                      <a:endParaRPr sz="7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5B6771"/>
                    </a:solidFill>
                  </a:tcPr>
                </a:tc>
                <a:extLst>
                  <a:ext uri="{0D108BD9-81ED-4DB2-BD59-A6C34878D82A}">
                    <a16:rowId xmlns:a16="http://schemas.microsoft.com/office/drawing/2014/main" val="10001"/>
                  </a:ext>
                </a:extLst>
              </a:tr>
              <a:tr h="359250">
                <a:tc>
                  <a:txBody>
                    <a:bodyPr/>
                    <a:lstStyle/>
                    <a:p>
                      <a:pPr marL="0" marR="0" lvl="0" indent="0" algn="l" rtl="0">
                        <a:lnSpc>
                          <a:spcPct val="100000"/>
                        </a:lnSpc>
                        <a:spcBef>
                          <a:spcPts val="0"/>
                        </a:spcBef>
                        <a:spcAft>
                          <a:spcPts val="0"/>
                        </a:spcAft>
                        <a:buClr>
                          <a:srgbClr val="000000"/>
                        </a:buClr>
                        <a:buSzPts val="900"/>
                        <a:buFont typeface="Arial"/>
                        <a:buNone/>
                      </a:pP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alpha val="0"/>
                        </a:srgbClr>
                      </a:solidFill>
                      <a:prstDash val="solid"/>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45700" marR="45700" marT="18275" marB="18275">
                    <a:lnL w="9525" cap="flat" cmpd="sng">
                      <a:solidFill>
                        <a:srgbClr val="A3AAAD">
                          <a:alpha val="0"/>
                        </a:srgbClr>
                      </a:solidFill>
                      <a:prstDash val="solid"/>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alpha val="0"/>
                        </a:srgbClr>
                      </a:solidFill>
                      <a:prstDash val="solid"/>
                      <a:round/>
                      <a:headEnd type="none" w="sm" len="sm"/>
                      <a:tailEnd type="none" w="sm" len="sm"/>
                    </a:lnT>
                    <a:lnB w="9525" cap="flat" cmpd="sng">
                      <a:solidFill>
                        <a:srgbClr val="A3AAAD"/>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tcPr>
                </a:tc>
                <a:extLst>
                  <a:ext uri="{0D108BD9-81ED-4DB2-BD59-A6C34878D82A}">
                    <a16:rowId xmlns:a16="http://schemas.microsoft.com/office/drawing/2014/main" val="10002"/>
                  </a:ext>
                </a:extLst>
              </a:tr>
              <a:tr h="101475">
                <a:tc gridSpan="7">
                  <a:txBody>
                    <a:bodyPr/>
                    <a:lstStyle/>
                    <a:p>
                      <a:pPr marL="0" marR="0" lvl="0" indent="0" algn="l" rtl="0">
                        <a:lnSpc>
                          <a:spcPct val="100000"/>
                        </a:lnSpc>
                        <a:spcBef>
                          <a:spcPts val="0"/>
                        </a:spcBef>
                        <a:spcAft>
                          <a:spcPts val="0"/>
                        </a:spcAft>
                        <a:buClr>
                          <a:srgbClr val="000000"/>
                        </a:buClr>
                        <a:buSzPts val="900"/>
                        <a:buFont typeface="Arial"/>
                        <a:buNone/>
                      </a:pPr>
                      <a:r>
                        <a:rPr lang="en" sz="900" b="1" i="1" u="none" strike="noStrike" cap="none">
                          <a:solidFill>
                            <a:srgbClr val="FFFFFF"/>
                          </a:solidFill>
                          <a:latin typeface="Open Sans"/>
                          <a:ea typeface="Open Sans"/>
                          <a:cs typeface="Open Sans"/>
                          <a:sym typeface="Open Sans"/>
                        </a:rPr>
                        <a:t>Theme - </a:t>
                      </a:r>
                      <a:r>
                        <a:rPr lang="en" sz="900" b="1" i="1" u="none" strike="noStrike" cap="none">
                          <a:solidFill>
                            <a:schemeClr val="lt1"/>
                          </a:solidFill>
                          <a:latin typeface="Open Sans"/>
                          <a:ea typeface="Open Sans"/>
                          <a:cs typeface="Open Sans"/>
                          <a:sym typeface="Open Sans"/>
                        </a:rPr>
                        <a:t>Technology Enhancements</a:t>
                      </a:r>
                      <a:endParaRPr sz="900" b="1" i="1" u="none" strike="noStrike" cap="none">
                        <a:solidFill>
                          <a:srgbClr val="FFFFFF"/>
                        </a:solidFill>
                        <a:latin typeface="Open Sans"/>
                        <a:ea typeface="Open Sans"/>
                        <a:cs typeface="Open Sans"/>
                        <a:sym typeface="Open Sans"/>
                      </a:endParaRPr>
                    </a:p>
                  </a:txBody>
                  <a:tcPr marL="45700" marR="45700" marT="18275" marB="18275">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9E1B3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01475">
                <a:tc rowSpan="3">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Opportunities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a:txBody>
                    <a:bodyPr/>
                    <a:lstStyle/>
                    <a:p>
                      <a:pPr marL="22860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Key Solutions</a:t>
                      </a:r>
                      <a:r>
                        <a:rPr lang="en" sz="900" b="1" u="none" strike="noStrike" cap="none" baseline="30000">
                          <a:solidFill>
                            <a:srgbClr val="FFFFFF"/>
                          </a:solidFill>
                          <a:latin typeface="Open Sans"/>
                          <a:ea typeface="Open Sans"/>
                          <a:cs typeface="Open Sans"/>
                          <a:sym typeface="Open Sans"/>
                        </a:rPr>
                        <a:t>1</a:t>
                      </a:r>
                      <a:endParaRPr sz="900" b="1" u="none" strike="noStrike" cap="none" baseline="30000">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gridSpan="5">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Open Sans"/>
                          <a:ea typeface="Open Sans"/>
                          <a:cs typeface="Open Sans"/>
                          <a:sym typeface="Open Sans"/>
                        </a:rPr>
                        <a:t>Benefits</a:t>
                      </a:r>
                      <a:endParaRPr sz="700" b="1" u="none" strike="noStrike" cap="none">
                        <a:solidFill>
                          <a:srgbClr val="FFFFFF"/>
                        </a:solidFill>
                        <a:latin typeface="Open Sans"/>
                        <a:ea typeface="Open Sans"/>
                        <a:cs typeface="Open Sans"/>
                        <a:sym typeface="Open Sans"/>
                      </a:endParaRPr>
                    </a:p>
                  </a:txBody>
                  <a:tcPr marL="45700" marR="45700" marT="18275" marB="18275" anchor="ctr">
                    <a:lnL w="9525" cap="flat" cmpd="sng">
                      <a:solidFill>
                        <a:srgbClr val="A3AAAD"/>
                      </a:solidFill>
                      <a:prstDash val="solid"/>
                      <a:round/>
                      <a:headEnd type="none" w="sm" len="sm"/>
                      <a:tailEnd type="none" w="sm" len="sm"/>
                    </a:lnL>
                    <a:lnR w="9525" cap="flat" cmpd="sng">
                      <a:solidFill>
                        <a:srgbClr val="A3AAAD"/>
                      </a:solidFill>
                      <a:prstDash val="solid"/>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solid"/>
                      <a:round/>
                      <a:headEnd type="none" w="sm" len="sm"/>
                      <a:tailEnd type="none" w="sm" len="sm"/>
                    </a:lnB>
                    <a:solidFill>
                      <a:srgbClr val="007298"/>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4"/>
                  </a:ext>
                </a:extLst>
              </a:tr>
              <a:tr h="1638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vMerge="1">
                  <a:txBody>
                    <a:bodyPr/>
                    <a:lstStyle/>
                    <a:p>
                      <a:endParaRPr lang="en-US"/>
                    </a:p>
                  </a:txBody>
                  <a:tcPr/>
                </a:tc>
                <a:tc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21975">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No standard data model, for tracking revenue share for all products for Alliances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a:txBody>
                    <a:bodyPr/>
                    <a:lstStyle/>
                    <a:p>
                      <a:pPr marL="91440" marR="0" lvl="0" indent="-91440" algn="l" rtl="0">
                        <a:lnSpc>
                          <a:spcPct val="100000"/>
                        </a:lnSpc>
                        <a:spcBef>
                          <a:spcPts val="0"/>
                        </a:spcBef>
                        <a:spcAft>
                          <a:spcPts val="0"/>
                        </a:spcAft>
                        <a:buClr>
                          <a:schemeClr val="accent1"/>
                        </a:buClr>
                        <a:buSzPts val="900"/>
                        <a:buFont typeface="Open Sans"/>
                        <a:buChar char="•"/>
                      </a:pPr>
                      <a:r>
                        <a:rPr lang="en" sz="900" u="none" strike="noStrike" cap="none">
                          <a:solidFill>
                            <a:schemeClr val="dk1"/>
                          </a:solidFill>
                          <a:latin typeface="Open Sans"/>
                          <a:ea typeface="Open Sans"/>
                          <a:cs typeface="Open Sans"/>
                          <a:sym typeface="Open Sans"/>
                        </a:rPr>
                        <a:t>Extend existing TWN Rev share model to support I9 Alliances</a:t>
                      </a:r>
                      <a:endParaRPr sz="900" u="none" strike="noStrike" cap="none">
                        <a:solidFill>
                          <a:schemeClr val="dk1"/>
                        </a:solidFill>
                        <a:latin typeface="Open Sans"/>
                        <a:ea typeface="Open Sans"/>
                        <a:cs typeface="Open Sans"/>
                        <a:sym typeface="Open Sans"/>
                      </a:endParaRPr>
                    </a:p>
                  </a:txBody>
                  <a:tcPr marL="45700" marR="45700" marT="18275" marB="18275">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gridSpan="5">
                  <a:txBody>
                    <a:bodyPr/>
                    <a:lstStyle/>
                    <a:p>
                      <a:pPr marL="457200" marR="0" lvl="0" indent="0" algn="l" rtl="0">
                        <a:lnSpc>
                          <a:spcPct val="115000"/>
                        </a:lnSpc>
                        <a:spcBef>
                          <a:spcPts val="0"/>
                        </a:spcBef>
                        <a:spcAft>
                          <a:spcPts val="0"/>
                        </a:spcAft>
                        <a:buClr>
                          <a:srgbClr val="000000"/>
                        </a:buClr>
                        <a:buSzPts val="900"/>
                        <a:buFont typeface="Arial"/>
                        <a:buNone/>
                      </a:pP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in Rework</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Reduction in Operating Cost</a:t>
                      </a:r>
                      <a:endParaRPr sz="900" b="1"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900"/>
                        <a:buFont typeface="Arial"/>
                        <a:buNone/>
                      </a:pPr>
                      <a:endParaRPr sz="900" b="1" u="none" strike="noStrike" cap="none">
                        <a:solidFill>
                          <a:schemeClr val="dk1"/>
                        </a:solidFill>
                        <a:latin typeface="Open Sans"/>
                        <a:ea typeface="Open Sans"/>
                        <a:cs typeface="Open Sans"/>
                        <a:sym typeface="Open Sans"/>
                      </a:endParaRPr>
                    </a:p>
                    <a:p>
                      <a:pPr marL="0" marR="0" lvl="0" indent="0" algn="l" rtl="0">
                        <a:lnSpc>
                          <a:spcPct val="115000"/>
                        </a:lnSpc>
                        <a:spcBef>
                          <a:spcPts val="300"/>
                        </a:spcBef>
                        <a:spcAft>
                          <a:spcPts val="0"/>
                        </a:spcAft>
                        <a:buClr>
                          <a:srgbClr val="000000"/>
                        </a:buClr>
                        <a:buSzPts val="900"/>
                        <a:buFont typeface="Arial"/>
                        <a:buNone/>
                      </a:pPr>
                      <a:r>
                        <a:rPr lang="en" sz="900" b="1" u="none" strike="noStrike" cap="none">
                          <a:solidFill>
                            <a:schemeClr val="dk1"/>
                          </a:solidFill>
                          <a:latin typeface="Open Sans"/>
                          <a:ea typeface="Open Sans"/>
                          <a:cs typeface="Open Sans"/>
                          <a:sym typeface="Open Sans"/>
                        </a:rPr>
                        <a:t>Initiative will enable:</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30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Accurate reconciliation of partner revenue</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Identify Revenue Leakage</a:t>
                      </a:r>
                      <a:endParaRPr sz="900" b="1" u="none" strike="noStrike" cap="none">
                        <a:solidFill>
                          <a:schemeClr val="dk1"/>
                        </a:solidFill>
                        <a:latin typeface="Open Sans"/>
                        <a:ea typeface="Open Sans"/>
                        <a:cs typeface="Open Sans"/>
                        <a:sym typeface="Open Sans"/>
                      </a:endParaRPr>
                    </a:p>
                    <a:p>
                      <a:pPr marL="457200" marR="0" lvl="0" indent="-285750" algn="l" rtl="0">
                        <a:lnSpc>
                          <a:spcPct val="115000"/>
                        </a:lnSpc>
                        <a:spcBef>
                          <a:spcPts val="0"/>
                        </a:spcBef>
                        <a:spcAft>
                          <a:spcPts val="0"/>
                        </a:spcAft>
                        <a:buClr>
                          <a:schemeClr val="dk1"/>
                        </a:buClr>
                        <a:buSzPts val="900"/>
                        <a:buFont typeface="Open Sans"/>
                        <a:buChar char="✓"/>
                      </a:pPr>
                      <a:r>
                        <a:rPr lang="en" sz="900" b="1" u="none" strike="noStrike" cap="none">
                          <a:solidFill>
                            <a:schemeClr val="dk1"/>
                          </a:solidFill>
                          <a:latin typeface="Open Sans"/>
                          <a:ea typeface="Open Sans"/>
                          <a:cs typeface="Open Sans"/>
                          <a:sym typeface="Open Sans"/>
                        </a:rPr>
                        <a:t>Provide partners with a consistent user experience across all products</a:t>
                      </a:r>
                      <a:endParaRPr sz="900" b="1"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chemeClr val="dk1"/>
                        </a:solidFill>
                        <a:latin typeface="Open Sans"/>
                        <a:ea typeface="Open Sans"/>
                        <a:cs typeface="Open Sans"/>
                        <a:sym typeface="Open Sans"/>
                      </a:endParaRPr>
                    </a:p>
                  </a:txBody>
                  <a:tcPr marL="45700" marR="45700" marT="18275" marB="18275" anchor="ctr">
                    <a:lnL w="9525" cap="flat" cmpd="sng">
                      <a:solidFill>
                        <a:srgbClr val="A3AAAD"/>
                      </a:solidFill>
                      <a:prstDash val="dash"/>
                      <a:round/>
                      <a:headEnd type="none" w="sm" len="sm"/>
                      <a:tailEnd type="none" w="sm" len="sm"/>
                    </a:lnL>
                    <a:lnR w="9525" cap="flat" cmpd="sng">
                      <a:solidFill>
                        <a:srgbClr val="A3AAAD"/>
                      </a:solidFill>
                      <a:prstDash val="dash"/>
                      <a:round/>
                      <a:headEnd type="none" w="sm" len="sm"/>
                      <a:tailEnd type="none" w="sm" len="sm"/>
                    </a:lnR>
                    <a:lnT w="9525" cap="flat" cmpd="sng">
                      <a:solidFill>
                        <a:srgbClr val="A3AAAD"/>
                      </a:solidFill>
                      <a:prstDash val="solid"/>
                      <a:round/>
                      <a:headEnd type="none" w="sm" len="sm"/>
                      <a:tailEnd type="none" w="sm" len="sm"/>
                    </a:lnT>
                    <a:lnB w="9525" cap="flat" cmpd="sng">
                      <a:solidFill>
                        <a:srgbClr val="A3AAAD"/>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1020" name="Google Shape;1020;p147"/>
          <p:cNvSpPr txBox="1">
            <a:spLocks noGrp="1"/>
          </p:cNvSpPr>
          <p:nvPr>
            <p:ph type="title"/>
          </p:nvPr>
        </p:nvSpPr>
        <p:spPr>
          <a:xfrm>
            <a:off x="274325" y="426725"/>
            <a:ext cx="5353800" cy="681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0000"/>
              </a:buClr>
              <a:buSzPts val="800"/>
              <a:buFont typeface="Arial"/>
              <a:buNone/>
            </a:pPr>
            <a:r>
              <a:rPr lang="en" sz="1400">
                <a:solidFill>
                  <a:schemeClr val="dk1"/>
                </a:solidFill>
              </a:rPr>
              <a:t>Key Opportunities and Solutions</a:t>
            </a:r>
            <a:endParaRPr sz="1400">
              <a:solidFill>
                <a:schemeClr val="dk1"/>
              </a:solidFill>
            </a:endParaRPr>
          </a:p>
          <a:p>
            <a:pPr marL="0" lvl="0" indent="0" algn="l" rtl="0">
              <a:lnSpc>
                <a:spcPct val="100000"/>
              </a:lnSpc>
              <a:spcBef>
                <a:spcPts val="0"/>
              </a:spcBef>
              <a:spcAft>
                <a:spcPts val="0"/>
              </a:spcAft>
              <a:buSzPts val="1800"/>
              <a:buNone/>
            </a:pPr>
            <a:r>
              <a:rPr lang="en" sz="1600" i="1">
                <a:solidFill>
                  <a:schemeClr val="dk1"/>
                </a:solidFill>
              </a:rPr>
              <a:t>Initiative: Extend Rev Share Model for Alliances Cross Product </a:t>
            </a:r>
            <a:endParaRPr sz="2000"/>
          </a:p>
        </p:txBody>
      </p:sp>
      <p:sp>
        <p:nvSpPr>
          <p:cNvPr id="1021" name="Google Shape;1021;p147"/>
          <p:cNvSpPr txBox="1"/>
          <p:nvPr/>
        </p:nvSpPr>
        <p:spPr>
          <a:xfrm rot="-5400000">
            <a:off x="11009521" y="4278700"/>
            <a:ext cx="6444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400"/>
              <a:buFont typeface="Arial"/>
              <a:buNone/>
            </a:pPr>
            <a:endParaRPr sz="900" b="1" i="0" u="none" strike="noStrike" cap="none">
              <a:solidFill>
                <a:schemeClr val="dk1"/>
              </a:solidFill>
              <a:latin typeface="Open Sans"/>
              <a:ea typeface="Open Sans"/>
              <a:cs typeface="Open Sans"/>
              <a:sym typeface="Open Sans"/>
            </a:endParaRPr>
          </a:p>
        </p:txBody>
      </p:sp>
      <p:sp>
        <p:nvSpPr>
          <p:cNvPr id="1022" name="Google Shape;1022;p147"/>
          <p:cNvSpPr txBox="1"/>
          <p:nvPr/>
        </p:nvSpPr>
        <p:spPr>
          <a:xfrm>
            <a:off x="274325" y="4282091"/>
            <a:ext cx="51675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dk1"/>
                </a:solidFill>
                <a:latin typeface="Open Sans"/>
                <a:ea typeface="Open Sans"/>
                <a:cs typeface="Open Sans"/>
                <a:sym typeface="Open Sans"/>
              </a:rPr>
              <a:t>1 Selective high impact solutions and pain points. Please refer to Solutions Prioritization &amp; Current State sections for details</a:t>
            </a:r>
            <a:endParaRPr sz="700" b="0" i="0" u="none" strike="noStrike" cap="none">
              <a:solidFill>
                <a:schemeClr val="dk1"/>
              </a:solidFill>
              <a:latin typeface="Open Sans"/>
              <a:ea typeface="Open Sans"/>
              <a:cs typeface="Open Sans"/>
              <a:sym typeface="Open Sans"/>
            </a:endParaRPr>
          </a:p>
        </p:txBody>
      </p:sp>
      <p:sp>
        <p:nvSpPr>
          <p:cNvPr id="1023" name="Google Shape;1023;p147"/>
          <p:cNvSpPr/>
          <p:nvPr/>
        </p:nvSpPr>
        <p:spPr>
          <a:xfrm>
            <a:off x="618319" y="4487196"/>
            <a:ext cx="582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Significant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24" name="Google Shape;1024;p147"/>
          <p:cNvSpPr/>
          <p:nvPr/>
        </p:nvSpPr>
        <p:spPr>
          <a:xfrm>
            <a:off x="274320" y="4452860"/>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900" b="0" i="0" u="none" strike="noStrike" cap="none">
              <a:solidFill>
                <a:schemeClr val="dk1"/>
              </a:solidFill>
              <a:latin typeface="Open Sans"/>
              <a:ea typeface="Open Sans"/>
              <a:cs typeface="Open Sans"/>
              <a:sym typeface="Open Sans"/>
            </a:endParaRPr>
          </a:p>
        </p:txBody>
      </p:sp>
      <p:sp>
        <p:nvSpPr>
          <p:cNvPr id="1025" name="Google Shape;1025;p147"/>
          <p:cNvSpPr/>
          <p:nvPr/>
        </p:nvSpPr>
        <p:spPr>
          <a:xfrm>
            <a:off x="1413607" y="4452939"/>
            <a:ext cx="274479" cy="274479"/>
          </a:xfrm>
          <a:custGeom>
            <a:avLst/>
            <a:gdLst/>
            <a:ahLst/>
            <a:cxnLst/>
            <a:rect l="l" t="t" r="r" b="b"/>
            <a:pathLst>
              <a:path w="444500" h="444500" extrusionOk="0">
                <a:moveTo>
                  <a:pt x="2453" y="197917"/>
                </a:moveTo>
                <a:lnTo>
                  <a:pt x="4" y="222211"/>
                </a:lnTo>
                <a:lnTo>
                  <a:pt x="0" y="222211"/>
                </a:lnTo>
                <a:close/>
                <a:moveTo>
                  <a:pt x="4520" y="177443"/>
                </a:moveTo>
                <a:lnTo>
                  <a:pt x="2453" y="197917"/>
                </a:lnTo>
                <a:lnTo>
                  <a:pt x="4515" y="177459"/>
                </a:lnTo>
                <a:close/>
                <a:moveTo>
                  <a:pt x="11908" y="153645"/>
                </a:moveTo>
                <a:lnTo>
                  <a:pt x="4520" y="177443"/>
                </a:lnTo>
                <a:lnTo>
                  <a:pt x="4522" y="177426"/>
                </a:lnTo>
                <a:close/>
                <a:moveTo>
                  <a:pt x="17472" y="135729"/>
                </a:moveTo>
                <a:lnTo>
                  <a:pt x="11908" y="153645"/>
                </a:lnTo>
                <a:lnTo>
                  <a:pt x="17466" y="135741"/>
                </a:lnTo>
                <a:close/>
                <a:moveTo>
                  <a:pt x="29798" y="113021"/>
                </a:moveTo>
                <a:lnTo>
                  <a:pt x="17472" y="135729"/>
                </a:lnTo>
                <a:lnTo>
                  <a:pt x="17477" y="135714"/>
                </a:lnTo>
                <a:close/>
                <a:moveTo>
                  <a:pt x="37964" y="97980"/>
                </a:moveTo>
                <a:lnTo>
                  <a:pt x="29798" y="113021"/>
                </a:lnTo>
                <a:lnTo>
                  <a:pt x="37957" y="97988"/>
                </a:lnTo>
                <a:close/>
                <a:moveTo>
                  <a:pt x="54848" y="77517"/>
                </a:moveTo>
                <a:lnTo>
                  <a:pt x="37964" y="97980"/>
                </a:lnTo>
                <a:lnTo>
                  <a:pt x="37970" y="97968"/>
                </a:lnTo>
                <a:close/>
                <a:moveTo>
                  <a:pt x="65102" y="65090"/>
                </a:moveTo>
                <a:lnTo>
                  <a:pt x="54848" y="77517"/>
                </a:lnTo>
                <a:lnTo>
                  <a:pt x="65096" y="65096"/>
                </a:lnTo>
                <a:close/>
                <a:moveTo>
                  <a:pt x="85772" y="48036"/>
                </a:moveTo>
                <a:lnTo>
                  <a:pt x="65102" y="65090"/>
                </a:lnTo>
                <a:lnTo>
                  <a:pt x="65109" y="65082"/>
                </a:lnTo>
                <a:close/>
                <a:moveTo>
                  <a:pt x="97994" y="37954"/>
                </a:moveTo>
                <a:lnTo>
                  <a:pt x="85772" y="48036"/>
                </a:lnTo>
                <a:lnTo>
                  <a:pt x="97988" y="37957"/>
                </a:lnTo>
                <a:close/>
                <a:moveTo>
                  <a:pt x="121860" y="25000"/>
                </a:moveTo>
                <a:lnTo>
                  <a:pt x="97994" y="37954"/>
                </a:lnTo>
                <a:lnTo>
                  <a:pt x="98000" y="37949"/>
                </a:lnTo>
                <a:close/>
                <a:moveTo>
                  <a:pt x="135745" y="17464"/>
                </a:moveTo>
                <a:lnTo>
                  <a:pt x="121860" y="25000"/>
                </a:lnTo>
                <a:lnTo>
                  <a:pt x="135740" y="17466"/>
                </a:lnTo>
                <a:close/>
                <a:moveTo>
                  <a:pt x="163796" y="8757"/>
                </a:moveTo>
                <a:lnTo>
                  <a:pt x="135745" y="17464"/>
                </a:lnTo>
                <a:lnTo>
                  <a:pt x="135750" y="17462"/>
                </a:lnTo>
                <a:close/>
                <a:moveTo>
                  <a:pt x="177462" y="4515"/>
                </a:moveTo>
                <a:lnTo>
                  <a:pt x="163796" y="8757"/>
                </a:lnTo>
                <a:lnTo>
                  <a:pt x="177459" y="4515"/>
                </a:lnTo>
                <a:close/>
                <a:moveTo>
                  <a:pt x="222250" y="0"/>
                </a:moveTo>
                <a:lnTo>
                  <a:pt x="177462" y="4515"/>
                </a:lnTo>
                <a:lnTo>
                  <a:pt x="177464" y="4514"/>
                </a:lnTo>
                <a:cubicBezTo>
                  <a:pt x="191931" y="1555"/>
                  <a:pt x="206909" y="0"/>
                  <a:pt x="222250" y="0"/>
                </a:cubicBezTo>
                <a:close/>
                <a:moveTo>
                  <a:pt x="222250" y="0"/>
                </a:moveTo>
                <a:cubicBezTo>
                  <a:pt x="344995" y="0"/>
                  <a:pt x="444500" y="99505"/>
                  <a:pt x="444500" y="222250"/>
                </a:cubicBezTo>
                <a:cubicBezTo>
                  <a:pt x="444500" y="344995"/>
                  <a:pt x="344995" y="444500"/>
                  <a:pt x="222250" y="444500"/>
                </a:cubicBezTo>
                <a:cubicBezTo>
                  <a:pt x="99505" y="444500"/>
                  <a:pt x="0" y="344995"/>
                  <a:pt x="0" y="222250"/>
                </a:cubicBezTo>
                <a:lnTo>
                  <a:pt x="4" y="222211"/>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26" name="Google Shape;1026;p147"/>
          <p:cNvSpPr/>
          <p:nvPr/>
        </p:nvSpPr>
        <p:spPr>
          <a:xfrm>
            <a:off x="1745135"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High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27" name="Google Shape;1027;p147"/>
          <p:cNvSpPr/>
          <p:nvPr/>
        </p:nvSpPr>
        <p:spPr>
          <a:xfrm>
            <a:off x="2424303" y="4452939"/>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28" name="Google Shape;1028;p147"/>
          <p:cNvSpPr/>
          <p:nvPr/>
        </p:nvSpPr>
        <p:spPr>
          <a:xfrm>
            <a:off x="2762684"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Medium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29" name="Google Shape;1029;p147"/>
          <p:cNvSpPr/>
          <p:nvPr/>
        </p:nvSpPr>
        <p:spPr>
          <a:xfrm>
            <a:off x="3425036" y="4452939"/>
            <a:ext cx="274479" cy="274479"/>
          </a:xfrm>
          <a:custGeom>
            <a:avLst/>
            <a:gdLst/>
            <a:ahLst/>
            <a:cxnLst/>
            <a:rect l="l" t="t" r="r" b="b"/>
            <a:pathLst>
              <a:path w="444500" h="444500" extrusionOk="0">
                <a:moveTo>
                  <a:pt x="243386" y="442369"/>
                </a:moveTo>
                <a:lnTo>
                  <a:pt x="222250" y="444500"/>
                </a:lnTo>
                <a:lnTo>
                  <a:pt x="222122" y="444487"/>
                </a:lnTo>
                <a:close/>
                <a:moveTo>
                  <a:pt x="199130" y="442169"/>
                </a:moveTo>
                <a:lnTo>
                  <a:pt x="222122" y="444487"/>
                </a:lnTo>
                <a:lnTo>
                  <a:pt x="221992" y="444500"/>
                </a:lnTo>
                <a:close/>
                <a:moveTo>
                  <a:pt x="266907" y="439998"/>
                </a:moveTo>
                <a:lnTo>
                  <a:pt x="266771" y="440040"/>
                </a:lnTo>
                <a:lnTo>
                  <a:pt x="243386" y="442369"/>
                </a:lnTo>
                <a:close/>
                <a:moveTo>
                  <a:pt x="177341" y="439948"/>
                </a:moveTo>
                <a:lnTo>
                  <a:pt x="199130" y="442169"/>
                </a:lnTo>
                <a:lnTo>
                  <a:pt x="177459" y="439985"/>
                </a:lnTo>
                <a:close/>
                <a:moveTo>
                  <a:pt x="286885" y="433825"/>
                </a:moveTo>
                <a:lnTo>
                  <a:pt x="267041" y="439985"/>
                </a:lnTo>
                <a:lnTo>
                  <a:pt x="266907" y="439998"/>
                </a:lnTo>
                <a:close/>
                <a:moveTo>
                  <a:pt x="155926" y="433301"/>
                </a:moveTo>
                <a:lnTo>
                  <a:pt x="177341" y="439948"/>
                </a:lnTo>
                <a:lnTo>
                  <a:pt x="177224" y="439936"/>
                </a:lnTo>
                <a:close/>
                <a:moveTo>
                  <a:pt x="308622" y="427077"/>
                </a:moveTo>
                <a:lnTo>
                  <a:pt x="308490" y="427148"/>
                </a:lnTo>
                <a:lnTo>
                  <a:pt x="286885" y="433825"/>
                </a:lnTo>
                <a:close/>
                <a:moveTo>
                  <a:pt x="135640" y="426980"/>
                </a:moveTo>
                <a:lnTo>
                  <a:pt x="155926" y="433301"/>
                </a:lnTo>
                <a:lnTo>
                  <a:pt x="135740" y="427035"/>
                </a:lnTo>
                <a:close/>
                <a:moveTo>
                  <a:pt x="326901" y="417188"/>
                </a:moveTo>
                <a:lnTo>
                  <a:pt x="308760" y="427035"/>
                </a:lnTo>
                <a:lnTo>
                  <a:pt x="308622" y="427077"/>
                </a:lnTo>
                <a:close/>
                <a:moveTo>
                  <a:pt x="116004" y="416322"/>
                </a:moveTo>
                <a:lnTo>
                  <a:pt x="135640" y="426980"/>
                </a:lnTo>
                <a:lnTo>
                  <a:pt x="135534" y="426947"/>
                </a:lnTo>
                <a:close/>
                <a:moveTo>
                  <a:pt x="346378" y="406616"/>
                </a:moveTo>
                <a:lnTo>
                  <a:pt x="346257" y="406716"/>
                </a:lnTo>
                <a:lnTo>
                  <a:pt x="326901" y="417188"/>
                </a:lnTo>
                <a:close/>
                <a:moveTo>
                  <a:pt x="97907" y="406477"/>
                </a:moveTo>
                <a:lnTo>
                  <a:pt x="116004" y="416322"/>
                </a:lnTo>
                <a:lnTo>
                  <a:pt x="97988" y="406543"/>
                </a:lnTo>
                <a:close/>
                <a:moveTo>
                  <a:pt x="362233" y="393572"/>
                </a:moveTo>
                <a:lnTo>
                  <a:pt x="346512" y="406543"/>
                </a:lnTo>
                <a:lnTo>
                  <a:pt x="346378" y="406616"/>
                </a:lnTo>
                <a:close/>
                <a:moveTo>
                  <a:pt x="80764" y="392332"/>
                </a:moveTo>
                <a:lnTo>
                  <a:pt x="97907" y="406477"/>
                </a:lnTo>
                <a:lnTo>
                  <a:pt x="97815" y="406426"/>
                </a:lnTo>
                <a:close/>
                <a:moveTo>
                  <a:pt x="379282" y="379506"/>
                </a:moveTo>
                <a:lnTo>
                  <a:pt x="379176" y="379633"/>
                </a:lnTo>
                <a:lnTo>
                  <a:pt x="362233" y="393572"/>
                </a:lnTo>
                <a:close/>
                <a:moveTo>
                  <a:pt x="65034" y="379330"/>
                </a:moveTo>
                <a:lnTo>
                  <a:pt x="80764" y="392332"/>
                </a:lnTo>
                <a:lnTo>
                  <a:pt x="65096" y="379405"/>
                </a:lnTo>
                <a:close/>
                <a:moveTo>
                  <a:pt x="392242" y="363845"/>
                </a:moveTo>
                <a:lnTo>
                  <a:pt x="379404" y="379405"/>
                </a:lnTo>
                <a:lnTo>
                  <a:pt x="379282" y="379506"/>
                </a:lnTo>
                <a:close/>
                <a:moveTo>
                  <a:pt x="51053" y="362384"/>
                </a:moveTo>
                <a:lnTo>
                  <a:pt x="65034" y="379330"/>
                </a:lnTo>
                <a:lnTo>
                  <a:pt x="64959" y="379268"/>
                </a:lnTo>
                <a:close/>
                <a:moveTo>
                  <a:pt x="406437" y="346641"/>
                </a:moveTo>
                <a:lnTo>
                  <a:pt x="406354" y="346793"/>
                </a:lnTo>
                <a:lnTo>
                  <a:pt x="392242" y="363845"/>
                </a:lnTo>
                <a:close/>
                <a:moveTo>
                  <a:pt x="37914" y="346432"/>
                </a:moveTo>
                <a:lnTo>
                  <a:pt x="51053" y="362384"/>
                </a:lnTo>
                <a:lnTo>
                  <a:pt x="37957" y="346512"/>
                </a:lnTo>
                <a:close/>
                <a:moveTo>
                  <a:pt x="416250" y="328630"/>
                </a:moveTo>
                <a:lnTo>
                  <a:pt x="406543" y="346512"/>
                </a:lnTo>
                <a:lnTo>
                  <a:pt x="406437" y="346641"/>
                </a:lnTo>
                <a:close/>
                <a:moveTo>
                  <a:pt x="27492" y="327231"/>
                </a:moveTo>
                <a:lnTo>
                  <a:pt x="37914" y="346432"/>
                </a:lnTo>
                <a:lnTo>
                  <a:pt x="37858" y="346364"/>
                </a:lnTo>
                <a:close/>
                <a:moveTo>
                  <a:pt x="426950" y="308915"/>
                </a:moveTo>
                <a:lnTo>
                  <a:pt x="426897" y="309086"/>
                </a:lnTo>
                <a:lnTo>
                  <a:pt x="416250" y="328630"/>
                </a:lnTo>
                <a:close/>
                <a:moveTo>
                  <a:pt x="17441" y="308680"/>
                </a:moveTo>
                <a:lnTo>
                  <a:pt x="27492" y="327231"/>
                </a:lnTo>
                <a:lnTo>
                  <a:pt x="17466" y="308760"/>
                </a:lnTo>
                <a:close/>
                <a:moveTo>
                  <a:pt x="433266" y="288686"/>
                </a:moveTo>
                <a:lnTo>
                  <a:pt x="427035" y="308760"/>
                </a:lnTo>
                <a:lnTo>
                  <a:pt x="426950" y="308915"/>
                </a:lnTo>
                <a:close/>
                <a:moveTo>
                  <a:pt x="10867" y="287503"/>
                </a:moveTo>
                <a:lnTo>
                  <a:pt x="17441" y="308680"/>
                </a:lnTo>
                <a:lnTo>
                  <a:pt x="17403" y="308610"/>
                </a:lnTo>
                <a:close/>
                <a:moveTo>
                  <a:pt x="439929" y="267221"/>
                </a:moveTo>
                <a:lnTo>
                  <a:pt x="439910" y="267404"/>
                </a:lnTo>
                <a:lnTo>
                  <a:pt x="433266" y="288686"/>
                </a:lnTo>
                <a:close/>
                <a:moveTo>
                  <a:pt x="4508" y="266966"/>
                </a:moveTo>
                <a:lnTo>
                  <a:pt x="10867" y="287503"/>
                </a:lnTo>
                <a:lnTo>
                  <a:pt x="4515" y="267041"/>
                </a:lnTo>
                <a:close/>
                <a:moveTo>
                  <a:pt x="442173" y="245333"/>
                </a:moveTo>
                <a:lnTo>
                  <a:pt x="439985" y="267041"/>
                </a:lnTo>
                <a:lnTo>
                  <a:pt x="439929" y="267221"/>
                </a:lnTo>
                <a:close/>
                <a:moveTo>
                  <a:pt x="2223" y="244301"/>
                </a:moveTo>
                <a:lnTo>
                  <a:pt x="4508" y="266966"/>
                </a:lnTo>
                <a:lnTo>
                  <a:pt x="4487" y="266897"/>
                </a:lnTo>
                <a:close/>
                <a:moveTo>
                  <a:pt x="444461" y="222638"/>
                </a:moveTo>
                <a:lnTo>
                  <a:pt x="444500" y="222638"/>
                </a:lnTo>
                <a:lnTo>
                  <a:pt x="442173" y="245333"/>
                </a:lnTo>
                <a:close/>
                <a:moveTo>
                  <a:pt x="7" y="222181"/>
                </a:moveTo>
                <a:lnTo>
                  <a:pt x="2223" y="244301"/>
                </a:lnTo>
                <a:lnTo>
                  <a:pt x="0" y="222250"/>
                </a:lnTo>
                <a:close/>
                <a:moveTo>
                  <a:pt x="2230" y="200131"/>
                </a:moveTo>
                <a:lnTo>
                  <a:pt x="7" y="222181"/>
                </a:lnTo>
                <a:lnTo>
                  <a:pt x="1" y="222121"/>
                </a:lnTo>
                <a:close/>
                <a:moveTo>
                  <a:pt x="4534" y="177400"/>
                </a:moveTo>
                <a:lnTo>
                  <a:pt x="2230" y="200131"/>
                </a:lnTo>
                <a:lnTo>
                  <a:pt x="4515" y="177459"/>
                </a:lnTo>
                <a:close/>
                <a:moveTo>
                  <a:pt x="10925" y="156812"/>
                </a:moveTo>
                <a:lnTo>
                  <a:pt x="4534" y="177400"/>
                </a:lnTo>
                <a:lnTo>
                  <a:pt x="4539" y="177350"/>
                </a:lnTo>
                <a:close/>
                <a:moveTo>
                  <a:pt x="17491" y="135694"/>
                </a:moveTo>
                <a:lnTo>
                  <a:pt x="10925" y="156812"/>
                </a:lnTo>
                <a:lnTo>
                  <a:pt x="17466" y="135741"/>
                </a:lnTo>
                <a:close/>
                <a:moveTo>
                  <a:pt x="27854" y="116601"/>
                </a:moveTo>
                <a:lnTo>
                  <a:pt x="17491" y="135694"/>
                </a:lnTo>
                <a:lnTo>
                  <a:pt x="17504" y="135653"/>
                </a:lnTo>
                <a:close/>
                <a:moveTo>
                  <a:pt x="37985" y="97955"/>
                </a:moveTo>
                <a:lnTo>
                  <a:pt x="27854" y="116601"/>
                </a:lnTo>
                <a:lnTo>
                  <a:pt x="37957" y="97988"/>
                </a:lnTo>
                <a:close/>
                <a:moveTo>
                  <a:pt x="52031" y="80930"/>
                </a:moveTo>
                <a:lnTo>
                  <a:pt x="37985" y="97955"/>
                </a:lnTo>
                <a:lnTo>
                  <a:pt x="38002" y="97922"/>
                </a:lnTo>
                <a:close/>
                <a:moveTo>
                  <a:pt x="65123" y="65073"/>
                </a:moveTo>
                <a:lnTo>
                  <a:pt x="52031" y="80930"/>
                </a:lnTo>
                <a:lnTo>
                  <a:pt x="65096" y="65096"/>
                </a:lnTo>
                <a:close/>
                <a:moveTo>
                  <a:pt x="82403" y="50816"/>
                </a:moveTo>
                <a:lnTo>
                  <a:pt x="65123" y="65073"/>
                </a:lnTo>
                <a:lnTo>
                  <a:pt x="65142" y="65050"/>
                </a:lnTo>
                <a:close/>
                <a:moveTo>
                  <a:pt x="98012" y="37944"/>
                </a:moveTo>
                <a:lnTo>
                  <a:pt x="82403" y="50816"/>
                </a:lnTo>
                <a:lnTo>
                  <a:pt x="97988" y="37957"/>
                </a:lnTo>
                <a:close/>
                <a:moveTo>
                  <a:pt x="118349" y="26905"/>
                </a:moveTo>
                <a:lnTo>
                  <a:pt x="98012" y="37944"/>
                </a:lnTo>
                <a:lnTo>
                  <a:pt x="98030" y="37929"/>
                </a:lnTo>
                <a:close/>
                <a:moveTo>
                  <a:pt x="135759" y="17460"/>
                </a:moveTo>
                <a:lnTo>
                  <a:pt x="118349" y="26905"/>
                </a:lnTo>
                <a:lnTo>
                  <a:pt x="135740" y="17466"/>
                </a:lnTo>
                <a:close/>
                <a:moveTo>
                  <a:pt x="160484" y="9785"/>
                </a:moveTo>
                <a:lnTo>
                  <a:pt x="135759" y="17460"/>
                </a:lnTo>
                <a:lnTo>
                  <a:pt x="135773" y="17453"/>
                </a:lnTo>
                <a:close/>
                <a:moveTo>
                  <a:pt x="177469" y="4514"/>
                </a:moveTo>
                <a:lnTo>
                  <a:pt x="160484" y="9785"/>
                </a:lnTo>
                <a:lnTo>
                  <a:pt x="177459" y="4515"/>
                </a:lnTo>
                <a:close/>
                <a:moveTo>
                  <a:pt x="219671" y="260"/>
                </a:moveTo>
                <a:lnTo>
                  <a:pt x="177469" y="4514"/>
                </a:lnTo>
                <a:lnTo>
                  <a:pt x="177477" y="4512"/>
                </a:lnTo>
                <a:close/>
                <a:moveTo>
                  <a:pt x="222251" y="0"/>
                </a:moveTo>
                <a:lnTo>
                  <a:pt x="267041" y="4515"/>
                </a:lnTo>
                <a:cubicBezTo>
                  <a:pt x="368317" y="25240"/>
                  <a:pt x="444500" y="114848"/>
                  <a:pt x="444500" y="222250"/>
                </a:cubicBezTo>
                <a:lnTo>
                  <a:pt x="444461" y="222638"/>
                </a:lnTo>
                <a:lnTo>
                  <a:pt x="222250" y="222250"/>
                </a:lnTo>
                <a:close/>
                <a:moveTo>
                  <a:pt x="222251" y="0"/>
                </a:moveTo>
                <a:lnTo>
                  <a:pt x="222251" y="0"/>
                </a:lnTo>
                <a:lnTo>
                  <a:pt x="222251" y="0"/>
                </a:lnTo>
                <a:close/>
                <a:moveTo>
                  <a:pt x="222250" y="0"/>
                </a:moveTo>
                <a:lnTo>
                  <a:pt x="222251" y="0"/>
                </a:lnTo>
                <a:lnTo>
                  <a:pt x="219671" y="26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30" name="Google Shape;1030;p147"/>
          <p:cNvSpPr/>
          <p:nvPr/>
        </p:nvSpPr>
        <p:spPr>
          <a:xfrm>
            <a:off x="3750790" y="4487199"/>
            <a:ext cx="534600" cy="20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Low </a:t>
            </a:r>
            <a:endParaRPr sz="9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700"/>
              <a:buFont typeface="Arial"/>
              <a:buNone/>
            </a:pPr>
            <a:r>
              <a:rPr lang="en" sz="900" b="0" i="0" u="none" strike="noStrike" cap="none">
                <a:solidFill>
                  <a:schemeClr val="dk1"/>
                </a:solidFill>
                <a:latin typeface="Open Sans"/>
                <a:ea typeface="Open Sans"/>
                <a:cs typeface="Open Sans"/>
                <a:sym typeface="Open Sans"/>
              </a:rPr>
              <a:t>Impact</a:t>
            </a:r>
            <a:endParaRPr sz="900" b="0" i="0" u="none" strike="noStrike" cap="none">
              <a:solidFill>
                <a:schemeClr val="dk1"/>
              </a:solidFill>
              <a:latin typeface="Open Sans"/>
              <a:ea typeface="Open Sans"/>
              <a:cs typeface="Open Sans"/>
              <a:sym typeface="Open Sans"/>
            </a:endParaRPr>
          </a:p>
        </p:txBody>
      </p:sp>
      <p:sp>
        <p:nvSpPr>
          <p:cNvPr id="1031" name="Google Shape;1031;p147"/>
          <p:cNvSpPr/>
          <p:nvPr/>
        </p:nvSpPr>
        <p:spPr>
          <a:xfrm>
            <a:off x="2892725" y="1490472"/>
            <a:ext cx="274500" cy="2157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032" name="Google Shape;1032;p147"/>
          <p:cNvGrpSpPr/>
          <p:nvPr/>
        </p:nvGrpSpPr>
        <p:grpSpPr>
          <a:xfrm>
            <a:off x="6012686" y="755752"/>
            <a:ext cx="2202215" cy="137100"/>
            <a:chOff x="6012686" y="1517752"/>
            <a:chExt cx="2202215" cy="137100"/>
          </a:xfrm>
        </p:grpSpPr>
        <p:sp>
          <p:nvSpPr>
            <p:cNvPr id="1033" name="Google Shape;1033;p147"/>
            <p:cNvSpPr/>
            <p:nvPr/>
          </p:nvSpPr>
          <p:spPr>
            <a:xfrm rot="5400000">
              <a:off x="5999036"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34" name="Google Shape;1034;p147"/>
            <p:cNvSpPr/>
            <p:nvPr/>
          </p:nvSpPr>
          <p:spPr>
            <a:xfrm rot="5400000">
              <a:off x="6731477"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35" name="Google Shape;1035;p147"/>
            <p:cNvSpPr/>
            <p:nvPr/>
          </p:nvSpPr>
          <p:spPr>
            <a:xfrm rot="5400000">
              <a:off x="7307580"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36" name="Google Shape;1036;p147"/>
            <p:cNvSpPr/>
            <p:nvPr/>
          </p:nvSpPr>
          <p:spPr>
            <a:xfrm rot="5400000" flipH="1">
              <a:off x="8091451" y="1531402"/>
              <a:ext cx="137100" cy="109800"/>
            </a:xfrm>
            <a:prstGeom prst="rightArrow">
              <a:avLst>
                <a:gd name="adj1" fmla="val 50000"/>
                <a:gd name="adj2" fmla="val 50000"/>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1037" name="Google Shape;1037;p147"/>
          <p:cNvGrpSpPr/>
          <p:nvPr/>
        </p:nvGrpSpPr>
        <p:grpSpPr>
          <a:xfrm>
            <a:off x="5769864" y="941814"/>
            <a:ext cx="2920803" cy="274479"/>
            <a:chOff x="5769864" y="941814"/>
            <a:chExt cx="2920803" cy="274479"/>
          </a:xfrm>
        </p:grpSpPr>
        <p:sp>
          <p:nvSpPr>
            <p:cNvPr id="1038" name="Google Shape;1038;p147"/>
            <p:cNvSpPr/>
            <p:nvPr/>
          </p:nvSpPr>
          <p:spPr>
            <a:xfrm flipH="1">
              <a:off x="8416188" y="941814"/>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39" name="Google Shape;1039;p147"/>
            <p:cNvSpPr/>
            <p:nvPr/>
          </p:nvSpPr>
          <p:spPr>
            <a:xfrm flipH="1">
              <a:off x="6403468" y="941814"/>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40" name="Google Shape;1040;p147"/>
            <p:cNvSpPr/>
            <p:nvPr/>
          </p:nvSpPr>
          <p:spPr>
            <a:xfrm>
              <a:off x="5769864" y="941814"/>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sp>
          <p:nvSpPr>
            <p:cNvPr id="1041" name="Google Shape;1041;p147"/>
            <p:cNvSpPr/>
            <p:nvPr/>
          </p:nvSpPr>
          <p:spPr>
            <a:xfrm flipH="1">
              <a:off x="7037080" y="941814"/>
              <a:ext cx="274479" cy="274479"/>
            </a:xfrm>
            <a:custGeom>
              <a:avLst/>
              <a:gdLst/>
              <a:ahLst/>
              <a:cxnLst/>
              <a:rect l="l" t="t" r="r" b="b"/>
              <a:pathLst>
                <a:path w="444500" h="444500" extrusionOk="0">
                  <a:moveTo>
                    <a:pt x="222250" y="0"/>
                  </a:moveTo>
                  <a:cubicBezTo>
                    <a:pt x="344995" y="0"/>
                    <a:pt x="444500" y="99505"/>
                    <a:pt x="444500" y="222250"/>
                  </a:cubicBezTo>
                  <a:cubicBezTo>
                    <a:pt x="444500" y="344995"/>
                    <a:pt x="344995" y="444500"/>
                    <a:pt x="222250" y="444500"/>
                  </a:cubicBezTo>
                  <a:cubicBezTo>
                    <a:pt x="99505" y="444500"/>
                    <a:pt x="0" y="344995"/>
                    <a:pt x="0" y="222250"/>
                  </a:cubicBezTo>
                  <a:cubicBezTo>
                    <a:pt x="0" y="114848"/>
                    <a:pt x="76184" y="25240"/>
                    <a:pt x="177459" y="4515"/>
                  </a:cubicBezTo>
                  <a:lnTo>
                    <a:pt x="222211" y="4"/>
                  </a:lnTo>
                  <a:lnTo>
                    <a:pt x="222250" y="222250"/>
                  </a:lnTo>
                  <a:close/>
                  <a:moveTo>
                    <a:pt x="222211" y="0"/>
                  </a:moveTo>
                  <a:lnTo>
                    <a:pt x="222250" y="0"/>
                  </a:lnTo>
                  <a:lnTo>
                    <a:pt x="222211" y="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42" name="Google Shape;1042;p147"/>
            <p:cNvSpPr/>
            <p:nvPr/>
          </p:nvSpPr>
          <p:spPr>
            <a:xfrm>
              <a:off x="7726639" y="941814"/>
              <a:ext cx="274479" cy="274479"/>
            </a:xfrm>
            <a:custGeom>
              <a:avLst/>
              <a:gdLst/>
              <a:ahLst/>
              <a:cxnLst/>
              <a:rect l="l" t="t" r="r" b="b"/>
              <a:pathLst>
                <a:path w="444500" h="444500" extrusionOk="0">
                  <a:moveTo>
                    <a:pt x="198735" y="442130"/>
                  </a:moveTo>
                  <a:lnTo>
                    <a:pt x="222211" y="444496"/>
                  </a:lnTo>
                  <a:lnTo>
                    <a:pt x="222211" y="444500"/>
                  </a:lnTo>
                  <a:close/>
                  <a:moveTo>
                    <a:pt x="177442" y="439980"/>
                  </a:moveTo>
                  <a:lnTo>
                    <a:pt x="198735" y="442130"/>
                  </a:lnTo>
                  <a:lnTo>
                    <a:pt x="177459" y="439985"/>
                  </a:lnTo>
                  <a:close/>
                  <a:moveTo>
                    <a:pt x="154363" y="432815"/>
                  </a:moveTo>
                  <a:lnTo>
                    <a:pt x="177442" y="439980"/>
                  </a:lnTo>
                  <a:lnTo>
                    <a:pt x="177423" y="439978"/>
                  </a:lnTo>
                  <a:close/>
                  <a:moveTo>
                    <a:pt x="135727" y="427027"/>
                  </a:moveTo>
                  <a:lnTo>
                    <a:pt x="154363" y="432815"/>
                  </a:lnTo>
                  <a:lnTo>
                    <a:pt x="135740" y="427035"/>
                  </a:lnTo>
                  <a:close/>
                  <a:moveTo>
                    <a:pt x="113744" y="415095"/>
                  </a:moveTo>
                  <a:lnTo>
                    <a:pt x="135727" y="427027"/>
                  </a:lnTo>
                  <a:lnTo>
                    <a:pt x="135709" y="427022"/>
                  </a:lnTo>
                  <a:close/>
                  <a:moveTo>
                    <a:pt x="97978" y="406535"/>
                  </a:moveTo>
                  <a:lnTo>
                    <a:pt x="113744" y="415095"/>
                  </a:lnTo>
                  <a:lnTo>
                    <a:pt x="97988" y="406543"/>
                  </a:lnTo>
                  <a:close/>
                  <a:moveTo>
                    <a:pt x="78345" y="390337"/>
                  </a:moveTo>
                  <a:lnTo>
                    <a:pt x="97978" y="406535"/>
                  </a:lnTo>
                  <a:lnTo>
                    <a:pt x="97962" y="406526"/>
                  </a:lnTo>
                  <a:close/>
                  <a:moveTo>
                    <a:pt x="65088" y="379395"/>
                  </a:moveTo>
                  <a:lnTo>
                    <a:pt x="78345" y="390337"/>
                  </a:lnTo>
                  <a:lnTo>
                    <a:pt x="65096" y="379404"/>
                  </a:lnTo>
                  <a:close/>
                  <a:moveTo>
                    <a:pt x="48945" y="359829"/>
                  </a:moveTo>
                  <a:lnTo>
                    <a:pt x="65088" y="379395"/>
                  </a:lnTo>
                  <a:lnTo>
                    <a:pt x="65075" y="379384"/>
                  </a:lnTo>
                  <a:close/>
                  <a:moveTo>
                    <a:pt x="37951" y="346502"/>
                  </a:moveTo>
                  <a:lnTo>
                    <a:pt x="48945" y="359829"/>
                  </a:lnTo>
                  <a:lnTo>
                    <a:pt x="37957" y="346512"/>
                  </a:lnTo>
                  <a:close/>
                  <a:moveTo>
                    <a:pt x="25962" y="324413"/>
                  </a:moveTo>
                  <a:lnTo>
                    <a:pt x="37951" y="346502"/>
                  </a:lnTo>
                  <a:lnTo>
                    <a:pt x="37942" y="346490"/>
                  </a:lnTo>
                  <a:close/>
                  <a:moveTo>
                    <a:pt x="17462" y="308749"/>
                  </a:moveTo>
                  <a:lnTo>
                    <a:pt x="25962" y="324413"/>
                  </a:lnTo>
                  <a:lnTo>
                    <a:pt x="17466" y="308760"/>
                  </a:lnTo>
                  <a:close/>
                  <a:moveTo>
                    <a:pt x="10010" y="284742"/>
                  </a:moveTo>
                  <a:lnTo>
                    <a:pt x="17462" y="308749"/>
                  </a:lnTo>
                  <a:lnTo>
                    <a:pt x="17456" y="308737"/>
                  </a:lnTo>
                  <a:close/>
                  <a:moveTo>
                    <a:pt x="4514" y="267031"/>
                  </a:moveTo>
                  <a:lnTo>
                    <a:pt x="10010" y="284742"/>
                  </a:lnTo>
                  <a:lnTo>
                    <a:pt x="4515" y="267041"/>
                  </a:lnTo>
                  <a:close/>
                  <a:moveTo>
                    <a:pt x="2002" y="242113"/>
                  </a:moveTo>
                  <a:lnTo>
                    <a:pt x="4514" y="267031"/>
                  </a:lnTo>
                  <a:lnTo>
                    <a:pt x="4511" y="267020"/>
                  </a:lnTo>
                  <a:close/>
                  <a:moveTo>
                    <a:pt x="1" y="222241"/>
                  </a:moveTo>
                  <a:lnTo>
                    <a:pt x="2002" y="242113"/>
                  </a:lnTo>
                  <a:lnTo>
                    <a:pt x="0" y="222250"/>
                  </a:lnTo>
                  <a:close/>
                  <a:moveTo>
                    <a:pt x="2320" y="199233"/>
                  </a:moveTo>
                  <a:lnTo>
                    <a:pt x="1" y="222241"/>
                  </a:lnTo>
                  <a:lnTo>
                    <a:pt x="0" y="222231"/>
                  </a:lnTo>
                  <a:close/>
                  <a:moveTo>
                    <a:pt x="4518" y="177450"/>
                  </a:moveTo>
                  <a:lnTo>
                    <a:pt x="2320" y="199233"/>
                  </a:lnTo>
                  <a:lnTo>
                    <a:pt x="4515" y="177459"/>
                  </a:lnTo>
                  <a:close/>
                  <a:moveTo>
                    <a:pt x="11020" y="156506"/>
                  </a:moveTo>
                  <a:lnTo>
                    <a:pt x="4518" y="177450"/>
                  </a:lnTo>
                  <a:lnTo>
                    <a:pt x="4519" y="177443"/>
                  </a:lnTo>
                  <a:close/>
                  <a:moveTo>
                    <a:pt x="17469" y="135734"/>
                  </a:moveTo>
                  <a:lnTo>
                    <a:pt x="11020" y="156506"/>
                  </a:lnTo>
                  <a:lnTo>
                    <a:pt x="17466" y="135741"/>
                  </a:lnTo>
                  <a:close/>
                  <a:moveTo>
                    <a:pt x="28366" y="115658"/>
                  </a:moveTo>
                  <a:lnTo>
                    <a:pt x="17469" y="135734"/>
                  </a:lnTo>
                  <a:lnTo>
                    <a:pt x="17471" y="135727"/>
                  </a:lnTo>
                  <a:close/>
                  <a:moveTo>
                    <a:pt x="37961" y="97984"/>
                  </a:moveTo>
                  <a:lnTo>
                    <a:pt x="28366" y="115658"/>
                  </a:lnTo>
                  <a:lnTo>
                    <a:pt x="37957" y="97988"/>
                  </a:lnTo>
                  <a:close/>
                  <a:moveTo>
                    <a:pt x="53752" y="78844"/>
                  </a:moveTo>
                  <a:lnTo>
                    <a:pt x="37961" y="97984"/>
                  </a:lnTo>
                  <a:lnTo>
                    <a:pt x="37964" y="97978"/>
                  </a:lnTo>
                  <a:close/>
                  <a:moveTo>
                    <a:pt x="65099" y="65093"/>
                  </a:moveTo>
                  <a:lnTo>
                    <a:pt x="53752" y="78844"/>
                  </a:lnTo>
                  <a:lnTo>
                    <a:pt x="65096" y="65096"/>
                  </a:lnTo>
                  <a:close/>
                  <a:moveTo>
                    <a:pt x="85866" y="47959"/>
                  </a:moveTo>
                  <a:lnTo>
                    <a:pt x="65099" y="65093"/>
                  </a:lnTo>
                  <a:lnTo>
                    <a:pt x="65102" y="65089"/>
                  </a:lnTo>
                  <a:close/>
                  <a:moveTo>
                    <a:pt x="97991" y="37956"/>
                  </a:moveTo>
                  <a:lnTo>
                    <a:pt x="85866" y="47959"/>
                  </a:lnTo>
                  <a:lnTo>
                    <a:pt x="97988" y="37957"/>
                  </a:lnTo>
                  <a:close/>
                  <a:moveTo>
                    <a:pt x="123301" y="24218"/>
                  </a:moveTo>
                  <a:lnTo>
                    <a:pt x="97991" y="37956"/>
                  </a:lnTo>
                  <a:lnTo>
                    <a:pt x="97994" y="37953"/>
                  </a:lnTo>
                  <a:close/>
                  <a:moveTo>
                    <a:pt x="135742" y="17465"/>
                  </a:moveTo>
                  <a:lnTo>
                    <a:pt x="123301" y="24218"/>
                  </a:lnTo>
                  <a:lnTo>
                    <a:pt x="135740" y="17466"/>
                  </a:lnTo>
                  <a:close/>
                  <a:moveTo>
                    <a:pt x="165594" y="8199"/>
                  </a:moveTo>
                  <a:lnTo>
                    <a:pt x="135742" y="17465"/>
                  </a:lnTo>
                  <a:lnTo>
                    <a:pt x="135745" y="17464"/>
                  </a:lnTo>
                  <a:close/>
                  <a:moveTo>
                    <a:pt x="177460" y="4515"/>
                  </a:moveTo>
                  <a:lnTo>
                    <a:pt x="165594" y="8199"/>
                  </a:lnTo>
                  <a:lnTo>
                    <a:pt x="177459" y="4515"/>
                  </a:lnTo>
                  <a:close/>
                  <a:moveTo>
                    <a:pt x="222250" y="0"/>
                  </a:moveTo>
                  <a:lnTo>
                    <a:pt x="177460" y="4515"/>
                  </a:lnTo>
                  <a:lnTo>
                    <a:pt x="177461" y="4515"/>
                  </a:lnTo>
                  <a:cubicBezTo>
                    <a:pt x="191929" y="1555"/>
                    <a:pt x="206908" y="0"/>
                    <a:pt x="222250" y="0"/>
                  </a:cubicBezTo>
                  <a:close/>
                  <a:moveTo>
                    <a:pt x="222250" y="0"/>
                  </a:moveTo>
                  <a:cubicBezTo>
                    <a:pt x="344995" y="0"/>
                    <a:pt x="444500" y="99505"/>
                    <a:pt x="444500" y="222250"/>
                  </a:cubicBezTo>
                  <a:cubicBezTo>
                    <a:pt x="444500" y="344995"/>
                    <a:pt x="344995" y="444500"/>
                    <a:pt x="222250" y="444500"/>
                  </a:cubicBezTo>
                  <a:lnTo>
                    <a:pt x="222211" y="444496"/>
                  </a:lnTo>
                  <a:lnTo>
                    <a:pt x="222250" y="222250"/>
                  </a:lnTo>
                  <a:close/>
                </a:path>
              </a:pathLst>
            </a:custGeom>
            <a:solidFill>
              <a:srgbClr val="9E1B32"/>
            </a:solidFill>
            <a:ln w="9525" cap="flat" cmpd="sng">
              <a:solidFill>
                <a:srgbClr val="9E1B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Open Sans"/>
                <a:ea typeface="Open Sans"/>
                <a:cs typeface="Open Sans"/>
                <a:sym typeface="Open Sans"/>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874"/>
        <p:cNvGrpSpPr/>
        <p:nvPr/>
      </p:nvGrpSpPr>
      <p:grpSpPr>
        <a:xfrm>
          <a:off x="0" y="0"/>
          <a:ext cx="0" cy="0"/>
          <a:chOff x="0" y="0"/>
          <a:chExt cx="0" cy="0"/>
        </a:xfrm>
      </p:grpSpPr>
      <p:sp>
        <p:nvSpPr>
          <p:cNvPr id="3875" name="Google Shape;3875;p228"/>
          <p:cNvSpPr txBox="1"/>
          <p:nvPr/>
        </p:nvSpPr>
        <p:spPr>
          <a:xfrm>
            <a:off x="1309275" y="0"/>
            <a:ext cx="22425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Target State and Implementation Roadmap</a:t>
            </a:r>
            <a:endParaRPr sz="700" b="1">
              <a:solidFill>
                <a:schemeClr val="lt1"/>
              </a:solidFill>
              <a:latin typeface="Open Sans"/>
              <a:ea typeface="Open Sans"/>
              <a:cs typeface="Open Sans"/>
              <a:sym typeface="Open Sans"/>
            </a:endParaRPr>
          </a:p>
        </p:txBody>
      </p:sp>
      <p:sp>
        <p:nvSpPr>
          <p:cNvPr id="3876" name="Google Shape;3876;p228"/>
          <p:cNvSpPr txBox="1"/>
          <p:nvPr/>
        </p:nvSpPr>
        <p:spPr>
          <a:xfrm>
            <a:off x="2175" y="0"/>
            <a:ext cx="1307100" cy="1791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lt1"/>
                </a:solidFill>
                <a:latin typeface="Open Sans"/>
                <a:ea typeface="Open Sans"/>
                <a:cs typeface="Open Sans"/>
                <a:sym typeface="Open Sans"/>
              </a:rPr>
              <a:t>Executive Summary</a:t>
            </a:r>
            <a:endParaRPr sz="700">
              <a:solidFill>
                <a:schemeClr val="lt1"/>
              </a:solidFill>
              <a:latin typeface="Open Sans"/>
              <a:ea typeface="Open Sans"/>
              <a:cs typeface="Open Sans"/>
              <a:sym typeface="Open Sans"/>
            </a:endParaRPr>
          </a:p>
        </p:txBody>
      </p:sp>
      <p:sp>
        <p:nvSpPr>
          <p:cNvPr id="3877" name="Google Shape;3877;p228"/>
          <p:cNvSpPr txBox="1"/>
          <p:nvPr/>
        </p:nvSpPr>
        <p:spPr>
          <a:xfrm>
            <a:off x="27570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Architecture</a:t>
            </a:r>
            <a:endParaRPr sz="700">
              <a:solidFill>
                <a:schemeClr val="accent6"/>
              </a:solidFill>
              <a:latin typeface="Open Sans"/>
              <a:ea typeface="Open Sans"/>
              <a:cs typeface="Open Sans"/>
              <a:sym typeface="Open Sans"/>
            </a:endParaRPr>
          </a:p>
        </p:txBody>
      </p:sp>
      <p:sp>
        <p:nvSpPr>
          <p:cNvPr id="3878" name="Google Shape;3878;p228"/>
          <p:cNvSpPr txBox="1"/>
          <p:nvPr/>
        </p:nvSpPr>
        <p:spPr>
          <a:xfrm>
            <a:off x="21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Baseball Card</a:t>
            </a:r>
            <a:endParaRPr sz="700">
              <a:solidFill>
                <a:schemeClr val="accent6"/>
              </a:solidFill>
              <a:latin typeface="Open Sans"/>
              <a:ea typeface="Open Sans"/>
              <a:cs typeface="Open Sans"/>
              <a:sym typeface="Open Sans"/>
            </a:endParaRPr>
          </a:p>
        </p:txBody>
      </p:sp>
      <p:sp>
        <p:nvSpPr>
          <p:cNvPr id="3879" name="Google Shape;3879;p228"/>
          <p:cNvSpPr txBox="1"/>
          <p:nvPr/>
        </p:nvSpPr>
        <p:spPr>
          <a:xfrm>
            <a:off x="3595275" y="164600"/>
            <a:ext cx="8871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Design</a:t>
            </a:r>
            <a:endParaRPr sz="700" b="1">
              <a:solidFill>
                <a:schemeClr val="lt1"/>
              </a:solidFill>
              <a:latin typeface="Open Sans"/>
              <a:ea typeface="Open Sans"/>
              <a:cs typeface="Open Sans"/>
              <a:sym typeface="Open Sans"/>
            </a:endParaRPr>
          </a:p>
        </p:txBody>
      </p:sp>
      <p:sp>
        <p:nvSpPr>
          <p:cNvPr id="3880" name="Google Shape;3880;p228"/>
          <p:cNvSpPr txBox="1"/>
          <p:nvPr/>
        </p:nvSpPr>
        <p:spPr>
          <a:xfrm>
            <a:off x="4438275" y="164600"/>
            <a:ext cx="8871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Plan</a:t>
            </a:r>
            <a:endParaRPr sz="700">
              <a:solidFill>
                <a:schemeClr val="accent6"/>
              </a:solidFill>
              <a:latin typeface="Open Sans"/>
              <a:ea typeface="Open Sans"/>
              <a:cs typeface="Open Sans"/>
              <a:sym typeface="Open Sans"/>
            </a:endParaRPr>
          </a:p>
        </p:txBody>
      </p:sp>
      <p:sp>
        <p:nvSpPr>
          <p:cNvPr id="3881" name="Google Shape;3881;p228"/>
          <p:cNvSpPr txBox="1"/>
          <p:nvPr/>
        </p:nvSpPr>
        <p:spPr>
          <a:xfrm>
            <a:off x="1885275" y="164600"/>
            <a:ext cx="888000" cy="1791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a:solidFill>
                  <a:schemeClr val="accent6"/>
                </a:solidFill>
                <a:latin typeface="Open Sans"/>
                <a:ea typeface="Open Sans"/>
                <a:cs typeface="Open Sans"/>
                <a:sym typeface="Open Sans"/>
              </a:rPr>
              <a:t>Process Context</a:t>
            </a:r>
            <a:endParaRPr sz="700">
              <a:solidFill>
                <a:schemeClr val="accent6"/>
              </a:solidFill>
              <a:latin typeface="Open Sans"/>
              <a:ea typeface="Open Sans"/>
              <a:cs typeface="Open Sans"/>
              <a:sym typeface="Open Sans"/>
            </a:endParaRPr>
          </a:p>
        </p:txBody>
      </p:sp>
      <p:sp>
        <p:nvSpPr>
          <p:cNvPr id="3882" name="Google Shape;3882;p228"/>
          <p:cNvSpPr txBox="1"/>
          <p:nvPr/>
        </p:nvSpPr>
        <p:spPr>
          <a:xfrm>
            <a:off x="810350" y="164600"/>
            <a:ext cx="1107600" cy="179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700" b="1">
                <a:solidFill>
                  <a:schemeClr val="lt1"/>
                </a:solidFill>
                <a:latin typeface="Open Sans"/>
                <a:ea typeface="Open Sans"/>
                <a:cs typeface="Open Sans"/>
                <a:sym typeface="Open Sans"/>
              </a:rPr>
              <a:t>Context Information:</a:t>
            </a:r>
            <a:endParaRPr sz="700" b="1">
              <a:solidFill>
                <a:schemeClr val="lt1"/>
              </a:solidFill>
              <a:latin typeface="Open Sans"/>
              <a:ea typeface="Open Sans"/>
              <a:cs typeface="Open Sans"/>
              <a:sym typeface="Open Sans"/>
            </a:endParaRPr>
          </a:p>
        </p:txBody>
      </p:sp>
      <p:sp>
        <p:nvSpPr>
          <p:cNvPr id="3883" name="Google Shape;3883;p228"/>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3884" name="Google Shape;3884;p228"/>
          <p:cNvSpPr/>
          <p:nvPr/>
        </p:nvSpPr>
        <p:spPr>
          <a:xfrm>
            <a:off x="274320" y="3995456"/>
            <a:ext cx="2291400" cy="12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Next steps</a:t>
            </a:r>
            <a:endParaRPr sz="800" b="1">
              <a:solidFill>
                <a:schemeClr val="accent2"/>
              </a:solidFill>
              <a:latin typeface="Open Sans"/>
              <a:ea typeface="Open Sans"/>
              <a:cs typeface="Open Sans"/>
              <a:sym typeface="Open Sans"/>
            </a:endParaRPr>
          </a:p>
        </p:txBody>
      </p:sp>
      <p:sp>
        <p:nvSpPr>
          <p:cNvPr id="3885" name="Google Shape;3885;p228"/>
          <p:cNvSpPr/>
          <p:nvPr/>
        </p:nvSpPr>
        <p:spPr>
          <a:xfrm>
            <a:off x="274325" y="4146941"/>
            <a:ext cx="8595300" cy="606000"/>
          </a:xfrm>
          <a:prstGeom prst="roundRect">
            <a:avLst>
              <a:gd name="adj" fmla="val 2792"/>
            </a:avLst>
          </a:prstGeom>
          <a:solidFill>
            <a:schemeClr val="accent2"/>
          </a:solidFill>
          <a:ln>
            <a:noFill/>
          </a:ln>
        </p:spPr>
        <p:txBody>
          <a:bodyPr spcFirstLastPara="1" wrap="square" lIns="45700" tIns="27425" rIns="45700" bIns="27425" anchor="t" anchorCtr="0">
            <a:noAutofit/>
          </a:bodyPr>
          <a:lstStyle/>
          <a:p>
            <a:pPr marL="109728" marR="0" lvl="0" indent="-117602" algn="l" rtl="0">
              <a:lnSpc>
                <a:spcPct val="100000"/>
              </a:lnSpc>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Develop - Detailed plan for Interaction model ramp up and an initial change management plan</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Perform - Impact Assessment for the roles impacted. Identify set of dependencies and mitigating actions and track against them</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Create - Dashboards and manage risks and issues across the Employer Onboarding Interaction model</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Socialize - Preliminary communications plan and kick off communications</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Develop - Detailed resource strategy, identifying role best staffed internal versus external. Create relevant JDs and issue requisitions for high priority roles</a:t>
            </a:r>
            <a:endParaRPr sz="700">
              <a:solidFill>
                <a:schemeClr val="lt1"/>
              </a:solidFill>
              <a:latin typeface="Open Sans"/>
              <a:ea typeface="Open Sans"/>
              <a:cs typeface="Open Sans"/>
              <a:sym typeface="Open Sans"/>
            </a:endParaRPr>
          </a:p>
        </p:txBody>
      </p:sp>
      <p:sp>
        <p:nvSpPr>
          <p:cNvPr id="3886" name="Google Shape;3886;p228"/>
          <p:cNvSpPr txBox="1">
            <a:spLocks noGrp="1"/>
          </p:cNvSpPr>
          <p:nvPr>
            <p:ph type="title"/>
          </p:nvPr>
        </p:nvSpPr>
        <p:spPr>
          <a:xfrm>
            <a:off x="274326" y="493776"/>
            <a:ext cx="85953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solidFill>
                  <a:schemeClr val="dk1"/>
                </a:solidFill>
              </a:rPr>
              <a:t>Interaction Model</a:t>
            </a:r>
            <a:endParaRPr/>
          </a:p>
        </p:txBody>
      </p:sp>
      <p:sp>
        <p:nvSpPr>
          <p:cNvPr id="3887" name="Google Shape;3887;p228"/>
          <p:cNvSpPr/>
          <p:nvPr/>
        </p:nvSpPr>
        <p:spPr>
          <a:xfrm>
            <a:off x="274325" y="2407175"/>
            <a:ext cx="1401000" cy="1362300"/>
          </a:xfrm>
          <a:prstGeom prst="roundRect">
            <a:avLst>
              <a:gd name="adj" fmla="val 2792"/>
            </a:avLst>
          </a:prstGeom>
          <a:solidFill>
            <a:schemeClr val="lt2"/>
          </a:solidFill>
          <a:ln w="9525" cap="flat" cmpd="sng">
            <a:solidFill>
              <a:schemeClr val="accent6"/>
            </a:solidFill>
            <a:prstDash val="solid"/>
            <a:round/>
            <a:headEnd type="none" w="sm" len="sm"/>
            <a:tailEnd type="none" w="sm" len="sm"/>
          </a:ln>
        </p:spPr>
        <p:txBody>
          <a:bodyPr spcFirstLastPara="1" wrap="square" lIns="45700" tIns="27425" rIns="45700" bIns="27425" anchor="t" anchorCtr="0">
            <a:noAutofit/>
          </a:bodyPr>
          <a:lstStyle/>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Reconcile differences in opinion and approach, and resolve disputes arising from the Delivery Teams</a:t>
            </a:r>
            <a:endParaRPr sz="700">
              <a:solidFill>
                <a:schemeClr val="dk1"/>
              </a:solidFill>
              <a:latin typeface="Open Sans"/>
              <a:ea typeface="Open Sans"/>
              <a:cs typeface="Open Sans"/>
              <a:sym typeface="Open Sans"/>
            </a:endParaRPr>
          </a:p>
          <a:p>
            <a:pPr marL="109728" lvl="0" indent="-117602" algn="l" rtl="0">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Agree to additional refinements in overall program benefits</a:t>
            </a:r>
            <a:endParaRPr sz="700">
              <a:solidFill>
                <a:schemeClr val="dk1"/>
              </a:solidFill>
              <a:latin typeface="Open Sans"/>
              <a:ea typeface="Open Sans"/>
              <a:cs typeface="Open Sans"/>
              <a:sym typeface="Open Sans"/>
            </a:endParaRPr>
          </a:p>
          <a:p>
            <a:pPr marL="109728" lvl="0" indent="-117602" algn="l" rtl="0">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Approve the process after testing and approve the overall strategy and process once executed in production</a:t>
            </a:r>
            <a:endParaRPr sz="700">
              <a:solidFill>
                <a:schemeClr val="dk1"/>
              </a:solidFill>
              <a:latin typeface="Open Sans"/>
              <a:ea typeface="Open Sans"/>
              <a:cs typeface="Open Sans"/>
              <a:sym typeface="Open Sans"/>
            </a:endParaRPr>
          </a:p>
        </p:txBody>
      </p:sp>
      <p:sp>
        <p:nvSpPr>
          <p:cNvPr id="3888" name="Google Shape;3888;p228"/>
          <p:cNvSpPr/>
          <p:nvPr/>
        </p:nvSpPr>
        <p:spPr>
          <a:xfrm>
            <a:off x="1855998" y="1485760"/>
            <a:ext cx="5258100" cy="552000"/>
          </a:xfrm>
          <a:prstGeom prst="roundRect">
            <a:avLst>
              <a:gd name="adj" fmla="val 9069"/>
            </a:avLst>
          </a:prstGeom>
          <a:solidFill>
            <a:srgbClr val="007298"/>
          </a:solidFill>
          <a:ln>
            <a:noFill/>
          </a:ln>
        </p:spPr>
        <p:txBody>
          <a:bodyPr spcFirstLastPara="1" wrap="square" lIns="91425" tIns="9125"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0" i="0" u="none" strike="noStrike" cap="none">
                <a:solidFill>
                  <a:srgbClr val="FFFFFF"/>
                </a:solidFill>
                <a:latin typeface="Open Sans"/>
                <a:ea typeface="Open Sans"/>
                <a:cs typeface="Open Sans"/>
                <a:sym typeface="Open Sans"/>
              </a:rPr>
              <a:t>Advisory Council</a:t>
            </a:r>
            <a:endParaRPr sz="900" b="0" i="0" u="none" strike="noStrike" cap="none">
              <a:solidFill>
                <a:srgbClr val="FFFFFF"/>
              </a:solidFill>
              <a:latin typeface="Open Sans"/>
              <a:ea typeface="Open Sans"/>
              <a:cs typeface="Open Sans"/>
              <a:sym typeface="Open Sans"/>
            </a:endParaRPr>
          </a:p>
        </p:txBody>
      </p:sp>
      <p:sp>
        <p:nvSpPr>
          <p:cNvPr id="3889" name="Google Shape;3889;p228"/>
          <p:cNvSpPr/>
          <p:nvPr/>
        </p:nvSpPr>
        <p:spPr>
          <a:xfrm>
            <a:off x="1855998" y="2136355"/>
            <a:ext cx="5258100" cy="1398000"/>
          </a:xfrm>
          <a:prstGeom prst="roundRect">
            <a:avLst>
              <a:gd name="adj" fmla="val 9069"/>
            </a:avLst>
          </a:prstGeom>
          <a:solidFill>
            <a:srgbClr val="FFFFFF"/>
          </a:solidFill>
          <a:ln w="9525" cap="flat" cmpd="sng">
            <a:solidFill>
              <a:srgbClr val="5B6771"/>
            </a:solidFill>
            <a:prstDash val="solid"/>
            <a:round/>
            <a:headEnd type="none" w="sm" len="sm"/>
            <a:tailEnd type="none" w="sm" len="sm"/>
          </a:ln>
        </p:spPr>
        <p:txBody>
          <a:bodyPr spcFirstLastPara="1" wrap="square" lIns="91425" tIns="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0" i="0" u="none" strike="noStrike" cap="none">
                <a:solidFill>
                  <a:srgbClr val="5B6771"/>
                </a:solidFill>
                <a:latin typeface="Open Sans"/>
                <a:ea typeface="Open Sans"/>
                <a:cs typeface="Open Sans"/>
                <a:sym typeface="Open Sans"/>
              </a:rPr>
              <a:t>Delivery Teams</a:t>
            </a:r>
            <a:endParaRPr sz="1000" b="0" i="0" u="none" strike="noStrike" cap="none">
              <a:solidFill>
                <a:srgbClr val="5B6771"/>
              </a:solidFill>
              <a:latin typeface="Open Sans"/>
              <a:ea typeface="Open Sans"/>
              <a:cs typeface="Open Sans"/>
              <a:sym typeface="Open Sans"/>
            </a:endParaRPr>
          </a:p>
        </p:txBody>
      </p:sp>
      <p:sp>
        <p:nvSpPr>
          <p:cNvPr id="3890" name="Google Shape;3890;p228"/>
          <p:cNvSpPr/>
          <p:nvPr/>
        </p:nvSpPr>
        <p:spPr>
          <a:xfrm>
            <a:off x="1855925" y="1097275"/>
            <a:ext cx="5258100" cy="277200"/>
          </a:xfrm>
          <a:prstGeom prst="roundRect">
            <a:avLst>
              <a:gd name="adj" fmla="val 16667"/>
            </a:avLst>
          </a:prstGeom>
          <a:solidFill>
            <a:srgbClr val="9E1B3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100" b="0" i="0" u="none" strike="noStrike" cap="none">
                <a:solidFill>
                  <a:srgbClr val="FFFFFF"/>
                </a:solidFill>
                <a:latin typeface="Open Sans"/>
                <a:ea typeface="Open Sans"/>
                <a:cs typeface="Open Sans"/>
                <a:sym typeface="Open Sans"/>
              </a:rPr>
              <a:t>Steering Committee</a:t>
            </a:r>
            <a:endParaRPr sz="1100" b="0" i="0" u="none" strike="noStrike" cap="none">
              <a:solidFill>
                <a:srgbClr val="FFFFFF"/>
              </a:solidFill>
              <a:latin typeface="Open Sans"/>
              <a:ea typeface="Open Sans"/>
              <a:cs typeface="Open Sans"/>
              <a:sym typeface="Open Sans"/>
            </a:endParaRPr>
          </a:p>
        </p:txBody>
      </p:sp>
      <p:sp>
        <p:nvSpPr>
          <p:cNvPr id="3891" name="Google Shape;3891;p228"/>
          <p:cNvSpPr/>
          <p:nvPr/>
        </p:nvSpPr>
        <p:spPr>
          <a:xfrm>
            <a:off x="4479650" y="1655450"/>
            <a:ext cx="2457300" cy="283500"/>
          </a:xfrm>
          <a:prstGeom prst="roundRect">
            <a:avLst>
              <a:gd name="adj" fmla="val 16667"/>
            </a:avLst>
          </a:prstGeom>
          <a:solidFill>
            <a:srgbClr val="E7E7E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900" b="0" i="0" u="none" strike="noStrike" cap="none">
                <a:solidFill>
                  <a:srgbClr val="404040"/>
                </a:solidFill>
                <a:latin typeface="Open Sans"/>
                <a:ea typeface="Open Sans"/>
                <a:cs typeface="Open Sans"/>
                <a:sym typeface="Open Sans"/>
              </a:rPr>
              <a:t>Program Management</a:t>
            </a:r>
            <a:endParaRPr sz="900" b="0" i="0" u="none" strike="noStrike" cap="none">
              <a:solidFill>
                <a:srgbClr val="404040"/>
              </a:solidFill>
              <a:latin typeface="Open Sans"/>
              <a:ea typeface="Open Sans"/>
              <a:cs typeface="Open Sans"/>
              <a:sym typeface="Open Sans"/>
            </a:endParaRPr>
          </a:p>
        </p:txBody>
      </p:sp>
      <p:sp>
        <p:nvSpPr>
          <p:cNvPr id="3892" name="Google Shape;3892;p228"/>
          <p:cNvSpPr/>
          <p:nvPr/>
        </p:nvSpPr>
        <p:spPr>
          <a:xfrm>
            <a:off x="2000774" y="1652300"/>
            <a:ext cx="2383200" cy="283500"/>
          </a:xfrm>
          <a:prstGeom prst="roundRect">
            <a:avLst>
              <a:gd name="adj" fmla="val 16667"/>
            </a:avLst>
          </a:prstGeom>
          <a:solidFill>
            <a:srgbClr val="E7E7E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900" b="0" i="0" u="none" strike="noStrike" cap="none">
                <a:solidFill>
                  <a:srgbClr val="404040"/>
                </a:solidFill>
                <a:latin typeface="Open Sans"/>
                <a:ea typeface="Open Sans"/>
                <a:cs typeface="Open Sans"/>
                <a:sym typeface="Open Sans"/>
              </a:rPr>
              <a:t>Design Authority</a:t>
            </a:r>
            <a:endParaRPr sz="900" b="0" i="0" u="none" strike="noStrike" cap="none">
              <a:solidFill>
                <a:srgbClr val="40404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700" i="1">
                <a:solidFill>
                  <a:srgbClr val="404040"/>
                </a:solidFill>
                <a:latin typeface="Open Sans"/>
                <a:ea typeface="Open Sans"/>
                <a:cs typeface="Open Sans"/>
                <a:sym typeface="Open Sans"/>
              </a:rPr>
              <a:t>(Technology &amp; Business)</a:t>
            </a:r>
            <a:endParaRPr sz="700" i="1">
              <a:solidFill>
                <a:srgbClr val="404040"/>
              </a:solidFill>
              <a:latin typeface="Open Sans"/>
              <a:ea typeface="Open Sans"/>
              <a:cs typeface="Open Sans"/>
              <a:sym typeface="Open Sans"/>
            </a:endParaRPr>
          </a:p>
        </p:txBody>
      </p:sp>
      <p:cxnSp>
        <p:nvCxnSpPr>
          <p:cNvPr id="3893" name="Google Shape;3893;p228"/>
          <p:cNvCxnSpPr>
            <a:stCxn id="3892" idx="2"/>
            <a:endCxn id="3889" idx="0"/>
          </p:cNvCxnSpPr>
          <p:nvPr/>
        </p:nvCxnSpPr>
        <p:spPr>
          <a:xfrm rot="-5400000" flipH="1">
            <a:off x="3738374" y="1389800"/>
            <a:ext cx="200700" cy="1292700"/>
          </a:xfrm>
          <a:prstGeom prst="bentConnector3">
            <a:avLst>
              <a:gd name="adj1" fmla="val 73543"/>
            </a:avLst>
          </a:prstGeom>
          <a:noFill/>
          <a:ln w="19050" cap="flat" cmpd="sng">
            <a:solidFill>
              <a:srgbClr val="5B6771"/>
            </a:solidFill>
            <a:prstDash val="solid"/>
            <a:round/>
            <a:headEnd type="none" w="sm" len="sm"/>
            <a:tailEnd type="none" w="sm" len="sm"/>
          </a:ln>
        </p:spPr>
      </p:cxnSp>
      <p:cxnSp>
        <p:nvCxnSpPr>
          <p:cNvPr id="3894" name="Google Shape;3894;p228"/>
          <p:cNvCxnSpPr>
            <a:stCxn id="3889" idx="0"/>
            <a:endCxn id="3891" idx="2"/>
          </p:cNvCxnSpPr>
          <p:nvPr/>
        </p:nvCxnSpPr>
        <p:spPr>
          <a:xfrm rot="-5400000">
            <a:off x="4998048" y="1425955"/>
            <a:ext cx="197400" cy="1223400"/>
          </a:xfrm>
          <a:prstGeom prst="bentConnector3">
            <a:avLst>
              <a:gd name="adj1" fmla="val 26826"/>
            </a:avLst>
          </a:prstGeom>
          <a:noFill/>
          <a:ln w="19050" cap="flat" cmpd="sng">
            <a:solidFill>
              <a:srgbClr val="5B6771"/>
            </a:solidFill>
            <a:prstDash val="solid"/>
            <a:round/>
            <a:headEnd type="none" w="sm" len="sm"/>
            <a:tailEnd type="none" w="sm" len="sm"/>
          </a:ln>
        </p:spPr>
      </p:cxnSp>
      <p:sp>
        <p:nvSpPr>
          <p:cNvPr id="3895" name="Google Shape;3895;p228"/>
          <p:cNvSpPr/>
          <p:nvPr/>
        </p:nvSpPr>
        <p:spPr>
          <a:xfrm>
            <a:off x="4633894" y="2367471"/>
            <a:ext cx="758700" cy="11091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5B6771"/>
                </a:solidFill>
                <a:latin typeface="Open Sans"/>
                <a:ea typeface="Open Sans"/>
                <a:cs typeface="Open Sans"/>
                <a:sym typeface="Open Sans"/>
              </a:rPr>
              <a:t>SGI &amp; BE</a:t>
            </a:r>
            <a:endParaRPr sz="700" b="0" i="0" u="none" strike="noStrike" cap="none">
              <a:solidFill>
                <a:srgbClr val="5B6771"/>
              </a:solidFill>
              <a:latin typeface="Open Sans"/>
              <a:ea typeface="Open Sans"/>
              <a:cs typeface="Open Sans"/>
              <a:sym typeface="Open Sans"/>
            </a:endParaRPr>
          </a:p>
        </p:txBody>
      </p:sp>
      <p:sp>
        <p:nvSpPr>
          <p:cNvPr id="3896" name="Google Shape;3896;p228"/>
          <p:cNvSpPr/>
          <p:nvPr/>
        </p:nvSpPr>
        <p:spPr>
          <a:xfrm>
            <a:off x="4706783" y="3132920"/>
            <a:ext cx="612900" cy="2286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Business Excellence</a:t>
            </a:r>
            <a:endParaRPr sz="700" b="0" i="0" u="none" strike="noStrike" cap="none">
              <a:solidFill>
                <a:srgbClr val="FFFFFF"/>
              </a:solidFill>
              <a:latin typeface="Open Sans"/>
              <a:ea typeface="Open Sans"/>
              <a:cs typeface="Open Sans"/>
              <a:sym typeface="Open Sans"/>
            </a:endParaRPr>
          </a:p>
        </p:txBody>
      </p:sp>
      <p:sp>
        <p:nvSpPr>
          <p:cNvPr id="3897" name="Google Shape;3897;p228"/>
          <p:cNvSpPr/>
          <p:nvPr/>
        </p:nvSpPr>
        <p:spPr>
          <a:xfrm>
            <a:off x="4706783" y="2814803"/>
            <a:ext cx="612900" cy="2286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M&amp;A Integrations</a:t>
            </a:r>
            <a:endParaRPr sz="700" b="0" i="0" u="none" strike="noStrike" cap="none">
              <a:solidFill>
                <a:srgbClr val="FFFFFF"/>
              </a:solidFill>
              <a:latin typeface="Open Sans"/>
              <a:ea typeface="Open Sans"/>
              <a:cs typeface="Open Sans"/>
              <a:sym typeface="Open Sans"/>
            </a:endParaRPr>
          </a:p>
        </p:txBody>
      </p:sp>
      <p:sp>
        <p:nvSpPr>
          <p:cNvPr id="3898" name="Google Shape;3898;p228"/>
          <p:cNvSpPr/>
          <p:nvPr/>
        </p:nvSpPr>
        <p:spPr>
          <a:xfrm>
            <a:off x="4706783" y="2526980"/>
            <a:ext cx="612900" cy="1983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Salesforce</a:t>
            </a:r>
            <a:endParaRPr sz="700" b="0" i="0" u="none" strike="noStrike" cap="none">
              <a:solidFill>
                <a:srgbClr val="FFFFFF"/>
              </a:solidFill>
              <a:latin typeface="Open Sans"/>
              <a:ea typeface="Open Sans"/>
              <a:cs typeface="Open Sans"/>
              <a:sym typeface="Open Sans"/>
            </a:endParaRPr>
          </a:p>
        </p:txBody>
      </p:sp>
      <p:sp>
        <p:nvSpPr>
          <p:cNvPr id="3899" name="Google Shape;3899;p228"/>
          <p:cNvSpPr/>
          <p:nvPr/>
        </p:nvSpPr>
        <p:spPr>
          <a:xfrm>
            <a:off x="5422897" y="2367471"/>
            <a:ext cx="775800" cy="11091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5B6771"/>
                </a:solidFill>
                <a:latin typeface="Open Sans"/>
                <a:ea typeface="Open Sans"/>
                <a:cs typeface="Open Sans"/>
                <a:sym typeface="Open Sans"/>
              </a:rPr>
              <a:t>Operations</a:t>
            </a:r>
            <a:endParaRPr sz="700" b="0" i="0" u="none" strike="noStrike" cap="none">
              <a:solidFill>
                <a:srgbClr val="5B6771"/>
              </a:solidFill>
              <a:latin typeface="Open Sans"/>
              <a:ea typeface="Open Sans"/>
              <a:cs typeface="Open Sans"/>
              <a:sym typeface="Open Sans"/>
            </a:endParaRPr>
          </a:p>
        </p:txBody>
      </p:sp>
      <p:sp>
        <p:nvSpPr>
          <p:cNvPr id="3900" name="Google Shape;3900;p228"/>
          <p:cNvSpPr/>
          <p:nvPr/>
        </p:nvSpPr>
        <p:spPr>
          <a:xfrm>
            <a:off x="5463100" y="2526980"/>
            <a:ext cx="716700" cy="2343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Implementation</a:t>
            </a:r>
            <a:endParaRPr sz="700" b="0" i="0" u="none" strike="noStrike" cap="none">
              <a:solidFill>
                <a:srgbClr val="FFFFFF"/>
              </a:solidFill>
              <a:latin typeface="Open Sans"/>
              <a:ea typeface="Open Sans"/>
              <a:cs typeface="Open Sans"/>
              <a:sym typeface="Open Sans"/>
            </a:endParaRPr>
          </a:p>
        </p:txBody>
      </p:sp>
      <p:sp>
        <p:nvSpPr>
          <p:cNvPr id="3901" name="Google Shape;3901;p228"/>
          <p:cNvSpPr/>
          <p:nvPr/>
        </p:nvSpPr>
        <p:spPr>
          <a:xfrm>
            <a:off x="5463100" y="2984772"/>
            <a:ext cx="716700" cy="2343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Workflow </a:t>
            </a:r>
            <a:endParaRPr sz="700" b="0" i="0" u="none" strike="noStrike" cap="none">
              <a:solidFill>
                <a:srgbClr val="FFFFFF"/>
              </a:solidFill>
              <a:latin typeface="Open Sans"/>
              <a:ea typeface="Open Sans"/>
              <a:cs typeface="Open Sans"/>
              <a:sym typeface="Open Sans"/>
            </a:endParaRPr>
          </a:p>
        </p:txBody>
      </p:sp>
      <p:sp>
        <p:nvSpPr>
          <p:cNvPr id="3902" name="Google Shape;3902;p228"/>
          <p:cNvSpPr/>
          <p:nvPr/>
        </p:nvSpPr>
        <p:spPr>
          <a:xfrm>
            <a:off x="6228773" y="2367471"/>
            <a:ext cx="758700" cy="11091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5B6771"/>
                </a:solidFill>
                <a:latin typeface="Open Sans"/>
                <a:ea typeface="Open Sans"/>
                <a:cs typeface="Open Sans"/>
                <a:sym typeface="Open Sans"/>
              </a:rPr>
              <a:t>Finance </a:t>
            </a:r>
            <a:endParaRPr sz="700" b="0" i="0" u="none" strike="noStrike" cap="none">
              <a:solidFill>
                <a:srgbClr val="5B6771"/>
              </a:solidFill>
              <a:latin typeface="Open Sans"/>
              <a:ea typeface="Open Sans"/>
              <a:cs typeface="Open Sans"/>
              <a:sym typeface="Open Sans"/>
            </a:endParaRPr>
          </a:p>
        </p:txBody>
      </p:sp>
      <p:sp>
        <p:nvSpPr>
          <p:cNvPr id="3903" name="Google Shape;3903;p228"/>
          <p:cNvSpPr/>
          <p:nvPr/>
        </p:nvSpPr>
        <p:spPr>
          <a:xfrm>
            <a:off x="6279511" y="2526980"/>
            <a:ext cx="657600" cy="2115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Rev Share </a:t>
            </a:r>
            <a:endParaRPr sz="700" b="0" i="0" u="none" strike="noStrike" cap="none">
              <a:solidFill>
                <a:srgbClr val="FFFFFF"/>
              </a:solidFill>
              <a:latin typeface="Open Sans"/>
              <a:ea typeface="Open Sans"/>
              <a:cs typeface="Open Sans"/>
              <a:sym typeface="Open Sans"/>
            </a:endParaRPr>
          </a:p>
        </p:txBody>
      </p:sp>
      <p:sp>
        <p:nvSpPr>
          <p:cNvPr id="3904" name="Google Shape;3904;p228"/>
          <p:cNvSpPr/>
          <p:nvPr/>
        </p:nvSpPr>
        <p:spPr>
          <a:xfrm>
            <a:off x="6279511" y="2988154"/>
            <a:ext cx="657600" cy="2328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Billing</a:t>
            </a:r>
            <a:endParaRPr sz="700" b="0" i="0" u="none" strike="noStrike" cap="none">
              <a:solidFill>
                <a:srgbClr val="FFFFFF"/>
              </a:solidFill>
              <a:latin typeface="Open Sans"/>
              <a:ea typeface="Open Sans"/>
              <a:cs typeface="Open Sans"/>
              <a:sym typeface="Open Sans"/>
            </a:endParaRPr>
          </a:p>
        </p:txBody>
      </p:sp>
      <p:sp>
        <p:nvSpPr>
          <p:cNvPr id="3905" name="Google Shape;3905;p228"/>
          <p:cNvSpPr/>
          <p:nvPr/>
        </p:nvSpPr>
        <p:spPr>
          <a:xfrm>
            <a:off x="2810892" y="2367471"/>
            <a:ext cx="1792800" cy="1109100"/>
          </a:xfrm>
          <a:prstGeom prst="roundRect">
            <a:avLst>
              <a:gd name="adj" fmla="val 9080"/>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5B6771"/>
                </a:solidFill>
                <a:latin typeface="Open Sans"/>
                <a:ea typeface="Open Sans"/>
                <a:cs typeface="Open Sans"/>
                <a:sym typeface="Open Sans"/>
              </a:rPr>
              <a:t>Technology</a:t>
            </a:r>
            <a:endParaRPr sz="700" b="0" i="0" u="none" strike="noStrike" cap="none">
              <a:solidFill>
                <a:srgbClr val="5B6771"/>
              </a:solidFill>
              <a:latin typeface="Open Sans"/>
              <a:ea typeface="Open Sans"/>
              <a:cs typeface="Open Sans"/>
              <a:sym typeface="Open Sans"/>
            </a:endParaRPr>
          </a:p>
        </p:txBody>
      </p:sp>
      <p:sp>
        <p:nvSpPr>
          <p:cNvPr id="3906" name="Google Shape;3906;p228"/>
          <p:cNvSpPr/>
          <p:nvPr/>
        </p:nvSpPr>
        <p:spPr>
          <a:xfrm>
            <a:off x="2876448" y="2529452"/>
            <a:ext cx="1601700" cy="557700"/>
          </a:xfrm>
          <a:prstGeom prst="roundRect">
            <a:avLst>
              <a:gd name="adj" fmla="val 9685"/>
            </a:avLst>
          </a:prstGeom>
          <a:solidFill>
            <a:srgbClr val="FFFFFF"/>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5B6771"/>
                </a:solidFill>
                <a:latin typeface="Open Sans"/>
                <a:ea typeface="Open Sans"/>
                <a:cs typeface="Open Sans"/>
                <a:sym typeface="Open Sans"/>
              </a:rPr>
              <a:t>Core Team</a:t>
            </a:r>
            <a:endParaRPr sz="700" b="0" i="0" u="none" strike="noStrike" cap="none">
              <a:solidFill>
                <a:srgbClr val="5B6771"/>
              </a:solidFill>
              <a:latin typeface="Open Sans"/>
              <a:ea typeface="Open Sans"/>
              <a:cs typeface="Open Sans"/>
              <a:sym typeface="Open Sans"/>
            </a:endParaRPr>
          </a:p>
        </p:txBody>
      </p:sp>
      <p:sp>
        <p:nvSpPr>
          <p:cNvPr id="3907" name="Google Shape;3907;p228"/>
          <p:cNvSpPr/>
          <p:nvPr/>
        </p:nvSpPr>
        <p:spPr>
          <a:xfrm>
            <a:off x="2876450" y="3111259"/>
            <a:ext cx="1624800" cy="310800"/>
          </a:xfrm>
          <a:prstGeom prst="roundRect">
            <a:avLst>
              <a:gd name="adj" fmla="val 10436"/>
            </a:avLst>
          </a:prstGeom>
          <a:solidFill>
            <a:srgbClr val="A3AAA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Open Sans"/>
                <a:ea typeface="Open Sans"/>
                <a:cs typeface="Open Sans"/>
                <a:sym typeface="Open Sans"/>
              </a:rPr>
              <a:t>Support Team</a:t>
            </a:r>
            <a:endParaRPr sz="700" b="0" i="0" u="none" strike="noStrike" cap="none">
              <a:solidFill>
                <a:srgbClr val="FFFFFF"/>
              </a:solidFill>
              <a:latin typeface="Open Sans"/>
              <a:ea typeface="Open Sans"/>
              <a:cs typeface="Open Sans"/>
              <a:sym typeface="Open Sans"/>
            </a:endParaRPr>
          </a:p>
        </p:txBody>
      </p:sp>
      <p:sp>
        <p:nvSpPr>
          <p:cNvPr id="3908" name="Google Shape;3908;p228"/>
          <p:cNvSpPr/>
          <p:nvPr/>
        </p:nvSpPr>
        <p:spPr>
          <a:xfrm>
            <a:off x="2926791" y="2837225"/>
            <a:ext cx="739200" cy="2286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Data Exchange</a:t>
            </a:r>
            <a:endParaRPr sz="7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Service</a:t>
            </a:r>
            <a:endParaRPr sz="700" b="0" i="0" u="none" strike="noStrike" cap="none">
              <a:solidFill>
                <a:srgbClr val="FFFFFF"/>
              </a:solidFill>
              <a:latin typeface="Open Sans"/>
              <a:ea typeface="Open Sans"/>
              <a:cs typeface="Open Sans"/>
              <a:sym typeface="Open Sans"/>
            </a:endParaRPr>
          </a:p>
        </p:txBody>
      </p:sp>
      <p:sp>
        <p:nvSpPr>
          <p:cNvPr id="3909" name="Google Shape;3909;p228"/>
          <p:cNvSpPr/>
          <p:nvPr/>
        </p:nvSpPr>
        <p:spPr>
          <a:xfrm>
            <a:off x="3685119" y="2837225"/>
            <a:ext cx="739200" cy="2286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Data Acquisition</a:t>
            </a:r>
            <a:endParaRPr sz="7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Service</a:t>
            </a:r>
            <a:endParaRPr sz="700" b="0" i="0" u="none" strike="noStrike" cap="none">
              <a:solidFill>
                <a:srgbClr val="FFFFFF"/>
              </a:solidFill>
              <a:latin typeface="Open Sans"/>
              <a:ea typeface="Open Sans"/>
              <a:cs typeface="Open Sans"/>
              <a:sym typeface="Open Sans"/>
            </a:endParaRPr>
          </a:p>
        </p:txBody>
      </p:sp>
      <p:sp>
        <p:nvSpPr>
          <p:cNvPr id="3910" name="Google Shape;3910;p228"/>
          <p:cNvSpPr/>
          <p:nvPr/>
        </p:nvSpPr>
        <p:spPr>
          <a:xfrm>
            <a:off x="2926847" y="2661067"/>
            <a:ext cx="1495800" cy="1455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Employer Onboarding</a:t>
            </a:r>
            <a:endParaRPr sz="700" b="0" i="0" u="none" strike="noStrike" cap="none">
              <a:solidFill>
                <a:srgbClr val="FFFFFF"/>
              </a:solidFill>
              <a:latin typeface="Open Sans"/>
              <a:ea typeface="Open Sans"/>
              <a:cs typeface="Open Sans"/>
              <a:sym typeface="Open Sans"/>
            </a:endParaRPr>
          </a:p>
        </p:txBody>
      </p:sp>
      <p:sp>
        <p:nvSpPr>
          <p:cNvPr id="3911" name="Google Shape;3911;p228"/>
          <p:cNvSpPr/>
          <p:nvPr/>
        </p:nvSpPr>
        <p:spPr>
          <a:xfrm>
            <a:off x="3131083" y="3256655"/>
            <a:ext cx="376800" cy="1110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I9</a:t>
            </a:r>
            <a:endParaRPr sz="700" b="0" i="0" u="none" strike="noStrike" cap="none">
              <a:solidFill>
                <a:srgbClr val="FFFFFF"/>
              </a:solidFill>
              <a:latin typeface="Open Sans"/>
              <a:ea typeface="Open Sans"/>
              <a:cs typeface="Open Sans"/>
              <a:sym typeface="Open Sans"/>
            </a:endParaRPr>
          </a:p>
        </p:txBody>
      </p:sp>
      <p:sp>
        <p:nvSpPr>
          <p:cNvPr id="3912" name="Google Shape;3912;p228"/>
          <p:cNvSpPr/>
          <p:nvPr/>
        </p:nvSpPr>
        <p:spPr>
          <a:xfrm>
            <a:off x="3561306" y="3256648"/>
            <a:ext cx="376800" cy="1110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WOTC</a:t>
            </a:r>
            <a:endParaRPr sz="700" b="0" i="0" u="none" strike="noStrike" cap="none">
              <a:solidFill>
                <a:srgbClr val="FFFFFF"/>
              </a:solidFill>
              <a:latin typeface="Open Sans"/>
              <a:ea typeface="Open Sans"/>
              <a:cs typeface="Open Sans"/>
              <a:sym typeface="Open Sans"/>
            </a:endParaRPr>
          </a:p>
        </p:txBody>
      </p:sp>
      <p:sp>
        <p:nvSpPr>
          <p:cNvPr id="3913" name="Google Shape;3913;p228"/>
          <p:cNvSpPr/>
          <p:nvPr/>
        </p:nvSpPr>
        <p:spPr>
          <a:xfrm>
            <a:off x="1937520" y="2367471"/>
            <a:ext cx="843600" cy="1109100"/>
          </a:xfrm>
          <a:prstGeom prst="roundRect">
            <a:avLst>
              <a:gd name="adj" fmla="val 16667"/>
            </a:avLst>
          </a:prstGeom>
          <a:solidFill>
            <a:srgbClr val="D8D8D8"/>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5B6771"/>
                </a:solidFill>
                <a:latin typeface="Open Sans"/>
                <a:ea typeface="Open Sans"/>
                <a:cs typeface="Open Sans"/>
                <a:sym typeface="Open Sans"/>
              </a:rPr>
              <a:t>Vertical Market Leaders </a:t>
            </a:r>
            <a:endParaRPr sz="700" b="0" i="0" u="none" strike="noStrike" cap="none">
              <a:solidFill>
                <a:srgbClr val="5B677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5B6771"/>
              </a:solidFill>
              <a:latin typeface="Open Sans"/>
              <a:ea typeface="Open Sans"/>
              <a:cs typeface="Open Sans"/>
              <a:sym typeface="Open Sans"/>
            </a:endParaRPr>
          </a:p>
        </p:txBody>
      </p:sp>
      <p:sp>
        <p:nvSpPr>
          <p:cNvPr id="3914" name="Google Shape;3914;p228"/>
          <p:cNvSpPr/>
          <p:nvPr/>
        </p:nvSpPr>
        <p:spPr>
          <a:xfrm>
            <a:off x="2000774" y="2838481"/>
            <a:ext cx="716700" cy="1809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b="0" i="0" u="none" strike="noStrike" cap="none">
                <a:solidFill>
                  <a:srgbClr val="FFFFFF"/>
                </a:solidFill>
                <a:latin typeface="Open Sans"/>
                <a:ea typeface="Open Sans"/>
                <a:cs typeface="Open Sans"/>
                <a:sym typeface="Open Sans"/>
              </a:rPr>
              <a:t>Onboarding </a:t>
            </a:r>
            <a:endParaRPr sz="7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5B6771"/>
              </a:buClr>
              <a:buSzPts val="800"/>
              <a:buFont typeface="Arial"/>
              <a:buNone/>
            </a:pPr>
            <a:r>
              <a:rPr lang="en" sz="700" b="0" i="1" u="none" strike="noStrike" cap="none">
                <a:solidFill>
                  <a:srgbClr val="FFFFFF"/>
                </a:solidFill>
                <a:latin typeface="Open Sans"/>
                <a:ea typeface="Open Sans"/>
                <a:cs typeface="Open Sans"/>
                <a:sym typeface="Open Sans"/>
              </a:rPr>
              <a:t>(I9, CC, WOTC) </a:t>
            </a:r>
            <a:endParaRPr sz="700" b="0" i="1" u="none" strike="noStrike" cap="none">
              <a:solidFill>
                <a:srgbClr val="FFFFFF"/>
              </a:solidFill>
              <a:latin typeface="Open Sans"/>
              <a:ea typeface="Open Sans"/>
              <a:cs typeface="Open Sans"/>
              <a:sym typeface="Open Sans"/>
            </a:endParaRPr>
          </a:p>
        </p:txBody>
      </p:sp>
      <p:sp>
        <p:nvSpPr>
          <p:cNvPr id="3915" name="Google Shape;3915;p228"/>
          <p:cNvSpPr/>
          <p:nvPr/>
        </p:nvSpPr>
        <p:spPr>
          <a:xfrm>
            <a:off x="2000774" y="3044222"/>
            <a:ext cx="716700" cy="1809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UC </a:t>
            </a:r>
            <a:endParaRPr sz="700" b="0" i="0" u="none" strike="noStrike" cap="none">
              <a:solidFill>
                <a:srgbClr val="FFFFFF"/>
              </a:solidFill>
              <a:latin typeface="Open Sans"/>
              <a:ea typeface="Open Sans"/>
              <a:cs typeface="Open Sans"/>
              <a:sym typeface="Open Sans"/>
            </a:endParaRPr>
          </a:p>
        </p:txBody>
      </p:sp>
      <p:sp>
        <p:nvSpPr>
          <p:cNvPr id="3916" name="Google Shape;3916;p228"/>
          <p:cNvSpPr/>
          <p:nvPr/>
        </p:nvSpPr>
        <p:spPr>
          <a:xfrm>
            <a:off x="1999241" y="2635771"/>
            <a:ext cx="720000" cy="1776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TWN</a:t>
            </a:r>
            <a:endParaRPr sz="700" b="0" i="0" u="none" strike="noStrike" cap="none">
              <a:solidFill>
                <a:srgbClr val="FFFFFF"/>
              </a:solidFill>
              <a:latin typeface="Open Sans"/>
              <a:ea typeface="Open Sans"/>
              <a:cs typeface="Open Sans"/>
              <a:sym typeface="Open Sans"/>
            </a:endParaRPr>
          </a:p>
        </p:txBody>
      </p:sp>
      <p:sp>
        <p:nvSpPr>
          <p:cNvPr id="3917" name="Google Shape;3917;p228"/>
          <p:cNvSpPr/>
          <p:nvPr/>
        </p:nvSpPr>
        <p:spPr>
          <a:xfrm>
            <a:off x="3972018" y="3256821"/>
            <a:ext cx="346500" cy="1110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UC</a:t>
            </a:r>
            <a:endParaRPr sz="700" b="0" i="0" u="none" strike="noStrike" cap="none">
              <a:solidFill>
                <a:srgbClr val="FFFFFF"/>
              </a:solidFill>
              <a:latin typeface="Open Sans"/>
              <a:ea typeface="Open Sans"/>
              <a:cs typeface="Open Sans"/>
              <a:sym typeface="Open Sans"/>
            </a:endParaRPr>
          </a:p>
        </p:txBody>
      </p:sp>
      <p:sp>
        <p:nvSpPr>
          <p:cNvPr id="3918" name="Google Shape;3918;p228"/>
          <p:cNvSpPr/>
          <p:nvPr/>
        </p:nvSpPr>
        <p:spPr>
          <a:xfrm>
            <a:off x="2000774" y="3249965"/>
            <a:ext cx="716700" cy="180900"/>
          </a:xfrm>
          <a:prstGeom prst="roundRect">
            <a:avLst>
              <a:gd name="adj" fmla="val 16667"/>
            </a:avLst>
          </a:prstGeom>
          <a:solidFill>
            <a:srgbClr val="5B677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700" b="0" i="0" u="none" strike="noStrike" cap="none">
                <a:solidFill>
                  <a:srgbClr val="FFFFFF"/>
                </a:solidFill>
                <a:latin typeface="Open Sans"/>
                <a:ea typeface="Open Sans"/>
                <a:cs typeface="Open Sans"/>
                <a:sym typeface="Open Sans"/>
              </a:rPr>
              <a:t>ACA</a:t>
            </a:r>
            <a:endParaRPr sz="700" b="0" i="0" u="none" strike="noStrike" cap="none">
              <a:solidFill>
                <a:srgbClr val="FFFFFF"/>
              </a:solidFill>
              <a:latin typeface="Open Sans"/>
              <a:ea typeface="Open Sans"/>
              <a:cs typeface="Open Sans"/>
              <a:sym typeface="Open Sans"/>
            </a:endParaRPr>
          </a:p>
        </p:txBody>
      </p:sp>
      <p:sp>
        <p:nvSpPr>
          <p:cNvPr id="3919" name="Google Shape;3919;p228"/>
          <p:cNvSpPr/>
          <p:nvPr/>
        </p:nvSpPr>
        <p:spPr>
          <a:xfrm>
            <a:off x="7267925" y="1097275"/>
            <a:ext cx="1601700" cy="1309800"/>
          </a:xfrm>
          <a:prstGeom prst="roundRect">
            <a:avLst>
              <a:gd name="adj" fmla="val 2792"/>
            </a:avLst>
          </a:prstGeom>
          <a:solidFill>
            <a:schemeClr val="lt2"/>
          </a:solidFill>
          <a:ln w="9525" cap="flat" cmpd="sng">
            <a:solidFill>
              <a:schemeClr val="accent6"/>
            </a:solidFill>
            <a:prstDash val="solid"/>
            <a:round/>
            <a:headEnd type="none" w="sm" len="sm"/>
            <a:tailEnd type="none" w="sm" len="sm"/>
          </a:ln>
        </p:spPr>
        <p:txBody>
          <a:bodyPr spcFirstLastPara="1" wrap="square" lIns="45700" tIns="27425" rIns="45700" bIns="27425" anchor="t" anchorCtr="0">
            <a:noAutofit/>
          </a:bodyPr>
          <a:lstStyle/>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Act as an escalation point for key decisions that cannot be made at the Delivery Teams level</a:t>
            </a:r>
            <a:endParaRPr sz="700">
              <a:solidFill>
                <a:schemeClr val="dk1"/>
              </a:solidFill>
              <a:latin typeface="Open Sans"/>
              <a:ea typeface="Open Sans"/>
              <a:cs typeface="Open Sans"/>
              <a:sym typeface="Open Sans"/>
            </a:endParaRPr>
          </a:p>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Agree overall program benefit measures and track progress</a:t>
            </a:r>
            <a:endParaRPr sz="700">
              <a:solidFill>
                <a:schemeClr val="dk1"/>
              </a:solidFill>
              <a:latin typeface="Open Sans"/>
              <a:ea typeface="Open Sans"/>
              <a:cs typeface="Open Sans"/>
              <a:sym typeface="Open Sans"/>
            </a:endParaRPr>
          </a:p>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Manage Equifax level risks within Employer Onboarding strategy</a:t>
            </a:r>
            <a:endParaRPr sz="700">
              <a:solidFill>
                <a:schemeClr val="dk1"/>
              </a:solidFill>
              <a:latin typeface="Open Sans"/>
              <a:ea typeface="Open Sans"/>
              <a:cs typeface="Open Sans"/>
              <a:sym typeface="Open Sans"/>
            </a:endParaRPr>
          </a:p>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Prioritize order and recommendations across the programs of work including resourcing/$ commitments</a:t>
            </a:r>
            <a:endParaRPr sz="700">
              <a:solidFill>
                <a:schemeClr val="dk1"/>
              </a:solidFill>
              <a:latin typeface="Open Sans"/>
              <a:ea typeface="Open Sans"/>
              <a:cs typeface="Open Sans"/>
              <a:sym typeface="Open Sans"/>
            </a:endParaRPr>
          </a:p>
        </p:txBody>
      </p:sp>
      <p:sp>
        <p:nvSpPr>
          <p:cNvPr id="3920" name="Google Shape;3920;p228"/>
          <p:cNvSpPr/>
          <p:nvPr/>
        </p:nvSpPr>
        <p:spPr>
          <a:xfrm>
            <a:off x="7267925" y="2497975"/>
            <a:ext cx="1601700" cy="1575000"/>
          </a:xfrm>
          <a:prstGeom prst="roundRect">
            <a:avLst>
              <a:gd name="adj" fmla="val 2792"/>
            </a:avLst>
          </a:prstGeom>
          <a:solidFill>
            <a:srgbClr val="E7E7E7"/>
          </a:solidFill>
          <a:ln w="9525" cap="flat" cmpd="sng">
            <a:solidFill>
              <a:schemeClr val="accent6"/>
            </a:solidFill>
            <a:prstDash val="solid"/>
            <a:round/>
            <a:headEnd type="none" w="sm" len="sm"/>
            <a:tailEnd type="none" w="sm" len="sm"/>
          </a:ln>
        </p:spPr>
        <p:txBody>
          <a:bodyPr spcFirstLastPara="1" wrap="square" lIns="45700" tIns="27425" rIns="45700" bIns="27425" anchor="t" anchorCtr="0">
            <a:noAutofit/>
          </a:bodyPr>
          <a:lstStyle/>
          <a:p>
            <a:pPr marL="109728" lvl="0" indent="-117602" algn="l" rtl="0">
              <a:spcBef>
                <a:spcPts val="40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The core team will work with Advisory Council to develop resource and activities dependencies with SGI &amp;BE, Operations, Finance, Support and VMLs</a:t>
            </a:r>
            <a:endParaRPr sz="700">
              <a:solidFill>
                <a:schemeClr val="dk1"/>
              </a:solidFill>
              <a:latin typeface="Open Sans"/>
              <a:ea typeface="Open Sans"/>
              <a:cs typeface="Open Sans"/>
              <a:sym typeface="Open Sans"/>
            </a:endParaRPr>
          </a:p>
          <a:p>
            <a:pPr marL="109728" lvl="0" indent="-117602" algn="l" rtl="0">
              <a:spcBef>
                <a:spcPts val="40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This includes managing resource requirements and stakeholder communications and reporting</a:t>
            </a:r>
            <a:endParaRPr sz="700">
              <a:solidFill>
                <a:schemeClr val="dk1"/>
              </a:solidFill>
              <a:latin typeface="Open Sans"/>
              <a:ea typeface="Open Sans"/>
              <a:cs typeface="Open Sans"/>
              <a:sym typeface="Open Sans"/>
            </a:endParaRPr>
          </a:p>
          <a:p>
            <a:pPr marL="109728" lvl="0" indent="-117602" algn="l" rtl="0">
              <a:spcBef>
                <a:spcPts val="40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Delivery risks and issues will be escalated to the Employer Onboarding Advisory Council</a:t>
            </a:r>
            <a:endParaRPr sz="700">
              <a:solidFill>
                <a:schemeClr val="dk1"/>
              </a:solidFill>
              <a:latin typeface="Open Sans"/>
              <a:ea typeface="Open Sans"/>
              <a:cs typeface="Open Sans"/>
              <a:sym typeface="Open Sans"/>
            </a:endParaRPr>
          </a:p>
        </p:txBody>
      </p:sp>
      <p:sp>
        <p:nvSpPr>
          <p:cNvPr id="3921" name="Google Shape;3921;p228"/>
          <p:cNvSpPr/>
          <p:nvPr/>
        </p:nvSpPr>
        <p:spPr>
          <a:xfrm rot="-6611">
            <a:off x="7114650" y="2750268"/>
            <a:ext cx="156000" cy="120600"/>
          </a:xfrm>
          <a:prstGeom prst="rightArrow">
            <a:avLst>
              <a:gd name="adj1" fmla="val 54398"/>
              <a:gd name="adj2" fmla="val 50000"/>
            </a:avLst>
          </a:prstGeom>
          <a:solidFill>
            <a:srgbClr val="F5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28"/>
          <p:cNvSpPr/>
          <p:nvPr/>
        </p:nvSpPr>
        <p:spPr>
          <a:xfrm>
            <a:off x="274325" y="1097275"/>
            <a:ext cx="1401000" cy="1170300"/>
          </a:xfrm>
          <a:prstGeom prst="roundRect">
            <a:avLst>
              <a:gd name="adj" fmla="val 2792"/>
            </a:avLst>
          </a:prstGeom>
          <a:solidFill>
            <a:schemeClr val="lt2"/>
          </a:solidFill>
          <a:ln w="9525" cap="flat" cmpd="sng">
            <a:solidFill>
              <a:schemeClr val="accent6"/>
            </a:solidFill>
            <a:prstDash val="solid"/>
            <a:round/>
            <a:headEnd type="none" w="sm" len="sm"/>
            <a:tailEnd type="none" w="sm" len="sm"/>
          </a:ln>
        </p:spPr>
        <p:txBody>
          <a:bodyPr spcFirstLastPara="1" wrap="square" lIns="45700" tIns="27425" rIns="45700" bIns="27425" anchor="t" anchorCtr="0">
            <a:noAutofit/>
          </a:bodyPr>
          <a:lstStyle/>
          <a:p>
            <a:pPr marL="109728" lvl="0" indent="-117602" algn="l" rtl="0">
              <a:lnSpc>
                <a:spcPct val="100000"/>
              </a:lnSpc>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Endorse major Employer Onboarding strategy investment decisions and ensure alignment to the vision and end state objectives</a:t>
            </a:r>
            <a:endParaRPr sz="700">
              <a:solidFill>
                <a:schemeClr val="dk1"/>
              </a:solidFill>
              <a:latin typeface="Open Sans"/>
              <a:ea typeface="Open Sans"/>
              <a:cs typeface="Open Sans"/>
              <a:sym typeface="Open Sans"/>
            </a:endParaRPr>
          </a:p>
          <a:p>
            <a:pPr marL="109728" lvl="0" indent="-117602" algn="l" rtl="0">
              <a:spcBef>
                <a:spcPts val="0"/>
              </a:spcBef>
              <a:spcAft>
                <a:spcPts val="0"/>
              </a:spcAft>
              <a:buClr>
                <a:schemeClr val="dk1"/>
              </a:buClr>
              <a:buSzPts val="700"/>
              <a:buFont typeface="Open Sans"/>
              <a:buChar char="•"/>
            </a:pPr>
            <a:r>
              <a:rPr lang="en" sz="700">
                <a:solidFill>
                  <a:schemeClr val="dk1"/>
                </a:solidFill>
                <a:latin typeface="Open Sans"/>
                <a:ea typeface="Open Sans"/>
                <a:cs typeface="Open Sans"/>
                <a:sym typeface="Open Sans"/>
              </a:rPr>
              <a:t>Understand and address changes to the wider Equifax group and it’s business environment</a:t>
            </a:r>
            <a:endParaRPr sz="700">
              <a:solidFill>
                <a:schemeClr val="dk1"/>
              </a:solidFill>
              <a:latin typeface="Open Sans"/>
              <a:ea typeface="Open Sans"/>
              <a:cs typeface="Open Sans"/>
              <a:sym typeface="Open Sans"/>
            </a:endParaRPr>
          </a:p>
        </p:txBody>
      </p:sp>
      <p:sp>
        <p:nvSpPr>
          <p:cNvPr id="3923" name="Google Shape;3923;p228"/>
          <p:cNvSpPr/>
          <p:nvPr/>
        </p:nvSpPr>
        <p:spPr>
          <a:xfrm rot="7377287">
            <a:off x="1480101" y="2056820"/>
            <a:ext cx="719700" cy="115316"/>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28"/>
          <p:cNvSpPr/>
          <p:nvPr/>
        </p:nvSpPr>
        <p:spPr>
          <a:xfrm>
            <a:off x="1856000" y="3611306"/>
            <a:ext cx="794400" cy="457200"/>
          </a:xfrm>
          <a:prstGeom prst="roundRect">
            <a:avLst>
              <a:gd name="adj" fmla="val 2792"/>
            </a:avLst>
          </a:prstGeom>
          <a:solidFill>
            <a:schemeClr val="lt2"/>
          </a:solidFill>
          <a:ln w="9525" cap="flat" cmpd="sng">
            <a:solidFill>
              <a:schemeClr val="accent6"/>
            </a:solidFill>
            <a:prstDash val="solid"/>
            <a:round/>
            <a:headEnd type="none" w="sm" len="sm"/>
            <a:tailEnd type="none" w="sm" len="sm"/>
          </a:ln>
        </p:spPr>
        <p:txBody>
          <a:bodyPr spcFirstLastPara="1" wrap="square" lIns="45700" tIns="27425" rIns="45700" bIns="27425" anchor="t" anchorCtr="0">
            <a:noAutofit/>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Ensuring cross product coordination for business</a:t>
            </a:r>
            <a:endParaRPr sz="700">
              <a:solidFill>
                <a:schemeClr val="dk1"/>
              </a:solidFill>
              <a:latin typeface="Open Sans"/>
              <a:ea typeface="Open Sans"/>
              <a:cs typeface="Open Sans"/>
              <a:sym typeface="Open Sans"/>
            </a:endParaRPr>
          </a:p>
        </p:txBody>
      </p:sp>
      <p:sp>
        <p:nvSpPr>
          <p:cNvPr id="3925" name="Google Shape;3925;p228"/>
          <p:cNvSpPr/>
          <p:nvPr/>
        </p:nvSpPr>
        <p:spPr>
          <a:xfrm>
            <a:off x="4235817" y="3611300"/>
            <a:ext cx="1223400" cy="461700"/>
          </a:xfrm>
          <a:prstGeom prst="roundRect">
            <a:avLst>
              <a:gd name="adj" fmla="val 2792"/>
            </a:avLst>
          </a:prstGeom>
          <a:solidFill>
            <a:schemeClr val="lt2"/>
          </a:solidFill>
          <a:ln w="9525" cap="flat" cmpd="sng">
            <a:solidFill>
              <a:schemeClr val="accent6"/>
            </a:solidFill>
            <a:prstDash val="solid"/>
            <a:round/>
            <a:headEnd type="none" w="sm" len="sm"/>
            <a:tailEnd type="none" w="sm" len="sm"/>
          </a:ln>
        </p:spPr>
        <p:txBody>
          <a:bodyPr spcFirstLastPara="1" wrap="square" lIns="45700" tIns="27425" rIns="27425" bIns="27425" anchor="t" anchorCtr="0">
            <a:noAutofit/>
          </a:bodyPr>
          <a:lstStyle/>
          <a:p>
            <a:pPr marL="0" lvl="0" indent="0" algn="l" rtl="0">
              <a:lnSpc>
                <a:spcPct val="100000"/>
              </a:lnSpc>
              <a:spcBef>
                <a:spcPts val="0"/>
              </a:spcBef>
              <a:spcAft>
                <a:spcPts val="0"/>
              </a:spcAft>
              <a:buNone/>
            </a:pPr>
            <a:r>
              <a:rPr lang="en" sz="700">
                <a:solidFill>
                  <a:schemeClr val="dk1"/>
                </a:solidFill>
                <a:latin typeface="Open Sans"/>
                <a:ea typeface="Open Sans"/>
                <a:cs typeface="Open Sans"/>
                <a:sym typeface="Open Sans"/>
              </a:rPr>
              <a:t>Prioritize requirements and implementation based on inter-dependent initiatives</a:t>
            </a:r>
            <a:endParaRPr sz="700">
              <a:solidFill>
                <a:schemeClr val="dk1"/>
              </a:solidFill>
              <a:latin typeface="Open Sans"/>
              <a:ea typeface="Open Sans"/>
              <a:cs typeface="Open Sans"/>
              <a:sym typeface="Open Sans"/>
            </a:endParaRPr>
          </a:p>
        </p:txBody>
      </p:sp>
      <p:sp>
        <p:nvSpPr>
          <p:cNvPr id="3926" name="Google Shape;3926;p228"/>
          <p:cNvSpPr/>
          <p:nvPr/>
        </p:nvSpPr>
        <p:spPr>
          <a:xfrm>
            <a:off x="2761958" y="3611293"/>
            <a:ext cx="1362300" cy="457200"/>
          </a:xfrm>
          <a:prstGeom prst="roundRect">
            <a:avLst>
              <a:gd name="adj" fmla="val 2792"/>
            </a:avLst>
          </a:prstGeom>
          <a:solidFill>
            <a:schemeClr val="lt2"/>
          </a:solidFill>
          <a:ln w="9525" cap="flat" cmpd="sng">
            <a:solidFill>
              <a:schemeClr val="accent6"/>
            </a:solidFill>
            <a:prstDash val="solid"/>
            <a:round/>
            <a:headEnd type="none" w="sm" len="sm"/>
            <a:tailEnd type="none" w="sm" len="sm"/>
          </a:ln>
        </p:spPr>
        <p:txBody>
          <a:bodyPr spcFirstLastPara="1" wrap="square" lIns="45700" tIns="27425" rIns="45700" bIns="27425" anchor="t" anchorCtr="0">
            <a:no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Configuration, development and delivering of solutions to meet business requirements</a:t>
            </a:r>
            <a:endParaRPr sz="700">
              <a:solidFill>
                <a:schemeClr val="dk1"/>
              </a:solidFill>
              <a:latin typeface="Open Sans"/>
              <a:ea typeface="Open Sans"/>
              <a:cs typeface="Open Sans"/>
              <a:sym typeface="Open Sans"/>
            </a:endParaRPr>
          </a:p>
        </p:txBody>
      </p:sp>
      <p:sp>
        <p:nvSpPr>
          <p:cNvPr id="3927" name="Google Shape;3927;p228"/>
          <p:cNvSpPr/>
          <p:nvPr/>
        </p:nvSpPr>
        <p:spPr>
          <a:xfrm>
            <a:off x="5570775" y="3611306"/>
            <a:ext cx="1543200" cy="457200"/>
          </a:xfrm>
          <a:prstGeom prst="roundRect">
            <a:avLst>
              <a:gd name="adj" fmla="val 2792"/>
            </a:avLst>
          </a:prstGeom>
          <a:solidFill>
            <a:schemeClr val="lt2"/>
          </a:solidFill>
          <a:ln w="9525" cap="flat" cmpd="sng">
            <a:solidFill>
              <a:schemeClr val="accent6"/>
            </a:solidFill>
            <a:prstDash val="solid"/>
            <a:round/>
            <a:headEnd type="none" w="sm" len="sm"/>
            <a:tailEnd type="none" w="sm" len="sm"/>
          </a:ln>
        </p:spPr>
        <p:txBody>
          <a:bodyPr spcFirstLastPara="1" wrap="square" lIns="45700" tIns="27425" rIns="45700" bIns="27425" anchor="t" anchorCtr="0">
            <a:no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Specialists to provide subject matter expertise in operations and billing aspects of the Onboarding</a:t>
            </a:r>
            <a:endParaRPr sz="700">
              <a:solidFill>
                <a:schemeClr val="dk1"/>
              </a:solidFill>
              <a:latin typeface="Open Sans"/>
              <a:ea typeface="Open Sans"/>
              <a:cs typeface="Open Sans"/>
              <a:sym typeface="Open Sans"/>
            </a:endParaRPr>
          </a:p>
        </p:txBody>
      </p:sp>
      <p:sp>
        <p:nvSpPr>
          <p:cNvPr id="3928" name="Google Shape;3928;p228"/>
          <p:cNvSpPr/>
          <p:nvPr/>
        </p:nvSpPr>
        <p:spPr>
          <a:xfrm rot="5438027">
            <a:off x="6576321" y="3482788"/>
            <a:ext cx="135608"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28"/>
          <p:cNvSpPr/>
          <p:nvPr/>
        </p:nvSpPr>
        <p:spPr>
          <a:xfrm rot="5438027">
            <a:off x="5738121" y="3482788"/>
            <a:ext cx="135608"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28"/>
          <p:cNvSpPr/>
          <p:nvPr/>
        </p:nvSpPr>
        <p:spPr>
          <a:xfrm rot="5438027">
            <a:off x="4976121" y="3482788"/>
            <a:ext cx="135608"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28"/>
          <p:cNvSpPr/>
          <p:nvPr/>
        </p:nvSpPr>
        <p:spPr>
          <a:xfrm rot="5438027">
            <a:off x="3604521" y="3482788"/>
            <a:ext cx="135608"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28"/>
          <p:cNvSpPr/>
          <p:nvPr/>
        </p:nvSpPr>
        <p:spPr>
          <a:xfrm rot="5438027">
            <a:off x="2232921" y="3482788"/>
            <a:ext cx="135608"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28"/>
          <p:cNvSpPr/>
          <p:nvPr/>
        </p:nvSpPr>
        <p:spPr>
          <a:xfrm rot="-6211">
            <a:off x="6938175" y="1730076"/>
            <a:ext cx="332101" cy="120600"/>
          </a:xfrm>
          <a:prstGeom prst="rightArrow">
            <a:avLst>
              <a:gd name="adj1" fmla="val 54398"/>
              <a:gd name="adj2" fmla="val 50000"/>
            </a:avLst>
          </a:prstGeom>
          <a:solidFill>
            <a:srgbClr val="F5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28"/>
          <p:cNvSpPr/>
          <p:nvPr/>
        </p:nvSpPr>
        <p:spPr>
          <a:xfrm rot="5730" flipH="1">
            <a:off x="1675325" y="1175570"/>
            <a:ext cx="180000" cy="120600"/>
          </a:xfrm>
          <a:prstGeom prst="rightArrow">
            <a:avLst>
              <a:gd name="adj1" fmla="val 54398"/>
              <a:gd name="adj2" fmla="val 50000"/>
            </a:avLst>
          </a:prstGeom>
          <a:solidFill>
            <a:srgbClr val="F5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5" name="Google Shape;3935;p228"/>
          <p:cNvCxnSpPr>
            <a:endCxn id="3892" idx="0"/>
          </p:cNvCxnSpPr>
          <p:nvPr/>
        </p:nvCxnSpPr>
        <p:spPr>
          <a:xfrm>
            <a:off x="3192374" y="1373000"/>
            <a:ext cx="0" cy="279300"/>
          </a:xfrm>
          <a:prstGeom prst="straightConnector1">
            <a:avLst/>
          </a:prstGeom>
          <a:noFill/>
          <a:ln w="19050" cap="flat" cmpd="sng">
            <a:solidFill>
              <a:srgbClr val="5B6771"/>
            </a:solidFill>
            <a:prstDash val="solid"/>
            <a:round/>
            <a:headEnd type="none" w="sm" len="sm"/>
            <a:tailEnd type="none" w="sm" len="sm"/>
          </a:ln>
        </p:spPr>
      </p:cxnSp>
      <p:cxnSp>
        <p:nvCxnSpPr>
          <p:cNvPr id="3936" name="Google Shape;3936;p228"/>
          <p:cNvCxnSpPr>
            <a:endCxn id="3891" idx="0"/>
          </p:cNvCxnSpPr>
          <p:nvPr/>
        </p:nvCxnSpPr>
        <p:spPr>
          <a:xfrm>
            <a:off x="5708300" y="1368050"/>
            <a:ext cx="0" cy="287400"/>
          </a:xfrm>
          <a:prstGeom prst="straightConnector1">
            <a:avLst/>
          </a:prstGeom>
          <a:noFill/>
          <a:ln w="19050" cap="flat" cmpd="sng">
            <a:solidFill>
              <a:srgbClr val="5B6771"/>
            </a:solidFill>
            <a:prstDash val="solid"/>
            <a:round/>
            <a:headEnd type="none" w="sm" len="sm"/>
            <a:tailEnd type="none" w="sm" len="sm"/>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940"/>
        <p:cNvGrpSpPr/>
        <p:nvPr/>
      </p:nvGrpSpPr>
      <p:grpSpPr>
        <a:xfrm>
          <a:off x="0" y="0"/>
          <a:ext cx="0" cy="0"/>
          <a:chOff x="0" y="0"/>
          <a:chExt cx="0" cy="0"/>
        </a:xfrm>
      </p:grpSpPr>
      <p:sp>
        <p:nvSpPr>
          <p:cNvPr id="3941" name="Google Shape;3941;p229"/>
          <p:cNvSpPr/>
          <p:nvPr/>
        </p:nvSpPr>
        <p:spPr>
          <a:xfrm>
            <a:off x="5277308" y="1095125"/>
            <a:ext cx="1233900" cy="2679900"/>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Clr>
                <a:srgbClr val="000000"/>
              </a:buClr>
              <a:buFont typeface="Arial"/>
              <a:buNone/>
            </a:pPr>
            <a:endParaRPr sz="600">
              <a:solidFill>
                <a:schemeClr val="dk1"/>
              </a:solidFill>
              <a:latin typeface="Open Sans"/>
              <a:ea typeface="Open Sans"/>
              <a:cs typeface="Open Sans"/>
              <a:sym typeface="Open Sans"/>
            </a:endParaRPr>
          </a:p>
        </p:txBody>
      </p:sp>
      <p:sp>
        <p:nvSpPr>
          <p:cNvPr id="3942" name="Google Shape;3942;p229"/>
          <p:cNvSpPr/>
          <p:nvPr/>
        </p:nvSpPr>
        <p:spPr>
          <a:xfrm>
            <a:off x="274375" y="4009999"/>
            <a:ext cx="2291400" cy="12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Next steps</a:t>
            </a:r>
            <a:endParaRPr sz="800" b="1">
              <a:solidFill>
                <a:schemeClr val="accent2"/>
              </a:solidFill>
              <a:latin typeface="Open Sans"/>
              <a:ea typeface="Open Sans"/>
              <a:cs typeface="Open Sans"/>
              <a:sym typeface="Open Sans"/>
            </a:endParaRPr>
          </a:p>
        </p:txBody>
      </p:sp>
      <p:sp>
        <p:nvSpPr>
          <p:cNvPr id="3943" name="Google Shape;3943;p229"/>
          <p:cNvSpPr/>
          <p:nvPr/>
        </p:nvSpPr>
        <p:spPr>
          <a:xfrm>
            <a:off x="274375" y="4185650"/>
            <a:ext cx="8595300" cy="5673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23952" algn="l" rtl="0">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Distribute - Initiative strategy approach throughout Equifax Employer Onboarding group</a:t>
            </a:r>
            <a:endParaRPr sz="800">
              <a:solidFill>
                <a:schemeClr val="lt1"/>
              </a:solidFill>
              <a:latin typeface="Open Sans"/>
              <a:ea typeface="Open Sans"/>
              <a:cs typeface="Open Sans"/>
              <a:sym typeface="Open Sans"/>
            </a:endParaRPr>
          </a:p>
          <a:p>
            <a:pPr marL="109728" lvl="0" indent="-123952" algn="l" rtl="0">
              <a:spcBef>
                <a:spcPts val="10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Educate - Business leaders and IT stakeholders about the communication strategy and its benefits</a:t>
            </a:r>
            <a:endParaRPr sz="800">
              <a:solidFill>
                <a:schemeClr val="lt1"/>
              </a:solidFill>
              <a:latin typeface="Open Sans"/>
              <a:ea typeface="Open Sans"/>
              <a:cs typeface="Open Sans"/>
              <a:sym typeface="Open Sans"/>
            </a:endParaRPr>
          </a:p>
          <a:p>
            <a:pPr marL="109728" lvl="0" indent="-123952" algn="l" rtl="0">
              <a:spcBef>
                <a:spcPts val="10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Socialize - All participant groups on overall progress</a:t>
            </a:r>
            <a:endParaRPr sz="800">
              <a:solidFill>
                <a:schemeClr val="lt1"/>
              </a:solidFill>
              <a:latin typeface="Open Sans"/>
              <a:ea typeface="Open Sans"/>
              <a:cs typeface="Open Sans"/>
              <a:sym typeface="Open Sans"/>
            </a:endParaRPr>
          </a:p>
          <a:p>
            <a:pPr marL="109728" lvl="0" indent="-123952" algn="l" rtl="0">
              <a:spcBef>
                <a:spcPts val="100"/>
              </a:spcBef>
              <a:spcAft>
                <a:spcPts val="100"/>
              </a:spcAft>
              <a:buClr>
                <a:schemeClr val="lt1"/>
              </a:buClr>
              <a:buSzPts val="800"/>
              <a:buFont typeface="Open Sans"/>
              <a:buChar char="•"/>
            </a:pPr>
            <a:r>
              <a:rPr lang="en" sz="800">
                <a:solidFill>
                  <a:schemeClr val="lt1"/>
                </a:solidFill>
                <a:latin typeface="Open Sans"/>
                <a:ea typeface="Open Sans"/>
                <a:cs typeface="Open Sans"/>
                <a:sym typeface="Open Sans"/>
              </a:rPr>
              <a:t>Define - Roles and responsibilities for all the initiative members</a:t>
            </a:r>
            <a:endParaRPr sz="800">
              <a:solidFill>
                <a:schemeClr val="lt1"/>
              </a:solidFill>
              <a:latin typeface="Open Sans"/>
              <a:ea typeface="Open Sans"/>
              <a:cs typeface="Open Sans"/>
              <a:sym typeface="Open Sans"/>
            </a:endParaRPr>
          </a:p>
        </p:txBody>
      </p:sp>
      <p:sp>
        <p:nvSpPr>
          <p:cNvPr id="3944" name="Google Shape;3944;p229"/>
          <p:cNvSpPr/>
          <p:nvPr/>
        </p:nvSpPr>
        <p:spPr>
          <a:xfrm>
            <a:off x="3820481" y="1595148"/>
            <a:ext cx="1015800" cy="215700"/>
          </a:xfrm>
          <a:prstGeom prst="rect">
            <a:avLst/>
          </a:prstGeom>
          <a:solidFill>
            <a:schemeClr val="lt2"/>
          </a:solidFill>
          <a:ln>
            <a:noFill/>
          </a:ln>
        </p:spPr>
        <p:txBody>
          <a:bodyPr spcFirstLastPara="1" wrap="square" lIns="39075" tIns="39075" rIns="39075" bIns="39075" anchor="ctr" anchorCtr="0">
            <a:noAutofit/>
          </a:bodyPr>
          <a:lstStyle/>
          <a:p>
            <a:pPr marL="0" lvl="0" indent="0" algn="ctr" rtl="0">
              <a:spcBef>
                <a:spcPts val="0"/>
              </a:spcBef>
              <a:spcAft>
                <a:spcPts val="0"/>
              </a:spcAft>
              <a:buNone/>
            </a:pPr>
            <a:r>
              <a:rPr lang="en" sz="700">
                <a:solidFill>
                  <a:schemeClr val="dk1"/>
                </a:solidFill>
                <a:latin typeface="Open Sans"/>
                <a:ea typeface="Open Sans"/>
                <a:cs typeface="Open Sans"/>
                <a:sym typeface="Open Sans"/>
              </a:rPr>
              <a:t>Vertical Market Leaders </a:t>
            </a:r>
            <a:endParaRPr sz="700">
              <a:solidFill>
                <a:schemeClr val="dk1"/>
              </a:solidFill>
              <a:latin typeface="Open Sans"/>
              <a:ea typeface="Open Sans"/>
              <a:cs typeface="Open Sans"/>
              <a:sym typeface="Open Sans"/>
            </a:endParaRPr>
          </a:p>
        </p:txBody>
      </p:sp>
      <p:sp>
        <p:nvSpPr>
          <p:cNvPr id="3945" name="Google Shape;3945;p229"/>
          <p:cNvSpPr/>
          <p:nvPr/>
        </p:nvSpPr>
        <p:spPr>
          <a:xfrm>
            <a:off x="3820485" y="2072917"/>
            <a:ext cx="1015800" cy="182100"/>
          </a:xfrm>
          <a:prstGeom prst="rect">
            <a:avLst/>
          </a:prstGeom>
          <a:solidFill>
            <a:schemeClr val="lt2"/>
          </a:solidFill>
          <a:ln>
            <a:noFill/>
          </a:ln>
        </p:spPr>
        <p:txBody>
          <a:bodyPr spcFirstLastPara="1" wrap="square" lIns="39075" tIns="39075" rIns="39075" bIns="39075" anchor="ctr" anchorCtr="0">
            <a:noAutofit/>
          </a:bodyPr>
          <a:lstStyle/>
          <a:p>
            <a:pPr marL="0" lvl="0" indent="0" algn="ctr" rtl="0">
              <a:spcBef>
                <a:spcPts val="0"/>
              </a:spcBef>
              <a:spcAft>
                <a:spcPts val="0"/>
              </a:spcAft>
              <a:buNone/>
            </a:pPr>
            <a:r>
              <a:rPr lang="en" sz="700">
                <a:solidFill>
                  <a:schemeClr val="dk1"/>
                </a:solidFill>
                <a:latin typeface="Open Sans"/>
                <a:ea typeface="Open Sans"/>
                <a:cs typeface="Open Sans"/>
                <a:sym typeface="Open Sans"/>
              </a:rPr>
              <a:t>Technology</a:t>
            </a:r>
            <a:endParaRPr sz="700">
              <a:solidFill>
                <a:schemeClr val="dk1"/>
              </a:solidFill>
              <a:latin typeface="Open Sans"/>
              <a:ea typeface="Open Sans"/>
              <a:cs typeface="Open Sans"/>
              <a:sym typeface="Open Sans"/>
            </a:endParaRPr>
          </a:p>
        </p:txBody>
      </p:sp>
      <p:sp>
        <p:nvSpPr>
          <p:cNvPr id="3946" name="Google Shape;3946;p229"/>
          <p:cNvSpPr/>
          <p:nvPr/>
        </p:nvSpPr>
        <p:spPr>
          <a:xfrm>
            <a:off x="3820485" y="2518871"/>
            <a:ext cx="1015800" cy="182100"/>
          </a:xfrm>
          <a:prstGeom prst="rect">
            <a:avLst/>
          </a:prstGeom>
          <a:solidFill>
            <a:schemeClr val="lt2"/>
          </a:solidFill>
          <a:ln>
            <a:noFill/>
          </a:ln>
        </p:spPr>
        <p:txBody>
          <a:bodyPr spcFirstLastPara="1" wrap="square" lIns="39075" tIns="39075" rIns="39075" bIns="39075" anchor="ctr" anchorCtr="0">
            <a:noAutofit/>
          </a:bodyPr>
          <a:lstStyle/>
          <a:p>
            <a:pPr marL="0" marR="0" lvl="0" indent="0" algn="ctr" rtl="0">
              <a:spcBef>
                <a:spcPts val="0"/>
              </a:spcBef>
              <a:spcAft>
                <a:spcPts val="0"/>
              </a:spcAft>
              <a:buNone/>
            </a:pPr>
            <a:r>
              <a:rPr lang="en" sz="700">
                <a:solidFill>
                  <a:schemeClr val="dk1"/>
                </a:solidFill>
                <a:latin typeface="Open Sans"/>
                <a:ea typeface="Open Sans"/>
                <a:cs typeface="Open Sans"/>
                <a:sym typeface="Open Sans"/>
              </a:rPr>
              <a:t>SGI &amp; BE</a:t>
            </a:r>
            <a:endParaRPr sz="700">
              <a:solidFill>
                <a:schemeClr val="dk1"/>
              </a:solidFill>
              <a:latin typeface="Open Sans"/>
              <a:ea typeface="Open Sans"/>
              <a:cs typeface="Open Sans"/>
              <a:sym typeface="Open Sans"/>
            </a:endParaRPr>
          </a:p>
        </p:txBody>
      </p:sp>
      <p:sp>
        <p:nvSpPr>
          <p:cNvPr id="3947" name="Google Shape;3947;p229"/>
          <p:cNvSpPr/>
          <p:nvPr/>
        </p:nvSpPr>
        <p:spPr>
          <a:xfrm>
            <a:off x="3820485" y="3022419"/>
            <a:ext cx="1015800" cy="182100"/>
          </a:xfrm>
          <a:prstGeom prst="rect">
            <a:avLst/>
          </a:prstGeom>
          <a:solidFill>
            <a:schemeClr val="lt2"/>
          </a:solidFill>
          <a:ln>
            <a:noFill/>
          </a:ln>
        </p:spPr>
        <p:txBody>
          <a:bodyPr spcFirstLastPara="1" wrap="square" lIns="39075" tIns="39075" rIns="39075" bIns="39075" anchor="ctr" anchorCtr="0">
            <a:noAutofit/>
          </a:bodyPr>
          <a:lstStyle/>
          <a:p>
            <a:pPr marL="0" marR="0" lvl="0" indent="0" algn="ctr" rtl="0">
              <a:spcBef>
                <a:spcPts val="0"/>
              </a:spcBef>
              <a:spcAft>
                <a:spcPts val="0"/>
              </a:spcAft>
              <a:buNone/>
            </a:pPr>
            <a:r>
              <a:rPr lang="en" sz="700">
                <a:solidFill>
                  <a:schemeClr val="dk1"/>
                </a:solidFill>
                <a:latin typeface="Open Sans"/>
                <a:ea typeface="Open Sans"/>
                <a:cs typeface="Open Sans"/>
                <a:sym typeface="Open Sans"/>
              </a:rPr>
              <a:t>Operations</a:t>
            </a:r>
            <a:endParaRPr sz="700">
              <a:solidFill>
                <a:schemeClr val="dk1"/>
              </a:solidFill>
              <a:latin typeface="Open Sans"/>
              <a:ea typeface="Open Sans"/>
              <a:cs typeface="Open Sans"/>
              <a:sym typeface="Open Sans"/>
            </a:endParaRPr>
          </a:p>
        </p:txBody>
      </p:sp>
      <p:sp>
        <p:nvSpPr>
          <p:cNvPr id="3948" name="Google Shape;3948;p229"/>
          <p:cNvSpPr/>
          <p:nvPr/>
        </p:nvSpPr>
        <p:spPr>
          <a:xfrm>
            <a:off x="3820485" y="3497170"/>
            <a:ext cx="1015800" cy="183300"/>
          </a:xfrm>
          <a:prstGeom prst="rect">
            <a:avLst/>
          </a:prstGeom>
          <a:solidFill>
            <a:schemeClr val="lt2"/>
          </a:solidFill>
          <a:ln>
            <a:noFill/>
          </a:ln>
        </p:spPr>
        <p:txBody>
          <a:bodyPr spcFirstLastPara="1" wrap="square" lIns="39075" tIns="39075" rIns="39075" bIns="39075" anchor="ctr" anchorCtr="0">
            <a:noAutofit/>
          </a:bodyPr>
          <a:lstStyle/>
          <a:p>
            <a:pPr marL="0" marR="0" lvl="0" indent="0" algn="ctr" rtl="0">
              <a:spcBef>
                <a:spcPts val="0"/>
              </a:spcBef>
              <a:spcAft>
                <a:spcPts val="0"/>
              </a:spcAft>
              <a:buNone/>
            </a:pPr>
            <a:r>
              <a:rPr lang="en" sz="700">
                <a:solidFill>
                  <a:schemeClr val="dk1"/>
                </a:solidFill>
                <a:latin typeface="Open Sans"/>
                <a:ea typeface="Open Sans"/>
                <a:cs typeface="Open Sans"/>
                <a:sym typeface="Open Sans"/>
              </a:rPr>
              <a:t>Finance</a:t>
            </a:r>
            <a:endParaRPr sz="700">
              <a:solidFill>
                <a:schemeClr val="dk1"/>
              </a:solidFill>
              <a:latin typeface="Open Sans"/>
              <a:ea typeface="Open Sans"/>
              <a:cs typeface="Open Sans"/>
              <a:sym typeface="Open Sans"/>
            </a:endParaRPr>
          </a:p>
        </p:txBody>
      </p:sp>
      <p:cxnSp>
        <p:nvCxnSpPr>
          <p:cNvPr id="3949" name="Google Shape;3949;p229"/>
          <p:cNvCxnSpPr>
            <a:stCxn id="3950" idx="3"/>
            <a:endCxn id="3944" idx="1"/>
          </p:cNvCxnSpPr>
          <p:nvPr/>
        </p:nvCxnSpPr>
        <p:spPr>
          <a:xfrm rot="10800000" flipH="1">
            <a:off x="3235137" y="1703017"/>
            <a:ext cx="585300" cy="905400"/>
          </a:xfrm>
          <a:prstGeom prst="bentConnector3">
            <a:avLst>
              <a:gd name="adj1" fmla="val 50004"/>
            </a:avLst>
          </a:prstGeom>
          <a:noFill/>
          <a:ln w="9525" cap="flat" cmpd="sng">
            <a:solidFill>
              <a:schemeClr val="dk1"/>
            </a:solidFill>
            <a:prstDash val="solid"/>
            <a:miter lim="800000"/>
            <a:headEnd type="none" w="med" len="med"/>
            <a:tailEnd type="triangle" w="med" len="med"/>
          </a:ln>
        </p:spPr>
      </p:cxnSp>
      <p:cxnSp>
        <p:nvCxnSpPr>
          <p:cNvPr id="3951" name="Google Shape;3951;p229"/>
          <p:cNvCxnSpPr>
            <a:stCxn id="3950" idx="3"/>
            <a:endCxn id="3945" idx="1"/>
          </p:cNvCxnSpPr>
          <p:nvPr/>
        </p:nvCxnSpPr>
        <p:spPr>
          <a:xfrm rot="10800000" flipH="1">
            <a:off x="3235137" y="2164117"/>
            <a:ext cx="585300" cy="444300"/>
          </a:xfrm>
          <a:prstGeom prst="bentConnector3">
            <a:avLst>
              <a:gd name="adj1" fmla="val 50004"/>
            </a:avLst>
          </a:prstGeom>
          <a:noFill/>
          <a:ln w="9525" cap="flat" cmpd="sng">
            <a:solidFill>
              <a:schemeClr val="dk1"/>
            </a:solidFill>
            <a:prstDash val="solid"/>
            <a:miter lim="800000"/>
            <a:headEnd type="none" w="med" len="med"/>
            <a:tailEnd type="triangle" w="med" len="med"/>
          </a:ln>
        </p:spPr>
      </p:cxnSp>
      <p:cxnSp>
        <p:nvCxnSpPr>
          <p:cNvPr id="3952" name="Google Shape;3952;p229"/>
          <p:cNvCxnSpPr>
            <a:stCxn id="3950" idx="3"/>
            <a:endCxn id="3946" idx="1"/>
          </p:cNvCxnSpPr>
          <p:nvPr/>
        </p:nvCxnSpPr>
        <p:spPr>
          <a:xfrm>
            <a:off x="3235137" y="2608417"/>
            <a:ext cx="585300" cy="1500"/>
          </a:xfrm>
          <a:prstGeom prst="bentConnector3">
            <a:avLst>
              <a:gd name="adj1" fmla="val 50004"/>
            </a:avLst>
          </a:prstGeom>
          <a:noFill/>
          <a:ln w="9525" cap="flat" cmpd="sng">
            <a:solidFill>
              <a:schemeClr val="dk1"/>
            </a:solidFill>
            <a:prstDash val="solid"/>
            <a:miter lim="800000"/>
            <a:headEnd type="none" w="med" len="med"/>
            <a:tailEnd type="triangle" w="med" len="med"/>
          </a:ln>
        </p:spPr>
      </p:cxnSp>
      <p:cxnSp>
        <p:nvCxnSpPr>
          <p:cNvPr id="3953" name="Google Shape;3953;p229"/>
          <p:cNvCxnSpPr>
            <a:stCxn id="3950" idx="3"/>
            <a:endCxn id="3947" idx="1"/>
          </p:cNvCxnSpPr>
          <p:nvPr/>
        </p:nvCxnSpPr>
        <p:spPr>
          <a:xfrm>
            <a:off x="3235137" y="2608417"/>
            <a:ext cx="585300" cy="505200"/>
          </a:xfrm>
          <a:prstGeom prst="bentConnector3">
            <a:avLst>
              <a:gd name="adj1" fmla="val 50004"/>
            </a:avLst>
          </a:prstGeom>
          <a:noFill/>
          <a:ln w="9525" cap="flat" cmpd="sng">
            <a:solidFill>
              <a:schemeClr val="dk1"/>
            </a:solidFill>
            <a:prstDash val="solid"/>
            <a:miter lim="800000"/>
            <a:headEnd type="none" w="med" len="med"/>
            <a:tailEnd type="triangle" w="med" len="med"/>
          </a:ln>
        </p:spPr>
      </p:cxnSp>
      <p:cxnSp>
        <p:nvCxnSpPr>
          <p:cNvPr id="3954" name="Google Shape;3954;p229"/>
          <p:cNvCxnSpPr>
            <a:stCxn id="3950" idx="3"/>
            <a:endCxn id="3948" idx="1"/>
          </p:cNvCxnSpPr>
          <p:nvPr/>
        </p:nvCxnSpPr>
        <p:spPr>
          <a:xfrm>
            <a:off x="3235137" y="2608417"/>
            <a:ext cx="585300" cy="980400"/>
          </a:xfrm>
          <a:prstGeom prst="bentConnector3">
            <a:avLst>
              <a:gd name="adj1" fmla="val 50004"/>
            </a:avLst>
          </a:prstGeom>
          <a:noFill/>
          <a:ln w="9525" cap="flat" cmpd="sng">
            <a:solidFill>
              <a:schemeClr val="dk1"/>
            </a:solidFill>
            <a:prstDash val="solid"/>
            <a:miter lim="800000"/>
            <a:headEnd type="none" w="med" len="med"/>
            <a:tailEnd type="triangle" w="med" len="med"/>
          </a:ln>
        </p:spPr>
      </p:cxnSp>
      <p:sp>
        <p:nvSpPr>
          <p:cNvPr id="3955" name="Google Shape;3955;p229"/>
          <p:cNvSpPr txBox="1"/>
          <p:nvPr/>
        </p:nvSpPr>
        <p:spPr>
          <a:xfrm>
            <a:off x="978668" y="1606092"/>
            <a:ext cx="678900" cy="240600"/>
          </a:xfrm>
          <a:prstGeom prst="rect">
            <a:avLst/>
          </a:prstGeom>
          <a:solidFill>
            <a:schemeClr val="accent2"/>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 sz="700" i="0" u="none" strike="noStrike" cap="none">
                <a:solidFill>
                  <a:schemeClr val="lt1"/>
                </a:solidFill>
                <a:latin typeface="Open Sans"/>
                <a:ea typeface="Open Sans"/>
                <a:cs typeface="Open Sans"/>
                <a:sym typeface="Open Sans"/>
              </a:rPr>
              <a:t>Objectives</a:t>
            </a:r>
            <a:endParaRPr sz="700">
              <a:solidFill>
                <a:schemeClr val="lt1"/>
              </a:solidFill>
              <a:latin typeface="Open Sans"/>
              <a:ea typeface="Open Sans"/>
              <a:cs typeface="Open Sans"/>
              <a:sym typeface="Open Sans"/>
            </a:endParaRPr>
          </a:p>
        </p:txBody>
      </p:sp>
      <p:sp>
        <p:nvSpPr>
          <p:cNvPr id="3956" name="Google Shape;3956;p229"/>
          <p:cNvSpPr txBox="1"/>
          <p:nvPr/>
        </p:nvSpPr>
        <p:spPr>
          <a:xfrm>
            <a:off x="978668" y="1976650"/>
            <a:ext cx="678900" cy="240600"/>
          </a:xfrm>
          <a:prstGeom prst="rect">
            <a:avLst/>
          </a:prstGeom>
          <a:solidFill>
            <a:schemeClr val="accent2"/>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 sz="700" i="0" u="none" strike="noStrike" cap="none">
                <a:solidFill>
                  <a:schemeClr val="lt1"/>
                </a:solidFill>
                <a:latin typeface="Open Sans"/>
                <a:ea typeface="Open Sans"/>
                <a:cs typeface="Open Sans"/>
                <a:sym typeface="Open Sans"/>
              </a:rPr>
              <a:t>Audience</a:t>
            </a:r>
            <a:endParaRPr sz="700">
              <a:solidFill>
                <a:schemeClr val="lt1"/>
              </a:solidFill>
              <a:latin typeface="Open Sans"/>
              <a:ea typeface="Open Sans"/>
              <a:cs typeface="Open Sans"/>
              <a:sym typeface="Open Sans"/>
            </a:endParaRPr>
          </a:p>
        </p:txBody>
      </p:sp>
      <p:sp>
        <p:nvSpPr>
          <p:cNvPr id="3957" name="Google Shape;3957;p229"/>
          <p:cNvSpPr txBox="1"/>
          <p:nvPr/>
        </p:nvSpPr>
        <p:spPr>
          <a:xfrm>
            <a:off x="978668" y="2340371"/>
            <a:ext cx="678900" cy="240600"/>
          </a:xfrm>
          <a:prstGeom prst="rect">
            <a:avLst/>
          </a:prstGeom>
          <a:solidFill>
            <a:schemeClr val="accent2"/>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 sz="700" i="0" u="none" strike="noStrike" cap="none">
                <a:solidFill>
                  <a:schemeClr val="lt1"/>
                </a:solidFill>
                <a:latin typeface="Open Sans"/>
                <a:ea typeface="Open Sans"/>
                <a:cs typeface="Open Sans"/>
                <a:sym typeface="Open Sans"/>
              </a:rPr>
              <a:t>Messages</a:t>
            </a:r>
            <a:endParaRPr sz="700">
              <a:solidFill>
                <a:schemeClr val="lt1"/>
              </a:solidFill>
              <a:latin typeface="Open Sans"/>
              <a:ea typeface="Open Sans"/>
              <a:cs typeface="Open Sans"/>
              <a:sym typeface="Open Sans"/>
            </a:endParaRPr>
          </a:p>
        </p:txBody>
      </p:sp>
      <p:sp>
        <p:nvSpPr>
          <p:cNvPr id="3958" name="Google Shape;3958;p229"/>
          <p:cNvSpPr txBox="1"/>
          <p:nvPr/>
        </p:nvSpPr>
        <p:spPr>
          <a:xfrm>
            <a:off x="978668" y="3066447"/>
            <a:ext cx="678900" cy="240600"/>
          </a:xfrm>
          <a:prstGeom prst="rect">
            <a:avLst/>
          </a:prstGeom>
          <a:solidFill>
            <a:schemeClr val="accent2"/>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 sz="700" i="0" u="none" strike="noStrike" cap="none">
                <a:solidFill>
                  <a:schemeClr val="lt1"/>
                </a:solidFill>
                <a:latin typeface="Open Sans"/>
                <a:ea typeface="Open Sans"/>
                <a:cs typeface="Open Sans"/>
                <a:sym typeface="Open Sans"/>
              </a:rPr>
              <a:t>Vehicles</a:t>
            </a:r>
            <a:endParaRPr sz="700">
              <a:solidFill>
                <a:schemeClr val="lt1"/>
              </a:solidFill>
              <a:latin typeface="Open Sans"/>
              <a:ea typeface="Open Sans"/>
              <a:cs typeface="Open Sans"/>
              <a:sym typeface="Open Sans"/>
            </a:endParaRPr>
          </a:p>
        </p:txBody>
      </p:sp>
      <p:sp>
        <p:nvSpPr>
          <p:cNvPr id="3959" name="Google Shape;3959;p229"/>
          <p:cNvSpPr txBox="1"/>
          <p:nvPr/>
        </p:nvSpPr>
        <p:spPr>
          <a:xfrm>
            <a:off x="977890" y="3430180"/>
            <a:ext cx="678900" cy="240600"/>
          </a:xfrm>
          <a:prstGeom prst="rect">
            <a:avLst/>
          </a:prstGeom>
          <a:solidFill>
            <a:schemeClr val="accent2"/>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 sz="700" i="0" u="none" strike="noStrike" cap="none">
                <a:solidFill>
                  <a:schemeClr val="lt1"/>
                </a:solidFill>
                <a:latin typeface="Open Sans"/>
                <a:ea typeface="Open Sans"/>
                <a:cs typeface="Open Sans"/>
                <a:sym typeface="Open Sans"/>
              </a:rPr>
              <a:t>Feedback</a:t>
            </a:r>
            <a:endParaRPr sz="700">
              <a:solidFill>
                <a:schemeClr val="lt1"/>
              </a:solidFill>
              <a:latin typeface="Open Sans"/>
              <a:ea typeface="Open Sans"/>
              <a:cs typeface="Open Sans"/>
              <a:sym typeface="Open Sans"/>
            </a:endParaRPr>
          </a:p>
        </p:txBody>
      </p:sp>
      <p:cxnSp>
        <p:nvCxnSpPr>
          <p:cNvPr id="3960" name="Google Shape;3960;p229"/>
          <p:cNvCxnSpPr>
            <a:stCxn id="3944" idx="3"/>
            <a:endCxn id="3961" idx="1"/>
          </p:cNvCxnSpPr>
          <p:nvPr/>
        </p:nvCxnSpPr>
        <p:spPr>
          <a:xfrm>
            <a:off x="4836281" y="1702998"/>
            <a:ext cx="605400" cy="908100"/>
          </a:xfrm>
          <a:prstGeom prst="bentConnector3">
            <a:avLst>
              <a:gd name="adj1" fmla="val 49994"/>
            </a:avLst>
          </a:prstGeom>
          <a:noFill/>
          <a:ln w="9525" cap="flat" cmpd="sng">
            <a:solidFill>
              <a:schemeClr val="dk1"/>
            </a:solidFill>
            <a:prstDash val="solid"/>
            <a:miter lim="800000"/>
            <a:headEnd type="none" w="med" len="med"/>
            <a:tailEnd type="triangle" w="med" len="med"/>
          </a:ln>
        </p:spPr>
      </p:cxnSp>
      <p:cxnSp>
        <p:nvCxnSpPr>
          <p:cNvPr id="3962" name="Google Shape;3962;p229"/>
          <p:cNvCxnSpPr>
            <a:stCxn id="3945" idx="3"/>
            <a:endCxn id="3961" idx="1"/>
          </p:cNvCxnSpPr>
          <p:nvPr/>
        </p:nvCxnSpPr>
        <p:spPr>
          <a:xfrm>
            <a:off x="4836285" y="2163967"/>
            <a:ext cx="605400" cy="447000"/>
          </a:xfrm>
          <a:prstGeom prst="bentConnector3">
            <a:avLst>
              <a:gd name="adj1" fmla="val 49993"/>
            </a:avLst>
          </a:prstGeom>
          <a:noFill/>
          <a:ln w="9525" cap="flat" cmpd="sng">
            <a:solidFill>
              <a:schemeClr val="dk1"/>
            </a:solidFill>
            <a:prstDash val="solid"/>
            <a:miter lim="800000"/>
            <a:headEnd type="none" w="med" len="med"/>
            <a:tailEnd type="triangle" w="med" len="med"/>
          </a:ln>
        </p:spPr>
      </p:cxnSp>
      <p:cxnSp>
        <p:nvCxnSpPr>
          <p:cNvPr id="3963" name="Google Shape;3963;p229"/>
          <p:cNvCxnSpPr>
            <a:stCxn id="3946" idx="3"/>
            <a:endCxn id="3961" idx="1"/>
          </p:cNvCxnSpPr>
          <p:nvPr/>
        </p:nvCxnSpPr>
        <p:spPr>
          <a:xfrm>
            <a:off x="4836285" y="2609921"/>
            <a:ext cx="605400" cy="1200"/>
          </a:xfrm>
          <a:prstGeom prst="bentConnector3">
            <a:avLst>
              <a:gd name="adj1" fmla="val 49995"/>
            </a:avLst>
          </a:prstGeom>
          <a:noFill/>
          <a:ln w="9525" cap="flat" cmpd="sng">
            <a:solidFill>
              <a:schemeClr val="dk1"/>
            </a:solidFill>
            <a:prstDash val="solid"/>
            <a:miter lim="800000"/>
            <a:headEnd type="none" w="med" len="med"/>
            <a:tailEnd type="triangle" w="med" len="med"/>
          </a:ln>
        </p:spPr>
      </p:cxnSp>
      <p:cxnSp>
        <p:nvCxnSpPr>
          <p:cNvPr id="3964" name="Google Shape;3964;p229"/>
          <p:cNvCxnSpPr>
            <a:stCxn id="3947" idx="3"/>
            <a:endCxn id="3961" idx="1"/>
          </p:cNvCxnSpPr>
          <p:nvPr/>
        </p:nvCxnSpPr>
        <p:spPr>
          <a:xfrm rot="10800000" flipH="1">
            <a:off x="4836285" y="2610969"/>
            <a:ext cx="605400" cy="502500"/>
          </a:xfrm>
          <a:prstGeom prst="bentConnector3">
            <a:avLst>
              <a:gd name="adj1" fmla="val 49993"/>
            </a:avLst>
          </a:prstGeom>
          <a:noFill/>
          <a:ln w="9525" cap="flat" cmpd="sng">
            <a:solidFill>
              <a:schemeClr val="dk1"/>
            </a:solidFill>
            <a:prstDash val="solid"/>
            <a:miter lim="800000"/>
            <a:headEnd type="none" w="med" len="med"/>
            <a:tailEnd type="triangle" w="med" len="med"/>
          </a:ln>
        </p:spPr>
      </p:cxnSp>
      <p:cxnSp>
        <p:nvCxnSpPr>
          <p:cNvPr id="3965" name="Google Shape;3965;p229"/>
          <p:cNvCxnSpPr>
            <a:stCxn id="3948" idx="3"/>
            <a:endCxn id="3961" idx="1"/>
          </p:cNvCxnSpPr>
          <p:nvPr/>
        </p:nvCxnSpPr>
        <p:spPr>
          <a:xfrm rot="10800000" flipH="1">
            <a:off x="4836285" y="2611120"/>
            <a:ext cx="605400" cy="977700"/>
          </a:xfrm>
          <a:prstGeom prst="bentConnector3">
            <a:avLst>
              <a:gd name="adj1" fmla="val 49993"/>
            </a:avLst>
          </a:prstGeom>
          <a:noFill/>
          <a:ln w="9525" cap="flat" cmpd="sng">
            <a:solidFill>
              <a:schemeClr val="dk1"/>
            </a:solidFill>
            <a:prstDash val="solid"/>
            <a:miter lim="800000"/>
            <a:headEnd type="none" w="med" len="med"/>
            <a:tailEnd type="triangle" w="med" len="med"/>
          </a:ln>
        </p:spPr>
      </p:cxnSp>
      <p:sp>
        <p:nvSpPr>
          <p:cNvPr id="3966" name="Google Shape;3966;p229"/>
          <p:cNvSpPr/>
          <p:nvPr/>
        </p:nvSpPr>
        <p:spPr>
          <a:xfrm rot="5400000">
            <a:off x="692213" y="2547792"/>
            <a:ext cx="2064600" cy="181200"/>
          </a:xfrm>
          <a:prstGeom prst="rect">
            <a:avLst/>
          </a:prstGeom>
          <a:solidFill>
            <a:schemeClr val="dk1"/>
          </a:solidFill>
          <a:ln>
            <a:noFill/>
          </a:ln>
        </p:spPr>
        <p:txBody>
          <a:bodyPr spcFirstLastPara="1" wrap="square" lIns="39075" tIns="39075" rIns="39075" bIns="39075" anchor="ctr" anchorCtr="0">
            <a:noAutofit/>
          </a:bodyPr>
          <a:lstStyle/>
          <a:p>
            <a:pPr marL="0" marR="0" lvl="0" indent="0" algn="ctr" rtl="0">
              <a:spcBef>
                <a:spcPts val="0"/>
              </a:spcBef>
              <a:spcAft>
                <a:spcPts val="0"/>
              </a:spcAft>
              <a:buNone/>
            </a:pPr>
            <a:r>
              <a:rPr lang="en" sz="700" i="0" u="none" strike="noStrike" cap="none">
                <a:solidFill>
                  <a:srgbClr val="FFFFFF"/>
                </a:solidFill>
                <a:latin typeface="Open Sans"/>
                <a:ea typeface="Open Sans"/>
                <a:cs typeface="Open Sans"/>
                <a:sym typeface="Open Sans"/>
              </a:rPr>
              <a:t>Communications Principles</a:t>
            </a:r>
            <a:endParaRPr sz="700">
              <a:latin typeface="Open Sans"/>
              <a:ea typeface="Open Sans"/>
              <a:cs typeface="Open Sans"/>
              <a:sym typeface="Open Sans"/>
            </a:endParaRPr>
          </a:p>
        </p:txBody>
      </p:sp>
      <p:sp>
        <p:nvSpPr>
          <p:cNvPr id="3967" name="Google Shape;3967;p229"/>
          <p:cNvSpPr txBox="1"/>
          <p:nvPr/>
        </p:nvSpPr>
        <p:spPr>
          <a:xfrm>
            <a:off x="978677" y="2702716"/>
            <a:ext cx="655200" cy="240600"/>
          </a:xfrm>
          <a:prstGeom prst="rect">
            <a:avLst/>
          </a:prstGeom>
          <a:solidFill>
            <a:schemeClr val="accent2"/>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 sz="700" i="0" u="none" strike="noStrike" cap="none">
                <a:solidFill>
                  <a:schemeClr val="lt1"/>
                </a:solidFill>
                <a:latin typeface="Open Sans"/>
                <a:ea typeface="Open Sans"/>
                <a:cs typeface="Open Sans"/>
                <a:sym typeface="Open Sans"/>
              </a:rPr>
              <a:t>Challenges</a:t>
            </a:r>
            <a:endParaRPr sz="700">
              <a:solidFill>
                <a:schemeClr val="lt1"/>
              </a:solidFill>
              <a:latin typeface="Open Sans"/>
              <a:ea typeface="Open Sans"/>
              <a:cs typeface="Open Sans"/>
              <a:sym typeface="Open Sans"/>
            </a:endParaRPr>
          </a:p>
        </p:txBody>
      </p:sp>
      <p:sp>
        <p:nvSpPr>
          <p:cNvPr id="3968" name="Google Shape;3968;p229"/>
          <p:cNvSpPr/>
          <p:nvPr/>
        </p:nvSpPr>
        <p:spPr>
          <a:xfrm>
            <a:off x="5354855" y="1208526"/>
            <a:ext cx="1070400" cy="307200"/>
          </a:xfrm>
          <a:prstGeom prst="chevron">
            <a:avLst>
              <a:gd name="adj" fmla="val 25662"/>
            </a:avLst>
          </a:prstGeom>
          <a:solidFill>
            <a:schemeClr val="dk2"/>
          </a:solidFill>
          <a:ln>
            <a:noFill/>
          </a:ln>
        </p:spPr>
        <p:txBody>
          <a:bodyPr spcFirstLastPara="1" wrap="square" lIns="87000" tIns="43500" rIns="87000" bIns="43500" anchor="ctr" anchorCtr="0">
            <a:noAutofit/>
          </a:bodyPr>
          <a:lstStyle/>
          <a:p>
            <a:pPr marL="0" marR="0" lvl="0" indent="0" algn="ctr" rtl="0">
              <a:spcBef>
                <a:spcPts val="0"/>
              </a:spcBef>
              <a:spcAft>
                <a:spcPts val="0"/>
              </a:spcAft>
              <a:buNone/>
            </a:pPr>
            <a:r>
              <a:rPr lang="en" sz="800" b="1" i="0" u="none" strike="noStrike" cap="none">
                <a:solidFill>
                  <a:srgbClr val="FCFCFC"/>
                </a:solidFill>
                <a:latin typeface="Open Sans"/>
                <a:ea typeface="Open Sans"/>
                <a:cs typeface="Open Sans"/>
                <a:sym typeface="Open Sans"/>
              </a:rPr>
              <a:t>Execute</a:t>
            </a:r>
            <a:endParaRPr sz="800">
              <a:latin typeface="Open Sans"/>
              <a:ea typeface="Open Sans"/>
              <a:cs typeface="Open Sans"/>
              <a:sym typeface="Open Sans"/>
            </a:endParaRPr>
          </a:p>
        </p:txBody>
      </p:sp>
      <p:sp>
        <p:nvSpPr>
          <p:cNvPr id="3969" name="Google Shape;3969;p229"/>
          <p:cNvSpPr/>
          <p:nvPr/>
        </p:nvSpPr>
        <p:spPr>
          <a:xfrm>
            <a:off x="3764218" y="1208526"/>
            <a:ext cx="1072200" cy="307200"/>
          </a:xfrm>
          <a:prstGeom prst="chevron">
            <a:avLst>
              <a:gd name="adj" fmla="val 25662"/>
            </a:avLst>
          </a:prstGeom>
          <a:solidFill>
            <a:schemeClr val="dk2"/>
          </a:solidFill>
          <a:ln>
            <a:noFill/>
          </a:ln>
        </p:spPr>
        <p:txBody>
          <a:bodyPr spcFirstLastPara="1" wrap="square" lIns="87000" tIns="43500" rIns="87000" bIns="43500" anchor="ctr" anchorCtr="0">
            <a:noAutofit/>
          </a:bodyPr>
          <a:lstStyle/>
          <a:p>
            <a:pPr marL="0" marR="0" lvl="0" indent="0" algn="ctr" rtl="0">
              <a:spcBef>
                <a:spcPts val="0"/>
              </a:spcBef>
              <a:spcAft>
                <a:spcPts val="0"/>
              </a:spcAft>
              <a:buNone/>
            </a:pPr>
            <a:r>
              <a:rPr lang="en" sz="800" b="1" i="0" u="none" strike="noStrike" cap="none">
                <a:solidFill>
                  <a:srgbClr val="FCFCFC"/>
                </a:solidFill>
                <a:latin typeface="Open Sans"/>
                <a:ea typeface="Open Sans"/>
                <a:cs typeface="Open Sans"/>
                <a:sym typeface="Open Sans"/>
              </a:rPr>
              <a:t>Individualize Plans</a:t>
            </a:r>
            <a:endParaRPr sz="800">
              <a:latin typeface="Open Sans"/>
              <a:ea typeface="Open Sans"/>
              <a:cs typeface="Open Sans"/>
              <a:sym typeface="Open Sans"/>
            </a:endParaRPr>
          </a:p>
        </p:txBody>
      </p:sp>
      <p:sp>
        <p:nvSpPr>
          <p:cNvPr id="3970" name="Google Shape;3970;p229"/>
          <p:cNvSpPr/>
          <p:nvPr/>
        </p:nvSpPr>
        <p:spPr>
          <a:xfrm>
            <a:off x="2306718" y="1208526"/>
            <a:ext cx="1070400" cy="307200"/>
          </a:xfrm>
          <a:prstGeom prst="chevron">
            <a:avLst>
              <a:gd name="adj" fmla="val 25662"/>
            </a:avLst>
          </a:prstGeom>
          <a:solidFill>
            <a:schemeClr val="dk2"/>
          </a:solidFill>
          <a:ln>
            <a:noFill/>
          </a:ln>
        </p:spPr>
        <p:txBody>
          <a:bodyPr spcFirstLastPara="1" wrap="square" lIns="87000" tIns="43500" rIns="87000" bIns="43500" anchor="ctr" anchorCtr="0">
            <a:noAutofit/>
          </a:bodyPr>
          <a:lstStyle/>
          <a:p>
            <a:pPr marL="0" marR="0" lvl="0" indent="0" algn="ctr" rtl="0">
              <a:spcBef>
                <a:spcPts val="0"/>
              </a:spcBef>
              <a:spcAft>
                <a:spcPts val="0"/>
              </a:spcAft>
              <a:buNone/>
            </a:pPr>
            <a:r>
              <a:rPr lang="en" sz="800" b="1" i="0" u="none" strike="noStrike" cap="none">
                <a:solidFill>
                  <a:srgbClr val="FCFCFC"/>
                </a:solidFill>
                <a:latin typeface="Open Sans"/>
                <a:ea typeface="Open Sans"/>
                <a:cs typeface="Open Sans"/>
                <a:sym typeface="Open Sans"/>
              </a:rPr>
              <a:t>Build Overall Plan</a:t>
            </a:r>
            <a:endParaRPr sz="800">
              <a:latin typeface="Open Sans"/>
              <a:ea typeface="Open Sans"/>
              <a:cs typeface="Open Sans"/>
              <a:sym typeface="Open Sans"/>
            </a:endParaRPr>
          </a:p>
        </p:txBody>
      </p:sp>
      <p:sp>
        <p:nvSpPr>
          <p:cNvPr id="3971" name="Google Shape;3971;p229"/>
          <p:cNvSpPr/>
          <p:nvPr/>
        </p:nvSpPr>
        <p:spPr>
          <a:xfrm>
            <a:off x="915800" y="1212732"/>
            <a:ext cx="1070400" cy="307200"/>
          </a:xfrm>
          <a:prstGeom prst="chevron">
            <a:avLst>
              <a:gd name="adj" fmla="val 25662"/>
            </a:avLst>
          </a:prstGeom>
          <a:solidFill>
            <a:schemeClr val="dk2"/>
          </a:solidFill>
          <a:ln>
            <a:noFill/>
          </a:ln>
        </p:spPr>
        <p:txBody>
          <a:bodyPr spcFirstLastPara="1" wrap="square" lIns="87000" tIns="43500" rIns="87000" bIns="43500" anchor="ctr" anchorCtr="0">
            <a:noAutofit/>
          </a:bodyPr>
          <a:lstStyle/>
          <a:p>
            <a:pPr marL="0" marR="0" lvl="0" indent="0" algn="ctr" rtl="0">
              <a:spcBef>
                <a:spcPts val="0"/>
              </a:spcBef>
              <a:spcAft>
                <a:spcPts val="0"/>
              </a:spcAft>
              <a:buNone/>
            </a:pPr>
            <a:r>
              <a:rPr lang="en" sz="800" b="1" i="0" u="none" strike="noStrike" cap="none">
                <a:solidFill>
                  <a:srgbClr val="FCFCFC"/>
                </a:solidFill>
                <a:latin typeface="Open Sans"/>
                <a:ea typeface="Open Sans"/>
                <a:cs typeface="Open Sans"/>
                <a:sym typeface="Open Sans"/>
              </a:rPr>
              <a:t>Define Strategy</a:t>
            </a:r>
            <a:endParaRPr sz="800">
              <a:latin typeface="Open Sans"/>
              <a:ea typeface="Open Sans"/>
              <a:cs typeface="Open Sans"/>
              <a:sym typeface="Open Sans"/>
            </a:endParaRPr>
          </a:p>
        </p:txBody>
      </p:sp>
      <p:cxnSp>
        <p:nvCxnSpPr>
          <p:cNvPr id="3972" name="Google Shape;3972;p229"/>
          <p:cNvCxnSpPr/>
          <p:nvPr/>
        </p:nvCxnSpPr>
        <p:spPr>
          <a:xfrm>
            <a:off x="1817256" y="1733257"/>
            <a:ext cx="153300" cy="0"/>
          </a:xfrm>
          <a:prstGeom prst="straightConnector1">
            <a:avLst/>
          </a:prstGeom>
          <a:noFill/>
          <a:ln w="9525" cap="flat" cmpd="sng">
            <a:solidFill>
              <a:schemeClr val="dk1"/>
            </a:solidFill>
            <a:prstDash val="solid"/>
            <a:round/>
            <a:headEnd type="none" w="sm" len="sm"/>
            <a:tailEnd type="none" w="sm" len="sm"/>
          </a:ln>
        </p:spPr>
      </p:cxnSp>
      <p:cxnSp>
        <p:nvCxnSpPr>
          <p:cNvPr id="3973" name="Google Shape;3973;p229"/>
          <p:cNvCxnSpPr/>
          <p:nvPr/>
        </p:nvCxnSpPr>
        <p:spPr>
          <a:xfrm>
            <a:off x="1968905" y="1725737"/>
            <a:ext cx="0" cy="1823400"/>
          </a:xfrm>
          <a:prstGeom prst="straightConnector1">
            <a:avLst/>
          </a:prstGeom>
          <a:noFill/>
          <a:ln w="9525" cap="flat" cmpd="sng">
            <a:solidFill>
              <a:schemeClr val="dk1"/>
            </a:solidFill>
            <a:prstDash val="solid"/>
            <a:round/>
            <a:headEnd type="none" w="sm" len="sm"/>
            <a:tailEnd type="none" w="sm" len="sm"/>
          </a:ln>
        </p:spPr>
      </p:cxnSp>
      <p:cxnSp>
        <p:nvCxnSpPr>
          <p:cNvPr id="3974" name="Google Shape;3974;p229"/>
          <p:cNvCxnSpPr/>
          <p:nvPr/>
        </p:nvCxnSpPr>
        <p:spPr>
          <a:xfrm>
            <a:off x="1815113" y="3549129"/>
            <a:ext cx="153300" cy="0"/>
          </a:xfrm>
          <a:prstGeom prst="straightConnector1">
            <a:avLst/>
          </a:prstGeom>
          <a:noFill/>
          <a:ln w="9525" cap="flat" cmpd="sng">
            <a:solidFill>
              <a:schemeClr val="dk1"/>
            </a:solidFill>
            <a:prstDash val="solid"/>
            <a:round/>
            <a:headEnd type="none" w="sm" len="sm"/>
            <a:tailEnd type="none" w="sm" len="sm"/>
          </a:ln>
        </p:spPr>
      </p:cxnSp>
      <p:cxnSp>
        <p:nvCxnSpPr>
          <p:cNvPr id="3975" name="Google Shape;3975;p229"/>
          <p:cNvCxnSpPr/>
          <p:nvPr/>
        </p:nvCxnSpPr>
        <p:spPr>
          <a:xfrm>
            <a:off x="1815113" y="2075153"/>
            <a:ext cx="153300" cy="0"/>
          </a:xfrm>
          <a:prstGeom prst="straightConnector1">
            <a:avLst/>
          </a:prstGeom>
          <a:noFill/>
          <a:ln w="9525" cap="flat" cmpd="sng">
            <a:solidFill>
              <a:schemeClr val="dk1"/>
            </a:solidFill>
            <a:prstDash val="solid"/>
            <a:round/>
            <a:headEnd type="none" w="sm" len="sm"/>
            <a:tailEnd type="none" w="sm" len="sm"/>
          </a:ln>
        </p:spPr>
      </p:cxnSp>
      <p:cxnSp>
        <p:nvCxnSpPr>
          <p:cNvPr id="3976" name="Google Shape;3976;p229"/>
          <p:cNvCxnSpPr/>
          <p:nvPr/>
        </p:nvCxnSpPr>
        <p:spPr>
          <a:xfrm>
            <a:off x="1815113" y="2480410"/>
            <a:ext cx="153300" cy="0"/>
          </a:xfrm>
          <a:prstGeom prst="straightConnector1">
            <a:avLst/>
          </a:prstGeom>
          <a:noFill/>
          <a:ln w="9525" cap="flat" cmpd="sng">
            <a:solidFill>
              <a:schemeClr val="dk1"/>
            </a:solidFill>
            <a:prstDash val="solid"/>
            <a:round/>
            <a:headEnd type="none" w="sm" len="sm"/>
            <a:tailEnd type="none" w="sm" len="sm"/>
          </a:ln>
        </p:spPr>
      </p:cxnSp>
      <p:cxnSp>
        <p:nvCxnSpPr>
          <p:cNvPr id="3977" name="Google Shape;3977;p229"/>
          <p:cNvCxnSpPr/>
          <p:nvPr/>
        </p:nvCxnSpPr>
        <p:spPr>
          <a:xfrm>
            <a:off x="1815113" y="2808013"/>
            <a:ext cx="153300" cy="0"/>
          </a:xfrm>
          <a:prstGeom prst="straightConnector1">
            <a:avLst/>
          </a:prstGeom>
          <a:noFill/>
          <a:ln w="9525" cap="flat" cmpd="sng">
            <a:solidFill>
              <a:schemeClr val="dk1"/>
            </a:solidFill>
            <a:prstDash val="solid"/>
            <a:round/>
            <a:headEnd type="none" w="sm" len="sm"/>
            <a:tailEnd type="none" w="sm" len="sm"/>
          </a:ln>
        </p:spPr>
      </p:cxnSp>
      <p:cxnSp>
        <p:nvCxnSpPr>
          <p:cNvPr id="3978" name="Google Shape;3978;p229"/>
          <p:cNvCxnSpPr/>
          <p:nvPr/>
        </p:nvCxnSpPr>
        <p:spPr>
          <a:xfrm>
            <a:off x="1823701" y="3143039"/>
            <a:ext cx="153300" cy="0"/>
          </a:xfrm>
          <a:prstGeom prst="straightConnector1">
            <a:avLst/>
          </a:prstGeom>
          <a:noFill/>
          <a:ln w="9525" cap="flat" cmpd="sng">
            <a:solidFill>
              <a:schemeClr val="dk1"/>
            </a:solidFill>
            <a:prstDash val="solid"/>
            <a:round/>
            <a:headEnd type="none" w="sm" len="sm"/>
            <a:tailEnd type="none" w="sm" len="sm"/>
          </a:ln>
        </p:spPr>
      </p:cxnSp>
      <p:cxnSp>
        <p:nvCxnSpPr>
          <p:cNvPr id="3979" name="Google Shape;3979;p229"/>
          <p:cNvCxnSpPr>
            <a:endCxn id="3950" idx="1"/>
          </p:cNvCxnSpPr>
          <p:nvPr/>
        </p:nvCxnSpPr>
        <p:spPr>
          <a:xfrm>
            <a:off x="1982637" y="2606317"/>
            <a:ext cx="415800" cy="2100"/>
          </a:xfrm>
          <a:prstGeom prst="straightConnector1">
            <a:avLst/>
          </a:prstGeom>
          <a:noFill/>
          <a:ln w="9525" cap="flat" cmpd="sng">
            <a:solidFill>
              <a:schemeClr val="dk1"/>
            </a:solidFill>
            <a:prstDash val="solid"/>
            <a:round/>
            <a:headEnd type="none" w="sm" len="sm"/>
            <a:tailEnd type="triangle" w="med" len="med"/>
          </a:ln>
        </p:spPr>
      </p:cxnSp>
      <p:sp>
        <p:nvSpPr>
          <p:cNvPr id="3950" name="Google Shape;3950;p229"/>
          <p:cNvSpPr/>
          <p:nvPr/>
        </p:nvSpPr>
        <p:spPr>
          <a:xfrm>
            <a:off x="2398437" y="1547767"/>
            <a:ext cx="836700" cy="2121300"/>
          </a:xfrm>
          <a:prstGeom prst="roundRect">
            <a:avLst>
              <a:gd name="adj" fmla="val 16667"/>
            </a:avLst>
          </a:prstGeom>
          <a:solidFill>
            <a:schemeClr val="accent6"/>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600">
                <a:solidFill>
                  <a:schemeClr val="lt1"/>
                </a:solidFill>
                <a:latin typeface="Open Sans"/>
                <a:ea typeface="Open Sans"/>
                <a:cs typeface="Open Sans"/>
                <a:sym typeface="Open Sans"/>
              </a:rPr>
              <a:t>Build Communication Plan</a:t>
            </a:r>
            <a:r>
              <a:rPr lang="en" sz="600" b="0" i="0" u="none" strike="noStrike" cap="none">
                <a:solidFill>
                  <a:schemeClr val="lt1"/>
                </a:solidFill>
                <a:latin typeface="Open Sans"/>
                <a:ea typeface="Open Sans"/>
                <a:cs typeface="Open Sans"/>
                <a:sym typeface="Open Sans"/>
              </a:rPr>
              <a:t> </a:t>
            </a:r>
            <a:endParaRPr sz="600" b="0" i="0" u="none" strike="noStrike" cap="none">
              <a:solidFill>
                <a:schemeClr val="lt1"/>
              </a:solidFill>
              <a:latin typeface="Open Sans"/>
              <a:ea typeface="Open Sans"/>
              <a:cs typeface="Open Sans"/>
              <a:sym typeface="Open Sans"/>
            </a:endParaRPr>
          </a:p>
        </p:txBody>
      </p:sp>
      <p:sp>
        <p:nvSpPr>
          <p:cNvPr id="3980" name="Google Shape;3980;p229"/>
          <p:cNvSpPr/>
          <p:nvPr/>
        </p:nvSpPr>
        <p:spPr>
          <a:xfrm>
            <a:off x="2478631" y="2123864"/>
            <a:ext cx="676500" cy="166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 sz="600">
                <a:solidFill>
                  <a:schemeClr val="lt1"/>
                </a:solidFill>
                <a:latin typeface="Open Sans"/>
                <a:ea typeface="Open Sans"/>
                <a:cs typeface="Open Sans"/>
                <a:sym typeface="Open Sans"/>
              </a:rPr>
              <a:t>Target Group</a:t>
            </a:r>
            <a:endParaRPr sz="600" b="0" i="1" u="none" strike="noStrike" cap="none">
              <a:solidFill>
                <a:schemeClr val="lt1"/>
              </a:solidFill>
              <a:latin typeface="Open Sans"/>
              <a:ea typeface="Open Sans"/>
              <a:cs typeface="Open Sans"/>
              <a:sym typeface="Open Sans"/>
            </a:endParaRPr>
          </a:p>
        </p:txBody>
      </p:sp>
      <p:sp>
        <p:nvSpPr>
          <p:cNvPr id="3981" name="Google Shape;3981;p229"/>
          <p:cNvSpPr/>
          <p:nvPr/>
        </p:nvSpPr>
        <p:spPr>
          <a:xfrm>
            <a:off x="2478631" y="2346155"/>
            <a:ext cx="676500" cy="166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600">
                <a:solidFill>
                  <a:schemeClr val="lt1"/>
                </a:solidFill>
                <a:latin typeface="Open Sans"/>
                <a:ea typeface="Open Sans"/>
                <a:cs typeface="Open Sans"/>
                <a:sym typeface="Open Sans"/>
              </a:rPr>
              <a:t>Messages</a:t>
            </a:r>
            <a:r>
              <a:rPr lang="en" sz="600" b="0" i="0" u="none" strike="noStrike" cap="none">
                <a:solidFill>
                  <a:schemeClr val="lt1"/>
                </a:solidFill>
                <a:latin typeface="Open Sans"/>
                <a:ea typeface="Open Sans"/>
                <a:cs typeface="Open Sans"/>
                <a:sym typeface="Open Sans"/>
              </a:rPr>
              <a:t> </a:t>
            </a:r>
            <a:endParaRPr sz="600" b="0" i="0" u="none" strike="noStrike" cap="none">
              <a:solidFill>
                <a:schemeClr val="lt1"/>
              </a:solidFill>
              <a:latin typeface="Open Sans"/>
              <a:ea typeface="Open Sans"/>
              <a:cs typeface="Open Sans"/>
              <a:sym typeface="Open Sans"/>
            </a:endParaRPr>
          </a:p>
        </p:txBody>
      </p:sp>
      <p:sp>
        <p:nvSpPr>
          <p:cNvPr id="3982" name="Google Shape;3982;p229"/>
          <p:cNvSpPr/>
          <p:nvPr/>
        </p:nvSpPr>
        <p:spPr>
          <a:xfrm>
            <a:off x="2480171" y="1890684"/>
            <a:ext cx="673500" cy="166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600">
                <a:solidFill>
                  <a:schemeClr val="lt1"/>
                </a:solidFill>
                <a:latin typeface="Open Sans"/>
                <a:ea typeface="Open Sans"/>
                <a:cs typeface="Open Sans"/>
                <a:sym typeface="Open Sans"/>
              </a:rPr>
              <a:t>Objectives</a:t>
            </a:r>
            <a:endParaRPr sz="600" b="0" i="0" u="none" strike="noStrike" cap="none">
              <a:solidFill>
                <a:schemeClr val="lt1"/>
              </a:solidFill>
              <a:latin typeface="Open Sans"/>
              <a:ea typeface="Open Sans"/>
              <a:cs typeface="Open Sans"/>
              <a:sym typeface="Open Sans"/>
            </a:endParaRPr>
          </a:p>
        </p:txBody>
      </p:sp>
      <p:sp>
        <p:nvSpPr>
          <p:cNvPr id="3983" name="Google Shape;3983;p229"/>
          <p:cNvSpPr/>
          <p:nvPr/>
        </p:nvSpPr>
        <p:spPr>
          <a:xfrm>
            <a:off x="2478631" y="2568445"/>
            <a:ext cx="676500" cy="166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600">
                <a:solidFill>
                  <a:schemeClr val="lt1"/>
                </a:solidFill>
                <a:latin typeface="Open Sans"/>
                <a:ea typeface="Open Sans"/>
                <a:cs typeface="Open Sans"/>
                <a:sym typeface="Open Sans"/>
              </a:rPr>
              <a:t>Vehicles</a:t>
            </a:r>
            <a:endParaRPr sz="600" b="0" i="0" u="none" strike="noStrike" cap="none">
              <a:solidFill>
                <a:schemeClr val="lt1"/>
              </a:solidFill>
              <a:latin typeface="Open Sans"/>
              <a:ea typeface="Open Sans"/>
              <a:cs typeface="Open Sans"/>
              <a:sym typeface="Open Sans"/>
            </a:endParaRPr>
          </a:p>
        </p:txBody>
      </p:sp>
      <p:sp>
        <p:nvSpPr>
          <p:cNvPr id="3984" name="Google Shape;3984;p229"/>
          <p:cNvSpPr/>
          <p:nvPr/>
        </p:nvSpPr>
        <p:spPr>
          <a:xfrm>
            <a:off x="2478631" y="3018702"/>
            <a:ext cx="676500" cy="166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600">
                <a:solidFill>
                  <a:schemeClr val="lt1"/>
                </a:solidFill>
                <a:latin typeface="Open Sans"/>
                <a:ea typeface="Open Sans"/>
                <a:cs typeface="Open Sans"/>
                <a:sym typeface="Open Sans"/>
              </a:rPr>
              <a:t>Accountability</a:t>
            </a:r>
            <a:endParaRPr sz="600" b="0" i="0" u="none" strike="noStrike" cap="none">
              <a:solidFill>
                <a:schemeClr val="lt1"/>
              </a:solidFill>
              <a:latin typeface="Open Sans"/>
              <a:ea typeface="Open Sans"/>
              <a:cs typeface="Open Sans"/>
              <a:sym typeface="Open Sans"/>
            </a:endParaRPr>
          </a:p>
        </p:txBody>
      </p:sp>
      <p:sp>
        <p:nvSpPr>
          <p:cNvPr id="3985" name="Google Shape;3985;p229"/>
          <p:cNvSpPr/>
          <p:nvPr/>
        </p:nvSpPr>
        <p:spPr>
          <a:xfrm>
            <a:off x="2478631" y="3246051"/>
            <a:ext cx="676500" cy="166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600">
                <a:solidFill>
                  <a:schemeClr val="lt1"/>
                </a:solidFill>
                <a:latin typeface="Open Sans"/>
                <a:ea typeface="Open Sans"/>
                <a:cs typeface="Open Sans"/>
                <a:sym typeface="Open Sans"/>
              </a:rPr>
              <a:t>Responsibility</a:t>
            </a:r>
            <a:endParaRPr sz="600" b="0" i="0" u="none" strike="noStrike" cap="none">
              <a:solidFill>
                <a:schemeClr val="lt1"/>
              </a:solidFill>
              <a:latin typeface="Open Sans"/>
              <a:ea typeface="Open Sans"/>
              <a:cs typeface="Open Sans"/>
              <a:sym typeface="Open Sans"/>
            </a:endParaRPr>
          </a:p>
        </p:txBody>
      </p:sp>
      <p:sp>
        <p:nvSpPr>
          <p:cNvPr id="3986" name="Google Shape;3986;p229"/>
          <p:cNvSpPr/>
          <p:nvPr/>
        </p:nvSpPr>
        <p:spPr>
          <a:xfrm>
            <a:off x="2478631" y="2793574"/>
            <a:ext cx="676500" cy="166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600">
                <a:solidFill>
                  <a:schemeClr val="lt1"/>
                </a:solidFill>
                <a:latin typeface="Open Sans"/>
                <a:ea typeface="Open Sans"/>
                <a:cs typeface="Open Sans"/>
                <a:sym typeface="Open Sans"/>
              </a:rPr>
              <a:t>Frequency</a:t>
            </a:r>
            <a:endParaRPr sz="600" b="0" i="0" u="none" strike="noStrike" cap="none">
              <a:solidFill>
                <a:schemeClr val="lt1"/>
              </a:solidFill>
              <a:latin typeface="Open Sans"/>
              <a:ea typeface="Open Sans"/>
              <a:cs typeface="Open Sans"/>
              <a:sym typeface="Open Sans"/>
            </a:endParaRPr>
          </a:p>
        </p:txBody>
      </p:sp>
      <p:sp>
        <p:nvSpPr>
          <p:cNvPr id="3987" name="Google Shape;3987;p229"/>
          <p:cNvSpPr/>
          <p:nvPr/>
        </p:nvSpPr>
        <p:spPr>
          <a:xfrm>
            <a:off x="2478631" y="3468646"/>
            <a:ext cx="676500" cy="1665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600">
                <a:solidFill>
                  <a:schemeClr val="lt1"/>
                </a:solidFill>
                <a:latin typeface="Open Sans"/>
                <a:ea typeface="Open Sans"/>
                <a:cs typeface="Open Sans"/>
                <a:sym typeface="Open Sans"/>
              </a:rPr>
              <a:t>Priority</a:t>
            </a:r>
            <a:endParaRPr sz="600" b="0" i="0" u="none" strike="noStrike" cap="none">
              <a:solidFill>
                <a:schemeClr val="lt1"/>
              </a:solidFill>
              <a:latin typeface="Open Sans"/>
              <a:ea typeface="Open Sans"/>
              <a:cs typeface="Open Sans"/>
              <a:sym typeface="Open Sans"/>
            </a:endParaRPr>
          </a:p>
        </p:txBody>
      </p:sp>
      <p:sp>
        <p:nvSpPr>
          <p:cNvPr id="3961" name="Google Shape;3961;p229"/>
          <p:cNvSpPr/>
          <p:nvPr/>
        </p:nvSpPr>
        <p:spPr>
          <a:xfrm>
            <a:off x="5441628" y="1550466"/>
            <a:ext cx="837000" cy="2121300"/>
          </a:xfrm>
          <a:prstGeom prst="roundRect">
            <a:avLst>
              <a:gd name="adj" fmla="val 16667"/>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Clr>
                <a:srgbClr val="000000"/>
              </a:buClr>
              <a:buFont typeface="Arial"/>
              <a:buNone/>
            </a:pPr>
            <a:r>
              <a:rPr lang="en" sz="700">
                <a:solidFill>
                  <a:schemeClr val="lt1"/>
                </a:solidFill>
                <a:latin typeface="Open Sans"/>
                <a:ea typeface="Open Sans"/>
                <a:cs typeface="Open Sans"/>
                <a:sym typeface="Open Sans"/>
              </a:rPr>
              <a:t>Deliver </a:t>
            </a:r>
            <a:endParaRPr sz="700">
              <a:solidFill>
                <a:schemeClr val="lt1"/>
              </a:solidFill>
              <a:latin typeface="Open Sans"/>
              <a:ea typeface="Open Sans"/>
              <a:cs typeface="Open Sans"/>
              <a:sym typeface="Open Sans"/>
            </a:endParaRPr>
          </a:p>
          <a:p>
            <a:pPr marL="0" lvl="0" indent="0" algn="ctr" rtl="0">
              <a:spcBef>
                <a:spcPts val="0"/>
              </a:spcBef>
              <a:spcAft>
                <a:spcPts val="0"/>
              </a:spcAft>
              <a:buClr>
                <a:srgbClr val="000000"/>
              </a:buClr>
              <a:buFont typeface="Arial"/>
              <a:buNone/>
            </a:pPr>
            <a:r>
              <a:rPr lang="en" sz="700">
                <a:solidFill>
                  <a:schemeClr val="lt1"/>
                </a:solidFill>
                <a:latin typeface="Open Sans"/>
                <a:ea typeface="Open Sans"/>
                <a:cs typeface="Open Sans"/>
                <a:sym typeface="Open Sans"/>
              </a:rPr>
              <a:t>Communication</a:t>
            </a:r>
            <a:endParaRPr sz="700">
              <a:solidFill>
                <a:schemeClr val="lt1"/>
              </a:solidFill>
              <a:latin typeface="Open Sans"/>
              <a:ea typeface="Open Sans"/>
              <a:cs typeface="Open Sans"/>
              <a:sym typeface="Open Sans"/>
            </a:endParaRPr>
          </a:p>
        </p:txBody>
      </p:sp>
      <p:sp>
        <p:nvSpPr>
          <p:cNvPr id="3988" name="Google Shape;3988;p229"/>
          <p:cNvSpPr/>
          <p:nvPr/>
        </p:nvSpPr>
        <p:spPr>
          <a:xfrm>
            <a:off x="697849" y="1416177"/>
            <a:ext cx="139500" cy="2253000"/>
          </a:xfrm>
          <a:prstGeom prst="leftBrace">
            <a:avLst>
              <a:gd name="adj1" fmla="val 50000"/>
              <a:gd name="adj2" fmla="val 4999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29"/>
          <p:cNvSpPr/>
          <p:nvPr/>
        </p:nvSpPr>
        <p:spPr>
          <a:xfrm rot="-5400000">
            <a:off x="-224987" y="2297349"/>
            <a:ext cx="1311600" cy="366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b="1">
                <a:solidFill>
                  <a:schemeClr val="dk1"/>
                </a:solidFill>
                <a:latin typeface="Open Sans"/>
                <a:ea typeface="Open Sans"/>
                <a:cs typeface="Open Sans"/>
                <a:sym typeface="Open Sans"/>
              </a:rPr>
              <a:t>Objectives and Approach</a:t>
            </a:r>
            <a:endParaRPr sz="900" b="1">
              <a:solidFill>
                <a:schemeClr val="dk1"/>
              </a:solidFill>
              <a:latin typeface="Open Sans"/>
              <a:ea typeface="Open Sans"/>
              <a:cs typeface="Open Sans"/>
              <a:sym typeface="Open Sans"/>
            </a:endParaRPr>
          </a:p>
        </p:txBody>
      </p:sp>
      <p:sp>
        <p:nvSpPr>
          <p:cNvPr id="3990" name="Google Shape;3990;p229"/>
          <p:cNvSpPr/>
          <p:nvPr/>
        </p:nvSpPr>
        <p:spPr>
          <a:xfrm>
            <a:off x="7277747" y="1162429"/>
            <a:ext cx="1591800" cy="7773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Improved</a:t>
            </a:r>
            <a:endParaRPr sz="700">
              <a:solidFill>
                <a:schemeClr val="dk1"/>
              </a:solidFill>
              <a:latin typeface="Open Sans"/>
              <a:ea typeface="Open Sans"/>
              <a:cs typeface="Open Sans"/>
              <a:sym typeface="Open Sans"/>
            </a:endParaRPr>
          </a:p>
        </p:txBody>
      </p:sp>
      <p:sp>
        <p:nvSpPr>
          <p:cNvPr id="3991" name="Google Shape;3991;p229"/>
          <p:cNvSpPr/>
          <p:nvPr/>
        </p:nvSpPr>
        <p:spPr>
          <a:xfrm>
            <a:off x="7352916" y="1324387"/>
            <a:ext cx="1441800" cy="5028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Coordination between Business and IT and Joint Business/IT prioritization</a:t>
            </a:r>
            <a:endParaRPr sz="700">
              <a:solidFill>
                <a:schemeClr val="lt1"/>
              </a:solidFill>
              <a:latin typeface="Open Sans"/>
              <a:ea typeface="Open Sans"/>
              <a:cs typeface="Open Sans"/>
              <a:sym typeface="Open Sans"/>
            </a:endParaRPr>
          </a:p>
        </p:txBody>
      </p:sp>
      <p:grpSp>
        <p:nvGrpSpPr>
          <p:cNvPr id="3992" name="Google Shape;3992;p229"/>
          <p:cNvGrpSpPr/>
          <p:nvPr/>
        </p:nvGrpSpPr>
        <p:grpSpPr>
          <a:xfrm>
            <a:off x="6511462" y="1488827"/>
            <a:ext cx="766424" cy="1943700"/>
            <a:chOff x="6837750" y="1236175"/>
            <a:chExt cx="318600" cy="1943700"/>
          </a:xfrm>
        </p:grpSpPr>
        <p:sp>
          <p:nvSpPr>
            <p:cNvPr id="3993" name="Google Shape;3993;p229"/>
            <p:cNvSpPr/>
            <p:nvPr/>
          </p:nvSpPr>
          <p:spPr>
            <a:xfrm rot="38843">
              <a:off x="6837740" y="1237975"/>
              <a:ext cx="318620"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29"/>
            <p:cNvSpPr/>
            <p:nvPr/>
          </p:nvSpPr>
          <p:spPr>
            <a:xfrm rot="38843">
              <a:off x="6837740" y="2152375"/>
              <a:ext cx="318620"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29"/>
            <p:cNvSpPr/>
            <p:nvPr/>
          </p:nvSpPr>
          <p:spPr>
            <a:xfrm rot="38843">
              <a:off x="6837740" y="3066775"/>
              <a:ext cx="318620"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6" name="Google Shape;3996;p229"/>
          <p:cNvSpPr/>
          <p:nvPr/>
        </p:nvSpPr>
        <p:spPr>
          <a:xfrm>
            <a:off x="7277747" y="2072023"/>
            <a:ext cx="1591800" cy="7773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Enable</a:t>
            </a:r>
            <a:endParaRPr sz="700">
              <a:solidFill>
                <a:schemeClr val="dk1"/>
              </a:solidFill>
              <a:latin typeface="Open Sans"/>
              <a:ea typeface="Open Sans"/>
              <a:cs typeface="Open Sans"/>
              <a:sym typeface="Open Sans"/>
            </a:endParaRPr>
          </a:p>
        </p:txBody>
      </p:sp>
      <p:sp>
        <p:nvSpPr>
          <p:cNvPr id="3997" name="Google Shape;3997;p229"/>
          <p:cNvSpPr/>
          <p:nvPr/>
        </p:nvSpPr>
        <p:spPr>
          <a:xfrm>
            <a:off x="7352916" y="2233981"/>
            <a:ext cx="1441800" cy="5028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Proactive Business engagements and improved backlog tracking</a:t>
            </a:r>
            <a:endParaRPr sz="700">
              <a:solidFill>
                <a:schemeClr val="lt1"/>
              </a:solidFill>
              <a:latin typeface="Open Sans"/>
              <a:ea typeface="Open Sans"/>
              <a:cs typeface="Open Sans"/>
              <a:sym typeface="Open Sans"/>
            </a:endParaRPr>
          </a:p>
        </p:txBody>
      </p:sp>
      <p:sp>
        <p:nvSpPr>
          <p:cNvPr id="3998" name="Google Shape;3998;p229"/>
          <p:cNvSpPr/>
          <p:nvPr/>
        </p:nvSpPr>
        <p:spPr>
          <a:xfrm>
            <a:off x="7277747" y="2943318"/>
            <a:ext cx="1591800" cy="7773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Achieve</a:t>
            </a:r>
            <a:endParaRPr sz="700">
              <a:solidFill>
                <a:schemeClr val="dk1"/>
              </a:solidFill>
              <a:latin typeface="Open Sans"/>
              <a:ea typeface="Open Sans"/>
              <a:cs typeface="Open Sans"/>
              <a:sym typeface="Open Sans"/>
            </a:endParaRPr>
          </a:p>
        </p:txBody>
      </p:sp>
      <p:sp>
        <p:nvSpPr>
          <p:cNvPr id="3999" name="Google Shape;3999;p229"/>
          <p:cNvSpPr/>
          <p:nvPr/>
        </p:nvSpPr>
        <p:spPr>
          <a:xfrm>
            <a:off x="7352916" y="3105275"/>
            <a:ext cx="1441800" cy="5028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Balanced view of long term/short term views and risks/rewards</a:t>
            </a:r>
            <a:endParaRPr sz="700">
              <a:solidFill>
                <a:schemeClr val="lt1"/>
              </a:solidFill>
              <a:latin typeface="Open Sans"/>
              <a:ea typeface="Open Sans"/>
              <a:cs typeface="Open Sans"/>
              <a:sym typeface="Open Sans"/>
            </a:endParaRPr>
          </a:p>
        </p:txBody>
      </p:sp>
      <p:sp>
        <p:nvSpPr>
          <p:cNvPr id="4000" name="Google Shape;4000;p229"/>
          <p:cNvSpPr/>
          <p:nvPr/>
        </p:nvSpPr>
        <p:spPr>
          <a:xfrm>
            <a:off x="5233000" y="3825432"/>
            <a:ext cx="1322700" cy="16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Adoption Curve</a:t>
            </a:r>
            <a:endParaRPr sz="900">
              <a:solidFill>
                <a:schemeClr val="dk1"/>
              </a:solidFill>
              <a:latin typeface="Open Sans"/>
              <a:ea typeface="Open Sans"/>
              <a:cs typeface="Open Sans"/>
              <a:sym typeface="Open Sans"/>
            </a:endParaRPr>
          </a:p>
        </p:txBody>
      </p:sp>
      <p:sp>
        <p:nvSpPr>
          <p:cNvPr id="4001" name="Google Shape;4001;p229"/>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002" name="Google Shape;4002;p229"/>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003" name="Google Shape;4003;p229"/>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004" name="Google Shape;4004;p229"/>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005" name="Google Shape;4005;p229"/>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006" name="Google Shape;4006;p229"/>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007" name="Google Shape;4007;p229"/>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Context Information:</a:t>
            </a:r>
            <a:endParaRPr sz="600" b="1">
              <a:solidFill>
                <a:schemeClr val="lt1"/>
              </a:solidFill>
              <a:latin typeface="Open Sans"/>
              <a:ea typeface="Open Sans"/>
              <a:cs typeface="Open Sans"/>
              <a:sym typeface="Open Sans"/>
            </a:endParaRPr>
          </a:p>
        </p:txBody>
      </p:sp>
      <p:sp>
        <p:nvSpPr>
          <p:cNvPr id="4008" name="Google Shape;4008;p229"/>
          <p:cNvSpPr txBox="1"/>
          <p:nvPr/>
        </p:nvSpPr>
        <p:spPr>
          <a:xfrm>
            <a:off x="45097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009" name="Google Shape;4009;p229"/>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4010" name="Google Shape;4010;p229"/>
          <p:cNvSpPr txBox="1">
            <a:spLocks noGrp="1"/>
          </p:cNvSpPr>
          <p:nvPr>
            <p:ph type="title"/>
          </p:nvPr>
        </p:nvSpPr>
        <p:spPr>
          <a:xfrm>
            <a:off x="274325" y="490527"/>
            <a:ext cx="85953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Communication Strategy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14"/>
        <p:cNvGrpSpPr/>
        <p:nvPr/>
      </p:nvGrpSpPr>
      <p:grpSpPr>
        <a:xfrm>
          <a:off x="0" y="0"/>
          <a:ext cx="0" cy="0"/>
          <a:chOff x="0" y="0"/>
          <a:chExt cx="0" cy="0"/>
        </a:xfrm>
      </p:grpSpPr>
      <p:sp>
        <p:nvSpPr>
          <p:cNvPr id="4015" name="Google Shape;4015;p230"/>
          <p:cNvSpPr/>
          <p:nvPr/>
        </p:nvSpPr>
        <p:spPr>
          <a:xfrm>
            <a:off x="8173641" y="1093301"/>
            <a:ext cx="685314" cy="689364"/>
          </a:xfrm>
          <a:custGeom>
            <a:avLst/>
            <a:gdLst/>
            <a:ahLst/>
            <a:cxnLst/>
            <a:rect l="l" t="t" r="r" b="b"/>
            <a:pathLst>
              <a:path w="21600" h="21600" fill="none" extrusionOk="0">
                <a:moveTo>
                  <a:pt x="-1" y="0"/>
                </a:moveTo>
                <a:cubicBezTo>
                  <a:pt x="11929" y="0"/>
                  <a:pt x="21600" y="9670"/>
                  <a:pt x="21600" y="21600"/>
                </a:cubicBezTo>
              </a:path>
              <a:path w="21600" h="21600" extrusionOk="0">
                <a:moveTo>
                  <a:pt x="-1" y="0"/>
                </a:moveTo>
                <a:cubicBezTo>
                  <a:pt x="11929" y="0"/>
                  <a:pt x="21600" y="9670"/>
                  <a:pt x="21600" y="21600"/>
                </a:cubicBezTo>
                <a:lnTo>
                  <a:pt x="0" y="21600"/>
                </a:lnTo>
                <a:close/>
              </a:path>
            </a:pathLst>
          </a:custGeom>
          <a:solidFill>
            <a:srgbClr val="A5A5A5"/>
          </a:solidFill>
          <a:ln>
            <a:noFill/>
          </a:ln>
        </p:spPr>
        <p:txBody>
          <a:bodyPr spcFirstLastPara="1" wrap="square" lIns="0" tIns="0" rIns="68575" bIns="0" anchor="ctr" anchorCtr="0">
            <a:noAutofit/>
          </a:bodyPr>
          <a:lstStyle/>
          <a:p>
            <a:pPr marL="0" marR="0" lvl="0" indent="0" algn="l" rtl="0">
              <a:spcBef>
                <a:spcPts val="0"/>
              </a:spcBef>
              <a:spcAft>
                <a:spcPts val="0"/>
              </a:spcAft>
              <a:buNone/>
            </a:pPr>
            <a:endParaRPr sz="900" b="1" i="0" u="none" strike="noStrike" cap="none">
              <a:solidFill>
                <a:srgbClr val="FFFFFF"/>
              </a:solidFill>
              <a:latin typeface="Open Sans"/>
              <a:ea typeface="Open Sans"/>
              <a:cs typeface="Open Sans"/>
              <a:sym typeface="Open Sans"/>
            </a:endParaRPr>
          </a:p>
        </p:txBody>
      </p:sp>
      <p:sp>
        <p:nvSpPr>
          <p:cNvPr id="4016" name="Google Shape;4016;p230"/>
          <p:cNvSpPr/>
          <p:nvPr/>
        </p:nvSpPr>
        <p:spPr>
          <a:xfrm rot="5400000">
            <a:off x="8162118" y="1833629"/>
            <a:ext cx="708426" cy="685314"/>
          </a:xfrm>
          <a:custGeom>
            <a:avLst/>
            <a:gdLst/>
            <a:ahLst/>
            <a:cxnLst/>
            <a:rect l="l" t="t" r="r" b="b"/>
            <a:pathLst>
              <a:path w="21600" h="21600" fill="none" extrusionOk="0">
                <a:moveTo>
                  <a:pt x="-1" y="0"/>
                </a:moveTo>
                <a:cubicBezTo>
                  <a:pt x="11929" y="0"/>
                  <a:pt x="21600" y="9670"/>
                  <a:pt x="21600" y="21600"/>
                </a:cubicBezTo>
              </a:path>
              <a:path w="21600" h="21600" extrusionOk="0">
                <a:moveTo>
                  <a:pt x="-1" y="0"/>
                </a:moveTo>
                <a:cubicBezTo>
                  <a:pt x="11929" y="0"/>
                  <a:pt x="21600" y="9670"/>
                  <a:pt x="21600" y="21600"/>
                </a:cubicBezTo>
                <a:lnTo>
                  <a:pt x="0" y="21600"/>
                </a:lnTo>
                <a:lnTo>
                  <a:pt x="-1" y="0"/>
                </a:lnTo>
                <a:close/>
              </a:path>
            </a:pathLst>
          </a:custGeom>
          <a:solidFill>
            <a:schemeClr val="accent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900" b="1" i="0" u="none" strike="noStrike" cap="none">
              <a:solidFill>
                <a:srgbClr val="000000"/>
              </a:solidFill>
              <a:latin typeface="Open Sans"/>
              <a:ea typeface="Open Sans"/>
              <a:cs typeface="Open Sans"/>
              <a:sym typeface="Open Sans"/>
            </a:endParaRPr>
          </a:p>
        </p:txBody>
      </p:sp>
      <p:sp>
        <p:nvSpPr>
          <p:cNvPr id="4017" name="Google Shape;4017;p230"/>
          <p:cNvSpPr/>
          <p:nvPr/>
        </p:nvSpPr>
        <p:spPr>
          <a:xfrm rot="10800000">
            <a:off x="7421954" y="1822071"/>
            <a:ext cx="723438" cy="708426"/>
          </a:xfrm>
          <a:custGeom>
            <a:avLst/>
            <a:gdLst/>
            <a:ahLst/>
            <a:cxnLst/>
            <a:rect l="l" t="t" r="r" b="b"/>
            <a:pathLst>
              <a:path w="21600" h="21600" fill="none" extrusionOk="0">
                <a:moveTo>
                  <a:pt x="-1" y="0"/>
                </a:moveTo>
                <a:cubicBezTo>
                  <a:pt x="11929" y="0"/>
                  <a:pt x="21600" y="9670"/>
                  <a:pt x="21600" y="21600"/>
                </a:cubicBezTo>
              </a:path>
              <a:path w="21600" h="21600" extrusionOk="0">
                <a:moveTo>
                  <a:pt x="-1" y="0"/>
                </a:moveTo>
                <a:cubicBezTo>
                  <a:pt x="11929" y="0"/>
                  <a:pt x="21600" y="9670"/>
                  <a:pt x="21600" y="21600"/>
                </a:cubicBezTo>
                <a:lnTo>
                  <a:pt x="0" y="2160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900" b="1" i="0" u="none" strike="noStrike" cap="none">
              <a:solidFill>
                <a:srgbClr val="FFFFFF"/>
              </a:solidFill>
              <a:latin typeface="Open Sans"/>
              <a:ea typeface="Open Sans"/>
              <a:cs typeface="Open Sans"/>
              <a:sym typeface="Open Sans"/>
            </a:endParaRPr>
          </a:p>
        </p:txBody>
      </p:sp>
      <p:sp>
        <p:nvSpPr>
          <p:cNvPr id="4018" name="Google Shape;4018;p230"/>
          <p:cNvSpPr/>
          <p:nvPr/>
        </p:nvSpPr>
        <p:spPr>
          <a:xfrm rot="-5400000">
            <a:off x="7439655" y="1075622"/>
            <a:ext cx="688068" cy="723438"/>
          </a:xfrm>
          <a:custGeom>
            <a:avLst/>
            <a:gdLst/>
            <a:ahLst/>
            <a:cxnLst/>
            <a:rect l="l" t="t" r="r" b="b"/>
            <a:pathLst>
              <a:path w="21600" h="21600" fill="none" extrusionOk="0">
                <a:moveTo>
                  <a:pt x="-1" y="0"/>
                </a:moveTo>
                <a:cubicBezTo>
                  <a:pt x="11929" y="0"/>
                  <a:pt x="21600" y="9670"/>
                  <a:pt x="21600" y="21600"/>
                </a:cubicBezTo>
              </a:path>
              <a:path w="21600" h="21600" extrusionOk="0">
                <a:moveTo>
                  <a:pt x="-1" y="0"/>
                </a:moveTo>
                <a:cubicBezTo>
                  <a:pt x="11929" y="0"/>
                  <a:pt x="21600" y="9670"/>
                  <a:pt x="21600" y="21600"/>
                </a:cubicBezTo>
                <a:lnTo>
                  <a:pt x="0" y="2160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900" b="1" i="0" u="none" strike="noStrike" cap="none">
              <a:solidFill>
                <a:srgbClr val="000000"/>
              </a:solidFill>
              <a:latin typeface="Open Sans"/>
              <a:ea typeface="Open Sans"/>
              <a:cs typeface="Open Sans"/>
              <a:sym typeface="Open Sans"/>
            </a:endParaRPr>
          </a:p>
        </p:txBody>
      </p:sp>
      <p:sp>
        <p:nvSpPr>
          <p:cNvPr id="4019" name="Google Shape;4019;p230"/>
          <p:cNvSpPr/>
          <p:nvPr/>
        </p:nvSpPr>
        <p:spPr>
          <a:xfrm>
            <a:off x="7565600" y="1464681"/>
            <a:ext cx="571800" cy="10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1" i="0" u="none" strike="noStrike" cap="none">
                <a:solidFill>
                  <a:srgbClr val="FFFFFF"/>
                </a:solidFill>
                <a:latin typeface="Open Sans"/>
                <a:ea typeface="Open Sans"/>
                <a:cs typeface="Open Sans"/>
                <a:sym typeface="Open Sans"/>
              </a:rPr>
              <a:t>Awareness</a:t>
            </a:r>
            <a:endParaRPr sz="600" b="1" i="0" u="none" strike="noStrike" cap="none">
              <a:solidFill>
                <a:srgbClr val="FFFFFF"/>
              </a:solidFill>
              <a:latin typeface="Open Sans"/>
              <a:ea typeface="Open Sans"/>
              <a:cs typeface="Open Sans"/>
              <a:sym typeface="Open Sans"/>
            </a:endParaRPr>
          </a:p>
        </p:txBody>
      </p:sp>
      <p:sp>
        <p:nvSpPr>
          <p:cNvPr id="4020" name="Google Shape;4020;p230"/>
          <p:cNvSpPr/>
          <p:nvPr/>
        </p:nvSpPr>
        <p:spPr>
          <a:xfrm>
            <a:off x="8194512" y="1474851"/>
            <a:ext cx="782100" cy="10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1" i="0" u="none" strike="noStrike" cap="none">
                <a:solidFill>
                  <a:srgbClr val="FFFFFF"/>
                </a:solidFill>
                <a:latin typeface="Open Sans"/>
                <a:ea typeface="Open Sans"/>
                <a:cs typeface="Open Sans"/>
                <a:sym typeface="Open Sans"/>
              </a:rPr>
              <a:t>Understanding</a:t>
            </a:r>
            <a:endParaRPr sz="600" b="1" i="0" u="none" strike="noStrike" cap="none">
              <a:solidFill>
                <a:srgbClr val="FFFFFF"/>
              </a:solidFill>
              <a:latin typeface="Open Sans"/>
              <a:ea typeface="Open Sans"/>
              <a:cs typeface="Open Sans"/>
              <a:sym typeface="Open Sans"/>
            </a:endParaRPr>
          </a:p>
        </p:txBody>
      </p:sp>
      <p:sp>
        <p:nvSpPr>
          <p:cNvPr id="4021" name="Google Shape;4021;p230"/>
          <p:cNvSpPr/>
          <p:nvPr/>
        </p:nvSpPr>
        <p:spPr>
          <a:xfrm>
            <a:off x="7565600" y="2000140"/>
            <a:ext cx="571800" cy="10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1" i="0" u="none" strike="noStrike" cap="none">
                <a:solidFill>
                  <a:srgbClr val="FFFFFF"/>
                </a:solidFill>
                <a:latin typeface="Open Sans"/>
                <a:ea typeface="Open Sans"/>
                <a:cs typeface="Open Sans"/>
                <a:sym typeface="Open Sans"/>
              </a:rPr>
              <a:t>Acceptance </a:t>
            </a:r>
            <a:endParaRPr sz="600" b="1" i="0" u="none" strike="noStrike" cap="none">
              <a:solidFill>
                <a:srgbClr val="FFFFFF"/>
              </a:solidFill>
              <a:latin typeface="Open Sans"/>
              <a:ea typeface="Open Sans"/>
              <a:cs typeface="Open Sans"/>
              <a:sym typeface="Open Sans"/>
            </a:endParaRPr>
          </a:p>
        </p:txBody>
      </p:sp>
      <p:sp>
        <p:nvSpPr>
          <p:cNvPr id="4022" name="Google Shape;4022;p230"/>
          <p:cNvSpPr/>
          <p:nvPr/>
        </p:nvSpPr>
        <p:spPr>
          <a:xfrm>
            <a:off x="8194512" y="2011574"/>
            <a:ext cx="479700" cy="10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1" i="0" u="none" strike="noStrike" cap="none">
                <a:solidFill>
                  <a:srgbClr val="FFFFFF"/>
                </a:solidFill>
                <a:latin typeface="Open Sans"/>
                <a:ea typeface="Open Sans"/>
                <a:cs typeface="Open Sans"/>
                <a:sym typeface="Open Sans"/>
              </a:rPr>
              <a:t>Adoption</a:t>
            </a:r>
            <a:endParaRPr sz="600" b="1" i="0" u="none" strike="noStrike" cap="none">
              <a:solidFill>
                <a:srgbClr val="FFFFFF"/>
              </a:solidFill>
              <a:latin typeface="Open Sans"/>
              <a:ea typeface="Open Sans"/>
              <a:cs typeface="Open Sans"/>
              <a:sym typeface="Open Sans"/>
            </a:endParaRPr>
          </a:p>
        </p:txBody>
      </p:sp>
      <p:sp>
        <p:nvSpPr>
          <p:cNvPr id="4023" name="Google Shape;4023;p230"/>
          <p:cNvSpPr/>
          <p:nvPr/>
        </p:nvSpPr>
        <p:spPr>
          <a:xfrm>
            <a:off x="664233" y="2304852"/>
            <a:ext cx="6420035" cy="1607879"/>
          </a:xfrm>
          <a:custGeom>
            <a:avLst/>
            <a:gdLst/>
            <a:ahLst/>
            <a:cxnLst/>
            <a:rect l="l" t="t" r="r" b="b"/>
            <a:pathLst>
              <a:path w="4459" h="1710" extrusionOk="0">
                <a:moveTo>
                  <a:pt x="0" y="923"/>
                </a:moveTo>
                <a:lnTo>
                  <a:pt x="7" y="936"/>
                </a:lnTo>
                <a:lnTo>
                  <a:pt x="14" y="949"/>
                </a:lnTo>
                <a:lnTo>
                  <a:pt x="29" y="969"/>
                </a:lnTo>
                <a:lnTo>
                  <a:pt x="43" y="988"/>
                </a:lnTo>
                <a:lnTo>
                  <a:pt x="65" y="1008"/>
                </a:lnTo>
                <a:lnTo>
                  <a:pt x="80" y="1034"/>
                </a:lnTo>
                <a:lnTo>
                  <a:pt x="102" y="1060"/>
                </a:lnTo>
                <a:lnTo>
                  <a:pt x="124" y="1086"/>
                </a:lnTo>
                <a:lnTo>
                  <a:pt x="153" y="1118"/>
                </a:lnTo>
                <a:lnTo>
                  <a:pt x="182" y="1151"/>
                </a:lnTo>
                <a:lnTo>
                  <a:pt x="211" y="1183"/>
                </a:lnTo>
                <a:lnTo>
                  <a:pt x="241" y="1222"/>
                </a:lnTo>
                <a:lnTo>
                  <a:pt x="277" y="1255"/>
                </a:lnTo>
                <a:lnTo>
                  <a:pt x="314" y="1294"/>
                </a:lnTo>
                <a:lnTo>
                  <a:pt x="350" y="1326"/>
                </a:lnTo>
                <a:lnTo>
                  <a:pt x="387" y="1365"/>
                </a:lnTo>
                <a:lnTo>
                  <a:pt x="430" y="1398"/>
                </a:lnTo>
                <a:lnTo>
                  <a:pt x="474" y="1437"/>
                </a:lnTo>
                <a:lnTo>
                  <a:pt x="525" y="1470"/>
                </a:lnTo>
                <a:lnTo>
                  <a:pt x="569" y="1502"/>
                </a:lnTo>
                <a:lnTo>
                  <a:pt x="620" y="1535"/>
                </a:lnTo>
                <a:lnTo>
                  <a:pt x="664" y="1567"/>
                </a:lnTo>
                <a:lnTo>
                  <a:pt x="715" y="1593"/>
                </a:lnTo>
                <a:lnTo>
                  <a:pt x="766" y="1619"/>
                </a:lnTo>
                <a:lnTo>
                  <a:pt x="824" y="1645"/>
                </a:lnTo>
                <a:lnTo>
                  <a:pt x="883" y="1665"/>
                </a:lnTo>
                <a:lnTo>
                  <a:pt x="941" y="1678"/>
                </a:lnTo>
                <a:lnTo>
                  <a:pt x="992" y="1697"/>
                </a:lnTo>
                <a:lnTo>
                  <a:pt x="1058" y="1704"/>
                </a:lnTo>
                <a:lnTo>
                  <a:pt x="1116" y="1710"/>
                </a:lnTo>
                <a:lnTo>
                  <a:pt x="1182" y="1710"/>
                </a:lnTo>
                <a:lnTo>
                  <a:pt x="1284" y="1704"/>
                </a:lnTo>
                <a:lnTo>
                  <a:pt x="1386" y="1691"/>
                </a:lnTo>
                <a:lnTo>
                  <a:pt x="1481" y="1671"/>
                </a:lnTo>
                <a:lnTo>
                  <a:pt x="1576" y="1645"/>
                </a:lnTo>
                <a:lnTo>
                  <a:pt x="1678" y="1613"/>
                </a:lnTo>
                <a:lnTo>
                  <a:pt x="1773" y="1574"/>
                </a:lnTo>
                <a:lnTo>
                  <a:pt x="1868" y="1528"/>
                </a:lnTo>
                <a:lnTo>
                  <a:pt x="1963" y="1476"/>
                </a:lnTo>
                <a:lnTo>
                  <a:pt x="2058" y="1424"/>
                </a:lnTo>
                <a:lnTo>
                  <a:pt x="2153" y="1365"/>
                </a:lnTo>
                <a:lnTo>
                  <a:pt x="2248" y="1300"/>
                </a:lnTo>
                <a:lnTo>
                  <a:pt x="2343" y="1235"/>
                </a:lnTo>
                <a:lnTo>
                  <a:pt x="2438" y="1170"/>
                </a:lnTo>
                <a:lnTo>
                  <a:pt x="2532" y="1099"/>
                </a:lnTo>
                <a:lnTo>
                  <a:pt x="2627" y="1027"/>
                </a:lnTo>
                <a:lnTo>
                  <a:pt x="2730" y="956"/>
                </a:lnTo>
                <a:lnTo>
                  <a:pt x="2824" y="884"/>
                </a:lnTo>
                <a:lnTo>
                  <a:pt x="2927" y="806"/>
                </a:lnTo>
                <a:lnTo>
                  <a:pt x="3021" y="735"/>
                </a:lnTo>
                <a:lnTo>
                  <a:pt x="3124" y="657"/>
                </a:lnTo>
                <a:lnTo>
                  <a:pt x="3226" y="592"/>
                </a:lnTo>
                <a:lnTo>
                  <a:pt x="3328" y="520"/>
                </a:lnTo>
                <a:lnTo>
                  <a:pt x="3430" y="449"/>
                </a:lnTo>
                <a:lnTo>
                  <a:pt x="3540" y="384"/>
                </a:lnTo>
                <a:lnTo>
                  <a:pt x="3642" y="319"/>
                </a:lnTo>
                <a:lnTo>
                  <a:pt x="3759" y="260"/>
                </a:lnTo>
                <a:lnTo>
                  <a:pt x="3868" y="208"/>
                </a:lnTo>
                <a:lnTo>
                  <a:pt x="3978" y="156"/>
                </a:lnTo>
                <a:lnTo>
                  <a:pt x="4102" y="104"/>
                </a:lnTo>
                <a:lnTo>
                  <a:pt x="4219" y="65"/>
                </a:lnTo>
                <a:lnTo>
                  <a:pt x="4335" y="33"/>
                </a:lnTo>
                <a:lnTo>
                  <a:pt x="4459" y="0"/>
                </a:lnTo>
              </a:path>
            </a:pathLst>
          </a:custGeom>
          <a:noFill/>
          <a:ln w="19050" cap="flat" cmpd="sng">
            <a:solidFill>
              <a:srgbClr val="000000"/>
            </a:solidFill>
            <a:prstDash val="solid"/>
            <a:round/>
            <a:headEnd type="none" w="med" len="med"/>
            <a:tailEnd type="none" w="med" len="med"/>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024" name="Google Shape;4024;p230"/>
          <p:cNvSpPr/>
          <p:nvPr/>
        </p:nvSpPr>
        <p:spPr>
          <a:xfrm>
            <a:off x="751294" y="3157769"/>
            <a:ext cx="341222" cy="376730"/>
          </a:xfrm>
          <a:custGeom>
            <a:avLst/>
            <a:gdLst/>
            <a:ahLst/>
            <a:cxnLst/>
            <a:rect l="l" t="t" r="r" b="b"/>
            <a:pathLst>
              <a:path w="31" h="35" extrusionOk="0">
                <a:moveTo>
                  <a:pt x="0" y="35"/>
                </a:moveTo>
                <a:cubicBezTo>
                  <a:pt x="0" y="16"/>
                  <a:pt x="14" y="1"/>
                  <a:pt x="31" y="0"/>
                </a:cubicBezTo>
                <a:lnTo>
                  <a:pt x="31" y="35"/>
                </a:lnTo>
                <a:lnTo>
                  <a:pt x="0" y="35"/>
                </a:lnTo>
                <a:close/>
              </a:path>
            </a:pathLst>
          </a:custGeom>
          <a:solidFill>
            <a:schemeClr val="dk1"/>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025" name="Google Shape;4025;p230"/>
          <p:cNvSpPr/>
          <p:nvPr/>
        </p:nvSpPr>
        <p:spPr>
          <a:xfrm>
            <a:off x="1092515" y="3168317"/>
            <a:ext cx="342627" cy="366182"/>
          </a:xfrm>
          <a:custGeom>
            <a:avLst/>
            <a:gdLst/>
            <a:ahLst/>
            <a:cxnLst/>
            <a:rect l="l" t="t" r="r" b="b"/>
            <a:pathLst>
              <a:path w="31" h="34" extrusionOk="0">
                <a:moveTo>
                  <a:pt x="0" y="0"/>
                </a:moveTo>
                <a:cubicBezTo>
                  <a:pt x="17" y="0"/>
                  <a:pt x="31" y="15"/>
                  <a:pt x="31" y="34"/>
                </a:cubicBezTo>
                <a:lnTo>
                  <a:pt x="0" y="34"/>
                </a:lnTo>
                <a:lnTo>
                  <a:pt x="0" y="0"/>
                </a:lnTo>
                <a:close/>
              </a:path>
            </a:pathLst>
          </a:custGeom>
          <a:solidFill>
            <a:schemeClr val="accent6"/>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026" name="Google Shape;4026;p230"/>
          <p:cNvSpPr/>
          <p:nvPr/>
        </p:nvSpPr>
        <p:spPr>
          <a:xfrm>
            <a:off x="884693" y="3534499"/>
            <a:ext cx="207823" cy="248641"/>
          </a:xfrm>
          <a:custGeom>
            <a:avLst/>
            <a:gdLst/>
            <a:ahLst/>
            <a:cxnLst/>
            <a:rect l="l" t="t" r="r" b="b"/>
            <a:pathLst>
              <a:path w="21" h="23" extrusionOk="0">
                <a:moveTo>
                  <a:pt x="21" y="23"/>
                </a:moveTo>
                <a:cubicBezTo>
                  <a:pt x="9" y="23"/>
                  <a:pt x="0" y="13"/>
                  <a:pt x="0" y="0"/>
                </a:cubicBezTo>
                <a:cubicBezTo>
                  <a:pt x="0" y="0"/>
                  <a:pt x="0" y="0"/>
                  <a:pt x="0" y="0"/>
                </a:cubicBezTo>
                <a:lnTo>
                  <a:pt x="21" y="0"/>
                </a:lnTo>
                <a:lnTo>
                  <a:pt x="21" y="23"/>
                </a:lnTo>
                <a:close/>
              </a:path>
            </a:pathLst>
          </a:custGeom>
          <a:solidFill>
            <a:schemeClr val="accent1"/>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027" name="Google Shape;4027;p230"/>
          <p:cNvSpPr/>
          <p:nvPr/>
        </p:nvSpPr>
        <p:spPr>
          <a:xfrm>
            <a:off x="1092515" y="3534498"/>
            <a:ext cx="143229" cy="150692"/>
          </a:xfrm>
          <a:custGeom>
            <a:avLst/>
            <a:gdLst/>
            <a:ahLst/>
            <a:cxnLst/>
            <a:rect l="l" t="t" r="r" b="b"/>
            <a:pathLst>
              <a:path w="13" h="14" extrusionOk="0">
                <a:moveTo>
                  <a:pt x="13" y="0"/>
                </a:moveTo>
                <a:cubicBezTo>
                  <a:pt x="13" y="8"/>
                  <a:pt x="7" y="14"/>
                  <a:pt x="0" y="14"/>
                </a:cubicBezTo>
                <a:cubicBezTo>
                  <a:pt x="0" y="14"/>
                  <a:pt x="0" y="14"/>
                  <a:pt x="0" y="14"/>
                </a:cubicBezTo>
                <a:lnTo>
                  <a:pt x="0" y="0"/>
                </a:lnTo>
                <a:lnTo>
                  <a:pt x="13" y="0"/>
                </a:lnTo>
                <a:close/>
              </a:path>
            </a:pathLst>
          </a:custGeom>
          <a:solidFill>
            <a:schemeClr val="accent2"/>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4028" name="Google Shape;4028;p230"/>
          <p:cNvCxnSpPr/>
          <p:nvPr/>
        </p:nvCxnSpPr>
        <p:spPr>
          <a:xfrm>
            <a:off x="575767" y="3534498"/>
            <a:ext cx="1034400" cy="0"/>
          </a:xfrm>
          <a:prstGeom prst="straightConnector1">
            <a:avLst/>
          </a:prstGeom>
          <a:noFill/>
          <a:ln w="9525" cap="flat" cmpd="sng">
            <a:solidFill>
              <a:srgbClr val="000000"/>
            </a:solidFill>
            <a:prstDash val="solid"/>
            <a:round/>
            <a:headEnd type="none" w="med" len="med"/>
            <a:tailEnd type="none" w="med" len="med"/>
          </a:ln>
        </p:spPr>
      </p:cxnSp>
      <p:cxnSp>
        <p:nvCxnSpPr>
          <p:cNvPr id="4029" name="Google Shape;4029;p230"/>
          <p:cNvCxnSpPr/>
          <p:nvPr/>
        </p:nvCxnSpPr>
        <p:spPr>
          <a:xfrm>
            <a:off x="1092515" y="2992007"/>
            <a:ext cx="0" cy="1109100"/>
          </a:xfrm>
          <a:prstGeom prst="straightConnector1">
            <a:avLst/>
          </a:prstGeom>
          <a:noFill/>
          <a:ln w="9525" cap="flat" cmpd="sng">
            <a:solidFill>
              <a:srgbClr val="000000"/>
            </a:solidFill>
            <a:prstDash val="solid"/>
            <a:round/>
            <a:headEnd type="none" w="med" len="med"/>
            <a:tailEnd type="none" w="med" len="med"/>
          </a:ln>
        </p:spPr>
      </p:cxnSp>
      <p:sp>
        <p:nvSpPr>
          <p:cNvPr id="4030" name="Google Shape;4030;p230"/>
          <p:cNvSpPr/>
          <p:nvPr/>
        </p:nvSpPr>
        <p:spPr>
          <a:xfrm>
            <a:off x="2913772" y="3481405"/>
            <a:ext cx="273820" cy="290836"/>
          </a:xfrm>
          <a:custGeom>
            <a:avLst/>
            <a:gdLst/>
            <a:ahLst/>
            <a:cxnLst/>
            <a:rect l="l" t="t" r="r" b="b"/>
            <a:pathLst>
              <a:path w="25" h="27" extrusionOk="0">
                <a:moveTo>
                  <a:pt x="0" y="27"/>
                </a:moveTo>
                <a:cubicBezTo>
                  <a:pt x="0" y="12"/>
                  <a:pt x="11" y="0"/>
                  <a:pt x="25" y="0"/>
                </a:cubicBezTo>
                <a:lnTo>
                  <a:pt x="25" y="27"/>
                </a:lnTo>
                <a:lnTo>
                  <a:pt x="0" y="27"/>
                </a:lnTo>
                <a:close/>
              </a:path>
            </a:pathLst>
          </a:custGeom>
          <a:solidFill>
            <a:schemeClr val="dk1"/>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031" name="Google Shape;4031;p230"/>
          <p:cNvSpPr/>
          <p:nvPr/>
        </p:nvSpPr>
        <p:spPr>
          <a:xfrm>
            <a:off x="2913772" y="3772241"/>
            <a:ext cx="273820" cy="295356"/>
          </a:xfrm>
          <a:custGeom>
            <a:avLst/>
            <a:gdLst/>
            <a:ahLst/>
            <a:cxnLst/>
            <a:rect l="l" t="t" r="r" b="b"/>
            <a:pathLst>
              <a:path w="31" h="34" extrusionOk="0">
                <a:moveTo>
                  <a:pt x="31" y="34"/>
                </a:moveTo>
                <a:cubicBezTo>
                  <a:pt x="14" y="34"/>
                  <a:pt x="0" y="19"/>
                  <a:pt x="0" y="0"/>
                </a:cubicBezTo>
                <a:cubicBezTo>
                  <a:pt x="0" y="0"/>
                  <a:pt x="0" y="0"/>
                  <a:pt x="0" y="0"/>
                </a:cubicBezTo>
                <a:lnTo>
                  <a:pt x="31" y="0"/>
                </a:lnTo>
                <a:lnTo>
                  <a:pt x="31" y="34"/>
                </a:lnTo>
                <a:close/>
              </a:path>
            </a:pathLst>
          </a:custGeom>
          <a:solidFill>
            <a:schemeClr val="accent1"/>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032" name="Google Shape;4032;p230"/>
          <p:cNvSpPr/>
          <p:nvPr/>
        </p:nvSpPr>
        <p:spPr>
          <a:xfrm>
            <a:off x="3187592" y="3772242"/>
            <a:ext cx="133400" cy="141651"/>
          </a:xfrm>
          <a:custGeom>
            <a:avLst/>
            <a:gdLst/>
            <a:ahLst/>
            <a:cxnLst/>
            <a:rect l="l" t="t" r="r" b="b"/>
            <a:pathLst>
              <a:path w="12" h="13" extrusionOk="0">
                <a:moveTo>
                  <a:pt x="12" y="0"/>
                </a:moveTo>
                <a:cubicBezTo>
                  <a:pt x="12" y="7"/>
                  <a:pt x="7" y="13"/>
                  <a:pt x="0" y="13"/>
                </a:cubicBezTo>
                <a:cubicBezTo>
                  <a:pt x="0" y="13"/>
                  <a:pt x="0" y="13"/>
                  <a:pt x="0" y="13"/>
                </a:cubicBezTo>
                <a:lnTo>
                  <a:pt x="0" y="0"/>
                </a:lnTo>
                <a:lnTo>
                  <a:pt x="12" y="0"/>
                </a:lnTo>
                <a:close/>
              </a:path>
            </a:pathLst>
          </a:custGeom>
          <a:solidFill>
            <a:schemeClr val="accent2"/>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033" name="Google Shape;4033;p230"/>
          <p:cNvSpPr/>
          <p:nvPr/>
        </p:nvSpPr>
        <p:spPr>
          <a:xfrm>
            <a:off x="3187592" y="3547710"/>
            <a:ext cx="210631" cy="224531"/>
          </a:xfrm>
          <a:custGeom>
            <a:avLst/>
            <a:gdLst/>
            <a:ahLst/>
            <a:cxnLst/>
            <a:rect l="l" t="t" r="r" b="b"/>
            <a:pathLst>
              <a:path w="19" h="21" extrusionOk="0">
                <a:moveTo>
                  <a:pt x="0" y="0"/>
                </a:moveTo>
                <a:cubicBezTo>
                  <a:pt x="10" y="0"/>
                  <a:pt x="19" y="10"/>
                  <a:pt x="19" y="21"/>
                </a:cubicBezTo>
                <a:lnTo>
                  <a:pt x="0" y="21"/>
                </a:lnTo>
                <a:lnTo>
                  <a:pt x="0" y="0"/>
                </a:lnTo>
                <a:close/>
              </a:path>
            </a:pathLst>
          </a:custGeom>
          <a:solidFill>
            <a:schemeClr val="accent6"/>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4034" name="Google Shape;4034;p230"/>
          <p:cNvCxnSpPr/>
          <p:nvPr/>
        </p:nvCxnSpPr>
        <p:spPr>
          <a:xfrm>
            <a:off x="3187592" y="3276464"/>
            <a:ext cx="0" cy="959700"/>
          </a:xfrm>
          <a:prstGeom prst="straightConnector1">
            <a:avLst/>
          </a:prstGeom>
          <a:noFill/>
          <a:ln w="9525" cap="flat" cmpd="sng">
            <a:solidFill>
              <a:srgbClr val="000000"/>
            </a:solidFill>
            <a:prstDash val="solid"/>
            <a:round/>
            <a:headEnd type="none" w="med" len="med"/>
            <a:tailEnd type="none" w="med" len="med"/>
          </a:ln>
        </p:spPr>
      </p:cxnSp>
      <p:cxnSp>
        <p:nvCxnSpPr>
          <p:cNvPr id="4035" name="Google Shape;4035;p230"/>
          <p:cNvCxnSpPr/>
          <p:nvPr/>
        </p:nvCxnSpPr>
        <p:spPr>
          <a:xfrm>
            <a:off x="2616080" y="3772241"/>
            <a:ext cx="1145700" cy="0"/>
          </a:xfrm>
          <a:prstGeom prst="straightConnector1">
            <a:avLst/>
          </a:prstGeom>
          <a:noFill/>
          <a:ln w="9525" cap="flat" cmpd="sng">
            <a:solidFill>
              <a:srgbClr val="000000"/>
            </a:solidFill>
            <a:prstDash val="solid"/>
            <a:round/>
            <a:headEnd type="none" w="med" len="med"/>
            <a:tailEnd type="none" w="med" len="med"/>
          </a:ln>
        </p:spPr>
      </p:cxnSp>
      <p:sp>
        <p:nvSpPr>
          <p:cNvPr id="4036" name="Google Shape;4036;p230"/>
          <p:cNvSpPr/>
          <p:nvPr/>
        </p:nvSpPr>
        <p:spPr>
          <a:xfrm>
            <a:off x="6198211" y="2448009"/>
            <a:ext cx="341223" cy="378237"/>
          </a:xfrm>
          <a:custGeom>
            <a:avLst/>
            <a:gdLst/>
            <a:ahLst/>
            <a:cxnLst/>
            <a:rect l="l" t="t" r="r" b="b"/>
            <a:pathLst>
              <a:path w="31" h="35" extrusionOk="0">
                <a:moveTo>
                  <a:pt x="31" y="0"/>
                </a:moveTo>
                <a:cubicBezTo>
                  <a:pt x="31" y="20"/>
                  <a:pt x="17" y="35"/>
                  <a:pt x="0" y="35"/>
                </a:cubicBezTo>
                <a:lnTo>
                  <a:pt x="0" y="0"/>
                </a:lnTo>
                <a:lnTo>
                  <a:pt x="31" y="0"/>
                </a:lnTo>
                <a:close/>
              </a:path>
            </a:pathLst>
          </a:custGeom>
          <a:solidFill>
            <a:schemeClr val="accent2"/>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037" name="Google Shape;4037;p230"/>
          <p:cNvSpPr/>
          <p:nvPr/>
        </p:nvSpPr>
        <p:spPr>
          <a:xfrm>
            <a:off x="6054982" y="2309372"/>
            <a:ext cx="143229" cy="150692"/>
          </a:xfrm>
          <a:custGeom>
            <a:avLst/>
            <a:gdLst/>
            <a:ahLst/>
            <a:cxnLst/>
            <a:rect l="l" t="t" r="r" b="b"/>
            <a:pathLst>
              <a:path w="13" h="14" extrusionOk="0">
                <a:moveTo>
                  <a:pt x="0" y="14"/>
                </a:moveTo>
                <a:cubicBezTo>
                  <a:pt x="0" y="6"/>
                  <a:pt x="6" y="0"/>
                  <a:pt x="13" y="0"/>
                </a:cubicBezTo>
                <a:lnTo>
                  <a:pt x="13" y="14"/>
                </a:lnTo>
                <a:lnTo>
                  <a:pt x="0" y="14"/>
                </a:lnTo>
                <a:close/>
              </a:path>
            </a:pathLst>
          </a:custGeom>
          <a:solidFill>
            <a:schemeClr val="dk1"/>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038" name="Google Shape;4038;p230"/>
          <p:cNvSpPr/>
          <p:nvPr/>
        </p:nvSpPr>
        <p:spPr>
          <a:xfrm>
            <a:off x="6198211" y="2152652"/>
            <a:ext cx="275225" cy="302892"/>
          </a:xfrm>
          <a:custGeom>
            <a:avLst/>
            <a:gdLst/>
            <a:ahLst/>
            <a:cxnLst/>
            <a:rect l="l" t="t" r="r" b="b"/>
            <a:pathLst>
              <a:path w="25" h="28" extrusionOk="0">
                <a:moveTo>
                  <a:pt x="0" y="0"/>
                </a:moveTo>
                <a:cubicBezTo>
                  <a:pt x="0" y="0"/>
                  <a:pt x="0" y="0"/>
                  <a:pt x="0" y="0"/>
                </a:cubicBezTo>
                <a:cubicBezTo>
                  <a:pt x="14" y="0"/>
                  <a:pt x="25" y="12"/>
                  <a:pt x="25" y="28"/>
                </a:cubicBezTo>
                <a:lnTo>
                  <a:pt x="0" y="28"/>
                </a:lnTo>
                <a:lnTo>
                  <a:pt x="0" y="0"/>
                </a:lnTo>
                <a:close/>
              </a:path>
            </a:pathLst>
          </a:custGeom>
          <a:solidFill>
            <a:schemeClr val="accent6"/>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4039" name="Google Shape;4039;p230"/>
          <p:cNvCxnSpPr/>
          <p:nvPr/>
        </p:nvCxnSpPr>
        <p:spPr>
          <a:xfrm>
            <a:off x="6198211" y="1952233"/>
            <a:ext cx="0" cy="970800"/>
          </a:xfrm>
          <a:prstGeom prst="straightConnector1">
            <a:avLst/>
          </a:prstGeom>
          <a:noFill/>
          <a:ln w="9525" cap="flat" cmpd="sng">
            <a:solidFill>
              <a:srgbClr val="000000"/>
            </a:solidFill>
            <a:prstDash val="solid"/>
            <a:round/>
            <a:headEnd type="none" w="med" len="med"/>
            <a:tailEnd type="none" w="med" len="med"/>
          </a:ln>
        </p:spPr>
      </p:cxnSp>
      <p:sp>
        <p:nvSpPr>
          <p:cNvPr id="4040" name="Google Shape;4040;p230"/>
          <p:cNvSpPr/>
          <p:nvPr/>
        </p:nvSpPr>
        <p:spPr>
          <a:xfrm>
            <a:off x="4670435" y="3106533"/>
            <a:ext cx="254162" cy="269738"/>
          </a:xfrm>
          <a:custGeom>
            <a:avLst/>
            <a:gdLst/>
            <a:ahLst/>
            <a:cxnLst/>
            <a:rect l="l" t="t" r="r" b="b"/>
            <a:pathLst>
              <a:path w="23" h="25" extrusionOk="0">
                <a:moveTo>
                  <a:pt x="23" y="0"/>
                </a:moveTo>
                <a:cubicBezTo>
                  <a:pt x="23" y="14"/>
                  <a:pt x="13" y="25"/>
                  <a:pt x="0" y="25"/>
                </a:cubicBezTo>
                <a:lnTo>
                  <a:pt x="0" y="0"/>
                </a:lnTo>
                <a:lnTo>
                  <a:pt x="23" y="0"/>
                </a:lnTo>
                <a:close/>
              </a:path>
            </a:pathLst>
          </a:custGeom>
          <a:solidFill>
            <a:schemeClr val="accent2"/>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041" name="Google Shape;4041;p230"/>
          <p:cNvSpPr/>
          <p:nvPr/>
        </p:nvSpPr>
        <p:spPr>
          <a:xfrm>
            <a:off x="4670435" y="2826246"/>
            <a:ext cx="220461" cy="280287"/>
          </a:xfrm>
          <a:custGeom>
            <a:avLst/>
            <a:gdLst/>
            <a:ahLst/>
            <a:cxnLst/>
            <a:rect l="l" t="t" r="r" b="b"/>
            <a:pathLst>
              <a:path w="20" h="26" extrusionOk="0">
                <a:moveTo>
                  <a:pt x="0" y="0"/>
                </a:moveTo>
                <a:cubicBezTo>
                  <a:pt x="0" y="0"/>
                  <a:pt x="0" y="0"/>
                  <a:pt x="0" y="0"/>
                </a:cubicBezTo>
                <a:cubicBezTo>
                  <a:pt x="11" y="0"/>
                  <a:pt x="20" y="12"/>
                  <a:pt x="20" y="26"/>
                </a:cubicBezTo>
                <a:lnTo>
                  <a:pt x="0" y="26"/>
                </a:lnTo>
                <a:lnTo>
                  <a:pt x="0" y="0"/>
                </a:lnTo>
                <a:close/>
              </a:path>
            </a:pathLst>
          </a:custGeom>
          <a:solidFill>
            <a:schemeClr val="accent6"/>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042" name="Google Shape;4042;p230"/>
          <p:cNvSpPr/>
          <p:nvPr/>
        </p:nvSpPr>
        <p:spPr>
          <a:xfrm>
            <a:off x="4472442" y="2903098"/>
            <a:ext cx="197993" cy="203435"/>
          </a:xfrm>
          <a:custGeom>
            <a:avLst/>
            <a:gdLst/>
            <a:ahLst/>
            <a:cxnLst/>
            <a:rect l="l" t="t" r="r" b="b"/>
            <a:pathLst>
              <a:path w="18" h="19" extrusionOk="0">
                <a:moveTo>
                  <a:pt x="0" y="19"/>
                </a:moveTo>
                <a:cubicBezTo>
                  <a:pt x="0" y="8"/>
                  <a:pt x="8" y="0"/>
                  <a:pt x="18" y="0"/>
                </a:cubicBezTo>
                <a:lnTo>
                  <a:pt x="18" y="19"/>
                </a:lnTo>
                <a:lnTo>
                  <a:pt x="0" y="19"/>
                </a:lnTo>
                <a:close/>
              </a:path>
            </a:pathLst>
          </a:custGeom>
          <a:solidFill>
            <a:schemeClr val="dk1"/>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4043" name="Google Shape;4043;p230"/>
          <p:cNvCxnSpPr/>
          <p:nvPr/>
        </p:nvCxnSpPr>
        <p:spPr>
          <a:xfrm>
            <a:off x="4670434" y="2746379"/>
            <a:ext cx="0" cy="824100"/>
          </a:xfrm>
          <a:prstGeom prst="straightConnector1">
            <a:avLst/>
          </a:prstGeom>
          <a:noFill/>
          <a:ln w="9525" cap="flat" cmpd="sng">
            <a:solidFill>
              <a:srgbClr val="000000"/>
            </a:solidFill>
            <a:prstDash val="solid"/>
            <a:round/>
            <a:headEnd type="none" w="med" len="med"/>
            <a:tailEnd type="none" w="med" len="med"/>
          </a:ln>
        </p:spPr>
      </p:cxnSp>
      <p:sp>
        <p:nvSpPr>
          <p:cNvPr id="4044" name="Google Shape;4044;p230"/>
          <p:cNvSpPr/>
          <p:nvPr/>
        </p:nvSpPr>
        <p:spPr>
          <a:xfrm rot="-5400000">
            <a:off x="-696775" y="2918569"/>
            <a:ext cx="2168700" cy="22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000" b="1" i="0" u="none" strike="noStrike" cap="none">
                <a:solidFill>
                  <a:schemeClr val="dk1"/>
                </a:solidFill>
                <a:latin typeface="Open Sans"/>
                <a:ea typeface="Open Sans"/>
                <a:cs typeface="Open Sans"/>
                <a:sym typeface="Open Sans"/>
              </a:rPr>
              <a:t>Degree of Support for Change</a:t>
            </a:r>
            <a:endParaRPr sz="1000" b="1">
              <a:solidFill>
                <a:schemeClr val="dk1"/>
              </a:solidFill>
              <a:latin typeface="Open Sans"/>
              <a:ea typeface="Open Sans"/>
              <a:cs typeface="Open Sans"/>
              <a:sym typeface="Open Sans"/>
            </a:endParaRPr>
          </a:p>
        </p:txBody>
      </p:sp>
      <p:sp>
        <p:nvSpPr>
          <p:cNvPr id="4045" name="Google Shape;4045;p230"/>
          <p:cNvSpPr/>
          <p:nvPr/>
        </p:nvSpPr>
        <p:spPr>
          <a:xfrm>
            <a:off x="3093511" y="4229188"/>
            <a:ext cx="1898400" cy="243300"/>
          </a:xfrm>
          <a:prstGeom prst="rect">
            <a:avLst/>
          </a:prstGeom>
          <a:noFill/>
          <a:ln>
            <a:noFill/>
          </a:ln>
        </p:spPr>
        <p:txBody>
          <a:bodyPr spcFirstLastPara="1" wrap="square" lIns="84425" tIns="43075" rIns="84425" bIns="43075" anchor="t" anchorCtr="0">
            <a:noAutofit/>
          </a:bodyPr>
          <a:lstStyle/>
          <a:p>
            <a:pPr marL="0" marR="0" lvl="0" indent="0" algn="ctr" rtl="0">
              <a:lnSpc>
                <a:spcPct val="100000"/>
              </a:lnSpc>
              <a:spcBef>
                <a:spcPts val="0"/>
              </a:spcBef>
              <a:spcAft>
                <a:spcPts val="0"/>
              </a:spcAft>
              <a:buNone/>
            </a:pPr>
            <a:r>
              <a:rPr lang="en" sz="1000" b="1" i="0" u="none" strike="noStrike" cap="none">
                <a:solidFill>
                  <a:schemeClr val="dk1"/>
                </a:solidFill>
                <a:latin typeface="Open Sans"/>
                <a:ea typeface="Open Sans"/>
                <a:cs typeface="Open Sans"/>
                <a:sym typeface="Open Sans"/>
              </a:rPr>
              <a:t>Time and Participation</a:t>
            </a:r>
            <a:endParaRPr sz="1000" b="1">
              <a:solidFill>
                <a:schemeClr val="dk1"/>
              </a:solidFill>
              <a:latin typeface="Open Sans"/>
              <a:ea typeface="Open Sans"/>
              <a:cs typeface="Open Sans"/>
              <a:sym typeface="Open Sans"/>
            </a:endParaRPr>
          </a:p>
        </p:txBody>
      </p:sp>
      <p:cxnSp>
        <p:nvCxnSpPr>
          <p:cNvPr id="4046" name="Google Shape;4046;p230"/>
          <p:cNvCxnSpPr/>
          <p:nvPr/>
        </p:nvCxnSpPr>
        <p:spPr>
          <a:xfrm>
            <a:off x="473584" y="1754826"/>
            <a:ext cx="0" cy="2490600"/>
          </a:xfrm>
          <a:prstGeom prst="straightConnector1">
            <a:avLst/>
          </a:prstGeom>
          <a:noFill/>
          <a:ln w="9525" cap="flat" cmpd="sng">
            <a:solidFill>
              <a:srgbClr val="4B4B4B"/>
            </a:solidFill>
            <a:prstDash val="solid"/>
            <a:round/>
            <a:headEnd type="stealth" w="med" len="med"/>
            <a:tailEnd type="none" w="sm" len="sm"/>
          </a:ln>
        </p:spPr>
      </p:cxnSp>
      <p:cxnSp>
        <p:nvCxnSpPr>
          <p:cNvPr id="4047" name="Google Shape;4047;p230"/>
          <p:cNvCxnSpPr/>
          <p:nvPr/>
        </p:nvCxnSpPr>
        <p:spPr>
          <a:xfrm>
            <a:off x="467525" y="4245775"/>
            <a:ext cx="7449300" cy="0"/>
          </a:xfrm>
          <a:prstGeom prst="straightConnector1">
            <a:avLst/>
          </a:prstGeom>
          <a:noFill/>
          <a:ln w="9525" cap="flat" cmpd="sng">
            <a:solidFill>
              <a:srgbClr val="4B4B4B"/>
            </a:solidFill>
            <a:prstDash val="solid"/>
            <a:round/>
            <a:headEnd type="none" w="sm" len="sm"/>
            <a:tailEnd type="stealth" w="med" len="med"/>
          </a:ln>
        </p:spPr>
      </p:cxnSp>
      <p:sp>
        <p:nvSpPr>
          <p:cNvPr id="4048" name="Google Shape;4048;p230"/>
          <p:cNvSpPr/>
          <p:nvPr/>
        </p:nvSpPr>
        <p:spPr>
          <a:xfrm>
            <a:off x="796231" y="1547759"/>
            <a:ext cx="1554600" cy="293400"/>
          </a:xfrm>
          <a:prstGeom prst="rect">
            <a:avLst/>
          </a:prstGeom>
          <a:solidFill>
            <a:schemeClr val="dk1"/>
          </a:solidFill>
          <a:ln>
            <a:noFill/>
          </a:ln>
        </p:spPr>
        <p:txBody>
          <a:bodyPr spcFirstLastPara="1" wrap="square" lIns="99250" tIns="49625" rIns="99250" bIns="49625" anchor="ctr" anchorCtr="0">
            <a:noAutofit/>
          </a:bodyPr>
          <a:lstStyle/>
          <a:p>
            <a:pPr marL="0" marR="0" lvl="0" indent="0" algn="ctr" rtl="0">
              <a:spcBef>
                <a:spcPts val="0"/>
              </a:spcBef>
              <a:spcAft>
                <a:spcPts val="0"/>
              </a:spcAft>
              <a:buNone/>
            </a:pPr>
            <a:r>
              <a:rPr lang="en" sz="900" b="1" i="0" u="none" strike="noStrike" cap="none">
                <a:solidFill>
                  <a:srgbClr val="FFFFFF"/>
                </a:solidFill>
                <a:latin typeface="Open Sans"/>
                <a:ea typeface="Open Sans"/>
                <a:cs typeface="Open Sans"/>
                <a:sym typeface="Open Sans"/>
              </a:rPr>
              <a:t>Awareness</a:t>
            </a:r>
            <a:endParaRPr sz="900" b="1">
              <a:latin typeface="Open Sans"/>
              <a:ea typeface="Open Sans"/>
              <a:cs typeface="Open Sans"/>
              <a:sym typeface="Open Sans"/>
            </a:endParaRPr>
          </a:p>
        </p:txBody>
      </p:sp>
      <p:sp>
        <p:nvSpPr>
          <p:cNvPr id="4049" name="Google Shape;4049;p230"/>
          <p:cNvSpPr/>
          <p:nvPr/>
        </p:nvSpPr>
        <p:spPr>
          <a:xfrm>
            <a:off x="5800876" y="1546877"/>
            <a:ext cx="1554600" cy="289200"/>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900" b="1" i="0" u="none" strike="noStrike" cap="none">
                <a:solidFill>
                  <a:srgbClr val="FFFFFF"/>
                </a:solidFill>
                <a:latin typeface="Open Sans"/>
                <a:ea typeface="Open Sans"/>
                <a:cs typeface="Open Sans"/>
                <a:sym typeface="Open Sans"/>
              </a:rPr>
              <a:t>Adoption</a:t>
            </a:r>
            <a:endParaRPr sz="900" b="1">
              <a:latin typeface="Open Sans"/>
              <a:ea typeface="Open Sans"/>
              <a:cs typeface="Open Sans"/>
              <a:sym typeface="Open Sans"/>
            </a:endParaRPr>
          </a:p>
        </p:txBody>
      </p:sp>
      <p:sp>
        <p:nvSpPr>
          <p:cNvPr id="4050" name="Google Shape;4050;p230"/>
          <p:cNvSpPr/>
          <p:nvPr/>
        </p:nvSpPr>
        <p:spPr>
          <a:xfrm>
            <a:off x="4132661" y="1546845"/>
            <a:ext cx="1554600" cy="293400"/>
          </a:xfrm>
          <a:prstGeom prst="rect">
            <a:avLst/>
          </a:prstGeom>
          <a:solidFill>
            <a:schemeClr val="accent1"/>
          </a:solidFill>
          <a:ln>
            <a:noFill/>
          </a:ln>
        </p:spPr>
        <p:txBody>
          <a:bodyPr spcFirstLastPara="1" wrap="square" lIns="99250" tIns="49625" rIns="99250" bIns="49625" anchor="ctr" anchorCtr="0">
            <a:noAutofit/>
          </a:bodyPr>
          <a:lstStyle/>
          <a:p>
            <a:pPr marL="0" marR="0" lvl="0" indent="0" algn="ctr" rtl="0">
              <a:spcBef>
                <a:spcPts val="0"/>
              </a:spcBef>
              <a:spcAft>
                <a:spcPts val="0"/>
              </a:spcAft>
              <a:buNone/>
            </a:pPr>
            <a:r>
              <a:rPr lang="en" sz="900" b="1" i="0" u="none" strike="noStrike" cap="none">
                <a:solidFill>
                  <a:srgbClr val="FFFFFF"/>
                </a:solidFill>
                <a:latin typeface="Open Sans"/>
                <a:ea typeface="Open Sans"/>
                <a:cs typeface="Open Sans"/>
                <a:sym typeface="Open Sans"/>
              </a:rPr>
              <a:t>Acceptance</a:t>
            </a:r>
            <a:endParaRPr sz="900" b="1">
              <a:latin typeface="Open Sans"/>
              <a:ea typeface="Open Sans"/>
              <a:cs typeface="Open Sans"/>
              <a:sym typeface="Open Sans"/>
            </a:endParaRPr>
          </a:p>
        </p:txBody>
      </p:sp>
      <p:sp>
        <p:nvSpPr>
          <p:cNvPr id="4051" name="Google Shape;4051;p230"/>
          <p:cNvSpPr/>
          <p:nvPr/>
        </p:nvSpPr>
        <p:spPr>
          <a:xfrm>
            <a:off x="2464446" y="1546882"/>
            <a:ext cx="1554600" cy="289200"/>
          </a:xfrm>
          <a:prstGeom prst="rect">
            <a:avLst/>
          </a:prstGeom>
          <a:solidFill>
            <a:schemeClr val="accent6"/>
          </a:solidFill>
          <a:ln>
            <a:noFill/>
          </a:ln>
        </p:spPr>
        <p:txBody>
          <a:bodyPr spcFirstLastPara="1" wrap="square" lIns="99250" tIns="0" rIns="99250" bIns="0" anchor="ctr" anchorCtr="0">
            <a:noAutofit/>
          </a:bodyPr>
          <a:lstStyle/>
          <a:p>
            <a:pPr marL="0" marR="0" lvl="0" indent="0" algn="ctr" rtl="0">
              <a:spcBef>
                <a:spcPts val="0"/>
              </a:spcBef>
              <a:spcAft>
                <a:spcPts val="0"/>
              </a:spcAft>
              <a:buNone/>
            </a:pPr>
            <a:r>
              <a:rPr lang="en" sz="900" b="1" i="0" u="none" strike="noStrike" cap="none">
                <a:solidFill>
                  <a:srgbClr val="FFFFFF"/>
                </a:solidFill>
                <a:latin typeface="Open Sans"/>
                <a:ea typeface="Open Sans"/>
                <a:cs typeface="Open Sans"/>
                <a:sym typeface="Open Sans"/>
              </a:rPr>
              <a:t>Understanding</a:t>
            </a:r>
            <a:endParaRPr sz="900" b="1">
              <a:latin typeface="Open Sans"/>
              <a:ea typeface="Open Sans"/>
              <a:cs typeface="Open Sans"/>
              <a:sym typeface="Open Sans"/>
            </a:endParaRPr>
          </a:p>
        </p:txBody>
      </p:sp>
      <p:sp>
        <p:nvSpPr>
          <p:cNvPr id="4052" name="Google Shape;4052;p230"/>
          <p:cNvSpPr/>
          <p:nvPr/>
        </p:nvSpPr>
        <p:spPr>
          <a:xfrm>
            <a:off x="796231" y="1863324"/>
            <a:ext cx="1554600" cy="1048800"/>
          </a:xfrm>
          <a:prstGeom prst="rect">
            <a:avLst/>
          </a:prstGeom>
          <a:noFill/>
          <a:ln>
            <a:noFill/>
          </a:ln>
        </p:spPr>
        <p:txBody>
          <a:bodyPr spcFirstLastPara="1" wrap="square" lIns="0" tIns="0" rIns="0" bIns="0" anchor="t" anchorCtr="0">
            <a:noAutofit/>
          </a:bodyPr>
          <a:lstStyle/>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What is the change? </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Why are we doing this?</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When is this happening? What is the schedule?</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Why is the change important?</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What will this change mean to me?</a:t>
            </a:r>
            <a:endParaRPr sz="700">
              <a:solidFill>
                <a:schemeClr val="dk1"/>
              </a:solidFill>
              <a:latin typeface="Open Sans"/>
              <a:ea typeface="Open Sans"/>
              <a:cs typeface="Open Sans"/>
              <a:sym typeface="Open Sans"/>
            </a:endParaRPr>
          </a:p>
        </p:txBody>
      </p:sp>
      <p:sp>
        <p:nvSpPr>
          <p:cNvPr id="4053" name="Google Shape;4053;p230"/>
          <p:cNvSpPr/>
          <p:nvPr/>
        </p:nvSpPr>
        <p:spPr>
          <a:xfrm>
            <a:off x="2464446" y="1863324"/>
            <a:ext cx="1554600" cy="1382100"/>
          </a:xfrm>
          <a:prstGeom prst="rect">
            <a:avLst/>
          </a:prstGeom>
          <a:noFill/>
          <a:ln>
            <a:noFill/>
          </a:ln>
        </p:spPr>
        <p:txBody>
          <a:bodyPr spcFirstLastPara="1" wrap="square" lIns="0" tIns="0" rIns="0" bIns="0" anchor="t" anchorCtr="0">
            <a:noAutofit/>
          </a:bodyPr>
          <a:lstStyle/>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How does this work with other initiatives as an integrated whole?</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Will everyone be expected to change?</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What are all the pieces?</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How will this impact the job I do?</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What do I think about the change?</a:t>
            </a:r>
            <a:endParaRPr sz="700">
              <a:solidFill>
                <a:schemeClr val="dk1"/>
              </a:solidFill>
              <a:latin typeface="Open Sans"/>
              <a:ea typeface="Open Sans"/>
              <a:cs typeface="Open Sans"/>
              <a:sym typeface="Open Sans"/>
            </a:endParaRPr>
          </a:p>
        </p:txBody>
      </p:sp>
      <p:sp>
        <p:nvSpPr>
          <p:cNvPr id="4054" name="Google Shape;4054;p230"/>
          <p:cNvSpPr/>
          <p:nvPr/>
        </p:nvSpPr>
        <p:spPr>
          <a:xfrm>
            <a:off x="4132650" y="1863325"/>
            <a:ext cx="1554600" cy="750600"/>
          </a:xfrm>
          <a:prstGeom prst="rect">
            <a:avLst/>
          </a:prstGeom>
          <a:noFill/>
          <a:ln>
            <a:noFill/>
          </a:ln>
        </p:spPr>
        <p:txBody>
          <a:bodyPr spcFirstLastPara="1" wrap="square" lIns="0" tIns="0" rIns="0" bIns="0" anchor="t" anchorCtr="0">
            <a:noAutofit/>
          </a:bodyPr>
          <a:lstStyle/>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Ah, so this is what it is like.</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Sounds good, but I’ve heard it before – when can I test drive it?</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How do I provide feedback?</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What happens if there are problems?</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How do I feel about changing?</a:t>
            </a:r>
            <a:endParaRPr sz="700">
              <a:solidFill>
                <a:schemeClr val="dk1"/>
              </a:solidFill>
              <a:latin typeface="Open Sans"/>
              <a:ea typeface="Open Sans"/>
              <a:cs typeface="Open Sans"/>
              <a:sym typeface="Open Sans"/>
            </a:endParaRPr>
          </a:p>
        </p:txBody>
      </p:sp>
      <p:sp>
        <p:nvSpPr>
          <p:cNvPr id="4055" name="Google Shape;4055;p230"/>
          <p:cNvSpPr/>
          <p:nvPr/>
        </p:nvSpPr>
        <p:spPr>
          <a:xfrm>
            <a:off x="5800876" y="2984473"/>
            <a:ext cx="1554600" cy="849600"/>
          </a:xfrm>
          <a:prstGeom prst="rect">
            <a:avLst/>
          </a:prstGeom>
          <a:noFill/>
          <a:ln>
            <a:noFill/>
          </a:ln>
        </p:spPr>
        <p:txBody>
          <a:bodyPr spcFirstLastPara="1" wrap="square" lIns="0" tIns="0" rIns="0" bIns="0" anchor="t" anchorCtr="0">
            <a:noAutofit/>
          </a:bodyPr>
          <a:lstStyle/>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What will my long-term role be?</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How can I help others adapt?</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How can I improve my performance?</a:t>
            </a:r>
            <a:endParaRPr sz="700">
              <a:solidFill>
                <a:schemeClr val="dk1"/>
              </a:solidFill>
              <a:latin typeface="Open Sans"/>
              <a:ea typeface="Open Sans"/>
              <a:cs typeface="Open Sans"/>
              <a:sym typeface="Open Sans"/>
            </a:endParaRPr>
          </a:p>
          <a:p>
            <a:pPr marL="0" marR="0" lvl="0" indent="-44450" algn="l" rtl="0">
              <a:lnSpc>
                <a:spcPct val="100000"/>
              </a:lnSpc>
              <a:spcBef>
                <a:spcPts val="0"/>
              </a:spcBef>
              <a:spcAft>
                <a:spcPts val="0"/>
              </a:spcAft>
              <a:buClr>
                <a:schemeClr val="dk1"/>
              </a:buClr>
              <a:buSzPts val="700"/>
              <a:buFont typeface="Open Sans"/>
              <a:buChar char=""/>
            </a:pPr>
            <a:r>
              <a:rPr lang="en" sz="700" i="0" u="none" strike="noStrike" cap="none">
                <a:solidFill>
                  <a:schemeClr val="dk1"/>
                </a:solidFill>
                <a:latin typeface="Open Sans"/>
                <a:ea typeface="Open Sans"/>
                <a:cs typeface="Open Sans"/>
                <a:sym typeface="Open Sans"/>
              </a:rPr>
              <a:t>How can I get involved and impact the next wave of changes?</a:t>
            </a:r>
            <a:endParaRPr sz="700">
              <a:solidFill>
                <a:schemeClr val="dk1"/>
              </a:solidFill>
              <a:latin typeface="Open Sans"/>
              <a:ea typeface="Open Sans"/>
              <a:cs typeface="Open Sans"/>
              <a:sym typeface="Open Sans"/>
            </a:endParaRPr>
          </a:p>
        </p:txBody>
      </p:sp>
      <p:sp>
        <p:nvSpPr>
          <p:cNvPr id="4056" name="Google Shape;4056;p230"/>
          <p:cNvSpPr/>
          <p:nvPr/>
        </p:nvSpPr>
        <p:spPr>
          <a:xfrm>
            <a:off x="5915966" y="2448009"/>
            <a:ext cx="282245" cy="298370"/>
          </a:xfrm>
          <a:custGeom>
            <a:avLst/>
            <a:gdLst/>
            <a:ahLst/>
            <a:cxnLst/>
            <a:rect l="l" t="t" r="r" b="b"/>
            <a:pathLst>
              <a:path w="30" h="27" extrusionOk="0">
                <a:moveTo>
                  <a:pt x="30" y="27"/>
                </a:moveTo>
                <a:cubicBezTo>
                  <a:pt x="13" y="27"/>
                  <a:pt x="0" y="15"/>
                  <a:pt x="0" y="1"/>
                </a:cubicBezTo>
                <a:cubicBezTo>
                  <a:pt x="0" y="1"/>
                  <a:pt x="0" y="1"/>
                  <a:pt x="0" y="0"/>
                </a:cubicBezTo>
                <a:lnTo>
                  <a:pt x="30" y="1"/>
                </a:lnTo>
                <a:lnTo>
                  <a:pt x="30" y="27"/>
                </a:lnTo>
                <a:close/>
              </a:path>
            </a:pathLst>
          </a:custGeom>
          <a:solidFill>
            <a:schemeClr val="accent1"/>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4057" name="Google Shape;4057;p230"/>
          <p:cNvCxnSpPr/>
          <p:nvPr/>
        </p:nvCxnSpPr>
        <p:spPr>
          <a:xfrm>
            <a:off x="5614062" y="2448008"/>
            <a:ext cx="1155000" cy="0"/>
          </a:xfrm>
          <a:prstGeom prst="straightConnector1">
            <a:avLst/>
          </a:prstGeom>
          <a:noFill/>
          <a:ln w="9525" cap="flat" cmpd="sng">
            <a:solidFill>
              <a:srgbClr val="000000"/>
            </a:solidFill>
            <a:prstDash val="solid"/>
            <a:round/>
            <a:headEnd type="none" w="med" len="med"/>
            <a:tailEnd type="none" w="med" len="med"/>
          </a:ln>
        </p:spPr>
      </p:cxnSp>
      <p:sp>
        <p:nvSpPr>
          <p:cNvPr id="4058" name="Google Shape;4058;p230"/>
          <p:cNvSpPr/>
          <p:nvPr/>
        </p:nvSpPr>
        <p:spPr>
          <a:xfrm>
            <a:off x="4326405" y="3097491"/>
            <a:ext cx="349647" cy="379744"/>
          </a:xfrm>
          <a:custGeom>
            <a:avLst/>
            <a:gdLst/>
            <a:ahLst/>
            <a:cxnLst/>
            <a:rect l="l" t="t" r="r" b="b"/>
            <a:pathLst>
              <a:path w="30" h="27" extrusionOk="0">
                <a:moveTo>
                  <a:pt x="30" y="27"/>
                </a:moveTo>
                <a:cubicBezTo>
                  <a:pt x="13" y="27"/>
                  <a:pt x="0" y="15"/>
                  <a:pt x="0" y="1"/>
                </a:cubicBezTo>
                <a:cubicBezTo>
                  <a:pt x="0" y="1"/>
                  <a:pt x="0" y="1"/>
                  <a:pt x="0" y="0"/>
                </a:cubicBezTo>
                <a:lnTo>
                  <a:pt x="30" y="1"/>
                </a:lnTo>
                <a:lnTo>
                  <a:pt x="30" y="27"/>
                </a:lnTo>
                <a:close/>
              </a:path>
            </a:pathLst>
          </a:custGeom>
          <a:solidFill>
            <a:schemeClr val="accent1"/>
          </a:solidFill>
          <a:ln>
            <a:noFill/>
          </a:ln>
        </p:spPr>
        <p:txBody>
          <a:bodyPr spcFirstLastPara="1" wrap="square" lIns="99250" tIns="49625" rIns="99250" bIns="49625" anchor="t"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4059" name="Google Shape;4059;p230"/>
          <p:cNvCxnSpPr/>
          <p:nvPr/>
        </p:nvCxnSpPr>
        <p:spPr>
          <a:xfrm>
            <a:off x="4121390" y="3106533"/>
            <a:ext cx="1089300" cy="0"/>
          </a:xfrm>
          <a:prstGeom prst="straightConnector1">
            <a:avLst/>
          </a:prstGeom>
          <a:noFill/>
          <a:ln w="9525" cap="flat" cmpd="sng">
            <a:solidFill>
              <a:srgbClr val="000000"/>
            </a:solidFill>
            <a:prstDash val="solid"/>
            <a:round/>
            <a:headEnd type="none" w="med" len="med"/>
            <a:tailEnd type="none" w="med" len="med"/>
          </a:ln>
        </p:spPr>
      </p:cxnSp>
      <p:sp>
        <p:nvSpPr>
          <p:cNvPr id="4060" name="Google Shape;4060;p230"/>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061" name="Google Shape;4061;p230"/>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062" name="Google Shape;4062;p230"/>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063" name="Google Shape;4063;p230"/>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064" name="Google Shape;4064;p230"/>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065" name="Google Shape;4065;p230"/>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066" name="Google Shape;4066;p230"/>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Context Information:</a:t>
            </a:r>
            <a:endParaRPr sz="600" b="1">
              <a:solidFill>
                <a:schemeClr val="lt1"/>
              </a:solidFill>
              <a:latin typeface="Open Sans"/>
              <a:ea typeface="Open Sans"/>
              <a:cs typeface="Open Sans"/>
              <a:sym typeface="Open Sans"/>
            </a:endParaRPr>
          </a:p>
        </p:txBody>
      </p:sp>
      <p:sp>
        <p:nvSpPr>
          <p:cNvPr id="4067" name="Google Shape;4067;p230"/>
          <p:cNvSpPr txBox="1"/>
          <p:nvPr/>
        </p:nvSpPr>
        <p:spPr>
          <a:xfrm>
            <a:off x="45097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068" name="Google Shape;4068;p230"/>
          <p:cNvSpPr txBox="1">
            <a:spLocks noGrp="1"/>
          </p:cNvSpPr>
          <p:nvPr>
            <p:ph type="title"/>
          </p:nvPr>
        </p:nvSpPr>
        <p:spPr>
          <a:xfrm>
            <a:off x="274325" y="490527"/>
            <a:ext cx="85953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Communication Strategy Adoption Curve</a:t>
            </a:r>
            <a:endParaRPr/>
          </a:p>
        </p:txBody>
      </p:sp>
      <p:sp>
        <p:nvSpPr>
          <p:cNvPr id="4069" name="Google Shape;4069;p230"/>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073"/>
        <p:cNvGrpSpPr/>
        <p:nvPr/>
      </p:nvGrpSpPr>
      <p:grpSpPr>
        <a:xfrm>
          <a:off x="0" y="0"/>
          <a:ext cx="0" cy="0"/>
          <a:chOff x="0" y="0"/>
          <a:chExt cx="0" cy="0"/>
        </a:xfrm>
      </p:grpSpPr>
      <p:sp>
        <p:nvSpPr>
          <p:cNvPr id="4074" name="Google Shape;4074;p231"/>
          <p:cNvSpPr/>
          <p:nvPr/>
        </p:nvSpPr>
        <p:spPr>
          <a:xfrm>
            <a:off x="3424638" y="1438824"/>
            <a:ext cx="2112300" cy="2071200"/>
          </a:xfrm>
          <a:prstGeom prst="roundRect">
            <a:avLst>
              <a:gd name="adj" fmla="val 9069"/>
            </a:avLst>
          </a:prstGeom>
          <a:solidFill>
            <a:srgbClr val="FFFFFF"/>
          </a:solidFill>
          <a:ln w="19050" cap="flat" cmpd="sng">
            <a:solidFill>
              <a:srgbClr val="5B6771"/>
            </a:solidFill>
            <a:prstDash val="dash"/>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000" b="0" i="0" u="none" strike="noStrike" cap="none">
              <a:solidFill>
                <a:srgbClr val="5B6771"/>
              </a:solidFill>
              <a:latin typeface="Open Sans"/>
              <a:ea typeface="Open Sans"/>
              <a:cs typeface="Open Sans"/>
              <a:sym typeface="Open Sans"/>
            </a:endParaRPr>
          </a:p>
        </p:txBody>
      </p:sp>
      <p:sp>
        <p:nvSpPr>
          <p:cNvPr id="4075" name="Google Shape;4075;p231"/>
          <p:cNvSpPr/>
          <p:nvPr/>
        </p:nvSpPr>
        <p:spPr>
          <a:xfrm>
            <a:off x="268439" y="2360168"/>
            <a:ext cx="2249400" cy="5760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Implement</a:t>
            </a:r>
            <a:endParaRPr sz="700" b="1">
              <a:solidFill>
                <a:schemeClr val="dk1"/>
              </a:solidFill>
              <a:latin typeface="Open Sans"/>
              <a:ea typeface="Open Sans"/>
              <a:cs typeface="Open Sans"/>
              <a:sym typeface="Open Sans"/>
            </a:endParaRPr>
          </a:p>
        </p:txBody>
      </p:sp>
      <p:sp>
        <p:nvSpPr>
          <p:cNvPr id="4076" name="Google Shape;4076;p231"/>
          <p:cNvSpPr/>
          <p:nvPr/>
        </p:nvSpPr>
        <p:spPr>
          <a:xfrm>
            <a:off x="371193" y="2528741"/>
            <a:ext cx="2043900" cy="3657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Feedback and action mechanisms - Listen, Analyze, Act and Monitor</a:t>
            </a:r>
            <a:endParaRPr sz="700">
              <a:solidFill>
                <a:schemeClr val="lt1"/>
              </a:solidFill>
              <a:latin typeface="Open Sans"/>
              <a:ea typeface="Open Sans"/>
              <a:cs typeface="Open Sans"/>
              <a:sym typeface="Open Sans"/>
            </a:endParaRPr>
          </a:p>
        </p:txBody>
      </p:sp>
      <p:sp>
        <p:nvSpPr>
          <p:cNvPr id="4077" name="Google Shape;4077;p231"/>
          <p:cNvSpPr/>
          <p:nvPr/>
        </p:nvSpPr>
        <p:spPr>
          <a:xfrm>
            <a:off x="268439" y="3019274"/>
            <a:ext cx="2249100" cy="7335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Report</a:t>
            </a:r>
            <a:endParaRPr sz="700" b="1">
              <a:solidFill>
                <a:schemeClr val="dk1"/>
              </a:solidFill>
              <a:latin typeface="Open Sans"/>
              <a:ea typeface="Open Sans"/>
              <a:cs typeface="Open Sans"/>
              <a:sym typeface="Open Sans"/>
            </a:endParaRPr>
          </a:p>
        </p:txBody>
      </p:sp>
      <p:sp>
        <p:nvSpPr>
          <p:cNvPr id="4078" name="Google Shape;4078;p231"/>
          <p:cNvSpPr/>
          <p:nvPr/>
        </p:nvSpPr>
        <p:spPr>
          <a:xfrm>
            <a:off x="370965" y="3197364"/>
            <a:ext cx="2044200" cy="3657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Scorecards/dashboards with predictive capabilities and customized reports based on products/personas for I9, TWN and UC</a:t>
            </a:r>
            <a:endParaRPr sz="700">
              <a:solidFill>
                <a:schemeClr val="lt1"/>
              </a:solidFill>
              <a:latin typeface="Open Sans"/>
              <a:ea typeface="Open Sans"/>
              <a:cs typeface="Open Sans"/>
              <a:sym typeface="Open Sans"/>
            </a:endParaRPr>
          </a:p>
        </p:txBody>
      </p:sp>
      <p:sp>
        <p:nvSpPr>
          <p:cNvPr id="4079" name="Google Shape;4079;p231"/>
          <p:cNvSpPr/>
          <p:nvPr/>
        </p:nvSpPr>
        <p:spPr>
          <a:xfrm>
            <a:off x="3890510" y="1167424"/>
            <a:ext cx="1222200" cy="206400"/>
          </a:xfrm>
          <a:prstGeom prst="roundRect">
            <a:avLst>
              <a:gd name="adj" fmla="val 2792"/>
            </a:avLst>
          </a:prstGeom>
          <a:solidFill>
            <a:schemeClr val="accent2"/>
          </a:solidFill>
          <a:ln>
            <a:noFill/>
          </a:ln>
        </p:spPr>
        <p:txBody>
          <a:bodyPr spcFirstLastPara="1" wrap="square" lIns="27425" tIns="27425" rIns="27425" bIns="27425" anchor="ctr" anchorCtr="0">
            <a:noAutofit/>
          </a:bodyPr>
          <a:lstStyle/>
          <a:p>
            <a:pPr marL="0" lvl="0" indent="0" algn="ctr" rtl="0">
              <a:lnSpc>
                <a:spcPct val="100000"/>
              </a:lnSpc>
              <a:spcBef>
                <a:spcPts val="0"/>
              </a:spcBef>
              <a:spcAft>
                <a:spcPts val="0"/>
              </a:spcAft>
              <a:buNone/>
            </a:pPr>
            <a:r>
              <a:rPr lang="en" sz="700">
                <a:solidFill>
                  <a:schemeClr val="lt1"/>
                </a:solidFill>
                <a:latin typeface="Open Sans"/>
                <a:ea typeface="Open Sans"/>
                <a:cs typeface="Open Sans"/>
                <a:sym typeface="Open Sans"/>
              </a:rPr>
              <a:t>Technical Enablement</a:t>
            </a:r>
            <a:endParaRPr sz="700">
              <a:solidFill>
                <a:schemeClr val="lt1"/>
              </a:solidFill>
              <a:latin typeface="Open Sans"/>
              <a:ea typeface="Open Sans"/>
              <a:cs typeface="Open Sans"/>
              <a:sym typeface="Open Sans"/>
            </a:endParaRPr>
          </a:p>
        </p:txBody>
      </p:sp>
      <p:sp>
        <p:nvSpPr>
          <p:cNvPr id="4080" name="Google Shape;4080;p231"/>
          <p:cNvSpPr/>
          <p:nvPr/>
        </p:nvSpPr>
        <p:spPr>
          <a:xfrm>
            <a:off x="3890510" y="3575149"/>
            <a:ext cx="1225200" cy="206400"/>
          </a:xfrm>
          <a:prstGeom prst="roundRect">
            <a:avLst>
              <a:gd name="adj" fmla="val 2792"/>
            </a:avLst>
          </a:prstGeom>
          <a:solidFill>
            <a:schemeClr val="accent2"/>
          </a:solidFill>
          <a:ln>
            <a:noFill/>
          </a:ln>
        </p:spPr>
        <p:txBody>
          <a:bodyPr spcFirstLastPara="1" wrap="square" lIns="27425" tIns="27425" rIns="27425" bIns="27425" anchor="ctr" anchorCtr="0">
            <a:noAutofit/>
          </a:bodyPr>
          <a:lstStyle/>
          <a:p>
            <a:pPr marL="0" lvl="0" indent="0" algn="ctr" rtl="0">
              <a:lnSpc>
                <a:spcPct val="100000"/>
              </a:lnSpc>
              <a:spcBef>
                <a:spcPts val="0"/>
              </a:spcBef>
              <a:spcAft>
                <a:spcPts val="0"/>
              </a:spcAft>
              <a:buNone/>
            </a:pPr>
            <a:r>
              <a:rPr lang="en" sz="700">
                <a:solidFill>
                  <a:schemeClr val="lt1"/>
                </a:solidFill>
                <a:latin typeface="Open Sans"/>
                <a:ea typeface="Open Sans"/>
                <a:cs typeface="Open Sans"/>
                <a:sym typeface="Open Sans"/>
              </a:rPr>
              <a:t>Value Realization</a:t>
            </a:r>
            <a:endParaRPr sz="700">
              <a:solidFill>
                <a:schemeClr val="lt1"/>
              </a:solidFill>
              <a:latin typeface="Open Sans"/>
              <a:ea typeface="Open Sans"/>
              <a:cs typeface="Open Sans"/>
              <a:sym typeface="Open Sans"/>
            </a:endParaRPr>
          </a:p>
        </p:txBody>
      </p:sp>
      <p:sp>
        <p:nvSpPr>
          <p:cNvPr id="4081" name="Google Shape;4081;p231"/>
          <p:cNvSpPr/>
          <p:nvPr/>
        </p:nvSpPr>
        <p:spPr>
          <a:xfrm>
            <a:off x="6527021" y="1093125"/>
            <a:ext cx="2342700" cy="6519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Improve</a:t>
            </a:r>
            <a:endParaRPr sz="700">
              <a:solidFill>
                <a:schemeClr val="dk1"/>
              </a:solidFill>
              <a:latin typeface="Open Sans"/>
              <a:ea typeface="Open Sans"/>
              <a:cs typeface="Open Sans"/>
              <a:sym typeface="Open Sans"/>
            </a:endParaRPr>
          </a:p>
        </p:txBody>
      </p:sp>
      <p:sp>
        <p:nvSpPr>
          <p:cNvPr id="4082" name="Google Shape;4082;p231"/>
          <p:cNvSpPr/>
          <p:nvPr/>
        </p:nvSpPr>
        <p:spPr>
          <a:xfrm>
            <a:off x="6618618" y="1243276"/>
            <a:ext cx="2121300" cy="4422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Operational efficiencies by providing more efficient and effective Onboarding experience by capturing and leveraging feedback</a:t>
            </a:r>
            <a:endParaRPr sz="700">
              <a:solidFill>
                <a:schemeClr val="lt1"/>
              </a:solidFill>
              <a:latin typeface="Open Sans"/>
              <a:ea typeface="Open Sans"/>
              <a:cs typeface="Open Sans"/>
              <a:sym typeface="Open Sans"/>
            </a:endParaRPr>
          </a:p>
        </p:txBody>
      </p:sp>
      <p:sp>
        <p:nvSpPr>
          <p:cNvPr id="4083" name="Google Shape;4083;p231"/>
          <p:cNvSpPr/>
          <p:nvPr/>
        </p:nvSpPr>
        <p:spPr>
          <a:xfrm>
            <a:off x="6527021" y="1798193"/>
            <a:ext cx="2342700" cy="6456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Drive</a:t>
            </a:r>
            <a:endParaRPr sz="700">
              <a:solidFill>
                <a:schemeClr val="dk1"/>
              </a:solidFill>
              <a:latin typeface="Open Sans"/>
              <a:ea typeface="Open Sans"/>
              <a:cs typeface="Open Sans"/>
              <a:sym typeface="Open Sans"/>
            </a:endParaRPr>
          </a:p>
        </p:txBody>
      </p:sp>
      <p:sp>
        <p:nvSpPr>
          <p:cNvPr id="4084" name="Google Shape;4084;p231"/>
          <p:cNvSpPr/>
          <p:nvPr/>
        </p:nvSpPr>
        <p:spPr>
          <a:xfrm>
            <a:off x="6618618" y="1948069"/>
            <a:ext cx="2121300" cy="4572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Collaboration cross product to address Onboarding pain points by establishing workflows to ‘close the loop’ and reduce loss of deals</a:t>
            </a:r>
            <a:endParaRPr sz="700">
              <a:solidFill>
                <a:schemeClr val="lt1"/>
              </a:solidFill>
              <a:latin typeface="Open Sans"/>
              <a:ea typeface="Open Sans"/>
              <a:cs typeface="Open Sans"/>
              <a:sym typeface="Open Sans"/>
            </a:endParaRPr>
          </a:p>
        </p:txBody>
      </p:sp>
      <p:sp>
        <p:nvSpPr>
          <p:cNvPr id="4085" name="Google Shape;4085;p231"/>
          <p:cNvSpPr/>
          <p:nvPr/>
        </p:nvSpPr>
        <p:spPr>
          <a:xfrm>
            <a:off x="6527021" y="2496961"/>
            <a:ext cx="2342700" cy="6492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Empower</a:t>
            </a:r>
            <a:endParaRPr sz="700">
              <a:solidFill>
                <a:schemeClr val="dk1"/>
              </a:solidFill>
              <a:latin typeface="Open Sans"/>
              <a:ea typeface="Open Sans"/>
              <a:cs typeface="Open Sans"/>
              <a:sym typeface="Open Sans"/>
            </a:endParaRPr>
          </a:p>
        </p:txBody>
      </p:sp>
      <p:sp>
        <p:nvSpPr>
          <p:cNvPr id="4086" name="Google Shape;4086;p231"/>
          <p:cNvSpPr/>
          <p:nvPr/>
        </p:nvSpPr>
        <p:spPr>
          <a:xfrm>
            <a:off x="6618618" y="2687017"/>
            <a:ext cx="2121300" cy="3657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Equifax at all levels to ‘own’ the Onboarding experience by upskilling and providing role-based dashboards for feedback</a:t>
            </a:r>
            <a:endParaRPr sz="700">
              <a:solidFill>
                <a:schemeClr val="lt1"/>
              </a:solidFill>
              <a:latin typeface="Open Sans"/>
              <a:ea typeface="Open Sans"/>
              <a:cs typeface="Open Sans"/>
              <a:sym typeface="Open Sans"/>
            </a:endParaRPr>
          </a:p>
        </p:txBody>
      </p:sp>
      <p:sp>
        <p:nvSpPr>
          <p:cNvPr id="4087" name="Google Shape;4087;p231"/>
          <p:cNvSpPr/>
          <p:nvPr/>
        </p:nvSpPr>
        <p:spPr>
          <a:xfrm>
            <a:off x="6527021" y="3199329"/>
            <a:ext cx="2342700" cy="6492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Enhance</a:t>
            </a:r>
            <a:endParaRPr sz="700">
              <a:solidFill>
                <a:schemeClr val="dk1"/>
              </a:solidFill>
              <a:latin typeface="Open Sans"/>
              <a:ea typeface="Open Sans"/>
              <a:cs typeface="Open Sans"/>
              <a:sym typeface="Open Sans"/>
            </a:endParaRPr>
          </a:p>
        </p:txBody>
      </p:sp>
      <p:sp>
        <p:nvSpPr>
          <p:cNvPr id="4088" name="Google Shape;4088;p231"/>
          <p:cNvSpPr/>
          <p:nvPr/>
        </p:nvSpPr>
        <p:spPr>
          <a:xfrm>
            <a:off x="6618618" y="3352545"/>
            <a:ext cx="2121300" cy="3657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Brand perception by embedding customer-centricity into culture across all stakeholder groups involved</a:t>
            </a:r>
            <a:endParaRPr sz="700">
              <a:solidFill>
                <a:schemeClr val="lt1"/>
              </a:solidFill>
              <a:latin typeface="Open Sans"/>
              <a:ea typeface="Open Sans"/>
              <a:cs typeface="Open Sans"/>
              <a:sym typeface="Open Sans"/>
            </a:endParaRPr>
          </a:p>
        </p:txBody>
      </p:sp>
      <p:sp>
        <p:nvSpPr>
          <p:cNvPr id="4089" name="Google Shape;4089;p231"/>
          <p:cNvSpPr/>
          <p:nvPr/>
        </p:nvSpPr>
        <p:spPr>
          <a:xfrm rot="13988">
            <a:off x="2517545" y="1857300"/>
            <a:ext cx="1253410" cy="1065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31"/>
          <p:cNvSpPr/>
          <p:nvPr/>
        </p:nvSpPr>
        <p:spPr>
          <a:xfrm rot="13988">
            <a:off x="2517545" y="2440221"/>
            <a:ext cx="1253410" cy="1065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31"/>
          <p:cNvSpPr/>
          <p:nvPr/>
        </p:nvSpPr>
        <p:spPr>
          <a:xfrm rot="13988">
            <a:off x="2517545" y="3045399"/>
            <a:ext cx="1253410" cy="1065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31"/>
          <p:cNvSpPr/>
          <p:nvPr/>
        </p:nvSpPr>
        <p:spPr>
          <a:xfrm>
            <a:off x="3768826" y="2233248"/>
            <a:ext cx="1424053" cy="513479"/>
          </a:xfrm>
          <a:prstGeom prst="roundRect">
            <a:avLst>
              <a:gd name="adj" fmla="val 16667"/>
            </a:avLst>
          </a:prstGeom>
          <a:solidFill>
            <a:schemeClr val="lt2"/>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800">
                <a:solidFill>
                  <a:schemeClr val="dk1"/>
                </a:solidFill>
                <a:latin typeface="Open Sans"/>
                <a:ea typeface="Open Sans"/>
                <a:cs typeface="Open Sans"/>
                <a:sym typeface="Open Sans"/>
              </a:rPr>
              <a:t>Platform</a:t>
            </a:r>
            <a:endParaRPr sz="8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endParaRPr sz="800" b="0" i="0" u="none" strike="noStrike" cap="none">
              <a:solidFill>
                <a:schemeClr val="dk1"/>
              </a:solidFill>
              <a:latin typeface="Open Sans"/>
              <a:ea typeface="Open Sans"/>
              <a:cs typeface="Open Sans"/>
              <a:sym typeface="Open Sans"/>
            </a:endParaRPr>
          </a:p>
        </p:txBody>
      </p:sp>
      <p:sp>
        <p:nvSpPr>
          <p:cNvPr id="4093" name="Google Shape;4093;p231"/>
          <p:cNvSpPr/>
          <p:nvPr/>
        </p:nvSpPr>
        <p:spPr>
          <a:xfrm>
            <a:off x="3875596" y="2421472"/>
            <a:ext cx="1209837" cy="278254"/>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800">
                <a:solidFill>
                  <a:srgbClr val="FFFFFF"/>
                </a:solidFill>
                <a:latin typeface="Open Sans"/>
                <a:ea typeface="Open Sans"/>
                <a:cs typeface="Open Sans"/>
                <a:sym typeface="Open Sans"/>
              </a:rPr>
              <a:t>Configuration</a:t>
            </a:r>
            <a:endParaRPr sz="800" b="0" i="1" u="none" strike="noStrike" cap="none">
              <a:solidFill>
                <a:srgbClr val="FFFFFF"/>
              </a:solidFill>
              <a:latin typeface="Open Sans"/>
              <a:ea typeface="Open Sans"/>
              <a:cs typeface="Open Sans"/>
              <a:sym typeface="Open Sans"/>
            </a:endParaRPr>
          </a:p>
        </p:txBody>
      </p:sp>
      <p:sp>
        <p:nvSpPr>
          <p:cNvPr id="4094" name="Google Shape;4094;p231"/>
          <p:cNvSpPr/>
          <p:nvPr/>
        </p:nvSpPr>
        <p:spPr>
          <a:xfrm>
            <a:off x="3768826" y="1654412"/>
            <a:ext cx="1424053" cy="513479"/>
          </a:xfrm>
          <a:prstGeom prst="roundRect">
            <a:avLst>
              <a:gd name="adj" fmla="val 16667"/>
            </a:avLst>
          </a:prstGeom>
          <a:solidFill>
            <a:schemeClr val="lt2"/>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800">
                <a:solidFill>
                  <a:schemeClr val="dk1"/>
                </a:solidFill>
                <a:latin typeface="Open Sans"/>
                <a:ea typeface="Open Sans"/>
                <a:cs typeface="Open Sans"/>
                <a:sym typeface="Open Sans"/>
              </a:rPr>
              <a:t>Measurement</a:t>
            </a:r>
            <a:endParaRPr sz="800" b="0" i="0" u="none" strike="noStrike" cap="none">
              <a:solidFill>
                <a:schemeClr val="dk1"/>
              </a:solidFill>
              <a:latin typeface="Open Sans"/>
              <a:ea typeface="Open Sans"/>
              <a:cs typeface="Open Sans"/>
              <a:sym typeface="Open Sans"/>
            </a:endParaRPr>
          </a:p>
        </p:txBody>
      </p:sp>
      <p:sp>
        <p:nvSpPr>
          <p:cNvPr id="4095" name="Google Shape;4095;p231"/>
          <p:cNvSpPr/>
          <p:nvPr/>
        </p:nvSpPr>
        <p:spPr>
          <a:xfrm>
            <a:off x="3875596" y="1842636"/>
            <a:ext cx="1209837" cy="278254"/>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800">
                <a:solidFill>
                  <a:srgbClr val="FFFFFF"/>
                </a:solidFill>
                <a:latin typeface="Open Sans"/>
                <a:ea typeface="Open Sans"/>
                <a:cs typeface="Open Sans"/>
                <a:sym typeface="Open Sans"/>
              </a:rPr>
              <a:t>Strategy &amp; Design</a:t>
            </a:r>
            <a:endParaRPr sz="800" b="0" i="1" u="none" strike="noStrike" cap="none">
              <a:solidFill>
                <a:srgbClr val="FFFFFF"/>
              </a:solidFill>
              <a:latin typeface="Open Sans"/>
              <a:ea typeface="Open Sans"/>
              <a:cs typeface="Open Sans"/>
              <a:sym typeface="Open Sans"/>
            </a:endParaRPr>
          </a:p>
        </p:txBody>
      </p:sp>
      <p:sp>
        <p:nvSpPr>
          <p:cNvPr id="4096" name="Google Shape;4096;p231"/>
          <p:cNvSpPr/>
          <p:nvPr/>
        </p:nvSpPr>
        <p:spPr>
          <a:xfrm>
            <a:off x="3768826" y="2827336"/>
            <a:ext cx="1424053" cy="528970"/>
          </a:xfrm>
          <a:prstGeom prst="roundRect">
            <a:avLst>
              <a:gd name="adj" fmla="val 16667"/>
            </a:avLst>
          </a:prstGeom>
          <a:solidFill>
            <a:schemeClr val="lt2"/>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800">
                <a:solidFill>
                  <a:schemeClr val="dk1"/>
                </a:solidFill>
                <a:latin typeface="Open Sans"/>
                <a:ea typeface="Open Sans"/>
                <a:cs typeface="Open Sans"/>
                <a:sym typeface="Open Sans"/>
              </a:rPr>
              <a:t>Process</a:t>
            </a:r>
            <a:endParaRPr sz="8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endParaRPr sz="800" b="0" i="0" u="none" strike="noStrike" cap="none">
              <a:solidFill>
                <a:schemeClr val="dk1"/>
              </a:solidFill>
              <a:latin typeface="Open Sans"/>
              <a:ea typeface="Open Sans"/>
              <a:cs typeface="Open Sans"/>
              <a:sym typeface="Open Sans"/>
            </a:endParaRPr>
          </a:p>
        </p:txBody>
      </p:sp>
      <p:sp>
        <p:nvSpPr>
          <p:cNvPr id="4097" name="Google Shape;4097;p231"/>
          <p:cNvSpPr/>
          <p:nvPr/>
        </p:nvSpPr>
        <p:spPr>
          <a:xfrm>
            <a:off x="3875596" y="3015559"/>
            <a:ext cx="1209837" cy="278254"/>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800">
                <a:solidFill>
                  <a:srgbClr val="FFFFFF"/>
                </a:solidFill>
                <a:latin typeface="Open Sans"/>
                <a:ea typeface="Open Sans"/>
                <a:cs typeface="Open Sans"/>
                <a:sym typeface="Open Sans"/>
              </a:rPr>
              <a:t>Optimization &amp; Integration</a:t>
            </a:r>
            <a:endParaRPr sz="800" b="0" i="1" u="none" strike="noStrike" cap="none">
              <a:solidFill>
                <a:srgbClr val="FFFFFF"/>
              </a:solidFill>
              <a:latin typeface="Open Sans"/>
              <a:ea typeface="Open Sans"/>
              <a:cs typeface="Open Sans"/>
              <a:sym typeface="Open Sans"/>
            </a:endParaRPr>
          </a:p>
        </p:txBody>
      </p:sp>
      <p:sp>
        <p:nvSpPr>
          <p:cNvPr id="4098" name="Google Shape;4098;p231"/>
          <p:cNvSpPr/>
          <p:nvPr/>
        </p:nvSpPr>
        <p:spPr>
          <a:xfrm>
            <a:off x="268439" y="1088605"/>
            <a:ext cx="2249100" cy="11886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Establish</a:t>
            </a:r>
            <a:endParaRPr sz="700" b="1">
              <a:solidFill>
                <a:schemeClr val="dk1"/>
              </a:solidFill>
              <a:latin typeface="Open Sans"/>
              <a:ea typeface="Open Sans"/>
              <a:cs typeface="Open Sans"/>
              <a:sym typeface="Open Sans"/>
            </a:endParaRPr>
          </a:p>
          <a:p>
            <a:pPr marL="0" lvl="0" indent="0" algn="ctr" rtl="0">
              <a:lnSpc>
                <a:spcPct val="100000"/>
              </a:lnSpc>
              <a:spcBef>
                <a:spcPts val="0"/>
              </a:spcBef>
              <a:spcAft>
                <a:spcPts val="0"/>
              </a:spcAft>
              <a:buNone/>
            </a:pPr>
            <a:endParaRPr sz="700" b="1">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endParaRPr sz="700" b="1">
              <a:solidFill>
                <a:schemeClr val="dk1"/>
              </a:solidFill>
              <a:latin typeface="Open Sans"/>
              <a:ea typeface="Open Sans"/>
              <a:cs typeface="Open Sans"/>
              <a:sym typeface="Open Sans"/>
            </a:endParaRPr>
          </a:p>
        </p:txBody>
      </p:sp>
      <p:sp>
        <p:nvSpPr>
          <p:cNvPr id="4099" name="Google Shape;4099;p231"/>
          <p:cNvSpPr/>
          <p:nvPr/>
        </p:nvSpPr>
        <p:spPr>
          <a:xfrm>
            <a:off x="370874" y="1242079"/>
            <a:ext cx="2044355" cy="338571"/>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An iterative operating model to incorporate feedback</a:t>
            </a:r>
            <a:endParaRPr sz="700">
              <a:solidFill>
                <a:schemeClr val="lt1"/>
              </a:solidFill>
              <a:latin typeface="Open Sans"/>
              <a:ea typeface="Open Sans"/>
              <a:cs typeface="Open Sans"/>
              <a:sym typeface="Open Sans"/>
            </a:endParaRPr>
          </a:p>
        </p:txBody>
      </p:sp>
      <p:sp>
        <p:nvSpPr>
          <p:cNvPr id="4100" name="Google Shape;4100;p231"/>
          <p:cNvSpPr/>
          <p:nvPr/>
        </p:nvSpPr>
        <p:spPr>
          <a:xfrm>
            <a:off x="378126" y="1857846"/>
            <a:ext cx="2029851" cy="338495"/>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lnSpc>
                <a:spcPct val="100000"/>
              </a:lnSpc>
              <a:spcBef>
                <a:spcPts val="0"/>
              </a:spcBef>
              <a:spcAft>
                <a:spcPts val="0"/>
              </a:spcAft>
              <a:buNone/>
            </a:pPr>
            <a:r>
              <a:rPr lang="en" sz="700">
                <a:solidFill>
                  <a:schemeClr val="lt1"/>
                </a:solidFill>
                <a:latin typeface="Open Sans"/>
                <a:ea typeface="Open Sans"/>
                <a:cs typeface="Open Sans"/>
                <a:sym typeface="Open Sans"/>
              </a:rPr>
              <a:t>Journeys (feedback solicitation, collection, actions, and reporting)</a:t>
            </a:r>
            <a:endParaRPr sz="700">
              <a:solidFill>
                <a:schemeClr val="lt1"/>
              </a:solidFill>
              <a:latin typeface="Open Sans"/>
              <a:ea typeface="Open Sans"/>
              <a:cs typeface="Open Sans"/>
              <a:sym typeface="Open Sans"/>
            </a:endParaRPr>
          </a:p>
        </p:txBody>
      </p:sp>
      <p:sp>
        <p:nvSpPr>
          <p:cNvPr id="4101" name="Google Shape;4101;p231"/>
          <p:cNvSpPr txBox="1"/>
          <p:nvPr/>
        </p:nvSpPr>
        <p:spPr>
          <a:xfrm>
            <a:off x="923122" y="1642693"/>
            <a:ext cx="846600" cy="10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b="1">
                <a:solidFill>
                  <a:schemeClr val="dk1"/>
                </a:solidFill>
                <a:latin typeface="Open Sans"/>
                <a:ea typeface="Open Sans"/>
                <a:cs typeface="Open Sans"/>
                <a:sym typeface="Open Sans"/>
              </a:rPr>
              <a:t>Define</a:t>
            </a:r>
            <a:endParaRPr sz="700" b="1">
              <a:solidFill>
                <a:schemeClr val="dk1"/>
              </a:solidFill>
              <a:latin typeface="Open Sans"/>
              <a:ea typeface="Open Sans"/>
              <a:cs typeface="Open Sans"/>
              <a:sym typeface="Open Sans"/>
            </a:endParaRPr>
          </a:p>
        </p:txBody>
      </p:sp>
      <p:grpSp>
        <p:nvGrpSpPr>
          <p:cNvPr id="4102" name="Google Shape;4102;p231"/>
          <p:cNvGrpSpPr/>
          <p:nvPr/>
        </p:nvGrpSpPr>
        <p:grpSpPr>
          <a:xfrm>
            <a:off x="5527806" y="1542825"/>
            <a:ext cx="984963" cy="1817425"/>
            <a:chOff x="5532575" y="1456300"/>
            <a:chExt cx="892500" cy="1900675"/>
          </a:xfrm>
        </p:grpSpPr>
        <p:sp>
          <p:nvSpPr>
            <p:cNvPr id="4103" name="Google Shape;4103;p231"/>
            <p:cNvSpPr/>
            <p:nvPr/>
          </p:nvSpPr>
          <p:spPr>
            <a:xfrm rot="17333">
              <a:off x="5532569" y="1458550"/>
              <a:ext cx="892511"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31"/>
            <p:cNvSpPr/>
            <p:nvPr/>
          </p:nvSpPr>
          <p:spPr>
            <a:xfrm rot="17333">
              <a:off x="5532569" y="3243425"/>
              <a:ext cx="892511"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31"/>
            <p:cNvSpPr/>
            <p:nvPr/>
          </p:nvSpPr>
          <p:spPr>
            <a:xfrm rot="17333">
              <a:off x="5532569" y="2053508"/>
              <a:ext cx="892511"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31"/>
            <p:cNvSpPr/>
            <p:nvPr/>
          </p:nvSpPr>
          <p:spPr>
            <a:xfrm rot="17333">
              <a:off x="5532569" y="2724667"/>
              <a:ext cx="892511" cy="1113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7" name="Google Shape;4107;p231"/>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108" name="Google Shape;4108;p231"/>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109" name="Google Shape;4109;p231"/>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110" name="Google Shape;4110;p231"/>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111" name="Google Shape;4111;p231"/>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112" name="Google Shape;4112;p231"/>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113" name="Google Shape;4113;p231"/>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Context Information:</a:t>
            </a:r>
            <a:endParaRPr sz="600" b="1">
              <a:solidFill>
                <a:schemeClr val="lt1"/>
              </a:solidFill>
              <a:latin typeface="Open Sans"/>
              <a:ea typeface="Open Sans"/>
              <a:cs typeface="Open Sans"/>
              <a:sym typeface="Open Sans"/>
            </a:endParaRPr>
          </a:p>
        </p:txBody>
      </p:sp>
      <p:sp>
        <p:nvSpPr>
          <p:cNvPr id="4114" name="Google Shape;4114;p231"/>
          <p:cNvSpPr txBox="1"/>
          <p:nvPr/>
        </p:nvSpPr>
        <p:spPr>
          <a:xfrm>
            <a:off x="45097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115" name="Google Shape;4115;p231"/>
          <p:cNvSpPr txBox="1">
            <a:spLocks noGrp="1"/>
          </p:cNvSpPr>
          <p:nvPr>
            <p:ph type="title"/>
          </p:nvPr>
        </p:nvSpPr>
        <p:spPr>
          <a:xfrm>
            <a:off x="274325" y="490527"/>
            <a:ext cx="85953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Voice of Associates &amp; Operations (feedback)</a:t>
            </a:r>
            <a:endParaRPr/>
          </a:p>
        </p:txBody>
      </p:sp>
      <p:sp>
        <p:nvSpPr>
          <p:cNvPr id="4116" name="Google Shape;4116;p231"/>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4117" name="Google Shape;4117;p231"/>
          <p:cNvSpPr/>
          <p:nvPr/>
        </p:nvSpPr>
        <p:spPr>
          <a:xfrm>
            <a:off x="274375" y="3820027"/>
            <a:ext cx="2291400" cy="12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Next steps</a:t>
            </a:r>
            <a:endParaRPr sz="800" b="1">
              <a:solidFill>
                <a:schemeClr val="accent2"/>
              </a:solidFill>
              <a:latin typeface="Open Sans"/>
              <a:ea typeface="Open Sans"/>
              <a:cs typeface="Open Sans"/>
              <a:sym typeface="Open Sans"/>
            </a:endParaRPr>
          </a:p>
        </p:txBody>
      </p:sp>
      <p:sp>
        <p:nvSpPr>
          <p:cNvPr id="4118" name="Google Shape;4118;p231"/>
          <p:cNvSpPr/>
          <p:nvPr/>
        </p:nvSpPr>
        <p:spPr>
          <a:xfrm>
            <a:off x="274375" y="3985850"/>
            <a:ext cx="8595300" cy="7671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23952" algn="l" rtl="0">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Define - Vision and Align on overall Employer Onboarding initiatives &amp; success criteria by facilitating journey workshops and with key stakeholder groups</a:t>
            </a:r>
            <a:endParaRPr sz="800">
              <a:solidFill>
                <a:schemeClr val="lt1"/>
              </a:solidFill>
              <a:latin typeface="Open Sans"/>
              <a:ea typeface="Open Sans"/>
              <a:cs typeface="Open Sans"/>
              <a:sym typeface="Open Sans"/>
            </a:endParaRPr>
          </a:p>
          <a:p>
            <a:pPr marL="109728" lvl="0" indent="-123952" algn="l" rtl="0">
              <a:spcBef>
                <a:spcPts val="10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Understand - Current state (existing voice of Associates and Operations)</a:t>
            </a:r>
            <a:endParaRPr sz="800">
              <a:solidFill>
                <a:schemeClr val="lt1"/>
              </a:solidFill>
              <a:latin typeface="Open Sans"/>
              <a:ea typeface="Open Sans"/>
              <a:cs typeface="Open Sans"/>
              <a:sym typeface="Open Sans"/>
            </a:endParaRPr>
          </a:p>
          <a:p>
            <a:pPr marL="109728" lvl="0" indent="-123952" algn="l" rtl="0">
              <a:spcBef>
                <a:spcPts val="10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Design - Personas and journey maps (also understand existing pain points)</a:t>
            </a:r>
            <a:endParaRPr sz="800">
              <a:solidFill>
                <a:schemeClr val="lt1"/>
              </a:solidFill>
              <a:latin typeface="Open Sans"/>
              <a:ea typeface="Open Sans"/>
              <a:cs typeface="Open Sans"/>
              <a:sym typeface="Open Sans"/>
            </a:endParaRPr>
          </a:p>
          <a:p>
            <a:pPr marL="109728" lvl="0" indent="-123952" algn="l" rtl="0">
              <a:spcBef>
                <a:spcPts val="10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Finalize - The scope, requirements, and implementation approach/plan by leveraging the Future state roadmap</a:t>
            </a:r>
            <a:endParaRPr sz="800">
              <a:solidFill>
                <a:schemeClr val="lt1"/>
              </a:solidFill>
              <a:latin typeface="Open Sans"/>
              <a:ea typeface="Open Sans"/>
              <a:cs typeface="Open Sans"/>
              <a:sym typeface="Open Sans"/>
            </a:endParaRPr>
          </a:p>
          <a:p>
            <a:pPr marL="109728" lvl="0" indent="-123952" algn="l" rtl="0">
              <a:spcBef>
                <a:spcPts val="100"/>
              </a:spcBef>
              <a:spcAft>
                <a:spcPts val="100"/>
              </a:spcAft>
              <a:buClr>
                <a:schemeClr val="lt1"/>
              </a:buClr>
              <a:buSzPts val="800"/>
              <a:buFont typeface="Open Sans"/>
              <a:buChar char="•"/>
            </a:pPr>
            <a:r>
              <a:rPr lang="en" sz="800">
                <a:solidFill>
                  <a:schemeClr val="lt1"/>
                </a:solidFill>
                <a:latin typeface="Open Sans"/>
                <a:ea typeface="Open Sans"/>
                <a:cs typeface="Open Sans"/>
                <a:sym typeface="Open Sans"/>
              </a:rPr>
              <a:t>Prepare - Plans for Feedback program rollout and operationalization</a:t>
            </a:r>
            <a:endParaRPr sz="800">
              <a:solidFill>
                <a:schemeClr val="lt1"/>
              </a:solidFill>
              <a:latin typeface="Open Sans"/>
              <a:ea typeface="Open Sans"/>
              <a:cs typeface="Open Sans"/>
              <a:sym typeface="Open Sans"/>
            </a:endParaRPr>
          </a:p>
        </p:txBody>
      </p:sp>
      <p:grpSp>
        <p:nvGrpSpPr>
          <p:cNvPr id="4119" name="Google Shape;4119;p231"/>
          <p:cNvGrpSpPr/>
          <p:nvPr/>
        </p:nvGrpSpPr>
        <p:grpSpPr>
          <a:xfrm>
            <a:off x="4894022" y="2859077"/>
            <a:ext cx="137122" cy="137122"/>
            <a:chOff x="5542097" y="3959952"/>
            <a:chExt cx="1664100" cy="1664100"/>
          </a:xfrm>
        </p:grpSpPr>
        <p:sp>
          <p:nvSpPr>
            <p:cNvPr id="4120" name="Google Shape;4120;p231"/>
            <p:cNvSpPr/>
            <p:nvPr/>
          </p:nvSpPr>
          <p:spPr>
            <a:xfrm>
              <a:off x="5542097" y="3959952"/>
              <a:ext cx="1664100" cy="16641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rgbClr val="FFFFFF"/>
                </a:solidFill>
                <a:latin typeface="Georgia"/>
                <a:ea typeface="Georgia"/>
                <a:cs typeface="Georgia"/>
                <a:sym typeface="Georgia"/>
              </a:endParaRPr>
            </a:p>
          </p:txBody>
        </p:sp>
        <p:sp>
          <p:nvSpPr>
            <p:cNvPr id="4121" name="Google Shape;4121;p231"/>
            <p:cNvSpPr/>
            <p:nvPr/>
          </p:nvSpPr>
          <p:spPr>
            <a:xfrm>
              <a:off x="5734344" y="4261704"/>
              <a:ext cx="1279714" cy="1060704"/>
            </a:xfrm>
            <a:custGeom>
              <a:avLst/>
              <a:gdLst/>
              <a:ahLst/>
              <a:cxnLst/>
              <a:rect l="l" t="t" r="r" b="b"/>
              <a:pathLst>
                <a:path w="249" h="206" extrusionOk="0">
                  <a:moveTo>
                    <a:pt x="205" y="169"/>
                  </a:moveTo>
                  <a:cubicBezTo>
                    <a:pt x="197" y="173"/>
                    <a:pt x="188" y="169"/>
                    <a:pt x="185" y="162"/>
                  </a:cubicBezTo>
                  <a:cubicBezTo>
                    <a:pt x="181" y="154"/>
                    <a:pt x="184" y="145"/>
                    <a:pt x="192" y="141"/>
                  </a:cubicBezTo>
                  <a:cubicBezTo>
                    <a:pt x="200" y="138"/>
                    <a:pt x="209" y="141"/>
                    <a:pt x="212" y="149"/>
                  </a:cubicBezTo>
                  <a:cubicBezTo>
                    <a:pt x="216" y="156"/>
                    <a:pt x="212" y="165"/>
                    <a:pt x="205" y="169"/>
                  </a:cubicBezTo>
                  <a:close/>
                  <a:moveTo>
                    <a:pt x="237" y="160"/>
                  </a:moveTo>
                  <a:cubicBezTo>
                    <a:pt x="249" y="157"/>
                    <a:pt x="249" y="157"/>
                    <a:pt x="249" y="157"/>
                  </a:cubicBezTo>
                  <a:cubicBezTo>
                    <a:pt x="245" y="136"/>
                    <a:pt x="245" y="136"/>
                    <a:pt x="245" y="136"/>
                  </a:cubicBezTo>
                  <a:cubicBezTo>
                    <a:pt x="233" y="138"/>
                    <a:pt x="233" y="138"/>
                    <a:pt x="233" y="138"/>
                  </a:cubicBezTo>
                  <a:cubicBezTo>
                    <a:pt x="230" y="132"/>
                    <a:pt x="226" y="128"/>
                    <a:pt x="221" y="124"/>
                  </a:cubicBezTo>
                  <a:cubicBezTo>
                    <a:pt x="225" y="112"/>
                    <a:pt x="225" y="112"/>
                    <a:pt x="225" y="112"/>
                  </a:cubicBezTo>
                  <a:cubicBezTo>
                    <a:pt x="205" y="105"/>
                    <a:pt x="205" y="105"/>
                    <a:pt x="205" y="105"/>
                  </a:cubicBezTo>
                  <a:cubicBezTo>
                    <a:pt x="201" y="116"/>
                    <a:pt x="201" y="116"/>
                    <a:pt x="201" y="116"/>
                  </a:cubicBezTo>
                  <a:cubicBezTo>
                    <a:pt x="195" y="116"/>
                    <a:pt x="189" y="117"/>
                    <a:pt x="183" y="120"/>
                  </a:cubicBezTo>
                  <a:cubicBezTo>
                    <a:pt x="175" y="110"/>
                    <a:pt x="175" y="110"/>
                    <a:pt x="175" y="110"/>
                  </a:cubicBezTo>
                  <a:cubicBezTo>
                    <a:pt x="158" y="124"/>
                    <a:pt x="158" y="124"/>
                    <a:pt x="158" y="124"/>
                  </a:cubicBezTo>
                  <a:cubicBezTo>
                    <a:pt x="166" y="134"/>
                    <a:pt x="166" y="134"/>
                    <a:pt x="166" y="134"/>
                  </a:cubicBezTo>
                  <a:cubicBezTo>
                    <a:pt x="162" y="139"/>
                    <a:pt x="160" y="145"/>
                    <a:pt x="160" y="151"/>
                  </a:cubicBezTo>
                  <a:cubicBezTo>
                    <a:pt x="148" y="153"/>
                    <a:pt x="148" y="153"/>
                    <a:pt x="148" y="153"/>
                  </a:cubicBezTo>
                  <a:cubicBezTo>
                    <a:pt x="151" y="175"/>
                    <a:pt x="151" y="175"/>
                    <a:pt x="151" y="175"/>
                  </a:cubicBezTo>
                  <a:cubicBezTo>
                    <a:pt x="164" y="173"/>
                    <a:pt x="164" y="173"/>
                    <a:pt x="164" y="173"/>
                  </a:cubicBezTo>
                  <a:cubicBezTo>
                    <a:pt x="166" y="178"/>
                    <a:pt x="170" y="183"/>
                    <a:pt x="175" y="187"/>
                  </a:cubicBezTo>
                  <a:cubicBezTo>
                    <a:pt x="171" y="198"/>
                    <a:pt x="171" y="198"/>
                    <a:pt x="171" y="198"/>
                  </a:cubicBezTo>
                  <a:cubicBezTo>
                    <a:pt x="192" y="206"/>
                    <a:pt x="192" y="206"/>
                    <a:pt x="192" y="206"/>
                  </a:cubicBezTo>
                  <a:cubicBezTo>
                    <a:pt x="196" y="194"/>
                    <a:pt x="196" y="194"/>
                    <a:pt x="196" y="194"/>
                  </a:cubicBezTo>
                  <a:cubicBezTo>
                    <a:pt x="202" y="194"/>
                    <a:pt x="208" y="194"/>
                    <a:pt x="214" y="191"/>
                  </a:cubicBezTo>
                  <a:cubicBezTo>
                    <a:pt x="222" y="200"/>
                    <a:pt x="222" y="200"/>
                    <a:pt x="222" y="200"/>
                  </a:cubicBezTo>
                  <a:cubicBezTo>
                    <a:pt x="239" y="186"/>
                    <a:pt x="239" y="186"/>
                    <a:pt x="239" y="186"/>
                  </a:cubicBezTo>
                  <a:cubicBezTo>
                    <a:pt x="231" y="177"/>
                    <a:pt x="231" y="177"/>
                    <a:pt x="231" y="177"/>
                  </a:cubicBezTo>
                  <a:cubicBezTo>
                    <a:pt x="234" y="172"/>
                    <a:pt x="236" y="166"/>
                    <a:pt x="237" y="160"/>
                  </a:cubicBezTo>
                  <a:close/>
                  <a:moveTo>
                    <a:pt x="83" y="100"/>
                  </a:moveTo>
                  <a:cubicBezTo>
                    <a:pt x="73" y="100"/>
                    <a:pt x="66" y="92"/>
                    <a:pt x="66" y="83"/>
                  </a:cubicBezTo>
                  <a:cubicBezTo>
                    <a:pt x="66" y="73"/>
                    <a:pt x="73" y="65"/>
                    <a:pt x="83" y="65"/>
                  </a:cubicBezTo>
                  <a:cubicBezTo>
                    <a:pt x="93" y="65"/>
                    <a:pt x="100" y="73"/>
                    <a:pt x="100" y="83"/>
                  </a:cubicBezTo>
                  <a:cubicBezTo>
                    <a:pt x="100" y="92"/>
                    <a:pt x="93" y="100"/>
                    <a:pt x="83" y="100"/>
                  </a:cubicBezTo>
                  <a:close/>
                  <a:moveTo>
                    <a:pt x="83" y="43"/>
                  </a:moveTo>
                  <a:cubicBezTo>
                    <a:pt x="61" y="43"/>
                    <a:pt x="43" y="61"/>
                    <a:pt x="43" y="83"/>
                  </a:cubicBezTo>
                  <a:cubicBezTo>
                    <a:pt x="43" y="104"/>
                    <a:pt x="61" y="123"/>
                    <a:pt x="83" y="123"/>
                  </a:cubicBezTo>
                  <a:cubicBezTo>
                    <a:pt x="105" y="123"/>
                    <a:pt x="123" y="104"/>
                    <a:pt x="123" y="83"/>
                  </a:cubicBezTo>
                  <a:cubicBezTo>
                    <a:pt x="123" y="61"/>
                    <a:pt x="105" y="43"/>
                    <a:pt x="83" y="43"/>
                  </a:cubicBezTo>
                  <a:close/>
                  <a:moveTo>
                    <a:pt x="83" y="135"/>
                  </a:moveTo>
                  <a:cubicBezTo>
                    <a:pt x="54" y="135"/>
                    <a:pt x="30" y="112"/>
                    <a:pt x="30" y="83"/>
                  </a:cubicBezTo>
                  <a:cubicBezTo>
                    <a:pt x="30" y="54"/>
                    <a:pt x="54" y="30"/>
                    <a:pt x="83" y="30"/>
                  </a:cubicBezTo>
                  <a:cubicBezTo>
                    <a:pt x="112" y="30"/>
                    <a:pt x="136" y="54"/>
                    <a:pt x="136" y="83"/>
                  </a:cubicBezTo>
                  <a:cubicBezTo>
                    <a:pt x="136" y="112"/>
                    <a:pt x="112" y="135"/>
                    <a:pt x="83" y="135"/>
                  </a:cubicBezTo>
                  <a:close/>
                  <a:moveTo>
                    <a:pt x="166" y="95"/>
                  </a:moveTo>
                  <a:cubicBezTo>
                    <a:pt x="166" y="70"/>
                    <a:pt x="166" y="70"/>
                    <a:pt x="166" y="70"/>
                  </a:cubicBezTo>
                  <a:cubicBezTo>
                    <a:pt x="149" y="70"/>
                    <a:pt x="149" y="70"/>
                    <a:pt x="149" y="70"/>
                  </a:cubicBezTo>
                  <a:cubicBezTo>
                    <a:pt x="148" y="61"/>
                    <a:pt x="144" y="52"/>
                    <a:pt x="139" y="45"/>
                  </a:cubicBezTo>
                  <a:cubicBezTo>
                    <a:pt x="151" y="33"/>
                    <a:pt x="151" y="33"/>
                    <a:pt x="151" y="33"/>
                  </a:cubicBezTo>
                  <a:cubicBezTo>
                    <a:pt x="132" y="15"/>
                    <a:pt x="132" y="15"/>
                    <a:pt x="132" y="15"/>
                  </a:cubicBezTo>
                  <a:cubicBezTo>
                    <a:pt x="121" y="27"/>
                    <a:pt x="121" y="27"/>
                    <a:pt x="121" y="27"/>
                  </a:cubicBezTo>
                  <a:cubicBezTo>
                    <a:pt x="114" y="22"/>
                    <a:pt x="105" y="18"/>
                    <a:pt x="96" y="16"/>
                  </a:cubicBezTo>
                  <a:cubicBezTo>
                    <a:pt x="96" y="0"/>
                    <a:pt x="96" y="0"/>
                    <a:pt x="96" y="0"/>
                  </a:cubicBezTo>
                  <a:cubicBezTo>
                    <a:pt x="70" y="0"/>
                    <a:pt x="70" y="0"/>
                    <a:pt x="70" y="0"/>
                  </a:cubicBezTo>
                  <a:cubicBezTo>
                    <a:pt x="70" y="16"/>
                    <a:pt x="70" y="16"/>
                    <a:pt x="70" y="16"/>
                  </a:cubicBezTo>
                  <a:cubicBezTo>
                    <a:pt x="61" y="18"/>
                    <a:pt x="53" y="22"/>
                    <a:pt x="45" y="27"/>
                  </a:cubicBezTo>
                  <a:cubicBezTo>
                    <a:pt x="34" y="15"/>
                    <a:pt x="34" y="15"/>
                    <a:pt x="34" y="15"/>
                  </a:cubicBezTo>
                  <a:cubicBezTo>
                    <a:pt x="16" y="33"/>
                    <a:pt x="16" y="33"/>
                    <a:pt x="16" y="33"/>
                  </a:cubicBezTo>
                  <a:cubicBezTo>
                    <a:pt x="27" y="45"/>
                    <a:pt x="27" y="45"/>
                    <a:pt x="27" y="45"/>
                  </a:cubicBezTo>
                  <a:cubicBezTo>
                    <a:pt x="22" y="52"/>
                    <a:pt x="18" y="61"/>
                    <a:pt x="17" y="70"/>
                  </a:cubicBezTo>
                  <a:cubicBezTo>
                    <a:pt x="0" y="70"/>
                    <a:pt x="0" y="70"/>
                    <a:pt x="0" y="70"/>
                  </a:cubicBezTo>
                  <a:cubicBezTo>
                    <a:pt x="0" y="95"/>
                    <a:pt x="0" y="95"/>
                    <a:pt x="0" y="95"/>
                  </a:cubicBezTo>
                  <a:cubicBezTo>
                    <a:pt x="17" y="95"/>
                    <a:pt x="17" y="95"/>
                    <a:pt x="17" y="95"/>
                  </a:cubicBezTo>
                  <a:cubicBezTo>
                    <a:pt x="18" y="104"/>
                    <a:pt x="22" y="113"/>
                    <a:pt x="27" y="120"/>
                  </a:cubicBezTo>
                  <a:cubicBezTo>
                    <a:pt x="16" y="132"/>
                    <a:pt x="16" y="132"/>
                    <a:pt x="16" y="132"/>
                  </a:cubicBezTo>
                  <a:cubicBezTo>
                    <a:pt x="34" y="150"/>
                    <a:pt x="34" y="150"/>
                    <a:pt x="34" y="150"/>
                  </a:cubicBezTo>
                  <a:cubicBezTo>
                    <a:pt x="45" y="139"/>
                    <a:pt x="45" y="139"/>
                    <a:pt x="45" y="139"/>
                  </a:cubicBezTo>
                  <a:cubicBezTo>
                    <a:pt x="53" y="144"/>
                    <a:pt x="61" y="147"/>
                    <a:pt x="70" y="149"/>
                  </a:cubicBezTo>
                  <a:cubicBezTo>
                    <a:pt x="70" y="165"/>
                    <a:pt x="70" y="165"/>
                    <a:pt x="70" y="165"/>
                  </a:cubicBezTo>
                  <a:cubicBezTo>
                    <a:pt x="96" y="165"/>
                    <a:pt x="96" y="165"/>
                    <a:pt x="96" y="165"/>
                  </a:cubicBezTo>
                  <a:cubicBezTo>
                    <a:pt x="96" y="149"/>
                    <a:pt x="96" y="149"/>
                    <a:pt x="96" y="149"/>
                  </a:cubicBezTo>
                  <a:cubicBezTo>
                    <a:pt x="105" y="147"/>
                    <a:pt x="114" y="144"/>
                    <a:pt x="121" y="139"/>
                  </a:cubicBezTo>
                  <a:cubicBezTo>
                    <a:pt x="132" y="150"/>
                    <a:pt x="132" y="150"/>
                    <a:pt x="132" y="150"/>
                  </a:cubicBezTo>
                  <a:cubicBezTo>
                    <a:pt x="151" y="132"/>
                    <a:pt x="151" y="132"/>
                    <a:pt x="151" y="132"/>
                  </a:cubicBezTo>
                  <a:cubicBezTo>
                    <a:pt x="139" y="120"/>
                    <a:pt x="139" y="120"/>
                    <a:pt x="139" y="120"/>
                  </a:cubicBezTo>
                  <a:cubicBezTo>
                    <a:pt x="144" y="113"/>
                    <a:pt x="148" y="104"/>
                    <a:pt x="149" y="95"/>
                  </a:cubicBezTo>
                  <a:lnTo>
                    <a:pt x="166" y="9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000000"/>
                </a:solidFill>
                <a:latin typeface="Arial"/>
                <a:ea typeface="Arial"/>
                <a:cs typeface="Arial"/>
                <a:sym typeface="Arial"/>
              </a:endParaRPr>
            </a:p>
          </p:txBody>
        </p:sp>
      </p:grpSp>
      <p:grpSp>
        <p:nvGrpSpPr>
          <p:cNvPr id="4122" name="Google Shape;4122;p231"/>
          <p:cNvGrpSpPr/>
          <p:nvPr/>
        </p:nvGrpSpPr>
        <p:grpSpPr>
          <a:xfrm>
            <a:off x="4894022" y="1674438"/>
            <a:ext cx="137122" cy="137122"/>
            <a:chOff x="5542097" y="3959952"/>
            <a:chExt cx="1664100" cy="1664100"/>
          </a:xfrm>
        </p:grpSpPr>
        <p:sp>
          <p:nvSpPr>
            <p:cNvPr id="4123" name="Google Shape;4123;p231"/>
            <p:cNvSpPr/>
            <p:nvPr/>
          </p:nvSpPr>
          <p:spPr>
            <a:xfrm>
              <a:off x="5542097" y="3959952"/>
              <a:ext cx="1664100" cy="16641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rgbClr val="FFFFFF"/>
                </a:solidFill>
                <a:latin typeface="Georgia"/>
                <a:ea typeface="Georgia"/>
                <a:cs typeface="Georgia"/>
                <a:sym typeface="Georgia"/>
              </a:endParaRPr>
            </a:p>
          </p:txBody>
        </p:sp>
        <p:sp>
          <p:nvSpPr>
            <p:cNvPr id="4124" name="Google Shape;4124;p231"/>
            <p:cNvSpPr/>
            <p:nvPr/>
          </p:nvSpPr>
          <p:spPr>
            <a:xfrm>
              <a:off x="5879346" y="4238844"/>
              <a:ext cx="989711" cy="1106424"/>
            </a:xfrm>
            <a:custGeom>
              <a:avLst/>
              <a:gdLst/>
              <a:ahLst/>
              <a:cxnLst/>
              <a:rect l="l" t="t" r="r" b="b"/>
              <a:pathLst>
                <a:path w="178" h="199" extrusionOk="0">
                  <a:moveTo>
                    <a:pt x="170" y="54"/>
                  </a:moveTo>
                  <a:cubicBezTo>
                    <a:pt x="158" y="42"/>
                    <a:pt x="158" y="42"/>
                    <a:pt x="158" y="42"/>
                  </a:cubicBezTo>
                  <a:cubicBezTo>
                    <a:pt x="143" y="42"/>
                    <a:pt x="143" y="42"/>
                    <a:pt x="143" y="42"/>
                  </a:cubicBezTo>
                  <a:cubicBezTo>
                    <a:pt x="143" y="27"/>
                    <a:pt x="143" y="27"/>
                    <a:pt x="143" y="27"/>
                  </a:cubicBezTo>
                  <a:cubicBezTo>
                    <a:pt x="131" y="16"/>
                    <a:pt x="131" y="16"/>
                    <a:pt x="131" y="16"/>
                  </a:cubicBezTo>
                  <a:cubicBezTo>
                    <a:pt x="131" y="54"/>
                    <a:pt x="131" y="54"/>
                    <a:pt x="131" y="54"/>
                  </a:cubicBezTo>
                  <a:lnTo>
                    <a:pt x="170" y="54"/>
                  </a:lnTo>
                  <a:close/>
                  <a:moveTo>
                    <a:pt x="155" y="175"/>
                  </a:moveTo>
                  <a:cubicBezTo>
                    <a:pt x="155" y="172"/>
                    <a:pt x="153" y="170"/>
                    <a:pt x="150" y="170"/>
                  </a:cubicBezTo>
                  <a:cubicBezTo>
                    <a:pt x="58" y="170"/>
                    <a:pt x="58" y="170"/>
                    <a:pt x="58" y="170"/>
                  </a:cubicBezTo>
                  <a:cubicBezTo>
                    <a:pt x="56" y="170"/>
                    <a:pt x="53" y="172"/>
                    <a:pt x="53" y="175"/>
                  </a:cubicBezTo>
                  <a:cubicBezTo>
                    <a:pt x="53" y="178"/>
                    <a:pt x="56" y="180"/>
                    <a:pt x="58" y="180"/>
                  </a:cubicBezTo>
                  <a:cubicBezTo>
                    <a:pt x="150" y="180"/>
                    <a:pt x="150" y="180"/>
                    <a:pt x="150" y="180"/>
                  </a:cubicBezTo>
                  <a:cubicBezTo>
                    <a:pt x="153" y="180"/>
                    <a:pt x="155" y="178"/>
                    <a:pt x="155" y="175"/>
                  </a:cubicBezTo>
                  <a:close/>
                  <a:moveTo>
                    <a:pt x="126" y="151"/>
                  </a:moveTo>
                  <a:cubicBezTo>
                    <a:pt x="152" y="159"/>
                    <a:pt x="152" y="159"/>
                    <a:pt x="152" y="159"/>
                  </a:cubicBezTo>
                  <a:cubicBezTo>
                    <a:pt x="143" y="133"/>
                    <a:pt x="143" y="133"/>
                    <a:pt x="143" y="133"/>
                  </a:cubicBezTo>
                  <a:cubicBezTo>
                    <a:pt x="143" y="133"/>
                    <a:pt x="143" y="133"/>
                    <a:pt x="143" y="133"/>
                  </a:cubicBezTo>
                  <a:cubicBezTo>
                    <a:pt x="140" y="133"/>
                    <a:pt x="135" y="134"/>
                    <a:pt x="131" y="138"/>
                  </a:cubicBezTo>
                  <a:cubicBezTo>
                    <a:pt x="126" y="143"/>
                    <a:pt x="125" y="148"/>
                    <a:pt x="126" y="151"/>
                  </a:cubicBezTo>
                  <a:close/>
                  <a:moveTo>
                    <a:pt x="178" y="53"/>
                  </a:moveTo>
                  <a:cubicBezTo>
                    <a:pt x="178" y="188"/>
                    <a:pt x="178" y="188"/>
                    <a:pt x="178" y="188"/>
                  </a:cubicBezTo>
                  <a:cubicBezTo>
                    <a:pt x="178" y="194"/>
                    <a:pt x="174" y="199"/>
                    <a:pt x="168" y="199"/>
                  </a:cubicBezTo>
                  <a:cubicBezTo>
                    <a:pt x="41" y="199"/>
                    <a:pt x="41" y="199"/>
                    <a:pt x="41" y="199"/>
                  </a:cubicBezTo>
                  <a:cubicBezTo>
                    <a:pt x="35" y="199"/>
                    <a:pt x="31" y="194"/>
                    <a:pt x="31" y="188"/>
                  </a:cubicBezTo>
                  <a:cubicBezTo>
                    <a:pt x="31" y="72"/>
                    <a:pt x="31" y="72"/>
                    <a:pt x="31" y="72"/>
                  </a:cubicBezTo>
                  <a:cubicBezTo>
                    <a:pt x="38" y="80"/>
                    <a:pt x="47" y="90"/>
                    <a:pt x="58" y="101"/>
                  </a:cubicBezTo>
                  <a:cubicBezTo>
                    <a:pt x="89" y="130"/>
                    <a:pt x="113" y="143"/>
                    <a:pt x="116" y="145"/>
                  </a:cubicBezTo>
                  <a:cubicBezTo>
                    <a:pt x="117" y="141"/>
                    <a:pt x="119" y="135"/>
                    <a:pt x="123" y="131"/>
                  </a:cubicBezTo>
                  <a:cubicBezTo>
                    <a:pt x="127" y="127"/>
                    <a:pt x="132" y="125"/>
                    <a:pt x="137" y="123"/>
                  </a:cubicBezTo>
                  <a:cubicBezTo>
                    <a:pt x="135" y="120"/>
                    <a:pt x="120" y="97"/>
                    <a:pt x="89" y="68"/>
                  </a:cubicBezTo>
                  <a:cubicBezTo>
                    <a:pt x="65" y="45"/>
                    <a:pt x="46" y="32"/>
                    <a:pt x="37" y="27"/>
                  </a:cubicBezTo>
                  <a:cubicBezTo>
                    <a:pt x="41" y="22"/>
                    <a:pt x="41" y="22"/>
                    <a:pt x="41" y="22"/>
                  </a:cubicBezTo>
                  <a:cubicBezTo>
                    <a:pt x="46" y="24"/>
                    <a:pt x="61" y="30"/>
                    <a:pt x="76" y="44"/>
                  </a:cubicBezTo>
                  <a:cubicBezTo>
                    <a:pt x="95" y="61"/>
                    <a:pt x="104" y="80"/>
                    <a:pt x="104" y="80"/>
                  </a:cubicBezTo>
                  <a:cubicBezTo>
                    <a:pt x="105" y="81"/>
                    <a:pt x="106" y="82"/>
                    <a:pt x="108" y="82"/>
                  </a:cubicBezTo>
                  <a:cubicBezTo>
                    <a:pt x="108" y="82"/>
                    <a:pt x="109" y="82"/>
                    <a:pt x="109" y="82"/>
                  </a:cubicBezTo>
                  <a:cubicBezTo>
                    <a:pt x="111" y="81"/>
                    <a:pt x="112" y="78"/>
                    <a:pt x="111" y="77"/>
                  </a:cubicBezTo>
                  <a:cubicBezTo>
                    <a:pt x="111" y="76"/>
                    <a:pt x="101" y="56"/>
                    <a:pt x="81" y="38"/>
                  </a:cubicBezTo>
                  <a:cubicBezTo>
                    <a:pt x="61" y="20"/>
                    <a:pt x="42" y="14"/>
                    <a:pt x="41" y="14"/>
                  </a:cubicBezTo>
                  <a:cubicBezTo>
                    <a:pt x="39" y="13"/>
                    <a:pt x="39" y="13"/>
                    <a:pt x="39" y="13"/>
                  </a:cubicBezTo>
                  <a:cubicBezTo>
                    <a:pt x="31" y="22"/>
                    <a:pt x="31" y="22"/>
                    <a:pt x="31" y="22"/>
                  </a:cubicBezTo>
                  <a:cubicBezTo>
                    <a:pt x="31" y="11"/>
                    <a:pt x="31" y="11"/>
                    <a:pt x="31" y="11"/>
                  </a:cubicBezTo>
                  <a:cubicBezTo>
                    <a:pt x="31" y="5"/>
                    <a:pt x="35" y="0"/>
                    <a:pt x="41" y="0"/>
                  </a:cubicBezTo>
                  <a:cubicBezTo>
                    <a:pt x="126" y="0"/>
                    <a:pt x="126" y="0"/>
                    <a:pt x="126" y="0"/>
                  </a:cubicBezTo>
                  <a:cubicBezTo>
                    <a:pt x="136" y="11"/>
                    <a:pt x="136" y="11"/>
                    <a:pt x="136" y="11"/>
                  </a:cubicBezTo>
                  <a:cubicBezTo>
                    <a:pt x="168" y="42"/>
                    <a:pt x="168" y="42"/>
                    <a:pt x="168" y="42"/>
                  </a:cubicBezTo>
                  <a:lnTo>
                    <a:pt x="178" y="53"/>
                  </a:lnTo>
                  <a:close/>
                  <a:moveTo>
                    <a:pt x="114" y="130"/>
                  </a:moveTo>
                  <a:cubicBezTo>
                    <a:pt x="116" y="129"/>
                    <a:pt x="115" y="126"/>
                    <a:pt x="114" y="125"/>
                  </a:cubicBezTo>
                  <a:cubicBezTo>
                    <a:pt x="113" y="125"/>
                    <a:pt x="94" y="112"/>
                    <a:pt x="66" y="85"/>
                  </a:cubicBezTo>
                  <a:cubicBezTo>
                    <a:pt x="37" y="58"/>
                    <a:pt x="23" y="40"/>
                    <a:pt x="23" y="39"/>
                  </a:cubicBezTo>
                  <a:cubicBezTo>
                    <a:pt x="21" y="37"/>
                    <a:pt x="19" y="37"/>
                    <a:pt x="17" y="39"/>
                  </a:cubicBezTo>
                  <a:cubicBezTo>
                    <a:pt x="16" y="40"/>
                    <a:pt x="15" y="42"/>
                    <a:pt x="16" y="44"/>
                  </a:cubicBezTo>
                  <a:cubicBezTo>
                    <a:pt x="17" y="45"/>
                    <a:pt x="31" y="63"/>
                    <a:pt x="60" y="90"/>
                  </a:cubicBezTo>
                  <a:cubicBezTo>
                    <a:pt x="89" y="118"/>
                    <a:pt x="108" y="131"/>
                    <a:pt x="109" y="132"/>
                  </a:cubicBezTo>
                  <a:cubicBezTo>
                    <a:pt x="110" y="132"/>
                    <a:pt x="111" y="132"/>
                    <a:pt x="111" y="132"/>
                  </a:cubicBezTo>
                  <a:cubicBezTo>
                    <a:pt x="112" y="132"/>
                    <a:pt x="114" y="132"/>
                    <a:pt x="114" y="130"/>
                  </a:cubicBezTo>
                  <a:close/>
                  <a:moveTo>
                    <a:pt x="5" y="20"/>
                  </a:moveTo>
                  <a:cubicBezTo>
                    <a:pt x="11" y="15"/>
                    <a:pt x="19" y="14"/>
                    <a:pt x="24" y="19"/>
                  </a:cubicBezTo>
                  <a:cubicBezTo>
                    <a:pt x="6" y="39"/>
                    <a:pt x="6" y="39"/>
                    <a:pt x="6" y="39"/>
                  </a:cubicBezTo>
                  <a:cubicBezTo>
                    <a:pt x="1" y="34"/>
                    <a:pt x="0" y="25"/>
                    <a:pt x="5" y="2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000000"/>
                </a:solidFill>
                <a:latin typeface="Arial"/>
                <a:ea typeface="Arial"/>
                <a:cs typeface="Arial"/>
                <a:sym typeface="Arial"/>
              </a:endParaRPr>
            </a:p>
          </p:txBody>
        </p:sp>
      </p:grpSp>
      <p:grpSp>
        <p:nvGrpSpPr>
          <p:cNvPr id="4125" name="Google Shape;4125;p231"/>
          <p:cNvGrpSpPr/>
          <p:nvPr/>
        </p:nvGrpSpPr>
        <p:grpSpPr>
          <a:xfrm>
            <a:off x="4894022" y="2250876"/>
            <a:ext cx="137122" cy="137122"/>
            <a:chOff x="5540979" y="1514048"/>
            <a:chExt cx="1664100" cy="1664100"/>
          </a:xfrm>
        </p:grpSpPr>
        <p:sp>
          <p:nvSpPr>
            <p:cNvPr id="4126" name="Google Shape;4126;p231"/>
            <p:cNvSpPr/>
            <p:nvPr/>
          </p:nvSpPr>
          <p:spPr>
            <a:xfrm>
              <a:off x="5540979" y="1514048"/>
              <a:ext cx="1664100" cy="16641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rgbClr val="FFFFFF"/>
                </a:solidFill>
                <a:latin typeface="Georgia"/>
                <a:ea typeface="Georgia"/>
                <a:cs typeface="Georgia"/>
                <a:sym typeface="Georgia"/>
              </a:endParaRPr>
            </a:p>
          </p:txBody>
        </p:sp>
        <p:sp>
          <p:nvSpPr>
            <p:cNvPr id="4127" name="Google Shape;4127;p231"/>
            <p:cNvSpPr/>
            <p:nvPr/>
          </p:nvSpPr>
          <p:spPr>
            <a:xfrm>
              <a:off x="6004296" y="1733504"/>
              <a:ext cx="966182" cy="1225296"/>
            </a:xfrm>
            <a:custGeom>
              <a:avLst/>
              <a:gdLst/>
              <a:ahLst/>
              <a:cxnLst/>
              <a:rect l="l" t="t" r="r" b="b"/>
              <a:pathLst>
                <a:path w="184" h="234" extrusionOk="0">
                  <a:moveTo>
                    <a:pt x="184" y="165"/>
                  </a:moveTo>
                  <a:cubicBezTo>
                    <a:pt x="184" y="165"/>
                    <a:pt x="184" y="165"/>
                    <a:pt x="184" y="164"/>
                  </a:cubicBezTo>
                  <a:cubicBezTo>
                    <a:pt x="184" y="129"/>
                    <a:pt x="184" y="129"/>
                    <a:pt x="184" y="129"/>
                  </a:cubicBezTo>
                  <a:cubicBezTo>
                    <a:pt x="184" y="122"/>
                    <a:pt x="179" y="117"/>
                    <a:pt x="173" y="117"/>
                  </a:cubicBezTo>
                  <a:cubicBezTo>
                    <a:pt x="167" y="117"/>
                    <a:pt x="163" y="121"/>
                    <a:pt x="161" y="126"/>
                  </a:cubicBezTo>
                  <a:cubicBezTo>
                    <a:pt x="161" y="123"/>
                    <a:pt x="161" y="123"/>
                    <a:pt x="161" y="123"/>
                  </a:cubicBezTo>
                  <a:cubicBezTo>
                    <a:pt x="161" y="116"/>
                    <a:pt x="156" y="111"/>
                    <a:pt x="150" y="111"/>
                  </a:cubicBezTo>
                  <a:cubicBezTo>
                    <a:pt x="144" y="111"/>
                    <a:pt x="139" y="115"/>
                    <a:pt x="138" y="120"/>
                  </a:cubicBezTo>
                  <a:cubicBezTo>
                    <a:pt x="138" y="117"/>
                    <a:pt x="138" y="117"/>
                    <a:pt x="138" y="117"/>
                  </a:cubicBezTo>
                  <a:cubicBezTo>
                    <a:pt x="138" y="111"/>
                    <a:pt x="133" y="105"/>
                    <a:pt x="126" y="105"/>
                  </a:cubicBezTo>
                  <a:cubicBezTo>
                    <a:pt x="121" y="105"/>
                    <a:pt x="117" y="109"/>
                    <a:pt x="115" y="114"/>
                  </a:cubicBezTo>
                  <a:cubicBezTo>
                    <a:pt x="115" y="76"/>
                    <a:pt x="115" y="76"/>
                    <a:pt x="115" y="76"/>
                  </a:cubicBezTo>
                  <a:cubicBezTo>
                    <a:pt x="115" y="69"/>
                    <a:pt x="110" y="64"/>
                    <a:pt x="103" y="64"/>
                  </a:cubicBezTo>
                  <a:cubicBezTo>
                    <a:pt x="97" y="64"/>
                    <a:pt x="92" y="69"/>
                    <a:pt x="92" y="76"/>
                  </a:cubicBezTo>
                  <a:cubicBezTo>
                    <a:pt x="92" y="154"/>
                    <a:pt x="92" y="154"/>
                    <a:pt x="92" y="154"/>
                  </a:cubicBezTo>
                  <a:cubicBezTo>
                    <a:pt x="75" y="137"/>
                    <a:pt x="75" y="137"/>
                    <a:pt x="75" y="137"/>
                  </a:cubicBezTo>
                  <a:cubicBezTo>
                    <a:pt x="70" y="132"/>
                    <a:pt x="63" y="132"/>
                    <a:pt x="58" y="137"/>
                  </a:cubicBezTo>
                  <a:cubicBezTo>
                    <a:pt x="54" y="141"/>
                    <a:pt x="54" y="149"/>
                    <a:pt x="58" y="153"/>
                  </a:cubicBezTo>
                  <a:cubicBezTo>
                    <a:pt x="106" y="201"/>
                    <a:pt x="106" y="201"/>
                    <a:pt x="106" y="201"/>
                  </a:cubicBezTo>
                  <a:cubicBezTo>
                    <a:pt x="107" y="202"/>
                    <a:pt x="107" y="202"/>
                    <a:pt x="108" y="203"/>
                  </a:cubicBezTo>
                  <a:cubicBezTo>
                    <a:pt x="116" y="210"/>
                    <a:pt x="127" y="214"/>
                    <a:pt x="138" y="214"/>
                  </a:cubicBezTo>
                  <a:cubicBezTo>
                    <a:pt x="164" y="214"/>
                    <a:pt x="184" y="193"/>
                    <a:pt x="184" y="168"/>
                  </a:cubicBezTo>
                  <a:cubicBezTo>
                    <a:pt x="184" y="167"/>
                    <a:pt x="184" y="166"/>
                    <a:pt x="184" y="165"/>
                  </a:cubicBezTo>
                  <a:close/>
                  <a:moveTo>
                    <a:pt x="71" y="221"/>
                  </a:moveTo>
                  <a:cubicBezTo>
                    <a:pt x="65" y="221"/>
                    <a:pt x="59" y="215"/>
                    <a:pt x="59" y="208"/>
                  </a:cubicBezTo>
                  <a:cubicBezTo>
                    <a:pt x="59" y="201"/>
                    <a:pt x="65" y="195"/>
                    <a:pt x="71" y="195"/>
                  </a:cubicBezTo>
                  <a:cubicBezTo>
                    <a:pt x="79" y="195"/>
                    <a:pt x="84" y="201"/>
                    <a:pt x="84" y="208"/>
                  </a:cubicBezTo>
                  <a:cubicBezTo>
                    <a:pt x="84" y="215"/>
                    <a:pt x="79" y="221"/>
                    <a:pt x="71" y="221"/>
                  </a:cubicBezTo>
                  <a:close/>
                  <a:moveTo>
                    <a:pt x="101" y="211"/>
                  </a:moveTo>
                  <a:cubicBezTo>
                    <a:pt x="101" y="210"/>
                    <a:pt x="100" y="209"/>
                    <a:pt x="99" y="208"/>
                  </a:cubicBezTo>
                  <a:cubicBezTo>
                    <a:pt x="70" y="180"/>
                    <a:pt x="70" y="180"/>
                    <a:pt x="70" y="180"/>
                  </a:cubicBezTo>
                  <a:cubicBezTo>
                    <a:pt x="25" y="180"/>
                    <a:pt x="25" y="180"/>
                    <a:pt x="25" y="180"/>
                  </a:cubicBezTo>
                  <a:cubicBezTo>
                    <a:pt x="22" y="180"/>
                    <a:pt x="19" y="177"/>
                    <a:pt x="19" y="174"/>
                  </a:cubicBezTo>
                  <a:cubicBezTo>
                    <a:pt x="19" y="26"/>
                    <a:pt x="19" y="26"/>
                    <a:pt x="19" y="26"/>
                  </a:cubicBezTo>
                  <a:cubicBezTo>
                    <a:pt x="19" y="22"/>
                    <a:pt x="22" y="20"/>
                    <a:pt x="25" y="20"/>
                  </a:cubicBezTo>
                  <a:cubicBezTo>
                    <a:pt x="118" y="20"/>
                    <a:pt x="118" y="20"/>
                    <a:pt x="118" y="20"/>
                  </a:cubicBezTo>
                  <a:cubicBezTo>
                    <a:pt x="121" y="20"/>
                    <a:pt x="124" y="22"/>
                    <a:pt x="124" y="26"/>
                  </a:cubicBezTo>
                  <a:cubicBezTo>
                    <a:pt x="124" y="95"/>
                    <a:pt x="124" y="95"/>
                    <a:pt x="124" y="95"/>
                  </a:cubicBezTo>
                  <a:cubicBezTo>
                    <a:pt x="125" y="95"/>
                    <a:pt x="126" y="95"/>
                    <a:pt x="126" y="95"/>
                  </a:cubicBezTo>
                  <a:cubicBezTo>
                    <a:pt x="133" y="95"/>
                    <a:pt x="139" y="98"/>
                    <a:pt x="142" y="102"/>
                  </a:cubicBezTo>
                  <a:cubicBezTo>
                    <a:pt x="143" y="102"/>
                    <a:pt x="143" y="102"/>
                    <a:pt x="144" y="102"/>
                  </a:cubicBezTo>
                  <a:cubicBezTo>
                    <a:pt x="144" y="26"/>
                    <a:pt x="144" y="26"/>
                    <a:pt x="144" y="26"/>
                  </a:cubicBezTo>
                  <a:cubicBezTo>
                    <a:pt x="144" y="12"/>
                    <a:pt x="132" y="0"/>
                    <a:pt x="118" y="0"/>
                  </a:cubicBezTo>
                  <a:cubicBezTo>
                    <a:pt x="25" y="0"/>
                    <a:pt x="25" y="0"/>
                    <a:pt x="25" y="0"/>
                  </a:cubicBezTo>
                  <a:cubicBezTo>
                    <a:pt x="11" y="0"/>
                    <a:pt x="0" y="12"/>
                    <a:pt x="0" y="26"/>
                  </a:cubicBezTo>
                  <a:cubicBezTo>
                    <a:pt x="0" y="209"/>
                    <a:pt x="0" y="209"/>
                    <a:pt x="0" y="209"/>
                  </a:cubicBezTo>
                  <a:cubicBezTo>
                    <a:pt x="0" y="223"/>
                    <a:pt x="11" y="234"/>
                    <a:pt x="25" y="234"/>
                  </a:cubicBezTo>
                  <a:cubicBezTo>
                    <a:pt x="118" y="234"/>
                    <a:pt x="118" y="234"/>
                    <a:pt x="118" y="234"/>
                  </a:cubicBezTo>
                  <a:cubicBezTo>
                    <a:pt x="126" y="234"/>
                    <a:pt x="134" y="230"/>
                    <a:pt x="138" y="224"/>
                  </a:cubicBezTo>
                  <a:cubicBezTo>
                    <a:pt x="138" y="224"/>
                    <a:pt x="138" y="224"/>
                    <a:pt x="138" y="224"/>
                  </a:cubicBezTo>
                  <a:cubicBezTo>
                    <a:pt x="124" y="224"/>
                    <a:pt x="111" y="219"/>
                    <a:pt x="101" y="211"/>
                  </a:cubicBezTo>
                  <a:close/>
                  <a:moveTo>
                    <a:pt x="45" y="95"/>
                  </a:moveTo>
                  <a:cubicBezTo>
                    <a:pt x="37" y="95"/>
                    <a:pt x="37" y="95"/>
                    <a:pt x="37" y="95"/>
                  </a:cubicBezTo>
                  <a:cubicBezTo>
                    <a:pt x="33" y="95"/>
                    <a:pt x="30" y="98"/>
                    <a:pt x="30" y="101"/>
                  </a:cubicBezTo>
                  <a:cubicBezTo>
                    <a:pt x="30" y="109"/>
                    <a:pt x="30" y="109"/>
                    <a:pt x="30" y="109"/>
                  </a:cubicBezTo>
                  <a:cubicBezTo>
                    <a:pt x="30" y="113"/>
                    <a:pt x="33" y="116"/>
                    <a:pt x="37" y="116"/>
                  </a:cubicBezTo>
                  <a:cubicBezTo>
                    <a:pt x="45" y="116"/>
                    <a:pt x="45" y="116"/>
                    <a:pt x="45" y="116"/>
                  </a:cubicBezTo>
                  <a:cubicBezTo>
                    <a:pt x="48" y="116"/>
                    <a:pt x="51" y="113"/>
                    <a:pt x="51" y="109"/>
                  </a:cubicBezTo>
                  <a:cubicBezTo>
                    <a:pt x="51" y="101"/>
                    <a:pt x="51" y="101"/>
                    <a:pt x="51" y="101"/>
                  </a:cubicBezTo>
                  <a:cubicBezTo>
                    <a:pt x="51" y="98"/>
                    <a:pt x="48" y="95"/>
                    <a:pt x="45" y="95"/>
                  </a:cubicBezTo>
                  <a:close/>
                  <a:moveTo>
                    <a:pt x="76" y="95"/>
                  </a:moveTo>
                  <a:cubicBezTo>
                    <a:pt x="68" y="95"/>
                    <a:pt x="68" y="95"/>
                    <a:pt x="68" y="95"/>
                  </a:cubicBezTo>
                  <a:cubicBezTo>
                    <a:pt x="64" y="95"/>
                    <a:pt x="61" y="98"/>
                    <a:pt x="61" y="101"/>
                  </a:cubicBezTo>
                  <a:cubicBezTo>
                    <a:pt x="61" y="109"/>
                    <a:pt x="61" y="109"/>
                    <a:pt x="61" y="109"/>
                  </a:cubicBezTo>
                  <a:cubicBezTo>
                    <a:pt x="61" y="113"/>
                    <a:pt x="64" y="116"/>
                    <a:pt x="68" y="116"/>
                  </a:cubicBezTo>
                  <a:cubicBezTo>
                    <a:pt x="76" y="116"/>
                    <a:pt x="76" y="116"/>
                    <a:pt x="76" y="116"/>
                  </a:cubicBezTo>
                  <a:cubicBezTo>
                    <a:pt x="79" y="116"/>
                    <a:pt x="82" y="113"/>
                    <a:pt x="82" y="109"/>
                  </a:cubicBezTo>
                  <a:cubicBezTo>
                    <a:pt x="82" y="101"/>
                    <a:pt x="82" y="101"/>
                    <a:pt x="82" y="101"/>
                  </a:cubicBezTo>
                  <a:cubicBezTo>
                    <a:pt x="82" y="98"/>
                    <a:pt x="79" y="95"/>
                    <a:pt x="76" y="95"/>
                  </a:cubicBezTo>
                  <a:close/>
                  <a:moveTo>
                    <a:pt x="51" y="70"/>
                  </a:moveTo>
                  <a:cubicBezTo>
                    <a:pt x="51" y="67"/>
                    <a:pt x="48" y="64"/>
                    <a:pt x="45" y="64"/>
                  </a:cubicBezTo>
                  <a:cubicBezTo>
                    <a:pt x="37" y="64"/>
                    <a:pt x="37" y="64"/>
                    <a:pt x="37" y="64"/>
                  </a:cubicBezTo>
                  <a:cubicBezTo>
                    <a:pt x="33" y="64"/>
                    <a:pt x="30" y="67"/>
                    <a:pt x="30" y="70"/>
                  </a:cubicBezTo>
                  <a:cubicBezTo>
                    <a:pt x="30" y="78"/>
                    <a:pt x="30" y="78"/>
                    <a:pt x="30" y="78"/>
                  </a:cubicBezTo>
                  <a:cubicBezTo>
                    <a:pt x="30" y="82"/>
                    <a:pt x="33" y="85"/>
                    <a:pt x="37" y="85"/>
                  </a:cubicBezTo>
                  <a:cubicBezTo>
                    <a:pt x="45" y="85"/>
                    <a:pt x="45" y="85"/>
                    <a:pt x="45" y="85"/>
                  </a:cubicBezTo>
                  <a:cubicBezTo>
                    <a:pt x="48" y="85"/>
                    <a:pt x="51" y="82"/>
                    <a:pt x="51" y="78"/>
                  </a:cubicBezTo>
                  <a:lnTo>
                    <a:pt x="51" y="70"/>
                  </a:lnTo>
                  <a:close/>
                  <a:moveTo>
                    <a:pt x="82" y="70"/>
                  </a:moveTo>
                  <a:cubicBezTo>
                    <a:pt x="82" y="67"/>
                    <a:pt x="79" y="64"/>
                    <a:pt x="76" y="64"/>
                  </a:cubicBezTo>
                  <a:cubicBezTo>
                    <a:pt x="68" y="64"/>
                    <a:pt x="68" y="64"/>
                    <a:pt x="68" y="64"/>
                  </a:cubicBezTo>
                  <a:cubicBezTo>
                    <a:pt x="64" y="64"/>
                    <a:pt x="61" y="67"/>
                    <a:pt x="61" y="70"/>
                  </a:cubicBezTo>
                  <a:cubicBezTo>
                    <a:pt x="61" y="78"/>
                    <a:pt x="61" y="78"/>
                    <a:pt x="61" y="78"/>
                  </a:cubicBezTo>
                  <a:cubicBezTo>
                    <a:pt x="61" y="82"/>
                    <a:pt x="64" y="85"/>
                    <a:pt x="68" y="85"/>
                  </a:cubicBezTo>
                  <a:cubicBezTo>
                    <a:pt x="76" y="85"/>
                    <a:pt x="76" y="85"/>
                    <a:pt x="76" y="85"/>
                  </a:cubicBezTo>
                  <a:cubicBezTo>
                    <a:pt x="79" y="85"/>
                    <a:pt x="82" y="82"/>
                    <a:pt x="82" y="78"/>
                  </a:cubicBezTo>
                  <a:lnTo>
                    <a:pt x="82" y="70"/>
                  </a:lnTo>
                  <a:close/>
                  <a:moveTo>
                    <a:pt x="99" y="33"/>
                  </a:moveTo>
                  <a:cubicBezTo>
                    <a:pt x="95" y="33"/>
                    <a:pt x="92" y="36"/>
                    <a:pt x="92" y="40"/>
                  </a:cubicBezTo>
                  <a:cubicBezTo>
                    <a:pt x="92" y="48"/>
                    <a:pt x="92" y="48"/>
                    <a:pt x="92" y="48"/>
                  </a:cubicBezTo>
                  <a:cubicBezTo>
                    <a:pt x="92" y="51"/>
                    <a:pt x="95" y="54"/>
                    <a:pt x="99" y="54"/>
                  </a:cubicBezTo>
                  <a:cubicBezTo>
                    <a:pt x="107" y="54"/>
                    <a:pt x="107" y="54"/>
                    <a:pt x="107" y="54"/>
                  </a:cubicBezTo>
                  <a:cubicBezTo>
                    <a:pt x="110" y="54"/>
                    <a:pt x="113" y="51"/>
                    <a:pt x="113" y="48"/>
                  </a:cubicBezTo>
                  <a:cubicBezTo>
                    <a:pt x="113" y="40"/>
                    <a:pt x="113" y="40"/>
                    <a:pt x="113" y="40"/>
                  </a:cubicBezTo>
                  <a:cubicBezTo>
                    <a:pt x="113" y="36"/>
                    <a:pt x="110" y="33"/>
                    <a:pt x="107" y="33"/>
                  </a:cubicBezTo>
                  <a:lnTo>
                    <a:pt x="99" y="33"/>
                  </a:lnTo>
                  <a:close/>
                  <a:moveTo>
                    <a:pt x="51" y="40"/>
                  </a:moveTo>
                  <a:cubicBezTo>
                    <a:pt x="51" y="36"/>
                    <a:pt x="48" y="33"/>
                    <a:pt x="45" y="33"/>
                  </a:cubicBezTo>
                  <a:cubicBezTo>
                    <a:pt x="37" y="33"/>
                    <a:pt x="37" y="33"/>
                    <a:pt x="37" y="33"/>
                  </a:cubicBezTo>
                  <a:cubicBezTo>
                    <a:pt x="33" y="33"/>
                    <a:pt x="30" y="36"/>
                    <a:pt x="30" y="40"/>
                  </a:cubicBezTo>
                  <a:cubicBezTo>
                    <a:pt x="30" y="48"/>
                    <a:pt x="30" y="48"/>
                    <a:pt x="30" y="48"/>
                  </a:cubicBezTo>
                  <a:cubicBezTo>
                    <a:pt x="30" y="51"/>
                    <a:pt x="33" y="54"/>
                    <a:pt x="37" y="54"/>
                  </a:cubicBezTo>
                  <a:cubicBezTo>
                    <a:pt x="45" y="54"/>
                    <a:pt x="45" y="54"/>
                    <a:pt x="45" y="54"/>
                  </a:cubicBezTo>
                  <a:cubicBezTo>
                    <a:pt x="48" y="54"/>
                    <a:pt x="51" y="51"/>
                    <a:pt x="51" y="48"/>
                  </a:cubicBezTo>
                  <a:lnTo>
                    <a:pt x="51" y="40"/>
                  </a:lnTo>
                  <a:close/>
                  <a:moveTo>
                    <a:pt x="82" y="40"/>
                  </a:moveTo>
                  <a:cubicBezTo>
                    <a:pt x="82" y="36"/>
                    <a:pt x="79" y="33"/>
                    <a:pt x="76" y="33"/>
                  </a:cubicBezTo>
                  <a:cubicBezTo>
                    <a:pt x="68" y="33"/>
                    <a:pt x="68" y="33"/>
                    <a:pt x="68" y="33"/>
                  </a:cubicBezTo>
                  <a:cubicBezTo>
                    <a:pt x="64" y="33"/>
                    <a:pt x="61" y="36"/>
                    <a:pt x="61" y="40"/>
                  </a:cubicBezTo>
                  <a:cubicBezTo>
                    <a:pt x="61" y="48"/>
                    <a:pt x="61" y="48"/>
                    <a:pt x="61" y="48"/>
                  </a:cubicBezTo>
                  <a:cubicBezTo>
                    <a:pt x="61" y="51"/>
                    <a:pt x="64" y="54"/>
                    <a:pt x="68" y="54"/>
                  </a:cubicBezTo>
                  <a:cubicBezTo>
                    <a:pt x="76" y="54"/>
                    <a:pt x="76" y="54"/>
                    <a:pt x="76" y="54"/>
                  </a:cubicBezTo>
                  <a:cubicBezTo>
                    <a:pt x="79" y="54"/>
                    <a:pt x="82" y="51"/>
                    <a:pt x="82" y="48"/>
                  </a:cubicBezTo>
                  <a:lnTo>
                    <a:pt x="82" y="4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000000"/>
                </a:solidFill>
                <a:latin typeface="Arial"/>
                <a:ea typeface="Arial"/>
                <a:cs typeface="Arial"/>
                <a:sym typeface="Arial"/>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131"/>
        <p:cNvGrpSpPr/>
        <p:nvPr/>
      </p:nvGrpSpPr>
      <p:grpSpPr>
        <a:xfrm>
          <a:off x="0" y="0"/>
          <a:ext cx="0" cy="0"/>
          <a:chOff x="0" y="0"/>
          <a:chExt cx="0" cy="0"/>
        </a:xfrm>
      </p:grpSpPr>
      <p:sp>
        <p:nvSpPr>
          <p:cNvPr id="4132" name="Google Shape;4132;p232"/>
          <p:cNvSpPr/>
          <p:nvPr/>
        </p:nvSpPr>
        <p:spPr>
          <a:xfrm>
            <a:off x="4647088" y="1108326"/>
            <a:ext cx="4222500" cy="2283600"/>
          </a:xfrm>
          <a:prstGeom prst="roundRect">
            <a:avLst>
              <a:gd name="adj" fmla="val 2792"/>
            </a:avLst>
          </a:prstGeom>
          <a:noFill/>
          <a:ln w="9525" cap="flat" cmpd="sng">
            <a:solidFill>
              <a:schemeClr val="accent6"/>
            </a:solidFill>
            <a:prstDash val="dash"/>
            <a:round/>
            <a:headEnd type="none" w="sm" len="sm"/>
            <a:tailEnd type="none" w="sm" len="sm"/>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KPIs</a:t>
            </a:r>
            <a:endParaRPr sz="700">
              <a:solidFill>
                <a:schemeClr val="dk1"/>
              </a:solidFill>
              <a:latin typeface="Open Sans"/>
              <a:ea typeface="Open Sans"/>
              <a:cs typeface="Open Sans"/>
              <a:sym typeface="Open Sans"/>
            </a:endParaRPr>
          </a:p>
        </p:txBody>
      </p:sp>
      <p:sp>
        <p:nvSpPr>
          <p:cNvPr id="4133" name="Google Shape;4133;p232"/>
          <p:cNvSpPr/>
          <p:nvPr/>
        </p:nvSpPr>
        <p:spPr>
          <a:xfrm>
            <a:off x="4732348" y="1321730"/>
            <a:ext cx="1876315" cy="997323"/>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Business Value</a:t>
            </a:r>
            <a:endParaRPr sz="700">
              <a:solidFill>
                <a:schemeClr val="dk1"/>
              </a:solidFill>
              <a:latin typeface="Open Sans"/>
              <a:ea typeface="Open Sans"/>
              <a:cs typeface="Open Sans"/>
              <a:sym typeface="Open Sans"/>
            </a:endParaRPr>
          </a:p>
        </p:txBody>
      </p:sp>
      <p:sp>
        <p:nvSpPr>
          <p:cNvPr id="4134" name="Google Shape;4134;p232"/>
          <p:cNvSpPr/>
          <p:nvPr/>
        </p:nvSpPr>
        <p:spPr>
          <a:xfrm>
            <a:off x="4808739" y="1496206"/>
            <a:ext cx="1705411" cy="773748"/>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 of new capabilities/features deployed</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 of workflows automated</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User adoption rate</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Employer Service specific KPIs – # of Cases reported/channel, CSAT score</a:t>
            </a:r>
            <a:endParaRPr sz="700">
              <a:solidFill>
                <a:schemeClr val="lt1"/>
              </a:solidFill>
              <a:latin typeface="Open Sans"/>
              <a:ea typeface="Open Sans"/>
              <a:cs typeface="Open Sans"/>
              <a:sym typeface="Open Sans"/>
            </a:endParaRPr>
          </a:p>
        </p:txBody>
      </p:sp>
      <p:sp>
        <p:nvSpPr>
          <p:cNvPr id="4135" name="Google Shape;4135;p232"/>
          <p:cNvSpPr/>
          <p:nvPr/>
        </p:nvSpPr>
        <p:spPr>
          <a:xfrm>
            <a:off x="6894201" y="1321730"/>
            <a:ext cx="1876315" cy="997323"/>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Effectiveness/Productivity</a:t>
            </a:r>
            <a:endParaRPr sz="700">
              <a:solidFill>
                <a:schemeClr val="dk1"/>
              </a:solidFill>
              <a:latin typeface="Open Sans"/>
              <a:ea typeface="Open Sans"/>
              <a:cs typeface="Open Sans"/>
              <a:sym typeface="Open Sans"/>
            </a:endParaRPr>
          </a:p>
        </p:txBody>
      </p:sp>
      <p:sp>
        <p:nvSpPr>
          <p:cNvPr id="4136" name="Google Shape;4136;p232"/>
          <p:cNvSpPr/>
          <p:nvPr/>
        </p:nvSpPr>
        <p:spPr>
          <a:xfrm>
            <a:off x="6970593" y="1496206"/>
            <a:ext cx="1705411" cy="773748"/>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Resource utilization rate</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 of defects per capability/feature, % of automated test coverage</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Agile metrics - velocity (# of story points delivered), epic/release burndown, cycle time etc.</a:t>
            </a:r>
            <a:endParaRPr sz="700">
              <a:solidFill>
                <a:schemeClr val="lt1"/>
              </a:solidFill>
              <a:latin typeface="Open Sans"/>
              <a:ea typeface="Open Sans"/>
              <a:cs typeface="Open Sans"/>
              <a:sym typeface="Open Sans"/>
            </a:endParaRPr>
          </a:p>
        </p:txBody>
      </p:sp>
      <p:sp>
        <p:nvSpPr>
          <p:cNvPr id="4137" name="Google Shape;4137;p232"/>
          <p:cNvSpPr/>
          <p:nvPr/>
        </p:nvSpPr>
        <p:spPr>
          <a:xfrm>
            <a:off x="4732348" y="2482525"/>
            <a:ext cx="1876315" cy="788057"/>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Support</a:t>
            </a:r>
            <a:endParaRPr sz="700">
              <a:solidFill>
                <a:schemeClr val="dk1"/>
              </a:solidFill>
              <a:latin typeface="Open Sans"/>
              <a:ea typeface="Open Sans"/>
              <a:cs typeface="Open Sans"/>
              <a:sym typeface="Open Sans"/>
            </a:endParaRPr>
          </a:p>
        </p:txBody>
      </p:sp>
      <p:sp>
        <p:nvSpPr>
          <p:cNvPr id="4138" name="Google Shape;4138;p232"/>
          <p:cNvSpPr/>
          <p:nvPr/>
        </p:nvSpPr>
        <p:spPr>
          <a:xfrm>
            <a:off x="4808739" y="2657000"/>
            <a:ext cx="1705411" cy="53658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 of issues/incidents reported, # of issues reported by severity </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Avg. issue resolution time</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Application availability %</a:t>
            </a:r>
            <a:endParaRPr sz="700">
              <a:solidFill>
                <a:schemeClr val="lt1"/>
              </a:solidFill>
              <a:latin typeface="Open Sans"/>
              <a:ea typeface="Open Sans"/>
              <a:cs typeface="Open Sans"/>
              <a:sym typeface="Open Sans"/>
            </a:endParaRPr>
          </a:p>
        </p:txBody>
      </p:sp>
      <p:sp>
        <p:nvSpPr>
          <p:cNvPr id="4139" name="Google Shape;4139;p232"/>
          <p:cNvSpPr/>
          <p:nvPr/>
        </p:nvSpPr>
        <p:spPr>
          <a:xfrm>
            <a:off x="6894201" y="2482525"/>
            <a:ext cx="1876315" cy="788057"/>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Engagement</a:t>
            </a:r>
            <a:endParaRPr sz="700">
              <a:solidFill>
                <a:schemeClr val="dk1"/>
              </a:solidFill>
              <a:latin typeface="Open Sans"/>
              <a:ea typeface="Open Sans"/>
              <a:cs typeface="Open Sans"/>
              <a:sym typeface="Open Sans"/>
            </a:endParaRPr>
          </a:p>
        </p:txBody>
      </p:sp>
      <p:sp>
        <p:nvSpPr>
          <p:cNvPr id="4140" name="Google Shape;4140;p232"/>
          <p:cNvSpPr/>
          <p:nvPr/>
        </p:nvSpPr>
        <p:spPr>
          <a:xfrm>
            <a:off x="6970593" y="2657000"/>
            <a:ext cx="1705411" cy="53658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 of new ideas generated</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 of ideas liked/disliked, # of comments on ideas</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Engagement survey scorecards</a:t>
            </a:r>
            <a:endParaRPr sz="700">
              <a:solidFill>
                <a:schemeClr val="lt1"/>
              </a:solidFill>
              <a:latin typeface="Open Sans"/>
              <a:ea typeface="Open Sans"/>
              <a:cs typeface="Open Sans"/>
              <a:sym typeface="Open Sans"/>
            </a:endParaRPr>
          </a:p>
        </p:txBody>
      </p:sp>
      <p:sp>
        <p:nvSpPr>
          <p:cNvPr id="4141" name="Google Shape;4141;p232"/>
          <p:cNvSpPr/>
          <p:nvPr/>
        </p:nvSpPr>
        <p:spPr>
          <a:xfrm>
            <a:off x="274373" y="1093130"/>
            <a:ext cx="3256435" cy="681457"/>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Establish</a:t>
            </a:r>
            <a:endParaRPr sz="700">
              <a:solidFill>
                <a:schemeClr val="dk1"/>
              </a:solidFill>
              <a:latin typeface="Open Sans"/>
              <a:ea typeface="Open Sans"/>
              <a:cs typeface="Open Sans"/>
              <a:sym typeface="Open Sans"/>
            </a:endParaRPr>
          </a:p>
        </p:txBody>
      </p:sp>
      <p:sp>
        <p:nvSpPr>
          <p:cNvPr id="4142" name="Google Shape;4142;p232"/>
          <p:cNvSpPr/>
          <p:nvPr/>
        </p:nvSpPr>
        <p:spPr>
          <a:xfrm>
            <a:off x="406946" y="1267606"/>
            <a:ext cx="2959800" cy="4131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Key leadership roles are filled by business team members</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Remaining roles can be filled by IT (as needed) to ensure rapid establishment and go-live</a:t>
            </a:r>
            <a:endParaRPr sz="700">
              <a:solidFill>
                <a:schemeClr val="lt1"/>
              </a:solidFill>
              <a:latin typeface="Open Sans"/>
              <a:ea typeface="Open Sans"/>
              <a:cs typeface="Open Sans"/>
              <a:sym typeface="Open Sans"/>
            </a:endParaRPr>
          </a:p>
        </p:txBody>
      </p:sp>
      <p:sp>
        <p:nvSpPr>
          <p:cNvPr id="4143" name="Google Shape;4143;p232"/>
          <p:cNvSpPr/>
          <p:nvPr/>
        </p:nvSpPr>
        <p:spPr>
          <a:xfrm>
            <a:off x="288707" y="1865505"/>
            <a:ext cx="3256435" cy="891644"/>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Transitional</a:t>
            </a:r>
            <a:endParaRPr sz="700">
              <a:solidFill>
                <a:schemeClr val="dk1"/>
              </a:solidFill>
              <a:latin typeface="Open Sans"/>
              <a:ea typeface="Open Sans"/>
              <a:cs typeface="Open Sans"/>
              <a:sym typeface="Open Sans"/>
            </a:endParaRPr>
          </a:p>
        </p:txBody>
      </p:sp>
      <p:sp>
        <p:nvSpPr>
          <p:cNvPr id="4144" name="Google Shape;4144;p232"/>
          <p:cNvSpPr/>
          <p:nvPr/>
        </p:nvSpPr>
        <p:spPr>
          <a:xfrm>
            <a:off x="406946" y="2071328"/>
            <a:ext cx="2959800" cy="6216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Leadership and key execution roles are transitioned internally</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Transition includes on-the-job training, change management planning, and effective onboarding</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May require roles to be filled with two resources (temporarily) to ensure effective transition</a:t>
            </a:r>
            <a:endParaRPr sz="700">
              <a:solidFill>
                <a:schemeClr val="lt1"/>
              </a:solidFill>
              <a:latin typeface="Open Sans"/>
              <a:ea typeface="Open Sans"/>
              <a:cs typeface="Open Sans"/>
              <a:sym typeface="Open Sans"/>
            </a:endParaRPr>
          </a:p>
        </p:txBody>
      </p:sp>
      <p:sp>
        <p:nvSpPr>
          <p:cNvPr id="4145" name="Google Shape;4145;p232"/>
          <p:cNvSpPr/>
          <p:nvPr/>
        </p:nvSpPr>
        <p:spPr>
          <a:xfrm>
            <a:off x="288712" y="2848076"/>
            <a:ext cx="3242131" cy="788259"/>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Operational</a:t>
            </a:r>
            <a:endParaRPr sz="700">
              <a:solidFill>
                <a:schemeClr val="dk1"/>
              </a:solidFill>
              <a:latin typeface="Open Sans"/>
              <a:ea typeface="Open Sans"/>
              <a:cs typeface="Open Sans"/>
              <a:sym typeface="Open Sans"/>
            </a:endParaRPr>
          </a:p>
        </p:txBody>
      </p:sp>
      <p:sp>
        <p:nvSpPr>
          <p:cNvPr id="4146" name="Google Shape;4146;p232"/>
          <p:cNvSpPr/>
          <p:nvPr/>
        </p:nvSpPr>
        <p:spPr>
          <a:xfrm>
            <a:off x="406946" y="3053899"/>
            <a:ext cx="2946900" cy="4917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Organization establishes a steady state operating model for Employer Onboarding strategy</a:t>
            </a:r>
            <a:endParaRPr sz="700">
              <a:solidFill>
                <a:schemeClr val="lt1"/>
              </a:solidFill>
              <a:latin typeface="Open Sans"/>
              <a:ea typeface="Open Sans"/>
              <a:cs typeface="Open Sans"/>
              <a:sym typeface="Open Sans"/>
            </a:endParaRPr>
          </a:p>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Vendor resources continue to support execution and project capacity needs</a:t>
            </a:r>
            <a:endParaRPr sz="700">
              <a:solidFill>
                <a:schemeClr val="lt1"/>
              </a:solidFill>
              <a:latin typeface="Open Sans"/>
              <a:ea typeface="Open Sans"/>
              <a:cs typeface="Open Sans"/>
              <a:sym typeface="Open Sans"/>
            </a:endParaRPr>
          </a:p>
        </p:txBody>
      </p:sp>
      <p:sp>
        <p:nvSpPr>
          <p:cNvPr id="4147" name="Google Shape;4147;p232"/>
          <p:cNvSpPr/>
          <p:nvPr/>
        </p:nvSpPr>
        <p:spPr>
          <a:xfrm rot="34674">
            <a:off x="3687714" y="1424925"/>
            <a:ext cx="624632" cy="1272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48" name="Google Shape;4148;p232"/>
          <p:cNvSpPr/>
          <p:nvPr/>
        </p:nvSpPr>
        <p:spPr>
          <a:xfrm rot="34674">
            <a:off x="3687714" y="2252881"/>
            <a:ext cx="624632" cy="1272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49" name="Google Shape;4149;p232"/>
          <p:cNvSpPr/>
          <p:nvPr/>
        </p:nvSpPr>
        <p:spPr>
          <a:xfrm rot="34674">
            <a:off x="3687714" y="3106749"/>
            <a:ext cx="624632" cy="1272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50" name="Google Shape;4150;p232"/>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151" name="Google Shape;4151;p232"/>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152" name="Google Shape;4152;p232"/>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153" name="Google Shape;4153;p232"/>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154" name="Google Shape;4154;p232"/>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155" name="Google Shape;4155;p232"/>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156" name="Google Shape;4156;p232"/>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Context Information:</a:t>
            </a:r>
            <a:endParaRPr sz="600" b="1">
              <a:solidFill>
                <a:schemeClr val="lt1"/>
              </a:solidFill>
              <a:latin typeface="Open Sans"/>
              <a:ea typeface="Open Sans"/>
              <a:cs typeface="Open Sans"/>
              <a:sym typeface="Open Sans"/>
            </a:endParaRPr>
          </a:p>
        </p:txBody>
      </p:sp>
      <p:sp>
        <p:nvSpPr>
          <p:cNvPr id="4157" name="Google Shape;4157;p232"/>
          <p:cNvSpPr txBox="1"/>
          <p:nvPr/>
        </p:nvSpPr>
        <p:spPr>
          <a:xfrm>
            <a:off x="45097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158" name="Google Shape;4158;p232"/>
          <p:cNvSpPr txBox="1">
            <a:spLocks noGrp="1"/>
          </p:cNvSpPr>
          <p:nvPr>
            <p:ph type="title"/>
          </p:nvPr>
        </p:nvSpPr>
        <p:spPr>
          <a:xfrm>
            <a:off x="274325" y="490527"/>
            <a:ext cx="85953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Operational Model with metrics</a:t>
            </a:r>
            <a:endParaRPr/>
          </a:p>
        </p:txBody>
      </p:sp>
      <p:sp>
        <p:nvSpPr>
          <p:cNvPr id="4159" name="Google Shape;4159;p232"/>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4160" name="Google Shape;4160;p232"/>
          <p:cNvSpPr/>
          <p:nvPr/>
        </p:nvSpPr>
        <p:spPr>
          <a:xfrm>
            <a:off x="274375" y="3820027"/>
            <a:ext cx="2291400" cy="12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Next steps</a:t>
            </a:r>
            <a:endParaRPr sz="800" b="1">
              <a:solidFill>
                <a:schemeClr val="accent2"/>
              </a:solidFill>
              <a:latin typeface="Open Sans"/>
              <a:ea typeface="Open Sans"/>
              <a:cs typeface="Open Sans"/>
              <a:sym typeface="Open Sans"/>
            </a:endParaRPr>
          </a:p>
        </p:txBody>
      </p:sp>
      <p:sp>
        <p:nvSpPr>
          <p:cNvPr id="4161" name="Google Shape;4161;p232"/>
          <p:cNvSpPr/>
          <p:nvPr/>
        </p:nvSpPr>
        <p:spPr>
          <a:xfrm>
            <a:off x="274375" y="3995569"/>
            <a:ext cx="8595300" cy="7671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23952" algn="l" rtl="0">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Document and Formalize - High level Operating model</a:t>
            </a:r>
            <a:endParaRPr sz="800">
              <a:solidFill>
                <a:schemeClr val="lt1"/>
              </a:solidFill>
              <a:latin typeface="Open Sans"/>
              <a:ea typeface="Open Sans"/>
              <a:cs typeface="Open Sans"/>
              <a:sym typeface="Open Sans"/>
            </a:endParaRPr>
          </a:p>
          <a:p>
            <a:pPr marL="109728" lvl="0" indent="-123952" algn="l" rtl="0">
              <a:spcBef>
                <a:spcPts val="10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Confirm - Roles and Responsibilities, skills and capabilities, KPIs and SLAs</a:t>
            </a:r>
            <a:endParaRPr sz="800">
              <a:solidFill>
                <a:schemeClr val="lt1"/>
              </a:solidFill>
              <a:latin typeface="Open Sans"/>
              <a:ea typeface="Open Sans"/>
              <a:cs typeface="Open Sans"/>
              <a:sym typeface="Open Sans"/>
            </a:endParaRPr>
          </a:p>
          <a:p>
            <a:pPr marL="109728" lvl="0" indent="-123952" algn="l" rtl="0">
              <a:spcBef>
                <a:spcPts val="10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Refine - Transformational backlog and confirm the tooling</a:t>
            </a:r>
            <a:endParaRPr sz="800">
              <a:solidFill>
                <a:schemeClr val="lt1"/>
              </a:solidFill>
              <a:latin typeface="Open Sans"/>
              <a:ea typeface="Open Sans"/>
              <a:cs typeface="Open Sans"/>
              <a:sym typeface="Open Sans"/>
            </a:endParaRPr>
          </a:p>
          <a:p>
            <a:pPr marL="109728" lvl="0" indent="-123952" algn="l" rtl="0">
              <a:spcBef>
                <a:spcPts val="100"/>
              </a:spcBef>
              <a:spcAft>
                <a:spcPts val="100"/>
              </a:spcAft>
              <a:buClr>
                <a:schemeClr val="lt1"/>
              </a:buClr>
              <a:buSzPts val="800"/>
              <a:buFont typeface="Open Sans"/>
              <a:buChar char="•"/>
            </a:pPr>
            <a:r>
              <a:rPr lang="en" sz="800">
                <a:solidFill>
                  <a:schemeClr val="lt1"/>
                </a:solidFill>
                <a:latin typeface="Open Sans"/>
                <a:ea typeface="Open Sans"/>
                <a:cs typeface="Open Sans"/>
                <a:sym typeface="Open Sans"/>
              </a:rPr>
              <a:t>Adhere - To established metrics by implementing periodic and real time monitoring, alerting and reporting</a:t>
            </a:r>
            <a:endParaRPr sz="800">
              <a:solidFill>
                <a:schemeClr val="lt1"/>
              </a:solidFill>
              <a:latin typeface="Open Sans"/>
              <a:ea typeface="Open Sans"/>
              <a:cs typeface="Open Sans"/>
              <a:sym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165"/>
        <p:cNvGrpSpPr/>
        <p:nvPr/>
      </p:nvGrpSpPr>
      <p:grpSpPr>
        <a:xfrm>
          <a:off x="0" y="0"/>
          <a:ext cx="0" cy="0"/>
          <a:chOff x="0" y="0"/>
          <a:chExt cx="0" cy="0"/>
        </a:xfrm>
      </p:grpSpPr>
      <p:sp>
        <p:nvSpPr>
          <p:cNvPr id="4166" name="Google Shape;4166;p233"/>
          <p:cNvSpPr/>
          <p:nvPr/>
        </p:nvSpPr>
        <p:spPr>
          <a:xfrm>
            <a:off x="6415873" y="1100450"/>
            <a:ext cx="2453700" cy="5787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Achieved</a:t>
            </a:r>
            <a:endParaRPr sz="700">
              <a:solidFill>
                <a:schemeClr val="dk1"/>
              </a:solidFill>
              <a:latin typeface="Open Sans"/>
              <a:ea typeface="Open Sans"/>
              <a:cs typeface="Open Sans"/>
              <a:sym typeface="Open Sans"/>
            </a:endParaRPr>
          </a:p>
        </p:txBody>
      </p:sp>
      <p:sp>
        <p:nvSpPr>
          <p:cNvPr id="4167" name="Google Shape;4167;p233"/>
          <p:cNvSpPr/>
          <p:nvPr/>
        </p:nvSpPr>
        <p:spPr>
          <a:xfrm>
            <a:off x="6497023" y="1252850"/>
            <a:ext cx="2291400" cy="3750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spcBef>
                <a:spcPts val="0"/>
              </a:spcBef>
              <a:spcAft>
                <a:spcPts val="0"/>
              </a:spcAft>
              <a:buNone/>
            </a:pPr>
            <a:r>
              <a:rPr lang="en" sz="700">
                <a:solidFill>
                  <a:schemeClr val="lt1"/>
                </a:solidFill>
                <a:latin typeface="Open Sans"/>
                <a:ea typeface="Open Sans"/>
                <a:cs typeface="Open Sans"/>
                <a:sym typeface="Open Sans"/>
              </a:rPr>
              <a:t>Reduced waste of duplication of effort and potential manual errors</a:t>
            </a:r>
            <a:endParaRPr sz="700">
              <a:solidFill>
                <a:schemeClr val="lt1"/>
              </a:solidFill>
              <a:latin typeface="Open Sans"/>
              <a:ea typeface="Open Sans"/>
              <a:cs typeface="Open Sans"/>
              <a:sym typeface="Open Sans"/>
            </a:endParaRPr>
          </a:p>
        </p:txBody>
      </p:sp>
      <p:sp>
        <p:nvSpPr>
          <p:cNvPr id="4168" name="Google Shape;4168;p233"/>
          <p:cNvSpPr/>
          <p:nvPr/>
        </p:nvSpPr>
        <p:spPr>
          <a:xfrm>
            <a:off x="6415873" y="1770606"/>
            <a:ext cx="2453700" cy="5787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Increased</a:t>
            </a:r>
            <a:endParaRPr sz="700">
              <a:solidFill>
                <a:schemeClr val="dk1"/>
              </a:solidFill>
              <a:latin typeface="Open Sans"/>
              <a:ea typeface="Open Sans"/>
              <a:cs typeface="Open Sans"/>
              <a:sym typeface="Open Sans"/>
            </a:endParaRPr>
          </a:p>
        </p:txBody>
      </p:sp>
      <p:sp>
        <p:nvSpPr>
          <p:cNvPr id="4169" name="Google Shape;4169;p233"/>
          <p:cNvSpPr/>
          <p:nvPr/>
        </p:nvSpPr>
        <p:spPr>
          <a:xfrm>
            <a:off x="6497023" y="1923008"/>
            <a:ext cx="2291400" cy="3750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spcBef>
                <a:spcPts val="0"/>
              </a:spcBef>
              <a:spcAft>
                <a:spcPts val="0"/>
              </a:spcAft>
              <a:buNone/>
            </a:pPr>
            <a:r>
              <a:rPr lang="en" sz="700">
                <a:solidFill>
                  <a:schemeClr val="lt1"/>
                </a:solidFill>
                <a:latin typeface="Open Sans"/>
                <a:ea typeface="Open Sans"/>
                <a:cs typeface="Open Sans"/>
                <a:sym typeface="Open Sans"/>
              </a:rPr>
              <a:t>Efficiency and Accountability during content creation and content management</a:t>
            </a:r>
            <a:endParaRPr sz="700">
              <a:solidFill>
                <a:schemeClr val="lt1"/>
              </a:solidFill>
              <a:latin typeface="Open Sans"/>
              <a:ea typeface="Open Sans"/>
              <a:cs typeface="Open Sans"/>
              <a:sym typeface="Open Sans"/>
            </a:endParaRPr>
          </a:p>
        </p:txBody>
      </p:sp>
      <p:sp>
        <p:nvSpPr>
          <p:cNvPr id="4170" name="Google Shape;4170;p233"/>
          <p:cNvSpPr/>
          <p:nvPr/>
        </p:nvSpPr>
        <p:spPr>
          <a:xfrm>
            <a:off x="6415873" y="2462062"/>
            <a:ext cx="2453700" cy="5787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Organized</a:t>
            </a:r>
            <a:endParaRPr sz="700">
              <a:solidFill>
                <a:schemeClr val="dk1"/>
              </a:solidFill>
              <a:latin typeface="Open Sans"/>
              <a:ea typeface="Open Sans"/>
              <a:cs typeface="Open Sans"/>
              <a:sym typeface="Open Sans"/>
            </a:endParaRPr>
          </a:p>
        </p:txBody>
      </p:sp>
      <p:sp>
        <p:nvSpPr>
          <p:cNvPr id="4171" name="Google Shape;4171;p233"/>
          <p:cNvSpPr/>
          <p:nvPr/>
        </p:nvSpPr>
        <p:spPr>
          <a:xfrm>
            <a:off x="6497023" y="2614467"/>
            <a:ext cx="2291400" cy="3750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spcBef>
                <a:spcPts val="0"/>
              </a:spcBef>
              <a:spcAft>
                <a:spcPts val="0"/>
              </a:spcAft>
              <a:buNone/>
            </a:pPr>
            <a:r>
              <a:rPr lang="en" sz="700">
                <a:solidFill>
                  <a:schemeClr val="lt1"/>
                </a:solidFill>
                <a:latin typeface="Open Sans"/>
                <a:ea typeface="Open Sans"/>
                <a:cs typeface="Open Sans"/>
                <a:sym typeface="Open Sans"/>
              </a:rPr>
              <a:t>Old and new content by proper tagging, versioning and archiving</a:t>
            </a:r>
            <a:endParaRPr sz="700">
              <a:solidFill>
                <a:schemeClr val="lt1"/>
              </a:solidFill>
              <a:latin typeface="Open Sans"/>
              <a:ea typeface="Open Sans"/>
              <a:cs typeface="Open Sans"/>
              <a:sym typeface="Open Sans"/>
            </a:endParaRPr>
          </a:p>
        </p:txBody>
      </p:sp>
      <p:sp>
        <p:nvSpPr>
          <p:cNvPr id="4172" name="Google Shape;4172;p233"/>
          <p:cNvSpPr/>
          <p:nvPr/>
        </p:nvSpPr>
        <p:spPr>
          <a:xfrm>
            <a:off x="6415873" y="3153041"/>
            <a:ext cx="2453700" cy="612600"/>
          </a:xfrm>
          <a:prstGeom prst="roundRect">
            <a:avLst>
              <a:gd name="adj" fmla="val 2792"/>
            </a:avLst>
          </a:prstGeom>
          <a:solidFill>
            <a:schemeClr val="lt2"/>
          </a:solidFill>
          <a:ln>
            <a:noFill/>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Encompassed</a:t>
            </a:r>
            <a:endParaRPr sz="700">
              <a:solidFill>
                <a:schemeClr val="dk1"/>
              </a:solidFill>
              <a:latin typeface="Open Sans"/>
              <a:ea typeface="Open Sans"/>
              <a:cs typeface="Open Sans"/>
              <a:sym typeface="Open Sans"/>
            </a:endParaRPr>
          </a:p>
        </p:txBody>
      </p:sp>
      <p:sp>
        <p:nvSpPr>
          <p:cNvPr id="4173" name="Google Shape;4173;p233"/>
          <p:cNvSpPr/>
          <p:nvPr/>
        </p:nvSpPr>
        <p:spPr>
          <a:xfrm>
            <a:off x="6497023" y="3305449"/>
            <a:ext cx="2291400" cy="3747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0" lvl="0" indent="0" algn="l" rtl="0">
              <a:spcBef>
                <a:spcPts val="0"/>
              </a:spcBef>
              <a:spcAft>
                <a:spcPts val="0"/>
              </a:spcAft>
              <a:buNone/>
            </a:pPr>
            <a:r>
              <a:rPr lang="en" sz="700">
                <a:solidFill>
                  <a:schemeClr val="lt1"/>
                </a:solidFill>
                <a:latin typeface="Open Sans"/>
                <a:ea typeface="Open Sans"/>
                <a:cs typeface="Open Sans"/>
                <a:sym typeface="Open Sans"/>
              </a:rPr>
              <a:t>Knowledge Management (KM), Enterprise Content Management (ECM), Digital Asset Management (DAM), and Multi - media Management</a:t>
            </a:r>
            <a:endParaRPr sz="700">
              <a:solidFill>
                <a:schemeClr val="lt1"/>
              </a:solidFill>
              <a:latin typeface="Open Sans"/>
              <a:ea typeface="Open Sans"/>
              <a:cs typeface="Open Sans"/>
              <a:sym typeface="Open Sans"/>
            </a:endParaRPr>
          </a:p>
        </p:txBody>
      </p:sp>
      <p:sp>
        <p:nvSpPr>
          <p:cNvPr id="4174" name="Google Shape;4174;p233"/>
          <p:cNvSpPr/>
          <p:nvPr/>
        </p:nvSpPr>
        <p:spPr>
          <a:xfrm>
            <a:off x="274327" y="1291262"/>
            <a:ext cx="1706805" cy="2283600"/>
          </a:xfrm>
          <a:prstGeom prst="roundRect">
            <a:avLst>
              <a:gd name="adj" fmla="val 2792"/>
            </a:avLst>
          </a:prstGeom>
          <a:noFill/>
          <a:ln w="9525" cap="flat" cmpd="sng">
            <a:solidFill>
              <a:schemeClr val="accent6"/>
            </a:solidFill>
            <a:prstDash val="dash"/>
            <a:round/>
            <a:headEnd type="none" w="sm" len="sm"/>
            <a:tailEnd type="none" w="sm" len="sm"/>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Document Governance Structure</a:t>
            </a:r>
            <a:endParaRPr sz="700">
              <a:solidFill>
                <a:schemeClr val="dk1"/>
              </a:solidFill>
              <a:latin typeface="Open Sans"/>
              <a:ea typeface="Open Sans"/>
              <a:cs typeface="Open Sans"/>
              <a:sym typeface="Open Sans"/>
            </a:endParaRPr>
          </a:p>
        </p:txBody>
      </p:sp>
      <p:sp>
        <p:nvSpPr>
          <p:cNvPr id="4175" name="Google Shape;4175;p233"/>
          <p:cNvSpPr/>
          <p:nvPr/>
        </p:nvSpPr>
        <p:spPr>
          <a:xfrm>
            <a:off x="379585" y="1608812"/>
            <a:ext cx="1452300" cy="1800900"/>
          </a:xfrm>
          <a:prstGeom prst="roundRect">
            <a:avLst>
              <a:gd name="adj" fmla="val 16667"/>
            </a:avLst>
          </a:prstGeom>
          <a:solidFill>
            <a:schemeClr val="lt2"/>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5B6771"/>
              </a:solidFill>
              <a:latin typeface="Open Sans"/>
              <a:ea typeface="Open Sans"/>
              <a:cs typeface="Open Sans"/>
              <a:sym typeface="Open Sans"/>
            </a:endParaRPr>
          </a:p>
        </p:txBody>
      </p:sp>
      <p:sp>
        <p:nvSpPr>
          <p:cNvPr id="4176" name="Google Shape;4176;p233"/>
          <p:cNvSpPr/>
          <p:nvPr/>
        </p:nvSpPr>
        <p:spPr>
          <a:xfrm>
            <a:off x="488637" y="1720603"/>
            <a:ext cx="1234200" cy="3201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a:solidFill>
                  <a:srgbClr val="FFFFFF"/>
                </a:solidFill>
                <a:latin typeface="Open Sans"/>
                <a:ea typeface="Open Sans"/>
                <a:cs typeface="Open Sans"/>
                <a:sym typeface="Open Sans"/>
              </a:rPr>
              <a:t>Content Identification</a:t>
            </a:r>
            <a:endParaRPr sz="700" b="0" i="1" u="none" strike="noStrike" cap="none">
              <a:solidFill>
                <a:srgbClr val="FFFFFF"/>
              </a:solidFill>
              <a:latin typeface="Open Sans"/>
              <a:ea typeface="Open Sans"/>
              <a:cs typeface="Open Sans"/>
              <a:sym typeface="Open Sans"/>
            </a:endParaRPr>
          </a:p>
        </p:txBody>
      </p:sp>
      <p:sp>
        <p:nvSpPr>
          <p:cNvPr id="4177" name="Google Shape;4177;p233"/>
          <p:cNvSpPr/>
          <p:nvPr/>
        </p:nvSpPr>
        <p:spPr>
          <a:xfrm>
            <a:off x="488637" y="2122023"/>
            <a:ext cx="1234200" cy="3201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a:solidFill>
                  <a:srgbClr val="FFFFFF"/>
                </a:solidFill>
                <a:latin typeface="Open Sans"/>
                <a:ea typeface="Open Sans"/>
                <a:cs typeface="Open Sans"/>
                <a:sym typeface="Open Sans"/>
              </a:rPr>
              <a:t>Leverage existing tools (Confluence)</a:t>
            </a:r>
            <a:endParaRPr sz="700" b="0" i="1" u="none" strike="noStrike" cap="none">
              <a:solidFill>
                <a:srgbClr val="FFFFFF"/>
              </a:solidFill>
              <a:latin typeface="Open Sans"/>
              <a:ea typeface="Open Sans"/>
              <a:cs typeface="Open Sans"/>
              <a:sym typeface="Open Sans"/>
            </a:endParaRPr>
          </a:p>
        </p:txBody>
      </p:sp>
      <p:sp>
        <p:nvSpPr>
          <p:cNvPr id="4178" name="Google Shape;4178;p233"/>
          <p:cNvSpPr/>
          <p:nvPr/>
        </p:nvSpPr>
        <p:spPr>
          <a:xfrm>
            <a:off x="488637" y="2523443"/>
            <a:ext cx="1234200" cy="3201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a:solidFill>
                  <a:srgbClr val="FFFFFF"/>
                </a:solidFill>
                <a:latin typeface="Open Sans"/>
                <a:ea typeface="Open Sans"/>
                <a:cs typeface="Open Sans"/>
                <a:sym typeface="Open Sans"/>
              </a:rPr>
              <a:t>Environment Set up</a:t>
            </a:r>
            <a:endParaRPr sz="700" b="0" i="1" u="none" strike="noStrike" cap="none">
              <a:solidFill>
                <a:srgbClr val="FFFFFF"/>
              </a:solidFill>
              <a:latin typeface="Open Sans"/>
              <a:ea typeface="Open Sans"/>
              <a:cs typeface="Open Sans"/>
              <a:sym typeface="Open Sans"/>
            </a:endParaRPr>
          </a:p>
        </p:txBody>
      </p:sp>
      <p:sp>
        <p:nvSpPr>
          <p:cNvPr id="4179" name="Google Shape;4179;p233"/>
          <p:cNvSpPr/>
          <p:nvPr/>
        </p:nvSpPr>
        <p:spPr>
          <a:xfrm>
            <a:off x="488637" y="2924863"/>
            <a:ext cx="1234200" cy="3174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B6771"/>
              </a:buClr>
              <a:buSzPts val="800"/>
              <a:buFont typeface="Arial"/>
              <a:buNone/>
            </a:pPr>
            <a:r>
              <a:rPr lang="en" sz="700">
                <a:solidFill>
                  <a:srgbClr val="FFFFFF"/>
                </a:solidFill>
                <a:latin typeface="Open Sans"/>
                <a:ea typeface="Open Sans"/>
                <a:cs typeface="Open Sans"/>
                <a:sym typeface="Open Sans"/>
              </a:rPr>
              <a:t>Content Migration and Content Organization</a:t>
            </a:r>
            <a:endParaRPr sz="700" b="0" i="1" u="none" strike="noStrike" cap="none">
              <a:solidFill>
                <a:srgbClr val="FFFFFF"/>
              </a:solidFill>
              <a:latin typeface="Open Sans"/>
              <a:ea typeface="Open Sans"/>
              <a:cs typeface="Open Sans"/>
              <a:sym typeface="Open Sans"/>
            </a:endParaRPr>
          </a:p>
        </p:txBody>
      </p:sp>
      <p:grpSp>
        <p:nvGrpSpPr>
          <p:cNvPr id="4180" name="Google Shape;4180;p233"/>
          <p:cNvGrpSpPr/>
          <p:nvPr/>
        </p:nvGrpSpPr>
        <p:grpSpPr>
          <a:xfrm>
            <a:off x="5947572" y="1380284"/>
            <a:ext cx="468451" cy="2105556"/>
            <a:chOff x="4110075" y="1307592"/>
            <a:chExt cx="893650" cy="2105556"/>
          </a:xfrm>
        </p:grpSpPr>
        <p:sp>
          <p:nvSpPr>
            <p:cNvPr id="4181" name="Google Shape;4181;p233"/>
            <p:cNvSpPr/>
            <p:nvPr/>
          </p:nvSpPr>
          <p:spPr>
            <a:xfrm rot="24414">
              <a:off x="4110063" y="1310742"/>
              <a:ext cx="887122" cy="1272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82" name="Google Shape;4182;p233"/>
            <p:cNvSpPr/>
            <p:nvPr/>
          </p:nvSpPr>
          <p:spPr>
            <a:xfrm rot="24414">
              <a:off x="4110063" y="1993494"/>
              <a:ext cx="887122" cy="1272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83" name="Google Shape;4183;p233"/>
            <p:cNvSpPr/>
            <p:nvPr/>
          </p:nvSpPr>
          <p:spPr>
            <a:xfrm rot="24414">
              <a:off x="4110063" y="3282798"/>
              <a:ext cx="887122" cy="1272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84" name="Google Shape;4184;p233"/>
            <p:cNvSpPr/>
            <p:nvPr/>
          </p:nvSpPr>
          <p:spPr>
            <a:xfrm rot="24414">
              <a:off x="4116613" y="2676246"/>
              <a:ext cx="887122" cy="1272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grpSp>
      <p:sp>
        <p:nvSpPr>
          <p:cNvPr id="4185" name="Google Shape;4185;p233"/>
          <p:cNvSpPr/>
          <p:nvPr/>
        </p:nvSpPr>
        <p:spPr>
          <a:xfrm>
            <a:off x="2044190" y="1755212"/>
            <a:ext cx="1549200" cy="1545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Open Sans"/>
                <a:ea typeface="Open Sans"/>
                <a:cs typeface="Open Sans"/>
                <a:sym typeface="Open Sans"/>
              </a:rPr>
              <a:t>Single Content Repository</a:t>
            </a:r>
            <a:endParaRPr sz="900">
              <a:solidFill>
                <a:schemeClr val="dk1"/>
              </a:solidFill>
              <a:latin typeface="Open Sans"/>
              <a:ea typeface="Open Sans"/>
              <a:cs typeface="Open Sans"/>
              <a:sym typeface="Open Sans"/>
            </a:endParaRPr>
          </a:p>
          <a:p>
            <a:pPr marL="109728" lvl="0" indent="-130302" algn="l" rtl="0">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Confluence</a:t>
            </a:r>
            <a:endParaRPr sz="900">
              <a:solidFill>
                <a:schemeClr val="dk1"/>
              </a:solidFill>
              <a:latin typeface="Open Sans"/>
              <a:ea typeface="Open Sans"/>
              <a:cs typeface="Open Sans"/>
              <a:sym typeface="Open Sans"/>
            </a:endParaRPr>
          </a:p>
          <a:p>
            <a:pPr marL="109728" lvl="0" indent="-130302" algn="l" rtl="0">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G: drive</a:t>
            </a:r>
            <a:endParaRPr sz="900">
              <a:solidFill>
                <a:schemeClr val="dk1"/>
              </a:solidFill>
              <a:latin typeface="Open Sans"/>
              <a:ea typeface="Open Sans"/>
              <a:cs typeface="Open Sans"/>
              <a:sym typeface="Open Sans"/>
            </a:endParaRPr>
          </a:p>
          <a:p>
            <a:pPr marL="109728" lvl="0" indent="-130302" algn="l" rtl="0">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Hard drive</a:t>
            </a:r>
            <a:endParaRPr sz="900">
              <a:solidFill>
                <a:schemeClr val="dk1"/>
              </a:solidFill>
              <a:latin typeface="Open Sans"/>
              <a:ea typeface="Open Sans"/>
              <a:cs typeface="Open Sans"/>
              <a:sym typeface="Open Sans"/>
            </a:endParaRPr>
          </a:p>
          <a:p>
            <a:pPr marL="109728" lvl="0" indent="-130302" algn="l" rtl="0">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Email</a:t>
            </a:r>
            <a:endParaRPr sz="900">
              <a:solidFill>
                <a:schemeClr val="dk1"/>
              </a:solidFill>
              <a:latin typeface="Open Sans"/>
              <a:ea typeface="Open Sans"/>
              <a:cs typeface="Open Sans"/>
              <a:sym typeface="Open Sans"/>
            </a:endParaRPr>
          </a:p>
        </p:txBody>
      </p:sp>
      <p:sp>
        <p:nvSpPr>
          <p:cNvPr id="4186" name="Google Shape;4186;p233"/>
          <p:cNvSpPr/>
          <p:nvPr/>
        </p:nvSpPr>
        <p:spPr>
          <a:xfrm rot="52803">
            <a:off x="3613218" y="2369763"/>
            <a:ext cx="585969" cy="1272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87" name="Google Shape;4187;p233"/>
          <p:cNvSpPr/>
          <p:nvPr/>
        </p:nvSpPr>
        <p:spPr>
          <a:xfrm>
            <a:off x="4217710" y="1291262"/>
            <a:ext cx="1706805" cy="2283600"/>
          </a:xfrm>
          <a:prstGeom prst="roundRect">
            <a:avLst>
              <a:gd name="adj" fmla="val 2792"/>
            </a:avLst>
          </a:prstGeom>
          <a:noFill/>
          <a:ln w="9525" cap="flat" cmpd="sng">
            <a:solidFill>
              <a:schemeClr val="accent6"/>
            </a:solidFill>
            <a:prstDash val="dash"/>
            <a:round/>
            <a:headEnd type="none" w="sm" len="sm"/>
            <a:tailEnd type="none" w="sm" len="sm"/>
          </a:ln>
        </p:spPr>
        <p:txBody>
          <a:bodyPr spcFirstLastPara="1" wrap="square" lIns="27425" tIns="27425" rIns="27425" bIns="27425" anchor="t" anchorCtr="0">
            <a:noAutofit/>
          </a:bodyPr>
          <a:lstStyle/>
          <a:p>
            <a:pPr marL="0" lvl="0" indent="0" algn="ctr" rtl="0">
              <a:lnSpc>
                <a:spcPct val="100000"/>
              </a:lnSpc>
              <a:spcBef>
                <a:spcPts val="0"/>
              </a:spcBef>
              <a:spcAft>
                <a:spcPts val="0"/>
              </a:spcAft>
              <a:buNone/>
            </a:pPr>
            <a:r>
              <a:rPr lang="en" sz="700" b="1">
                <a:solidFill>
                  <a:schemeClr val="dk1"/>
                </a:solidFill>
                <a:latin typeface="Open Sans"/>
                <a:ea typeface="Open Sans"/>
                <a:cs typeface="Open Sans"/>
                <a:sym typeface="Open Sans"/>
              </a:rPr>
              <a:t>Document Storage Portals</a:t>
            </a:r>
            <a:endParaRPr sz="700" b="1">
              <a:solidFill>
                <a:schemeClr val="dk1"/>
              </a:solidFill>
              <a:latin typeface="Open Sans"/>
              <a:ea typeface="Open Sans"/>
              <a:cs typeface="Open Sans"/>
              <a:sym typeface="Open Sans"/>
            </a:endParaRPr>
          </a:p>
          <a:p>
            <a:pPr marL="0" lvl="0" indent="0" algn="ctr" rtl="0">
              <a:lnSpc>
                <a:spcPct val="100000"/>
              </a:lnSpc>
              <a:spcBef>
                <a:spcPts val="0"/>
              </a:spcBef>
              <a:spcAft>
                <a:spcPts val="0"/>
              </a:spcAft>
              <a:buNone/>
            </a:pPr>
            <a:r>
              <a:rPr lang="en" sz="700">
                <a:solidFill>
                  <a:schemeClr val="dk1"/>
                </a:solidFill>
                <a:latin typeface="Open Sans"/>
                <a:ea typeface="Open Sans"/>
                <a:cs typeface="Open Sans"/>
                <a:sym typeface="Open Sans"/>
              </a:rPr>
              <a:t>Tailored to any audience</a:t>
            </a:r>
            <a:endParaRPr sz="700">
              <a:solidFill>
                <a:schemeClr val="dk1"/>
              </a:solidFill>
              <a:latin typeface="Open Sans"/>
              <a:ea typeface="Open Sans"/>
              <a:cs typeface="Open Sans"/>
              <a:sym typeface="Open Sans"/>
            </a:endParaRPr>
          </a:p>
        </p:txBody>
      </p:sp>
      <p:sp>
        <p:nvSpPr>
          <p:cNvPr id="4188" name="Google Shape;4188;p233"/>
          <p:cNvSpPr/>
          <p:nvPr/>
        </p:nvSpPr>
        <p:spPr>
          <a:xfrm>
            <a:off x="4322968" y="1608812"/>
            <a:ext cx="1452300" cy="1800900"/>
          </a:xfrm>
          <a:prstGeom prst="roundRect">
            <a:avLst>
              <a:gd name="adj" fmla="val 16667"/>
            </a:avLst>
          </a:prstGeom>
          <a:solidFill>
            <a:schemeClr val="lt2"/>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5B6771"/>
              </a:solidFill>
              <a:latin typeface="Open Sans"/>
              <a:ea typeface="Open Sans"/>
              <a:cs typeface="Open Sans"/>
              <a:sym typeface="Open Sans"/>
            </a:endParaRPr>
          </a:p>
        </p:txBody>
      </p:sp>
      <p:sp>
        <p:nvSpPr>
          <p:cNvPr id="4189" name="Google Shape;4189;p233"/>
          <p:cNvSpPr/>
          <p:nvPr/>
        </p:nvSpPr>
        <p:spPr>
          <a:xfrm>
            <a:off x="4432020" y="1720603"/>
            <a:ext cx="1234200" cy="3201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700">
                <a:solidFill>
                  <a:srgbClr val="FFFFFF"/>
                </a:solidFill>
                <a:latin typeface="Open Sans"/>
                <a:ea typeface="Open Sans"/>
                <a:cs typeface="Open Sans"/>
                <a:sym typeface="Open Sans"/>
              </a:rPr>
              <a:t>Onboarding Agent Portal</a:t>
            </a:r>
            <a:endParaRPr sz="700">
              <a:solidFill>
                <a:srgbClr val="FFFFFF"/>
              </a:solidFill>
              <a:latin typeface="Open Sans"/>
              <a:ea typeface="Open Sans"/>
              <a:cs typeface="Open Sans"/>
              <a:sym typeface="Open Sans"/>
            </a:endParaRPr>
          </a:p>
        </p:txBody>
      </p:sp>
      <p:sp>
        <p:nvSpPr>
          <p:cNvPr id="4190" name="Google Shape;4190;p233"/>
          <p:cNvSpPr/>
          <p:nvPr/>
        </p:nvSpPr>
        <p:spPr>
          <a:xfrm>
            <a:off x="4432020" y="2122023"/>
            <a:ext cx="1234200" cy="3201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700">
                <a:solidFill>
                  <a:srgbClr val="FFFFFF"/>
                </a:solidFill>
                <a:latin typeface="Open Sans"/>
                <a:ea typeface="Open Sans"/>
                <a:cs typeface="Open Sans"/>
                <a:sym typeface="Open Sans"/>
              </a:rPr>
              <a:t>Employer Portal</a:t>
            </a:r>
            <a:endParaRPr sz="700">
              <a:solidFill>
                <a:srgbClr val="FFFFFF"/>
              </a:solidFill>
              <a:latin typeface="Open Sans"/>
              <a:ea typeface="Open Sans"/>
              <a:cs typeface="Open Sans"/>
              <a:sym typeface="Open Sans"/>
            </a:endParaRPr>
          </a:p>
        </p:txBody>
      </p:sp>
      <p:sp>
        <p:nvSpPr>
          <p:cNvPr id="4191" name="Google Shape;4191;p233"/>
          <p:cNvSpPr/>
          <p:nvPr/>
        </p:nvSpPr>
        <p:spPr>
          <a:xfrm>
            <a:off x="4432020" y="2523443"/>
            <a:ext cx="1234200" cy="3201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700">
                <a:solidFill>
                  <a:srgbClr val="FFFFFF"/>
                </a:solidFill>
                <a:latin typeface="Open Sans"/>
                <a:ea typeface="Open Sans"/>
                <a:cs typeface="Open Sans"/>
                <a:sym typeface="Open Sans"/>
              </a:rPr>
              <a:t>Salesforce Portal for Document Management</a:t>
            </a:r>
            <a:endParaRPr sz="700">
              <a:solidFill>
                <a:srgbClr val="FFFFFF"/>
              </a:solidFill>
              <a:latin typeface="Open Sans"/>
              <a:ea typeface="Open Sans"/>
              <a:cs typeface="Open Sans"/>
              <a:sym typeface="Open Sans"/>
            </a:endParaRPr>
          </a:p>
        </p:txBody>
      </p:sp>
      <p:sp>
        <p:nvSpPr>
          <p:cNvPr id="4192" name="Google Shape;4192;p233"/>
          <p:cNvSpPr/>
          <p:nvPr/>
        </p:nvSpPr>
        <p:spPr>
          <a:xfrm>
            <a:off x="4432020" y="2924863"/>
            <a:ext cx="1234200" cy="317400"/>
          </a:xfrm>
          <a:prstGeom prst="roundRect">
            <a:avLst>
              <a:gd name="adj" fmla="val 16667"/>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700">
                <a:solidFill>
                  <a:srgbClr val="FFFFFF"/>
                </a:solidFill>
                <a:latin typeface="Open Sans"/>
                <a:ea typeface="Open Sans"/>
                <a:cs typeface="Open Sans"/>
                <a:sym typeface="Open Sans"/>
              </a:rPr>
              <a:t>Workday Portal for Document Management</a:t>
            </a:r>
            <a:endParaRPr sz="700">
              <a:solidFill>
                <a:srgbClr val="FFFFFF"/>
              </a:solidFill>
              <a:latin typeface="Open Sans"/>
              <a:ea typeface="Open Sans"/>
              <a:cs typeface="Open Sans"/>
              <a:sym typeface="Open Sans"/>
            </a:endParaRPr>
          </a:p>
        </p:txBody>
      </p:sp>
      <p:sp>
        <p:nvSpPr>
          <p:cNvPr id="4193" name="Google Shape;4193;p233"/>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194" name="Google Shape;4194;p233"/>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195" name="Google Shape;4195;p233"/>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196" name="Google Shape;4196;p233"/>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197" name="Google Shape;4197;p233"/>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198" name="Google Shape;4198;p233"/>
          <p:cNvSpPr txBox="1"/>
          <p:nvPr/>
        </p:nvSpPr>
        <p:spPr>
          <a:xfrm>
            <a:off x="3643620" y="126175"/>
            <a:ext cx="8871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Design</a:t>
            </a:r>
            <a:endParaRPr sz="600" b="1">
              <a:solidFill>
                <a:schemeClr val="lt1"/>
              </a:solidFill>
              <a:latin typeface="Open Sans"/>
              <a:ea typeface="Open Sans"/>
              <a:cs typeface="Open Sans"/>
              <a:sym typeface="Open Sans"/>
            </a:endParaRPr>
          </a:p>
        </p:txBody>
      </p:sp>
      <p:sp>
        <p:nvSpPr>
          <p:cNvPr id="4199" name="Google Shape;4199;p233"/>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Context Information:</a:t>
            </a:r>
            <a:endParaRPr sz="600" b="1">
              <a:solidFill>
                <a:schemeClr val="lt1"/>
              </a:solidFill>
              <a:latin typeface="Open Sans"/>
              <a:ea typeface="Open Sans"/>
              <a:cs typeface="Open Sans"/>
              <a:sym typeface="Open Sans"/>
            </a:endParaRPr>
          </a:p>
        </p:txBody>
      </p:sp>
      <p:sp>
        <p:nvSpPr>
          <p:cNvPr id="4200" name="Google Shape;4200;p233"/>
          <p:cNvSpPr txBox="1"/>
          <p:nvPr/>
        </p:nvSpPr>
        <p:spPr>
          <a:xfrm>
            <a:off x="45097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201" name="Google Shape;4201;p233"/>
          <p:cNvSpPr txBox="1">
            <a:spLocks noGrp="1"/>
          </p:cNvSpPr>
          <p:nvPr>
            <p:ph type="title"/>
          </p:nvPr>
        </p:nvSpPr>
        <p:spPr>
          <a:xfrm>
            <a:off x="274325" y="490527"/>
            <a:ext cx="85953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Standardized Document Management</a:t>
            </a:r>
            <a:endParaRPr/>
          </a:p>
        </p:txBody>
      </p:sp>
      <p:sp>
        <p:nvSpPr>
          <p:cNvPr id="4202" name="Google Shape;4202;p233"/>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4203" name="Google Shape;4203;p233"/>
          <p:cNvSpPr/>
          <p:nvPr/>
        </p:nvSpPr>
        <p:spPr>
          <a:xfrm>
            <a:off x="274375" y="3820027"/>
            <a:ext cx="2291400" cy="12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Next steps</a:t>
            </a:r>
            <a:endParaRPr sz="800" b="1">
              <a:solidFill>
                <a:schemeClr val="accent2"/>
              </a:solidFill>
              <a:latin typeface="Open Sans"/>
              <a:ea typeface="Open Sans"/>
              <a:cs typeface="Open Sans"/>
              <a:sym typeface="Open Sans"/>
            </a:endParaRPr>
          </a:p>
        </p:txBody>
      </p:sp>
      <p:sp>
        <p:nvSpPr>
          <p:cNvPr id="4204" name="Google Shape;4204;p233"/>
          <p:cNvSpPr/>
          <p:nvPr/>
        </p:nvSpPr>
        <p:spPr>
          <a:xfrm>
            <a:off x="274375" y="3995569"/>
            <a:ext cx="8595300" cy="767100"/>
          </a:xfrm>
          <a:prstGeom prst="roundRect">
            <a:avLst>
              <a:gd name="adj" fmla="val 2792"/>
            </a:avLst>
          </a:prstGeom>
          <a:solidFill>
            <a:schemeClr val="accent2"/>
          </a:solidFill>
          <a:ln>
            <a:noFill/>
          </a:ln>
        </p:spPr>
        <p:txBody>
          <a:bodyPr spcFirstLastPara="1" wrap="square" lIns="27425" tIns="27425" rIns="27425" bIns="27425" anchor="t" anchorCtr="0">
            <a:noAutofit/>
          </a:bodyPr>
          <a:lstStyle/>
          <a:p>
            <a:pPr marL="109728" lvl="0" indent="-123952" algn="l" rtl="0">
              <a:spcBef>
                <a:spcPts val="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Establish - Oversight and organization for content creation and management</a:t>
            </a:r>
            <a:endParaRPr sz="800">
              <a:solidFill>
                <a:schemeClr val="lt1"/>
              </a:solidFill>
              <a:latin typeface="Open Sans"/>
              <a:ea typeface="Open Sans"/>
              <a:cs typeface="Open Sans"/>
              <a:sym typeface="Open Sans"/>
            </a:endParaRPr>
          </a:p>
          <a:p>
            <a:pPr marL="109728" lvl="0" indent="-123952" algn="l" rtl="0">
              <a:spcBef>
                <a:spcPts val="10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Formalize - Process and policies to ensure document storage consistency and standardization</a:t>
            </a:r>
            <a:endParaRPr sz="800">
              <a:solidFill>
                <a:schemeClr val="lt1"/>
              </a:solidFill>
              <a:latin typeface="Open Sans"/>
              <a:ea typeface="Open Sans"/>
              <a:cs typeface="Open Sans"/>
              <a:sym typeface="Open Sans"/>
            </a:endParaRPr>
          </a:p>
          <a:p>
            <a:pPr marL="109728" lvl="0" indent="-123952" algn="l" rtl="0">
              <a:spcBef>
                <a:spcPts val="10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Confirm - Content Management vendor selection</a:t>
            </a:r>
            <a:endParaRPr sz="800">
              <a:solidFill>
                <a:schemeClr val="lt1"/>
              </a:solidFill>
              <a:latin typeface="Open Sans"/>
              <a:ea typeface="Open Sans"/>
              <a:cs typeface="Open Sans"/>
              <a:sym typeface="Open Sans"/>
            </a:endParaRPr>
          </a:p>
          <a:p>
            <a:pPr marL="109728" lvl="0" indent="-123952" algn="l" rtl="0">
              <a:spcBef>
                <a:spcPts val="100"/>
              </a:spcBef>
              <a:spcAft>
                <a:spcPts val="0"/>
              </a:spcAft>
              <a:buClr>
                <a:schemeClr val="lt1"/>
              </a:buClr>
              <a:buSzPts val="800"/>
              <a:buFont typeface="Open Sans"/>
              <a:buChar char="•"/>
            </a:pPr>
            <a:r>
              <a:rPr lang="en" sz="800">
                <a:solidFill>
                  <a:schemeClr val="lt1"/>
                </a:solidFill>
                <a:latin typeface="Open Sans"/>
                <a:ea typeface="Open Sans"/>
                <a:cs typeface="Open Sans"/>
                <a:sym typeface="Open Sans"/>
              </a:rPr>
              <a:t>Define - Taxonomy and templates, and identify migration worthy content</a:t>
            </a:r>
            <a:endParaRPr sz="800">
              <a:solidFill>
                <a:schemeClr val="lt1"/>
              </a:solidFill>
              <a:latin typeface="Open Sans"/>
              <a:ea typeface="Open Sans"/>
              <a:cs typeface="Open Sans"/>
              <a:sym typeface="Open Sans"/>
            </a:endParaRPr>
          </a:p>
          <a:p>
            <a:pPr marL="109728" lvl="0" indent="-123952" algn="l" rtl="0">
              <a:spcBef>
                <a:spcPts val="100"/>
              </a:spcBef>
              <a:spcAft>
                <a:spcPts val="100"/>
              </a:spcAft>
              <a:buClr>
                <a:schemeClr val="lt1"/>
              </a:buClr>
              <a:buSzPts val="800"/>
              <a:buFont typeface="Open Sans"/>
              <a:buChar char="•"/>
            </a:pPr>
            <a:r>
              <a:rPr lang="en" sz="800">
                <a:solidFill>
                  <a:schemeClr val="lt1"/>
                </a:solidFill>
                <a:latin typeface="Open Sans"/>
                <a:ea typeface="Open Sans"/>
                <a:cs typeface="Open Sans"/>
                <a:sym typeface="Open Sans"/>
              </a:rPr>
              <a:t>Perform - Migration where the content is chunked &amp; transformed into modules, versioned, and tagged according to taxonomy</a:t>
            </a:r>
            <a:endParaRPr sz="800">
              <a:solidFill>
                <a:schemeClr val="lt1"/>
              </a:solidFill>
              <a:latin typeface="Open Sans"/>
              <a:ea typeface="Open Sans"/>
              <a:cs typeface="Open Sans"/>
              <a:sym typeface="Open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208"/>
        <p:cNvGrpSpPr/>
        <p:nvPr/>
      </p:nvGrpSpPr>
      <p:grpSpPr>
        <a:xfrm>
          <a:off x="0" y="0"/>
          <a:ext cx="0" cy="0"/>
          <a:chOff x="0" y="0"/>
          <a:chExt cx="0" cy="0"/>
        </a:xfrm>
      </p:grpSpPr>
      <p:graphicFrame>
        <p:nvGraphicFramePr>
          <p:cNvPr id="4209" name="Google Shape;4209;p234"/>
          <p:cNvGraphicFramePr/>
          <p:nvPr/>
        </p:nvGraphicFramePr>
        <p:xfrm>
          <a:off x="927887" y="1093130"/>
          <a:ext cx="3000000" cy="3000000"/>
        </p:xfrm>
        <a:graphic>
          <a:graphicData uri="http://schemas.openxmlformats.org/drawingml/2006/table">
            <a:tbl>
              <a:tblPr>
                <a:noFill/>
                <a:tableStyleId>{A88B2428-0C41-4B1A-9D4E-B0885BF94441}</a:tableStyleId>
              </a:tblPr>
              <a:tblGrid>
                <a:gridCol w="1072300">
                  <a:extLst>
                    <a:ext uri="{9D8B030D-6E8A-4147-A177-3AD203B41FA5}">
                      <a16:colId xmlns:a16="http://schemas.microsoft.com/office/drawing/2014/main" val="20000"/>
                    </a:ext>
                  </a:extLst>
                </a:gridCol>
                <a:gridCol w="3379625">
                  <a:extLst>
                    <a:ext uri="{9D8B030D-6E8A-4147-A177-3AD203B41FA5}">
                      <a16:colId xmlns:a16="http://schemas.microsoft.com/office/drawing/2014/main" val="20001"/>
                    </a:ext>
                  </a:extLst>
                </a:gridCol>
                <a:gridCol w="388025">
                  <a:extLst>
                    <a:ext uri="{9D8B030D-6E8A-4147-A177-3AD203B41FA5}">
                      <a16:colId xmlns:a16="http://schemas.microsoft.com/office/drawing/2014/main" val="20002"/>
                    </a:ext>
                  </a:extLst>
                </a:gridCol>
                <a:gridCol w="1197350">
                  <a:extLst>
                    <a:ext uri="{9D8B030D-6E8A-4147-A177-3AD203B41FA5}">
                      <a16:colId xmlns:a16="http://schemas.microsoft.com/office/drawing/2014/main" val="20003"/>
                    </a:ext>
                  </a:extLst>
                </a:gridCol>
                <a:gridCol w="1907625">
                  <a:extLst>
                    <a:ext uri="{9D8B030D-6E8A-4147-A177-3AD203B41FA5}">
                      <a16:colId xmlns:a16="http://schemas.microsoft.com/office/drawing/2014/main" val="20004"/>
                    </a:ext>
                  </a:extLst>
                </a:gridCol>
              </a:tblGrid>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Initiative</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Define Common Employer </a:t>
                      </a:r>
                      <a:r>
                        <a:rPr lang="en" sz="800" b="1">
                          <a:solidFill>
                            <a:schemeClr val="dk1"/>
                          </a:solidFill>
                          <a:latin typeface="Open Sans"/>
                          <a:ea typeface="Open Sans"/>
                          <a:cs typeface="Open Sans"/>
                          <a:sym typeface="Open Sans"/>
                        </a:rPr>
                        <a:t>Off</a:t>
                      </a:r>
                      <a:r>
                        <a:rPr lang="en" sz="800">
                          <a:solidFill>
                            <a:schemeClr val="dk1"/>
                          </a:solidFill>
                          <a:latin typeface="Open Sans"/>
                          <a:ea typeface="Open Sans"/>
                          <a:cs typeface="Open Sans"/>
                          <a:sym typeface="Open Sans"/>
                        </a:rPr>
                        <a:t>boarding Process </a:t>
                      </a:r>
                      <a:r>
                        <a:rPr lang="en" sz="800" i="1">
                          <a:solidFill>
                            <a:schemeClr val="dk1"/>
                          </a:solidFill>
                          <a:latin typeface="Open Sans"/>
                          <a:ea typeface="Open Sans"/>
                          <a:cs typeface="Open Sans"/>
                          <a:sym typeface="Open Sans"/>
                        </a:rPr>
                        <a:t>(Multi-product/Multi-channel)</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Timeframe</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2">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3+ months</a:t>
                      </a:r>
                      <a:endParaRPr sz="800" i="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Resource</a:t>
                      </a:r>
                      <a:endParaRPr sz="800">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High</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extLst>
                  <a:ext uri="{0D108BD9-81ED-4DB2-BD59-A6C34878D82A}">
                    <a16:rowId xmlns:a16="http://schemas.microsoft.com/office/drawing/2014/main" val="10001"/>
                  </a:ext>
                </a:extLst>
              </a:tr>
              <a:tr h="60042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Recommended Solutions</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91440" lvl="0" indent="-96520" algn="l" rtl="0">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Automate the Cancellation process to support near real time cancellations. Leverage Salesforce to track manual activities for exception processes</a:t>
                      </a:r>
                      <a:endParaRPr sz="800">
                        <a:solidFill>
                          <a:schemeClr val="dk1"/>
                        </a:solidFill>
                        <a:latin typeface="Open Sans"/>
                        <a:ea typeface="Open Sans"/>
                        <a:cs typeface="Open Sans"/>
                        <a:sym typeface="Open Sans"/>
                      </a:endParaRPr>
                    </a:p>
                    <a:p>
                      <a:pPr marL="91440" lvl="0" indent="-96520" algn="l" rtl="0">
                        <a:spcBef>
                          <a:spcPts val="30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Provide near real time notification to “Customer Relationship Managers” for Employers who meet the criteria of “Cancellation Save” procedures. Track the activity in Salesforce</a:t>
                      </a:r>
                      <a:endParaRPr sz="800">
                        <a:solidFill>
                          <a:schemeClr val="dk1"/>
                        </a:solidFill>
                        <a:latin typeface="Open Sans"/>
                        <a:ea typeface="Open Sans"/>
                        <a:cs typeface="Open Sans"/>
                        <a:sym typeface="Open Sans"/>
                      </a:endParaRPr>
                    </a:p>
                    <a:p>
                      <a:pPr marL="91440" lvl="0" indent="-96520" algn="l" rtl="0">
                        <a:spcBef>
                          <a:spcPts val="300"/>
                        </a:spcBef>
                        <a:spcAft>
                          <a:spcPts val="300"/>
                        </a:spcAft>
                        <a:buClr>
                          <a:schemeClr val="dk1"/>
                        </a:buClr>
                        <a:buSzPts val="800"/>
                        <a:buFont typeface="Open Sans"/>
                        <a:buChar char="•"/>
                      </a:pPr>
                      <a:r>
                        <a:rPr lang="en" sz="800">
                          <a:solidFill>
                            <a:schemeClr val="dk1"/>
                          </a:solidFill>
                          <a:latin typeface="Open Sans"/>
                          <a:ea typeface="Open Sans"/>
                          <a:cs typeface="Open Sans"/>
                          <a:sym typeface="Open Sans"/>
                        </a:rPr>
                        <a:t>For I9 Cloud product, automate extraction and sending of Employee data requested by Employer during Cancellation*</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Category/Theme</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2"/>
                    </a:solidFill>
                  </a:tcPr>
                </a:tc>
                <a:tc gridSpan="4">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Automation Efficiency</a:t>
                      </a:r>
                      <a:endParaRPr sz="800" i="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Initiative In-Flight?</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2"/>
                    </a:solidFill>
                  </a:tcPr>
                </a:tc>
                <a:tc gridSpan="2">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No</a:t>
                      </a:r>
                      <a:endParaRPr sz="800" i="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gridSpan="2">
                  <a:txBody>
                    <a:bodyPr/>
                    <a:lstStyle/>
                    <a:p>
                      <a:pPr marL="0" lvl="0" indent="0" algn="l" rtl="0">
                        <a:spcBef>
                          <a:spcPts val="0"/>
                        </a:spcBef>
                        <a:spcAft>
                          <a:spcPts val="0"/>
                        </a:spcAft>
                        <a:buNone/>
                      </a:pPr>
                      <a:r>
                        <a:rPr lang="en" sz="800" i="1">
                          <a:solidFill>
                            <a:schemeClr val="dk1"/>
                          </a:solidFill>
                          <a:latin typeface="Open Sans"/>
                          <a:ea typeface="Open Sans"/>
                          <a:cs typeface="Open Sans"/>
                          <a:sym typeface="Open Sans"/>
                        </a:rPr>
                        <a:t>N/A</a:t>
                      </a:r>
                      <a:endParaRPr sz="800" i="1">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4"/>
                  </a:ext>
                </a:extLst>
              </a:tr>
              <a:tr h="158475">
                <a:tc>
                  <a:txBody>
                    <a:bodyPr/>
                    <a:lstStyle/>
                    <a:p>
                      <a:pPr marL="0" lvl="0" indent="0" algn="l" rtl="0">
                        <a:spcBef>
                          <a:spcPts val="0"/>
                        </a:spcBef>
                        <a:spcAft>
                          <a:spcPts val="0"/>
                        </a:spcAft>
                        <a:buNone/>
                      </a:pPr>
                      <a:r>
                        <a:rPr lang="en" sz="800" b="1" i="1">
                          <a:solidFill>
                            <a:schemeClr val="accent1"/>
                          </a:solidFill>
                          <a:latin typeface="Open Sans"/>
                          <a:ea typeface="Open Sans"/>
                          <a:cs typeface="Open Sans"/>
                          <a:sym typeface="Open Sans"/>
                        </a:rPr>
                        <a:t>Description</a:t>
                      </a:r>
                      <a:endParaRPr sz="800" b="1" i="1">
                        <a:solidFill>
                          <a:schemeClr val="accent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gridSpan="4">
                  <a:txBody>
                    <a:bodyPr/>
                    <a:lstStyle/>
                    <a:p>
                      <a:pPr marL="0" lvl="0" indent="0" algn="l" rtl="0">
                        <a:spcBef>
                          <a:spcPts val="0"/>
                        </a:spcBef>
                        <a:spcAft>
                          <a:spcPts val="100"/>
                        </a:spcAft>
                        <a:buClr>
                          <a:schemeClr val="dk1"/>
                        </a:buClr>
                        <a:buSzPts val="1100"/>
                        <a:buFont typeface="Arial"/>
                        <a:buNone/>
                      </a:pPr>
                      <a:r>
                        <a:rPr lang="en" sz="800">
                          <a:solidFill>
                            <a:schemeClr val="dk1"/>
                          </a:solidFill>
                          <a:latin typeface="Open Sans"/>
                          <a:ea typeface="Open Sans"/>
                          <a:cs typeface="Open Sans"/>
                          <a:sym typeface="Open Sans"/>
                        </a:rPr>
                        <a:t>Establish a common process for cancellations for all product across all channels</a:t>
                      </a:r>
                      <a:endParaRPr sz="800">
                        <a:solidFill>
                          <a:schemeClr val="dk1"/>
                        </a:solidFill>
                        <a:latin typeface="Open Sans"/>
                        <a:ea typeface="Open Sans"/>
                        <a:cs typeface="Open Sans"/>
                        <a:sym typeface="Open Sans"/>
                      </a:endParaRPr>
                    </a:p>
                  </a:txBody>
                  <a:tcPr marL="45700" marR="45700" marT="18275" marB="1827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chemeClr val="accent6"/>
                      </a:solidFill>
                      <a:prstDash val="dash"/>
                      <a:round/>
                      <a:headEnd type="none" w="sm" len="sm"/>
                      <a:tailEnd type="none" w="sm" len="sm"/>
                    </a:lnT>
                    <a:lnB w="9525" cap="flat" cmpd="sng">
                      <a:solidFill>
                        <a:schemeClr val="accent6"/>
                      </a:solidFill>
                      <a:prstDash val="dash"/>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4210" name="Google Shape;4210;p234"/>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211" name="Google Shape;4211;p234"/>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212" name="Google Shape;4212;p234"/>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213" name="Google Shape;4213;p234"/>
          <p:cNvSpPr txBox="1"/>
          <p:nvPr/>
        </p:nvSpPr>
        <p:spPr>
          <a:xfrm>
            <a:off x="2743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Baseball Card</a:t>
            </a:r>
            <a:endParaRPr sz="600" b="1">
              <a:solidFill>
                <a:schemeClr val="lt1"/>
              </a:solidFill>
              <a:latin typeface="Open Sans"/>
              <a:ea typeface="Open Sans"/>
              <a:cs typeface="Open Sans"/>
              <a:sym typeface="Open Sans"/>
            </a:endParaRPr>
          </a:p>
        </p:txBody>
      </p:sp>
      <p:sp>
        <p:nvSpPr>
          <p:cNvPr id="4214" name="Google Shape;4214;p234"/>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215" name="Google Shape;4215;p234"/>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4216" name="Google Shape;4216;p234"/>
          <p:cNvSpPr txBox="1"/>
          <p:nvPr/>
        </p:nvSpPr>
        <p:spPr>
          <a:xfrm>
            <a:off x="10906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Context Information:</a:t>
            </a:r>
            <a:endParaRPr sz="600">
              <a:solidFill>
                <a:schemeClr val="lt1"/>
              </a:solidFill>
              <a:latin typeface="Open Sans"/>
              <a:ea typeface="Open Sans"/>
              <a:cs typeface="Open Sans"/>
              <a:sym typeface="Open Sans"/>
            </a:endParaRPr>
          </a:p>
        </p:txBody>
      </p:sp>
      <p:sp>
        <p:nvSpPr>
          <p:cNvPr id="4217" name="Google Shape;4217;p234"/>
          <p:cNvSpPr txBox="1"/>
          <p:nvPr/>
        </p:nvSpPr>
        <p:spPr>
          <a:xfrm>
            <a:off x="45097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218" name="Google Shape;4218;p234"/>
          <p:cNvSpPr txBox="1">
            <a:spLocks noGrp="1"/>
          </p:cNvSpPr>
          <p:nvPr>
            <p:ph type="title"/>
          </p:nvPr>
        </p:nvSpPr>
        <p:spPr>
          <a:xfrm>
            <a:off x="274325" y="490527"/>
            <a:ext cx="85953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Recommended Major Projects</a:t>
            </a:r>
            <a:endParaRPr/>
          </a:p>
        </p:txBody>
      </p:sp>
      <p:sp>
        <p:nvSpPr>
          <p:cNvPr id="4219" name="Google Shape;4219;p234"/>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4220" name="Google Shape;4220;p234"/>
          <p:cNvSpPr/>
          <p:nvPr/>
        </p:nvSpPr>
        <p:spPr>
          <a:xfrm>
            <a:off x="274325" y="3504375"/>
            <a:ext cx="4643100" cy="12594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109728" lvl="0" indent="-117602" algn="l" rtl="0">
              <a:spcBef>
                <a:spcPts val="0"/>
              </a:spcBef>
              <a:spcAft>
                <a:spcPts val="0"/>
              </a:spcAft>
              <a:buClr>
                <a:schemeClr val="lt1"/>
              </a:buClr>
              <a:buSzPts val="700"/>
              <a:buFont typeface="Open Sans"/>
              <a:buChar char="•"/>
            </a:pPr>
            <a:r>
              <a:rPr lang="en" sz="700" b="1" u="sng">
                <a:solidFill>
                  <a:schemeClr val="lt1"/>
                </a:solidFill>
                <a:latin typeface="Open Sans"/>
                <a:ea typeface="Open Sans"/>
                <a:cs typeface="Open Sans"/>
                <a:sym typeface="Open Sans"/>
              </a:rPr>
              <a:t>Reduced Operating Cost</a:t>
            </a:r>
            <a:endParaRPr sz="700" b="1" u="sng">
              <a:solidFill>
                <a:schemeClr val="lt1"/>
              </a:solidFill>
              <a:latin typeface="Open Sans"/>
              <a:ea typeface="Open Sans"/>
              <a:cs typeface="Open Sans"/>
              <a:sym typeface="Open Sans"/>
            </a:endParaRPr>
          </a:p>
          <a:p>
            <a:pPr marL="237743" lvl="0" indent="-117601"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Eliminate weekly manual bulk processing of cancellations for TWN</a:t>
            </a:r>
            <a:endParaRPr sz="700">
              <a:solidFill>
                <a:schemeClr val="lt1"/>
              </a:solidFill>
              <a:latin typeface="Open Sans"/>
              <a:ea typeface="Open Sans"/>
              <a:cs typeface="Open Sans"/>
              <a:sym typeface="Open Sans"/>
            </a:endParaRPr>
          </a:p>
          <a:p>
            <a:pPr marL="237743" lvl="0" indent="-117601"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Eliminate monthly process to identify TWN cancellations to initiate save procedures.</a:t>
            </a:r>
            <a:endParaRPr sz="700">
              <a:solidFill>
                <a:schemeClr val="lt1"/>
              </a:solidFill>
              <a:latin typeface="Open Sans"/>
              <a:ea typeface="Open Sans"/>
              <a:cs typeface="Open Sans"/>
              <a:sym typeface="Open Sans"/>
            </a:endParaRPr>
          </a:p>
          <a:p>
            <a:pPr marL="237743" lvl="0" indent="-117601"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Limit manual activities to exceptions only.</a:t>
            </a:r>
            <a:endParaRPr sz="700">
              <a:solidFill>
                <a:schemeClr val="lt1"/>
              </a:solidFill>
              <a:latin typeface="Open Sans"/>
              <a:ea typeface="Open Sans"/>
              <a:cs typeface="Open Sans"/>
              <a:sym typeface="Open Sans"/>
            </a:endParaRPr>
          </a:p>
          <a:p>
            <a:pPr marL="109728" lvl="0" indent="-117602" algn="l" rtl="0">
              <a:spcBef>
                <a:spcPts val="300"/>
              </a:spcBef>
              <a:spcAft>
                <a:spcPts val="0"/>
              </a:spcAft>
              <a:buClr>
                <a:schemeClr val="lt1"/>
              </a:buClr>
              <a:buSzPts val="700"/>
              <a:buFont typeface="Open Sans"/>
              <a:buChar char="•"/>
            </a:pPr>
            <a:r>
              <a:rPr lang="en" sz="700" b="1" u="sng">
                <a:solidFill>
                  <a:schemeClr val="lt1"/>
                </a:solidFill>
                <a:latin typeface="Open Sans"/>
                <a:ea typeface="Open Sans"/>
                <a:cs typeface="Open Sans"/>
                <a:sym typeface="Open Sans"/>
              </a:rPr>
              <a:t>Cycle time reduction</a:t>
            </a:r>
            <a:endParaRPr sz="700" b="1" u="sng">
              <a:solidFill>
                <a:schemeClr val="lt1"/>
              </a:solidFill>
              <a:latin typeface="Open Sans"/>
              <a:ea typeface="Open Sans"/>
              <a:cs typeface="Open Sans"/>
              <a:sym typeface="Open Sans"/>
            </a:endParaRPr>
          </a:p>
          <a:p>
            <a:pPr marL="237743" lvl="0" indent="-117601"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Initiate save procedures closer to cancellation event, instead of 1 month later.</a:t>
            </a:r>
            <a:endParaRPr sz="700">
              <a:solidFill>
                <a:schemeClr val="lt1"/>
              </a:solidFill>
              <a:latin typeface="Open Sans"/>
              <a:ea typeface="Open Sans"/>
              <a:cs typeface="Open Sans"/>
              <a:sym typeface="Open Sans"/>
            </a:endParaRPr>
          </a:p>
          <a:p>
            <a:pPr marL="109728" lvl="0" indent="-117602" algn="l" rtl="0">
              <a:spcBef>
                <a:spcPts val="300"/>
              </a:spcBef>
              <a:spcAft>
                <a:spcPts val="0"/>
              </a:spcAft>
              <a:buClr>
                <a:schemeClr val="lt1"/>
              </a:buClr>
              <a:buSzPts val="700"/>
              <a:buFont typeface="Open Sans"/>
              <a:buChar char="•"/>
            </a:pPr>
            <a:r>
              <a:rPr lang="en" sz="700" b="1" u="sng">
                <a:solidFill>
                  <a:schemeClr val="lt1"/>
                </a:solidFill>
                <a:latin typeface="Open Sans"/>
                <a:ea typeface="Open Sans"/>
                <a:cs typeface="Open Sans"/>
                <a:sym typeface="Open Sans"/>
              </a:rPr>
              <a:t>Reduced errors due to manual data entry</a:t>
            </a:r>
            <a:endParaRPr sz="700" b="1" u="sng">
              <a:solidFill>
                <a:schemeClr val="lt1"/>
              </a:solidFill>
              <a:latin typeface="Open Sans"/>
              <a:ea typeface="Open Sans"/>
              <a:cs typeface="Open Sans"/>
              <a:sym typeface="Open Sans"/>
            </a:endParaRPr>
          </a:p>
          <a:p>
            <a:pPr marL="237743" lvl="0" indent="-117601"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Reduce data risk by automating the extraction and sending of data to Employer</a:t>
            </a:r>
            <a:endParaRPr sz="700">
              <a:solidFill>
                <a:schemeClr val="lt1"/>
              </a:solidFill>
              <a:latin typeface="Open Sans"/>
              <a:ea typeface="Open Sans"/>
              <a:cs typeface="Open Sans"/>
              <a:sym typeface="Open Sans"/>
            </a:endParaRPr>
          </a:p>
          <a:p>
            <a:pPr marL="109728" lvl="0" indent="-117602" algn="l" rtl="0">
              <a:spcBef>
                <a:spcPts val="300"/>
              </a:spcBef>
              <a:spcAft>
                <a:spcPts val="0"/>
              </a:spcAft>
              <a:buClr>
                <a:schemeClr val="lt1"/>
              </a:buClr>
              <a:buSzPts val="700"/>
              <a:buFont typeface="Open Sans"/>
              <a:buChar char="•"/>
            </a:pPr>
            <a:r>
              <a:rPr lang="en" sz="700" b="1" u="sng">
                <a:solidFill>
                  <a:schemeClr val="lt1"/>
                </a:solidFill>
                <a:latin typeface="Open Sans"/>
                <a:ea typeface="Open Sans"/>
                <a:cs typeface="Open Sans"/>
                <a:sym typeface="Open Sans"/>
              </a:rPr>
              <a:t>Reduce Development Cost </a:t>
            </a:r>
            <a:endParaRPr sz="700" b="1" u="sng">
              <a:solidFill>
                <a:schemeClr val="lt1"/>
              </a:solidFill>
              <a:latin typeface="Open Sans"/>
              <a:ea typeface="Open Sans"/>
              <a:cs typeface="Open Sans"/>
              <a:sym typeface="Open Sans"/>
            </a:endParaRPr>
          </a:p>
          <a:p>
            <a:pPr marL="237743" lvl="0" indent="-117601"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A common Employer Offboarding process for Alliance and Direct Channels.</a:t>
            </a:r>
            <a:endParaRPr sz="700" b="1" u="sng">
              <a:solidFill>
                <a:schemeClr val="lt1"/>
              </a:solidFill>
              <a:latin typeface="Open Sans"/>
              <a:ea typeface="Open Sans"/>
              <a:cs typeface="Open Sans"/>
              <a:sym typeface="Open Sans"/>
            </a:endParaRPr>
          </a:p>
          <a:p>
            <a:pPr marL="0" lvl="0" indent="0" algn="l" rtl="0">
              <a:spcBef>
                <a:spcPts val="0"/>
              </a:spcBef>
              <a:spcAft>
                <a:spcPts val="200"/>
              </a:spcAft>
              <a:buNone/>
            </a:pPr>
            <a:endParaRPr sz="700" b="1" u="sng">
              <a:solidFill>
                <a:schemeClr val="lt1"/>
              </a:solidFill>
              <a:latin typeface="Open Sans"/>
              <a:ea typeface="Open Sans"/>
              <a:cs typeface="Open Sans"/>
              <a:sym typeface="Open Sans"/>
            </a:endParaRPr>
          </a:p>
        </p:txBody>
      </p:sp>
      <p:sp>
        <p:nvSpPr>
          <p:cNvPr id="4221" name="Google Shape;4221;p234"/>
          <p:cNvSpPr/>
          <p:nvPr/>
        </p:nvSpPr>
        <p:spPr>
          <a:xfrm>
            <a:off x="274325" y="3336091"/>
            <a:ext cx="2010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Benefits</a:t>
            </a:r>
            <a:endParaRPr sz="800" b="1">
              <a:solidFill>
                <a:schemeClr val="accent2"/>
              </a:solidFill>
              <a:latin typeface="Open Sans"/>
              <a:ea typeface="Open Sans"/>
              <a:cs typeface="Open Sans"/>
              <a:sym typeface="Open Sans"/>
            </a:endParaRPr>
          </a:p>
        </p:txBody>
      </p:sp>
      <p:sp>
        <p:nvSpPr>
          <p:cNvPr id="4222" name="Google Shape;4222;p234"/>
          <p:cNvSpPr/>
          <p:nvPr/>
        </p:nvSpPr>
        <p:spPr>
          <a:xfrm>
            <a:off x="5060175" y="3336091"/>
            <a:ext cx="19737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Dependencies/Considerations</a:t>
            </a:r>
            <a:endParaRPr sz="800" b="1">
              <a:solidFill>
                <a:schemeClr val="accent2"/>
              </a:solidFill>
              <a:latin typeface="Open Sans"/>
              <a:ea typeface="Open Sans"/>
              <a:cs typeface="Open Sans"/>
              <a:sym typeface="Open Sans"/>
            </a:endParaRPr>
          </a:p>
        </p:txBody>
      </p:sp>
      <p:sp>
        <p:nvSpPr>
          <p:cNvPr id="4223" name="Google Shape;4223;p234"/>
          <p:cNvSpPr/>
          <p:nvPr/>
        </p:nvSpPr>
        <p:spPr>
          <a:xfrm>
            <a:off x="7176625" y="3336091"/>
            <a:ext cx="1161300" cy="120900"/>
          </a:xfrm>
          <a:prstGeom prst="rect">
            <a:avLst/>
          </a:prstGeom>
          <a:noFill/>
          <a:ln>
            <a:noFill/>
          </a:ln>
        </p:spPr>
        <p:txBody>
          <a:bodyPr spcFirstLastPara="1" wrap="square" lIns="27425" tIns="0" rIns="0" bIns="0" anchor="t" anchorCtr="0">
            <a:noAutofit/>
          </a:bodyPr>
          <a:lstStyle/>
          <a:p>
            <a:pPr marL="0" lvl="0" indent="0" algn="l" rtl="0">
              <a:spcBef>
                <a:spcPts val="0"/>
              </a:spcBef>
              <a:spcAft>
                <a:spcPts val="0"/>
              </a:spcAft>
              <a:buNone/>
            </a:pPr>
            <a:r>
              <a:rPr lang="en" sz="800" b="1">
                <a:solidFill>
                  <a:schemeClr val="accent2"/>
                </a:solidFill>
                <a:latin typeface="Open Sans"/>
                <a:ea typeface="Open Sans"/>
                <a:cs typeface="Open Sans"/>
                <a:sym typeface="Open Sans"/>
              </a:rPr>
              <a:t>Stakeholders</a:t>
            </a:r>
            <a:endParaRPr sz="800" b="1">
              <a:solidFill>
                <a:schemeClr val="accent2"/>
              </a:solidFill>
              <a:latin typeface="Open Sans"/>
              <a:ea typeface="Open Sans"/>
              <a:cs typeface="Open Sans"/>
              <a:sym typeface="Open Sans"/>
            </a:endParaRPr>
          </a:p>
        </p:txBody>
      </p:sp>
      <p:sp>
        <p:nvSpPr>
          <p:cNvPr id="4224" name="Google Shape;4224;p234"/>
          <p:cNvSpPr/>
          <p:nvPr/>
        </p:nvSpPr>
        <p:spPr>
          <a:xfrm>
            <a:off x="5060175" y="3504375"/>
            <a:ext cx="1973700" cy="12594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0" lvl="0" indent="0" algn="l" rtl="0">
              <a:spcBef>
                <a:spcPts val="0"/>
              </a:spcBef>
              <a:spcAft>
                <a:spcPts val="200"/>
              </a:spcAft>
              <a:buNone/>
            </a:pPr>
            <a:endParaRPr sz="700" b="1" u="sng">
              <a:solidFill>
                <a:schemeClr val="lt1"/>
              </a:solidFill>
              <a:latin typeface="Open Sans"/>
              <a:ea typeface="Open Sans"/>
              <a:cs typeface="Open Sans"/>
              <a:sym typeface="Open Sans"/>
            </a:endParaRPr>
          </a:p>
        </p:txBody>
      </p:sp>
      <p:sp>
        <p:nvSpPr>
          <p:cNvPr id="4225" name="Google Shape;4225;p234"/>
          <p:cNvSpPr/>
          <p:nvPr/>
        </p:nvSpPr>
        <p:spPr>
          <a:xfrm>
            <a:off x="7176625" y="3504375"/>
            <a:ext cx="1693200" cy="1259400"/>
          </a:xfrm>
          <a:prstGeom prst="roundRect">
            <a:avLst>
              <a:gd name="adj" fmla="val 2792"/>
            </a:avLst>
          </a:prstGeom>
          <a:solidFill>
            <a:schemeClr val="accent2"/>
          </a:solidFill>
          <a:ln>
            <a:noFill/>
          </a:ln>
        </p:spPr>
        <p:txBody>
          <a:bodyPr spcFirstLastPara="1" wrap="square" lIns="45700" tIns="45700" rIns="45700" bIns="45700" anchor="t" anchorCtr="0">
            <a:noAutofit/>
          </a:bodyPr>
          <a:lstStyle/>
          <a:p>
            <a:pPr marL="109728" lvl="0" indent="-117602" algn="l" rtl="0">
              <a:spcBef>
                <a:spcPts val="0"/>
              </a:spcBef>
              <a:spcAft>
                <a:spcPts val="0"/>
              </a:spcAft>
              <a:buClr>
                <a:schemeClr val="lt1"/>
              </a:buClr>
              <a:buSzPts val="700"/>
              <a:buFont typeface="Open Sans"/>
              <a:buChar char="•"/>
            </a:pPr>
            <a:r>
              <a:rPr lang="en" sz="700">
                <a:solidFill>
                  <a:schemeClr val="lt1"/>
                </a:solidFill>
                <a:latin typeface="Open Sans"/>
                <a:ea typeface="Open Sans"/>
                <a:cs typeface="Open Sans"/>
                <a:sym typeface="Open Sans"/>
              </a:rPr>
              <a:t>TBD (Discussion with Stephanie)</a:t>
            </a:r>
            <a:endParaRPr sz="700">
              <a:solidFill>
                <a:schemeClr val="lt1"/>
              </a:solidFill>
              <a:latin typeface="Open Sans"/>
              <a:ea typeface="Open Sans"/>
              <a:cs typeface="Open Sans"/>
              <a:sym typeface="Open Sans"/>
            </a:endParaRPr>
          </a:p>
        </p:txBody>
      </p:sp>
      <p:sp>
        <p:nvSpPr>
          <p:cNvPr id="4226" name="Google Shape;4226;p234"/>
          <p:cNvSpPr txBox="1"/>
          <p:nvPr/>
        </p:nvSpPr>
        <p:spPr>
          <a:xfrm>
            <a:off x="308753" y="944878"/>
            <a:ext cx="527700" cy="738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800" b="1" i="1">
                <a:solidFill>
                  <a:schemeClr val="accent2"/>
                </a:solidFill>
                <a:latin typeface="Open Sans"/>
                <a:ea typeface="Open Sans"/>
                <a:cs typeface="Open Sans"/>
                <a:sym typeface="Open Sans"/>
              </a:rPr>
              <a:t>F</a:t>
            </a:r>
            <a:endParaRPr sz="4800" b="1" i="1">
              <a:solidFill>
                <a:schemeClr val="accent2"/>
              </a:solidFill>
              <a:latin typeface="Open Sans"/>
              <a:ea typeface="Open Sans"/>
              <a:cs typeface="Open Sans"/>
              <a:sym typeface="Open Sans"/>
            </a:endParaRPr>
          </a:p>
        </p:txBody>
      </p:sp>
      <p:sp>
        <p:nvSpPr>
          <p:cNvPr id="4227" name="Google Shape;4227;p234"/>
          <p:cNvSpPr/>
          <p:nvPr/>
        </p:nvSpPr>
        <p:spPr>
          <a:xfrm>
            <a:off x="275445" y="1608300"/>
            <a:ext cx="594300" cy="1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b="1" i="1">
                <a:solidFill>
                  <a:schemeClr val="dk1"/>
                </a:solidFill>
                <a:latin typeface="Open Sans"/>
                <a:ea typeface="Open Sans"/>
                <a:cs typeface="Open Sans"/>
                <a:sym typeface="Open Sans"/>
              </a:rPr>
              <a:t>Initiative ID</a:t>
            </a:r>
            <a:endParaRPr sz="800" b="1" i="1">
              <a:solidFill>
                <a:schemeClr val="dk1"/>
              </a:solidFill>
              <a:latin typeface="Open Sans"/>
              <a:ea typeface="Open Sans"/>
              <a:cs typeface="Open Sans"/>
              <a:sym typeface="Open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231"/>
        <p:cNvGrpSpPr/>
        <p:nvPr/>
      </p:nvGrpSpPr>
      <p:grpSpPr>
        <a:xfrm>
          <a:off x="0" y="0"/>
          <a:ext cx="0" cy="0"/>
          <a:chOff x="0" y="0"/>
          <a:chExt cx="0" cy="0"/>
        </a:xfrm>
      </p:grpSpPr>
      <p:pic>
        <p:nvPicPr>
          <p:cNvPr id="4232" name="Google Shape;4232;p235"/>
          <p:cNvPicPr preferRelativeResize="0"/>
          <p:nvPr/>
        </p:nvPicPr>
        <p:blipFill>
          <a:blip r:embed="rId3">
            <a:alphaModFix/>
          </a:blip>
          <a:stretch>
            <a:fillRect/>
          </a:stretch>
        </p:blipFill>
        <p:spPr>
          <a:xfrm>
            <a:off x="274325" y="1097275"/>
            <a:ext cx="5339970" cy="3666250"/>
          </a:xfrm>
          <a:prstGeom prst="rect">
            <a:avLst/>
          </a:prstGeom>
          <a:noFill/>
          <a:ln w="9525" cap="flat" cmpd="sng">
            <a:solidFill>
              <a:schemeClr val="accent6"/>
            </a:solidFill>
            <a:prstDash val="solid"/>
            <a:round/>
            <a:headEnd type="none" w="sm" len="sm"/>
            <a:tailEnd type="none" w="sm" len="sm"/>
          </a:ln>
        </p:spPr>
      </p:pic>
      <p:sp>
        <p:nvSpPr>
          <p:cNvPr id="4233" name="Google Shape;4233;p235"/>
          <p:cNvSpPr/>
          <p:nvPr/>
        </p:nvSpPr>
        <p:spPr>
          <a:xfrm>
            <a:off x="2378358" y="2170142"/>
            <a:ext cx="1438200" cy="1225200"/>
          </a:xfrm>
          <a:prstGeom prst="rect">
            <a:avLst/>
          </a:prstGeom>
          <a:solidFill>
            <a:srgbClr val="A3AAAD">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35"/>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Process Context</a:t>
            </a:r>
            <a:endParaRPr sz="1400" i="1"/>
          </a:p>
        </p:txBody>
      </p:sp>
      <p:sp>
        <p:nvSpPr>
          <p:cNvPr id="4235" name="Google Shape;4235;p235"/>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236" name="Google Shape;4236;p235"/>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237" name="Google Shape;4237;p235"/>
          <p:cNvSpPr txBox="1"/>
          <p:nvPr/>
        </p:nvSpPr>
        <p:spPr>
          <a:xfrm>
            <a:off x="19624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Architecture</a:t>
            </a:r>
            <a:endParaRPr sz="600">
              <a:solidFill>
                <a:schemeClr val="accent6"/>
              </a:solidFill>
              <a:latin typeface="Open Sans"/>
              <a:ea typeface="Open Sans"/>
              <a:cs typeface="Open Sans"/>
              <a:sym typeface="Open Sans"/>
            </a:endParaRPr>
          </a:p>
        </p:txBody>
      </p:sp>
      <p:sp>
        <p:nvSpPr>
          <p:cNvPr id="4238" name="Google Shape;4238;p235"/>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239" name="Google Shape;4239;p235"/>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4240" name="Google Shape;4240;p235"/>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241" name="Google Shape;4241;p235"/>
          <p:cNvSpPr txBox="1"/>
          <p:nvPr/>
        </p:nvSpPr>
        <p:spPr>
          <a:xfrm>
            <a:off x="10906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Process Context</a:t>
            </a:r>
            <a:endParaRPr sz="600" b="1">
              <a:solidFill>
                <a:schemeClr val="lt1"/>
              </a:solidFill>
              <a:latin typeface="Open Sans"/>
              <a:ea typeface="Open Sans"/>
              <a:cs typeface="Open Sans"/>
              <a:sym typeface="Open Sans"/>
            </a:endParaRPr>
          </a:p>
        </p:txBody>
      </p:sp>
      <p:sp>
        <p:nvSpPr>
          <p:cNvPr id="4242" name="Google Shape;4242;p235"/>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246"/>
        <p:cNvGrpSpPr/>
        <p:nvPr/>
      </p:nvGrpSpPr>
      <p:grpSpPr>
        <a:xfrm>
          <a:off x="0" y="0"/>
          <a:ext cx="0" cy="0"/>
          <a:chOff x="0" y="0"/>
          <a:chExt cx="0" cy="0"/>
        </a:xfrm>
      </p:grpSpPr>
      <p:sp>
        <p:nvSpPr>
          <p:cNvPr id="4247" name="Google Shape;4247;p236"/>
          <p:cNvSpPr txBox="1"/>
          <p:nvPr/>
        </p:nvSpPr>
        <p:spPr>
          <a:xfrm rot="1128">
            <a:off x="7955250" y="532598"/>
            <a:ext cx="914400" cy="215400"/>
          </a:xfrm>
          <a:prstGeom prst="rect">
            <a:avLst/>
          </a:prstGeom>
          <a:solidFill>
            <a:schemeClr val="accent2"/>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chemeClr val="lt1"/>
                </a:solidFill>
                <a:latin typeface="Open Sans"/>
                <a:ea typeface="Open Sans"/>
                <a:cs typeface="Open Sans"/>
                <a:sym typeface="Open Sans"/>
              </a:rPr>
              <a:t>DRAFT</a:t>
            </a:r>
            <a:endParaRPr sz="800">
              <a:solidFill>
                <a:schemeClr val="lt1"/>
              </a:solidFill>
              <a:latin typeface="Open Sans"/>
              <a:ea typeface="Open Sans"/>
              <a:cs typeface="Open Sans"/>
              <a:sym typeface="Open Sans"/>
            </a:endParaRPr>
          </a:p>
        </p:txBody>
      </p:sp>
      <p:sp>
        <p:nvSpPr>
          <p:cNvPr id="4248" name="Google Shape;4248;p236"/>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Logical Architecture</a:t>
            </a:r>
            <a:endParaRPr sz="1400" i="1"/>
          </a:p>
        </p:txBody>
      </p:sp>
      <p:sp>
        <p:nvSpPr>
          <p:cNvPr id="4249" name="Google Shape;4249;p236"/>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250" name="Google Shape;4250;p236"/>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251" name="Google Shape;4251;p236"/>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4252" name="Google Shape;4252;p236"/>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253" name="Google Shape;4253;p236"/>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4254" name="Google Shape;4254;p236"/>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255" name="Google Shape;4255;p236"/>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256" name="Google Shape;4256;p236"/>
          <p:cNvSpPr/>
          <p:nvPr/>
        </p:nvSpPr>
        <p:spPr>
          <a:xfrm>
            <a:off x="274320" y="1605075"/>
            <a:ext cx="8595300" cy="662700"/>
          </a:xfrm>
          <a:prstGeom prst="roundRect">
            <a:avLst>
              <a:gd name="adj" fmla="val 16667"/>
            </a:avLst>
          </a:prstGeom>
          <a:noFill/>
          <a:ln w="9525" cap="flat" cmpd="sng">
            <a:solidFill>
              <a:schemeClr val="accent6"/>
            </a:solidFill>
            <a:prstDash val="solid"/>
            <a:round/>
            <a:headEnd type="none" w="sm" len="sm"/>
            <a:tailEnd type="none" w="sm" len="sm"/>
          </a:ln>
        </p:spPr>
        <p:txBody>
          <a:bodyPr spcFirstLastPara="1" wrap="square" lIns="91425" tIns="45700" rIns="91425" bIns="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Integration</a:t>
            </a:r>
            <a:endParaRPr sz="800" b="1">
              <a:solidFill>
                <a:schemeClr val="accent2"/>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Channel</a:t>
            </a:r>
            <a:endParaRPr sz="800" b="1" i="0" u="none" strike="noStrike" cap="none">
              <a:solidFill>
                <a:schemeClr val="accent2"/>
              </a:solidFill>
              <a:latin typeface="Open Sans"/>
              <a:ea typeface="Open Sans"/>
              <a:cs typeface="Open Sans"/>
              <a:sym typeface="Open Sans"/>
            </a:endParaRPr>
          </a:p>
        </p:txBody>
      </p:sp>
      <p:sp>
        <p:nvSpPr>
          <p:cNvPr id="4257" name="Google Shape;4257;p236"/>
          <p:cNvSpPr/>
          <p:nvPr/>
        </p:nvSpPr>
        <p:spPr>
          <a:xfrm>
            <a:off x="274320" y="3811425"/>
            <a:ext cx="8595300" cy="856500"/>
          </a:xfrm>
          <a:prstGeom prst="roundRect">
            <a:avLst>
              <a:gd name="adj" fmla="val 16667"/>
            </a:avLst>
          </a:prstGeom>
          <a:noFill/>
          <a:ln w="9525" cap="flat" cmpd="sng">
            <a:solidFill>
              <a:schemeClr val="accent6"/>
            </a:solidFill>
            <a:prstDash val="solid"/>
            <a:round/>
            <a:headEnd type="none" w="sm" len="sm"/>
            <a:tailEnd type="none" w="sm" len="sm"/>
          </a:ln>
        </p:spPr>
        <p:txBody>
          <a:bodyPr spcFirstLastPara="1" wrap="square" lIns="91425" tIns="45700" rIns="91425" bIns="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800" b="1">
                <a:solidFill>
                  <a:schemeClr val="accent2"/>
                </a:solidFill>
                <a:latin typeface="Open Sans"/>
                <a:ea typeface="Open Sans"/>
                <a:cs typeface="Open Sans"/>
                <a:sym typeface="Open Sans"/>
              </a:rPr>
              <a:t>Systems</a:t>
            </a:r>
            <a:endParaRPr sz="800" b="1">
              <a:latin typeface="Open Sans"/>
              <a:ea typeface="Open Sans"/>
              <a:cs typeface="Open Sans"/>
              <a:sym typeface="Open Sans"/>
            </a:endParaRPr>
          </a:p>
        </p:txBody>
      </p:sp>
      <p:sp>
        <p:nvSpPr>
          <p:cNvPr id="4258" name="Google Shape;4258;p236"/>
          <p:cNvSpPr/>
          <p:nvPr/>
        </p:nvSpPr>
        <p:spPr>
          <a:xfrm>
            <a:off x="2966584" y="1646625"/>
            <a:ext cx="1097400" cy="579600"/>
          </a:xfrm>
          <a:prstGeom prst="roundRect">
            <a:avLst>
              <a:gd name="adj" fmla="val 9091"/>
            </a:avLst>
          </a:prstGeom>
          <a:solidFill>
            <a:schemeClr val="lt2"/>
          </a:solidFill>
          <a:ln>
            <a:noFill/>
          </a:ln>
        </p:spPr>
        <p:txBody>
          <a:bodyPr spcFirstLastPara="1" wrap="square" lIns="91425" tIns="45700" rIns="45700"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700" i="0" u="none" strike="noStrike" cap="none">
              <a:solidFill>
                <a:schemeClr val="lt1"/>
              </a:solidFill>
              <a:highlight>
                <a:srgbClr val="FFFF00"/>
              </a:highlight>
              <a:latin typeface="Open Sans"/>
              <a:ea typeface="Open Sans"/>
              <a:cs typeface="Open Sans"/>
              <a:sym typeface="Open Sans"/>
            </a:endParaRPr>
          </a:p>
        </p:txBody>
      </p:sp>
      <p:sp>
        <p:nvSpPr>
          <p:cNvPr id="4259" name="Google Shape;4259;p236"/>
          <p:cNvSpPr/>
          <p:nvPr/>
        </p:nvSpPr>
        <p:spPr>
          <a:xfrm>
            <a:off x="4158609" y="1646625"/>
            <a:ext cx="3549600" cy="579600"/>
          </a:xfrm>
          <a:prstGeom prst="roundRect">
            <a:avLst>
              <a:gd name="adj" fmla="val 9091"/>
            </a:avLst>
          </a:prstGeom>
          <a:solidFill>
            <a:schemeClr val="lt2"/>
          </a:solidFill>
          <a:ln>
            <a:noFill/>
          </a:ln>
        </p:spPr>
        <p:txBody>
          <a:bodyPr spcFirstLastPara="1" wrap="square" lIns="91425" tIns="45700" rIns="45700"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700" b="1" i="0" u="none" strike="noStrike" cap="none">
              <a:solidFill>
                <a:schemeClr val="lt1"/>
              </a:solidFill>
              <a:highlight>
                <a:srgbClr val="FFFF00"/>
              </a:highlight>
              <a:latin typeface="Open Sans"/>
              <a:ea typeface="Open Sans"/>
              <a:cs typeface="Open Sans"/>
              <a:sym typeface="Open Sans"/>
            </a:endParaRPr>
          </a:p>
        </p:txBody>
      </p:sp>
      <p:sp>
        <p:nvSpPr>
          <p:cNvPr id="4260" name="Google Shape;4260;p236"/>
          <p:cNvSpPr txBox="1"/>
          <p:nvPr/>
        </p:nvSpPr>
        <p:spPr>
          <a:xfrm>
            <a:off x="2788200" y="1073264"/>
            <a:ext cx="14637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Alliance </a:t>
            </a:r>
            <a:r>
              <a:rPr lang="en" sz="800" i="1">
                <a:solidFill>
                  <a:schemeClr val="dk1"/>
                </a:solidFill>
                <a:latin typeface="Open Sans"/>
                <a:ea typeface="Open Sans"/>
                <a:cs typeface="Open Sans"/>
                <a:sym typeface="Open Sans"/>
              </a:rPr>
              <a:t>(I9 Cloud)</a:t>
            </a:r>
            <a:endParaRPr sz="800" i="1">
              <a:solidFill>
                <a:schemeClr val="dk1"/>
              </a:solidFill>
              <a:latin typeface="Open Sans"/>
              <a:ea typeface="Open Sans"/>
              <a:cs typeface="Open Sans"/>
              <a:sym typeface="Open Sans"/>
            </a:endParaRPr>
          </a:p>
        </p:txBody>
      </p:sp>
      <p:sp>
        <p:nvSpPr>
          <p:cNvPr id="4261" name="Google Shape;4261;p236"/>
          <p:cNvSpPr/>
          <p:nvPr/>
        </p:nvSpPr>
        <p:spPr>
          <a:xfrm>
            <a:off x="274320" y="2267775"/>
            <a:ext cx="8595300" cy="1543500"/>
          </a:xfrm>
          <a:prstGeom prst="roundRect">
            <a:avLst>
              <a:gd name="adj" fmla="val 7940"/>
            </a:avLst>
          </a:prstGeom>
          <a:solidFill>
            <a:srgbClr val="FFFFFF"/>
          </a:solidFill>
          <a:ln w="9525" cap="flat" cmpd="sng">
            <a:solidFill>
              <a:schemeClr val="accent6"/>
            </a:solidFill>
            <a:prstDash val="solid"/>
            <a:round/>
            <a:headEnd type="none" w="sm" len="sm"/>
            <a:tailEnd type="none" w="sm" len="sm"/>
          </a:ln>
        </p:spPr>
        <p:txBody>
          <a:bodyPr spcFirstLastPara="1" wrap="square" lIns="91425" tIns="45700" rIns="91425" bIns="91425"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Employer Onboarding</a:t>
            </a:r>
            <a:r>
              <a:rPr lang="en" sz="800" b="1">
                <a:solidFill>
                  <a:schemeClr val="accent2"/>
                </a:solidFill>
                <a:latin typeface="Open Sans"/>
                <a:ea typeface="Open Sans"/>
                <a:cs typeface="Open Sans"/>
                <a:sym typeface="Open Sans"/>
              </a:rPr>
              <a:t>/</a:t>
            </a:r>
            <a:endParaRPr sz="800" b="1" i="0" u="none" strike="noStrike" cap="none">
              <a:solidFill>
                <a:schemeClr val="accent2"/>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900"/>
              <a:buFont typeface="Arial"/>
              <a:buNone/>
            </a:pPr>
            <a:r>
              <a:rPr lang="en" sz="800" b="1" i="0" u="none" strike="noStrike" cap="none">
                <a:solidFill>
                  <a:schemeClr val="accent2"/>
                </a:solidFill>
                <a:latin typeface="Open Sans"/>
                <a:ea typeface="Open Sans"/>
                <a:cs typeface="Open Sans"/>
                <a:sym typeface="Open Sans"/>
              </a:rPr>
              <a:t>OffBoarding Services</a:t>
            </a:r>
            <a:endParaRPr sz="800" b="1" i="0" u="none" strike="noStrike" cap="none">
              <a:solidFill>
                <a:schemeClr val="accent2"/>
              </a:solidFill>
              <a:latin typeface="Open Sans"/>
              <a:ea typeface="Open Sans"/>
              <a:cs typeface="Open Sans"/>
              <a:sym typeface="Open Sans"/>
            </a:endParaRPr>
          </a:p>
        </p:txBody>
      </p:sp>
      <p:sp>
        <p:nvSpPr>
          <p:cNvPr id="4262" name="Google Shape;4262;p236"/>
          <p:cNvSpPr/>
          <p:nvPr/>
        </p:nvSpPr>
        <p:spPr>
          <a:xfrm>
            <a:off x="682609" y="3889650"/>
            <a:ext cx="24531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Core Systems </a:t>
            </a:r>
            <a:r>
              <a:rPr lang="en" sz="700" i="1">
                <a:solidFill>
                  <a:schemeClr val="dk1"/>
                </a:solidFill>
                <a:latin typeface="Open Sans"/>
                <a:ea typeface="Open Sans"/>
                <a:cs typeface="Open Sans"/>
                <a:sym typeface="Open Sans"/>
              </a:rPr>
              <a:t>(Common across products)</a:t>
            </a:r>
            <a:endParaRPr sz="700" i="1">
              <a:solidFill>
                <a:schemeClr val="dk1"/>
              </a:solidFill>
              <a:latin typeface="Open Sans"/>
              <a:ea typeface="Open Sans"/>
              <a:cs typeface="Open Sans"/>
              <a:sym typeface="Open Sans"/>
            </a:endParaRPr>
          </a:p>
        </p:txBody>
      </p:sp>
      <p:sp>
        <p:nvSpPr>
          <p:cNvPr id="4263" name="Google Shape;4263;p236"/>
          <p:cNvSpPr/>
          <p:nvPr/>
        </p:nvSpPr>
        <p:spPr>
          <a:xfrm>
            <a:off x="7125525" y="1686416"/>
            <a:ext cx="503700" cy="354300"/>
          </a:xfrm>
          <a:prstGeom prst="rect">
            <a:avLst/>
          </a:prstGeom>
          <a:solidFill>
            <a:schemeClr val="lt2"/>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 sz="700" i="0" u="none" strike="noStrike" cap="none">
                <a:solidFill>
                  <a:schemeClr val="dk1"/>
                </a:solidFill>
                <a:latin typeface="Open Sans"/>
                <a:ea typeface="Open Sans"/>
                <a:cs typeface="Open Sans"/>
                <a:sym typeface="Open Sans"/>
              </a:rPr>
              <a:t>Data </a:t>
            </a:r>
            <a:endParaRPr sz="700" i="0" u="none" strike="noStrike" cap="none">
              <a:solidFill>
                <a:schemeClr val="dk1"/>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1000"/>
              <a:buFont typeface="Arial"/>
              <a:buNone/>
            </a:pPr>
            <a:r>
              <a:rPr lang="en" sz="700" i="0" u="none" strike="noStrike" cap="none">
                <a:solidFill>
                  <a:schemeClr val="dk1"/>
                </a:solidFill>
                <a:latin typeface="Open Sans"/>
                <a:ea typeface="Open Sans"/>
                <a:cs typeface="Open Sans"/>
                <a:sym typeface="Open Sans"/>
              </a:rPr>
              <a:t>Acquisition </a:t>
            </a:r>
            <a:endParaRPr sz="700" i="0" u="none" strike="noStrike" cap="none">
              <a:solidFill>
                <a:schemeClr val="dk1"/>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1000"/>
              <a:buFont typeface="Arial"/>
              <a:buNone/>
            </a:pPr>
            <a:r>
              <a:rPr lang="en" sz="700" i="0" u="none" strike="noStrike" cap="none">
                <a:solidFill>
                  <a:schemeClr val="dk1"/>
                </a:solidFill>
                <a:latin typeface="Open Sans"/>
                <a:ea typeface="Open Sans"/>
                <a:cs typeface="Open Sans"/>
                <a:sym typeface="Open Sans"/>
              </a:rPr>
              <a:t>Services</a:t>
            </a:r>
            <a:endParaRPr sz="700" i="0" u="none" strike="noStrike" cap="none">
              <a:solidFill>
                <a:schemeClr val="dk1"/>
              </a:solidFill>
              <a:latin typeface="Open Sans"/>
              <a:ea typeface="Open Sans"/>
              <a:cs typeface="Open Sans"/>
              <a:sym typeface="Open Sans"/>
            </a:endParaRPr>
          </a:p>
        </p:txBody>
      </p:sp>
      <p:sp>
        <p:nvSpPr>
          <p:cNvPr id="4264" name="Google Shape;4264;p236"/>
          <p:cNvSpPr/>
          <p:nvPr/>
        </p:nvSpPr>
        <p:spPr>
          <a:xfrm>
            <a:off x="378229" y="2347225"/>
            <a:ext cx="3802800" cy="1418400"/>
          </a:xfrm>
          <a:prstGeom prst="roundRect">
            <a:avLst>
              <a:gd name="adj" fmla="val 9091"/>
            </a:avLst>
          </a:prstGeom>
          <a:solidFill>
            <a:schemeClr val="lt1"/>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Employer</a:t>
            </a:r>
            <a:endParaRPr sz="700" b="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700" b="1">
                <a:solidFill>
                  <a:schemeClr val="dk1"/>
                </a:solidFill>
                <a:latin typeface="Open Sans"/>
                <a:ea typeface="Open Sans"/>
                <a:cs typeface="Open Sans"/>
                <a:sym typeface="Open Sans"/>
              </a:rPr>
              <a:t>Onboarding </a:t>
            </a:r>
            <a:endParaRPr sz="700" b="1">
              <a:solidFill>
                <a:schemeClr val="dk1"/>
              </a:solidFill>
              <a:latin typeface="Open Sans"/>
              <a:ea typeface="Open Sans"/>
              <a:cs typeface="Open Sans"/>
              <a:sym typeface="Open Sans"/>
            </a:endParaRPr>
          </a:p>
        </p:txBody>
      </p:sp>
      <p:sp>
        <p:nvSpPr>
          <p:cNvPr id="4265" name="Google Shape;4265;p236"/>
          <p:cNvSpPr/>
          <p:nvPr/>
        </p:nvSpPr>
        <p:spPr>
          <a:xfrm>
            <a:off x="6242959" y="1826154"/>
            <a:ext cx="731538" cy="13716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500" b="1" i="1" u="none" strike="noStrike" cap="none">
                <a:solidFill>
                  <a:schemeClr val="dk1"/>
                </a:solidFill>
                <a:latin typeface="Open Sans"/>
                <a:ea typeface="Open Sans"/>
                <a:cs typeface="Open Sans"/>
                <a:sym typeface="Open Sans"/>
              </a:rPr>
              <a:t>MCIF File</a:t>
            </a:r>
            <a:r>
              <a:rPr lang="en" sz="500" b="1" i="1">
                <a:solidFill>
                  <a:schemeClr val="dk1"/>
                </a:solidFill>
                <a:latin typeface="Open Sans"/>
                <a:ea typeface="Open Sans"/>
                <a:cs typeface="Open Sans"/>
                <a:sym typeface="Open Sans"/>
              </a:rPr>
              <a:t> </a:t>
            </a:r>
            <a:r>
              <a:rPr lang="en" sz="500" b="1" i="1" u="none" strike="noStrike" cap="none">
                <a:solidFill>
                  <a:schemeClr val="dk1"/>
                </a:solidFill>
                <a:latin typeface="Open Sans"/>
                <a:ea typeface="Open Sans"/>
                <a:cs typeface="Open Sans"/>
                <a:sym typeface="Open Sans"/>
              </a:rPr>
              <a:t>(csv, json)</a:t>
            </a:r>
            <a:endParaRPr sz="500" b="1" i="1" u="none" strike="noStrike" cap="none">
              <a:solidFill>
                <a:schemeClr val="dk1"/>
              </a:solidFill>
              <a:latin typeface="Open Sans"/>
              <a:ea typeface="Open Sans"/>
              <a:cs typeface="Open Sans"/>
              <a:sym typeface="Open Sans"/>
            </a:endParaRPr>
          </a:p>
        </p:txBody>
      </p:sp>
      <p:sp>
        <p:nvSpPr>
          <p:cNvPr id="4266" name="Google Shape;4266;p236"/>
          <p:cNvSpPr/>
          <p:nvPr/>
        </p:nvSpPr>
        <p:spPr>
          <a:xfrm>
            <a:off x="4367572" y="1826154"/>
            <a:ext cx="210330" cy="174690"/>
          </a:xfrm>
          <a:prstGeom prst="flowChartDocumen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50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800"/>
              <a:buFont typeface="Arial"/>
              <a:buNone/>
            </a:pPr>
            <a:endParaRPr sz="500" i="0" u="none" strike="noStrike" cap="none">
              <a:solidFill>
                <a:srgbClr val="000000"/>
              </a:solidFill>
              <a:latin typeface="Open Sans"/>
              <a:ea typeface="Open Sans"/>
              <a:cs typeface="Open Sans"/>
              <a:sym typeface="Open Sans"/>
            </a:endParaRPr>
          </a:p>
        </p:txBody>
      </p:sp>
      <p:sp>
        <p:nvSpPr>
          <p:cNvPr id="4267" name="Google Shape;4267;p236"/>
          <p:cNvSpPr txBox="1"/>
          <p:nvPr/>
        </p:nvSpPr>
        <p:spPr>
          <a:xfrm>
            <a:off x="5509814" y="1686416"/>
            <a:ext cx="4857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lt1"/>
                </a:solidFill>
                <a:highlight>
                  <a:schemeClr val="accent1"/>
                </a:highlight>
                <a:latin typeface="Open Sans Medium"/>
                <a:ea typeface="Open Sans Medium"/>
                <a:cs typeface="Open Sans Medium"/>
                <a:sym typeface="Open Sans Medium"/>
              </a:rPr>
              <a:t>Email</a:t>
            </a:r>
            <a:endParaRPr sz="700" b="0" i="0" u="none" strike="noStrike" cap="none">
              <a:solidFill>
                <a:schemeClr val="lt1"/>
              </a:solidFill>
              <a:highlight>
                <a:schemeClr val="accent1"/>
              </a:highlight>
              <a:latin typeface="Open Sans Medium"/>
              <a:ea typeface="Open Sans Medium"/>
              <a:cs typeface="Open Sans Medium"/>
              <a:sym typeface="Open Sans Medium"/>
            </a:endParaRPr>
          </a:p>
        </p:txBody>
      </p:sp>
      <p:sp>
        <p:nvSpPr>
          <p:cNvPr id="4268" name="Google Shape;4268;p236"/>
          <p:cNvSpPr txBox="1"/>
          <p:nvPr/>
        </p:nvSpPr>
        <p:spPr>
          <a:xfrm>
            <a:off x="6049959" y="1686416"/>
            <a:ext cx="7317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dk1"/>
                </a:solidFill>
                <a:latin typeface="Open Sans Medium"/>
                <a:ea typeface="Open Sans Medium"/>
                <a:cs typeface="Open Sans Medium"/>
                <a:sym typeface="Open Sans Medium"/>
              </a:rPr>
              <a:t>Secure </a:t>
            </a:r>
            <a:r>
              <a:rPr lang="en" sz="700">
                <a:solidFill>
                  <a:schemeClr val="dk1"/>
                </a:solidFill>
                <a:latin typeface="Open Sans Medium"/>
                <a:ea typeface="Open Sans Medium"/>
                <a:cs typeface="Open Sans Medium"/>
                <a:sym typeface="Open Sans Medium"/>
              </a:rPr>
              <a:t>File Share</a:t>
            </a:r>
            <a:endParaRPr sz="700" b="0" i="0" u="none" strike="noStrike" cap="none">
              <a:solidFill>
                <a:schemeClr val="dk1"/>
              </a:solidFill>
              <a:latin typeface="Open Sans Medium"/>
              <a:ea typeface="Open Sans Medium"/>
              <a:cs typeface="Open Sans Medium"/>
              <a:sym typeface="Open Sans Medium"/>
            </a:endParaRPr>
          </a:p>
        </p:txBody>
      </p:sp>
      <p:sp>
        <p:nvSpPr>
          <p:cNvPr id="4269" name="Google Shape;4269;p236"/>
          <p:cNvSpPr txBox="1"/>
          <p:nvPr/>
        </p:nvSpPr>
        <p:spPr>
          <a:xfrm>
            <a:off x="4195272" y="1686416"/>
            <a:ext cx="5610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lt1"/>
                </a:solidFill>
                <a:highlight>
                  <a:schemeClr val="accent1"/>
                </a:highlight>
                <a:latin typeface="Open Sans Medium"/>
                <a:ea typeface="Open Sans Medium"/>
                <a:cs typeface="Open Sans Medium"/>
                <a:sym typeface="Open Sans Medium"/>
              </a:rPr>
              <a:t>API Gateway</a:t>
            </a:r>
            <a:endParaRPr sz="700" b="0" i="0" u="none" strike="noStrike" cap="none">
              <a:solidFill>
                <a:schemeClr val="lt1"/>
              </a:solidFill>
              <a:highlight>
                <a:schemeClr val="accent1"/>
              </a:highlight>
              <a:latin typeface="Open Sans Medium"/>
              <a:ea typeface="Open Sans Medium"/>
              <a:cs typeface="Open Sans Medium"/>
              <a:sym typeface="Open Sans Medium"/>
            </a:endParaRPr>
          </a:p>
        </p:txBody>
      </p:sp>
      <p:sp>
        <p:nvSpPr>
          <p:cNvPr id="4270" name="Google Shape;4270;p236"/>
          <p:cNvSpPr txBox="1"/>
          <p:nvPr/>
        </p:nvSpPr>
        <p:spPr>
          <a:xfrm>
            <a:off x="5007625" y="1073275"/>
            <a:ext cx="1711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1" i="0" u="none" strike="noStrike" cap="none">
                <a:solidFill>
                  <a:schemeClr val="dk1"/>
                </a:solidFill>
                <a:latin typeface="Open Sans"/>
                <a:ea typeface="Open Sans"/>
                <a:cs typeface="Open Sans"/>
                <a:sym typeface="Open Sans"/>
              </a:rPr>
              <a:t>Alliance </a:t>
            </a:r>
            <a:r>
              <a:rPr lang="en" sz="800" i="1" u="none" strike="noStrike" cap="none">
                <a:solidFill>
                  <a:schemeClr val="dk1"/>
                </a:solidFill>
                <a:latin typeface="Open Sans"/>
                <a:ea typeface="Open Sans"/>
                <a:cs typeface="Open Sans"/>
                <a:sym typeface="Open Sans"/>
              </a:rPr>
              <a:t>(A</a:t>
            </a:r>
            <a:r>
              <a:rPr lang="en" sz="800" i="1">
                <a:solidFill>
                  <a:schemeClr val="dk1"/>
                </a:solidFill>
                <a:latin typeface="Open Sans"/>
                <a:ea typeface="Open Sans"/>
                <a:cs typeface="Open Sans"/>
                <a:sym typeface="Open Sans"/>
              </a:rPr>
              <a:t>D</a:t>
            </a:r>
            <a:r>
              <a:rPr lang="en" sz="800" i="1" u="none" strike="noStrike" cap="none">
                <a:solidFill>
                  <a:schemeClr val="dk1"/>
                </a:solidFill>
                <a:latin typeface="Open Sans"/>
                <a:ea typeface="Open Sans"/>
                <a:cs typeface="Open Sans"/>
                <a:sym typeface="Open Sans"/>
              </a:rPr>
              <a:t>P, U</a:t>
            </a:r>
            <a:r>
              <a:rPr lang="en" sz="800" i="1">
                <a:solidFill>
                  <a:schemeClr val="dk1"/>
                </a:solidFill>
                <a:latin typeface="Open Sans"/>
                <a:ea typeface="Open Sans"/>
                <a:cs typeface="Open Sans"/>
                <a:sym typeface="Open Sans"/>
              </a:rPr>
              <a:t>K</a:t>
            </a:r>
            <a:r>
              <a:rPr lang="en" sz="800" i="1" u="none" strike="noStrike" cap="none">
                <a:solidFill>
                  <a:schemeClr val="dk1"/>
                </a:solidFill>
                <a:latin typeface="Open Sans"/>
                <a:ea typeface="Open Sans"/>
                <a:cs typeface="Open Sans"/>
                <a:sym typeface="Open Sans"/>
              </a:rPr>
              <a:t>G, OSV, Paychex….)</a:t>
            </a:r>
            <a:endParaRPr sz="800" i="1" u="none" strike="noStrike" cap="none">
              <a:solidFill>
                <a:schemeClr val="dk1"/>
              </a:solidFill>
              <a:latin typeface="Open Sans"/>
              <a:ea typeface="Open Sans"/>
              <a:cs typeface="Open Sans"/>
              <a:sym typeface="Open Sans"/>
            </a:endParaRPr>
          </a:p>
        </p:txBody>
      </p:sp>
      <p:sp>
        <p:nvSpPr>
          <p:cNvPr id="4271" name="Google Shape;4271;p236"/>
          <p:cNvSpPr txBox="1"/>
          <p:nvPr/>
        </p:nvSpPr>
        <p:spPr>
          <a:xfrm>
            <a:off x="2415525" y="1882575"/>
            <a:ext cx="4857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i="0" u="none" strike="noStrike" cap="none">
                <a:solidFill>
                  <a:schemeClr val="lt1"/>
                </a:solidFill>
                <a:highlight>
                  <a:schemeClr val="accent1"/>
                </a:highlight>
                <a:latin typeface="Open Sans"/>
                <a:ea typeface="Open Sans"/>
                <a:cs typeface="Open Sans"/>
                <a:sym typeface="Open Sans"/>
              </a:rPr>
              <a:t>Salesforce</a:t>
            </a:r>
            <a:endParaRPr sz="700" i="0" u="none" strike="noStrike" cap="none">
              <a:solidFill>
                <a:schemeClr val="lt1"/>
              </a:solidFill>
              <a:highlight>
                <a:schemeClr val="accent1"/>
              </a:highlight>
              <a:latin typeface="Open Sans"/>
              <a:ea typeface="Open Sans"/>
              <a:cs typeface="Open Sans"/>
              <a:sym typeface="Open Sans"/>
            </a:endParaRPr>
          </a:p>
        </p:txBody>
      </p:sp>
      <p:sp>
        <p:nvSpPr>
          <p:cNvPr id="4272" name="Google Shape;4272;p236"/>
          <p:cNvSpPr txBox="1"/>
          <p:nvPr/>
        </p:nvSpPr>
        <p:spPr>
          <a:xfrm>
            <a:off x="587050" y="1073275"/>
            <a:ext cx="9591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1">
                <a:solidFill>
                  <a:schemeClr val="lt1"/>
                </a:solidFill>
                <a:highlight>
                  <a:schemeClr val="accent1"/>
                </a:highlight>
                <a:latin typeface="Open Sans"/>
                <a:ea typeface="Open Sans"/>
                <a:cs typeface="Open Sans"/>
                <a:sym typeface="Open Sans"/>
              </a:rPr>
              <a:t>Direct</a:t>
            </a:r>
            <a:r>
              <a:rPr lang="en" sz="800" b="1" i="0" u="none" strike="noStrike" cap="none">
                <a:solidFill>
                  <a:schemeClr val="lt1"/>
                </a:solidFill>
                <a:highlight>
                  <a:schemeClr val="accent1"/>
                </a:highlight>
                <a:latin typeface="Open Sans"/>
                <a:ea typeface="Open Sans"/>
                <a:cs typeface="Open Sans"/>
                <a:sym typeface="Open Sans"/>
              </a:rPr>
              <a:t> </a:t>
            </a:r>
            <a:r>
              <a:rPr lang="en" sz="800" b="1">
                <a:solidFill>
                  <a:schemeClr val="lt1"/>
                </a:solidFill>
                <a:highlight>
                  <a:schemeClr val="accent1"/>
                </a:highlight>
                <a:latin typeface="Open Sans"/>
                <a:ea typeface="Open Sans"/>
                <a:cs typeface="Open Sans"/>
                <a:sym typeface="Open Sans"/>
              </a:rPr>
              <a:t>Customers</a:t>
            </a:r>
            <a:endParaRPr sz="800" i="1" u="none" strike="noStrike" cap="none">
              <a:solidFill>
                <a:schemeClr val="lt1"/>
              </a:solidFill>
              <a:highlight>
                <a:schemeClr val="accent1"/>
              </a:highlight>
              <a:latin typeface="Open Sans"/>
              <a:ea typeface="Open Sans"/>
              <a:cs typeface="Open Sans"/>
              <a:sym typeface="Open Sans"/>
            </a:endParaRPr>
          </a:p>
        </p:txBody>
      </p:sp>
      <p:sp>
        <p:nvSpPr>
          <p:cNvPr id="4273" name="Google Shape;4273;p236"/>
          <p:cNvSpPr/>
          <p:nvPr/>
        </p:nvSpPr>
        <p:spPr>
          <a:xfrm>
            <a:off x="1094875" y="2377775"/>
            <a:ext cx="1627200" cy="937800"/>
          </a:xfrm>
          <a:prstGeom prst="roundRect">
            <a:avLst>
              <a:gd name="adj" fmla="val 16667"/>
            </a:avLst>
          </a:prstGeom>
          <a:solidFill>
            <a:schemeClr val="lt2"/>
          </a:solidFill>
          <a:ln>
            <a:noFill/>
          </a:ln>
        </p:spPr>
        <p:txBody>
          <a:bodyPr spcFirstLastPara="1" wrap="square" lIns="18275" tIns="912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i="0" u="none" strike="noStrike" cap="none">
                <a:solidFill>
                  <a:schemeClr val="dk1"/>
                </a:solidFill>
                <a:latin typeface="Open Sans"/>
                <a:ea typeface="Open Sans"/>
                <a:cs typeface="Open Sans"/>
                <a:sym typeface="Open Sans"/>
              </a:rPr>
              <a:t>Employer Setup</a:t>
            </a:r>
            <a:endParaRPr sz="600" b="1" i="0" u="none" strike="noStrike" cap="none">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Lookup EFX_ID (Employer Name Matching &amp; Multiple match Review Process)</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Duplication Check &amp; Review Process</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Setup Employer CDH</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Setup Salesforce Account</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Get/Create Customer Commerce Account</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Get/Create Employer ES Portal</a:t>
            </a:r>
            <a:endParaRPr sz="500" i="1">
              <a:solidFill>
                <a:schemeClr val="dk1"/>
              </a:solidFill>
              <a:latin typeface="Open Sans"/>
              <a:ea typeface="Open Sans"/>
              <a:cs typeface="Open Sans"/>
              <a:sym typeface="Open Sans"/>
            </a:endParaRPr>
          </a:p>
          <a:p>
            <a:pPr marL="0" lvl="0" indent="0" algn="l" rtl="0">
              <a:spcBef>
                <a:spcPts val="0"/>
              </a:spcBef>
              <a:spcAft>
                <a:spcPts val="0"/>
              </a:spcAft>
              <a:buNone/>
            </a:pPr>
            <a:endParaRPr sz="600" i="1">
              <a:solidFill>
                <a:schemeClr val="dk1"/>
              </a:solidFill>
              <a:latin typeface="Open Sans"/>
              <a:ea typeface="Open Sans"/>
              <a:cs typeface="Open Sans"/>
              <a:sym typeface="Open Sans"/>
            </a:endParaRPr>
          </a:p>
        </p:txBody>
      </p:sp>
      <p:sp>
        <p:nvSpPr>
          <p:cNvPr id="4274" name="Google Shape;4274;p236"/>
          <p:cNvSpPr/>
          <p:nvPr/>
        </p:nvSpPr>
        <p:spPr>
          <a:xfrm>
            <a:off x="413311" y="2822563"/>
            <a:ext cx="629100" cy="4938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Alliance </a:t>
            </a:r>
            <a:endParaRPr sz="600" b="1">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Setup</a:t>
            </a:r>
            <a:endParaRPr sz="600" b="1" i="0" u="none" strike="noStrike" cap="none">
              <a:solidFill>
                <a:schemeClr val="dk1"/>
              </a:solidFill>
              <a:latin typeface="Open Sans"/>
              <a:ea typeface="Open Sans"/>
              <a:cs typeface="Open Sans"/>
              <a:sym typeface="Open Sans"/>
            </a:endParaRPr>
          </a:p>
        </p:txBody>
      </p:sp>
      <p:sp>
        <p:nvSpPr>
          <p:cNvPr id="4275" name="Google Shape;4275;p236"/>
          <p:cNvSpPr/>
          <p:nvPr/>
        </p:nvSpPr>
        <p:spPr>
          <a:xfrm>
            <a:off x="2752851" y="2377775"/>
            <a:ext cx="1371600" cy="938400"/>
          </a:xfrm>
          <a:prstGeom prst="roundRect">
            <a:avLst>
              <a:gd name="adj" fmla="val 16667"/>
            </a:avLst>
          </a:prstGeom>
          <a:solidFill>
            <a:schemeClr val="lt2"/>
          </a:solidFill>
          <a:ln>
            <a:noFill/>
          </a:ln>
        </p:spPr>
        <p:txBody>
          <a:bodyPr spcFirstLastPara="1" wrap="square" lIns="18275" tIns="912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Product Setup - </a:t>
            </a:r>
            <a:r>
              <a:rPr lang="en" sz="600" b="1" i="0" u="none" strike="noStrike" cap="none">
                <a:solidFill>
                  <a:schemeClr val="dk1"/>
                </a:solidFill>
                <a:latin typeface="Open Sans"/>
                <a:ea typeface="Open Sans"/>
                <a:cs typeface="Open Sans"/>
                <a:sym typeface="Open Sans"/>
              </a:rPr>
              <a:t>Common</a:t>
            </a:r>
            <a:endParaRPr sz="600" b="1" i="0" u="none" strike="noStrike" cap="none">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ERCode Generation </a:t>
            </a:r>
            <a:r>
              <a:rPr lang="en" sz="500" b="1" i="1">
                <a:solidFill>
                  <a:schemeClr val="dk1"/>
                </a:solidFill>
                <a:latin typeface="Open Sans"/>
                <a:ea typeface="Open Sans"/>
                <a:cs typeface="Open Sans"/>
                <a:sym typeface="Open Sans"/>
              </a:rPr>
              <a:t>(support ERCode sharing cross product)</a:t>
            </a:r>
            <a:endParaRPr sz="500" b="1"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Link ERCode to EFX_ID &amp; Alliance (CDH, Salesforce)</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Product Default Config Manager (Alliance/Direct)</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Employer Authorization Setup (SSS,AMS)</a:t>
            </a:r>
            <a:endParaRPr sz="500" i="1">
              <a:solidFill>
                <a:schemeClr val="dk1"/>
              </a:solidFill>
              <a:latin typeface="Open Sans"/>
              <a:ea typeface="Open Sans"/>
              <a:cs typeface="Open Sans"/>
              <a:sym typeface="Open Sans"/>
            </a:endParaRPr>
          </a:p>
        </p:txBody>
      </p:sp>
      <p:sp>
        <p:nvSpPr>
          <p:cNvPr id="4276" name="Google Shape;4276;p236"/>
          <p:cNvSpPr/>
          <p:nvPr/>
        </p:nvSpPr>
        <p:spPr>
          <a:xfrm>
            <a:off x="1094875" y="3346432"/>
            <a:ext cx="1627200" cy="3999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Data Transformers</a:t>
            </a:r>
            <a:endParaRPr sz="600" b="1" i="0" u="none" strike="noStrike" cap="none">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MCIF Transformer</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PDF Transformer</a:t>
            </a:r>
            <a:endParaRPr sz="500" i="1">
              <a:solidFill>
                <a:schemeClr val="dk1"/>
              </a:solidFill>
              <a:latin typeface="Open Sans"/>
              <a:ea typeface="Open Sans"/>
              <a:cs typeface="Open Sans"/>
              <a:sym typeface="Open Sans"/>
            </a:endParaRPr>
          </a:p>
        </p:txBody>
      </p:sp>
      <p:sp>
        <p:nvSpPr>
          <p:cNvPr id="4277" name="Google Shape;4277;p236"/>
          <p:cNvSpPr/>
          <p:nvPr/>
        </p:nvSpPr>
        <p:spPr>
          <a:xfrm>
            <a:off x="2750753" y="3346350"/>
            <a:ext cx="1371600" cy="3999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Setup - </a:t>
            </a:r>
            <a:r>
              <a:rPr lang="en" sz="600">
                <a:solidFill>
                  <a:schemeClr val="dk1"/>
                </a:solidFill>
                <a:latin typeface="Open Sans"/>
                <a:ea typeface="Open Sans"/>
                <a:cs typeface="Open Sans"/>
                <a:sym typeface="Open Sans"/>
              </a:rPr>
              <a:t>(TWN, I9, UC…..)</a:t>
            </a:r>
            <a:endParaRPr sz="600">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UCX “Inhouse Account ID” generation</a:t>
            </a:r>
            <a:endParaRPr sz="500" i="1">
              <a:solidFill>
                <a:schemeClr val="dk1"/>
              </a:solidFill>
              <a:latin typeface="Open Sans"/>
              <a:ea typeface="Open Sans"/>
              <a:cs typeface="Open Sans"/>
              <a:sym typeface="Open Sans"/>
            </a:endParaRPr>
          </a:p>
          <a:p>
            <a:pPr marL="109728" marR="0" lvl="0" indent="-104902" algn="l" rtl="0">
              <a:lnSpc>
                <a:spcPct val="100000"/>
              </a:lnSpc>
              <a:spcBef>
                <a:spcPts val="0"/>
              </a:spcBef>
              <a:spcAft>
                <a:spcPts val="0"/>
              </a:spcAft>
              <a:buClr>
                <a:schemeClr val="dk1"/>
              </a:buClr>
              <a:buSzPts val="500"/>
              <a:buFont typeface="Open Sans"/>
              <a:buChar char="•"/>
            </a:pPr>
            <a:r>
              <a:rPr lang="en" sz="500" i="1">
                <a:solidFill>
                  <a:schemeClr val="dk1"/>
                </a:solidFill>
                <a:latin typeface="Open Sans"/>
                <a:ea typeface="Open Sans"/>
                <a:cs typeface="Open Sans"/>
                <a:sym typeface="Open Sans"/>
              </a:rPr>
              <a:t>Product Specific Config Setup</a:t>
            </a:r>
            <a:endParaRPr sz="500" i="1">
              <a:solidFill>
                <a:schemeClr val="dk1"/>
              </a:solidFill>
              <a:latin typeface="Open Sans"/>
              <a:ea typeface="Open Sans"/>
              <a:cs typeface="Open Sans"/>
              <a:sym typeface="Open Sans"/>
            </a:endParaRPr>
          </a:p>
        </p:txBody>
      </p:sp>
      <p:sp>
        <p:nvSpPr>
          <p:cNvPr id="4278" name="Google Shape;4278;p236"/>
          <p:cNvSpPr/>
          <p:nvPr/>
        </p:nvSpPr>
        <p:spPr>
          <a:xfrm>
            <a:off x="744677" y="4101688"/>
            <a:ext cx="1280100" cy="3999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CDH</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Salesforce</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SSS </a:t>
            </a:r>
            <a:r>
              <a:rPr lang="en" sz="600" i="1">
                <a:solidFill>
                  <a:schemeClr val="dk1"/>
                </a:solidFill>
                <a:latin typeface="Open Sans"/>
                <a:ea typeface="Open Sans"/>
                <a:cs typeface="Open Sans"/>
                <a:sym typeface="Open Sans"/>
              </a:rPr>
              <a:t>(ER COde Generation)</a:t>
            </a:r>
            <a:endParaRPr sz="600"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4279" name="Google Shape;4279;p236"/>
          <p:cNvSpPr/>
          <p:nvPr/>
        </p:nvSpPr>
        <p:spPr>
          <a:xfrm>
            <a:off x="5412332" y="2030029"/>
            <a:ext cx="485676" cy="173718"/>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500" b="1" i="1">
                <a:solidFill>
                  <a:schemeClr val="dk1"/>
                </a:solidFill>
                <a:latin typeface="Open Sans"/>
                <a:ea typeface="Open Sans"/>
                <a:cs typeface="Open Sans"/>
                <a:sym typeface="Open Sans"/>
              </a:rPr>
              <a:t>PDF File (UC)</a:t>
            </a:r>
            <a:endParaRPr sz="500" b="1" i="1" u="none" strike="noStrike" cap="none">
              <a:solidFill>
                <a:schemeClr val="dk1"/>
              </a:solidFill>
              <a:latin typeface="Open Sans"/>
              <a:ea typeface="Open Sans"/>
              <a:cs typeface="Open Sans"/>
              <a:sym typeface="Open Sans"/>
            </a:endParaRPr>
          </a:p>
        </p:txBody>
      </p:sp>
      <p:sp>
        <p:nvSpPr>
          <p:cNvPr id="4280" name="Google Shape;4280;p236"/>
          <p:cNvSpPr/>
          <p:nvPr/>
        </p:nvSpPr>
        <p:spPr>
          <a:xfrm>
            <a:off x="4223105" y="2344875"/>
            <a:ext cx="3078900" cy="1418400"/>
          </a:xfrm>
          <a:prstGeom prst="roundRect">
            <a:avLst>
              <a:gd name="adj" fmla="val 16667"/>
            </a:avLst>
          </a:prstGeom>
          <a:solidFill>
            <a:schemeClr val="accent1"/>
          </a:solidFill>
          <a:ln>
            <a:noFill/>
          </a:ln>
        </p:spPr>
        <p:txBody>
          <a:bodyPr spcFirstLastPara="1" wrap="square" lIns="9125" tIns="0" rIns="45700"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700" b="1">
                <a:solidFill>
                  <a:schemeClr val="lt1"/>
                </a:solidFill>
                <a:latin typeface="Open Sans"/>
                <a:ea typeface="Open Sans"/>
                <a:cs typeface="Open Sans"/>
                <a:sym typeface="Open Sans"/>
              </a:rPr>
              <a:t>Employer</a:t>
            </a:r>
            <a:endParaRPr sz="700" b="1">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000"/>
              <a:buFont typeface="Arial"/>
              <a:buNone/>
            </a:pPr>
            <a:r>
              <a:rPr lang="en" sz="700" b="1" i="0" u="none" strike="noStrike" cap="none">
                <a:solidFill>
                  <a:schemeClr val="lt1"/>
                </a:solidFill>
                <a:latin typeface="Open Sans"/>
                <a:ea typeface="Open Sans"/>
                <a:cs typeface="Open Sans"/>
                <a:sym typeface="Open Sans"/>
              </a:rPr>
              <a:t>Offboarding</a:t>
            </a:r>
            <a:endParaRPr sz="700" b="1" i="0" u="none" strike="noStrike" cap="none">
              <a:solidFill>
                <a:schemeClr val="lt1"/>
              </a:solidFill>
              <a:latin typeface="Open Sans"/>
              <a:ea typeface="Open Sans"/>
              <a:cs typeface="Open Sans"/>
              <a:sym typeface="Open Sans"/>
            </a:endParaRPr>
          </a:p>
        </p:txBody>
      </p:sp>
      <p:sp>
        <p:nvSpPr>
          <p:cNvPr id="4281" name="Google Shape;4281;p236"/>
          <p:cNvSpPr/>
          <p:nvPr/>
        </p:nvSpPr>
        <p:spPr>
          <a:xfrm>
            <a:off x="4281193" y="2852700"/>
            <a:ext cx="630900" cy="4938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Alliance</a:t>
            </a:r>
            <a:endParaRPr sz="600" b="1">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Setup</a:t>
            </a:r>
            <a:endParaRPr sz="600" b="1">
              <a:solidFill>
                <a:schemeClr val="dk1"/>
              </a:solidFill>
              <a:latin typeface="Open Sans"/>
              <a:ea typeface="Open Sans"/>
              <a:cs typeface="Open Sans"/>
              <a:sym typeface="Open Sans"/>
            </a:endParaRPr>
          </a:p>
        </p:txBody>
      </p:sp>
      <p:sp>
        <p:nvSpPr>
          <p:cNvPr id="4282" name="Google Shape;4282;p236"/>
          <p:cNvSpPr/>
          <p:nvPr/>
        </p:nvSpPr>
        <p:spPr>
          <a:xfrm>
            <a:off x="5833305" y="2397800"/>
            <a:ext cx="1345800" cy="7680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1">
                <a:solidFill>
                  <a:schemeClr val="dk1"/>
                </a:solidFill>
                <a:latin typeface="Open Sans"/>
                <a:ea typeface="Open Sans"/>
                <a:cs typeface="Open Sans"/>
                <a:sym typeface="Open Sans"/>
              </a:rPr>
              <a:t>Product Cancellation </a:t>
            </a:r>
            <a:r>
              <a:rPr lang="en" sz="600" b="1" i="0" u="none" strike="noStrike" cap="none">
                <a:solidFill>
                  <a:schemeClr val="dk1"/>
                </a:solidFill>
                <a:latin typeface="Open Sans"/>
                <a:ea typeface="Open Sans"/>
                <a:cs typeface="Open Sans"/>
                <a:sym typeface="Open Sans"/>
              </a:rPr>
              <a:t>- Common </a:t>
            </a:r>
            <a:endParaRPr sz="600" b="1" i="0" u="none" strike="noStrike" cap="none">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Cancel Product (CDH)</a:t>
            </a:r>
            <a:endParaRPr sz="600" i="1">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Cancel Product (Salesforce)</a:t>
            </a:r>
            <a:endParaRPr sz="600" i="1">
              <a:solidFill>
                <a:schemeClr val="dk1"/>
              </a:solidFill>
              <a:latin typeface="Open Sans"/>
              <a:ea typeface="Open Sans"/>
              <a:cs typeface="Open Sans"/>
              <a:sym typeface="Open Sans"/>
            </a:endParaRPr>
          </a:p>
        </p:txBody>
      </p:sp>
      <p:sp>
        <p:nvSpPr>
          <p:cNvPr id="4283" name="Google Shape;4283;p236"/>
          <p:cNvSpPr/>
          <p:nvPr/>
        </p:nvSpPr>
        <p:spPr>
          <a:xfrm>
            <a:off x="7350130" y="2715325"/>
            <a:ext cx="1431600" cy="1050300"/>
          </a:xfrm>
          <a:prstGeom prst="roundRect">
            <a:avLst>
              <a:gd name="adj" fmla="val 16667"/>
            </a:avLst>
          </a:prstGeom>
          <a:solidFill>
            <a:schemeClr val="accent1"/>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700" b="1">
                <a:solidFill>
                  <a:schemeClr val="lt1"/>
                </a:solidFill>
                <a:latin typeface="Open Sans"/>
                <a:ea typeface="Open Sans"/>
                <a:cs typeface="Open Sans"/>
                <a:sym typeface="Open Sans"/>
              </a:rPr>
              <a:t>Reports</a:t>
            </a:r>
            <a:endParaRPr sz="700" b="1" i="0" u="none" strike="noStrike" cap="none">
              <a:solidFill>
                <a:schemeClr val="lt1"/>
              </a:solidFill>
              <a:highlight>
                <a:srgbClr val="FFFF00"/>
              </a:highlight>
              <a:latin typeface="Open Sans"/>
              <a:ea typeface="Open Sans"/>
              <a:cs typeface="Open Sans"/>
              <a:sym typeface="Open Sans"/>
            </a:endParaRPr>
          </a:p>
        </p:txBody>
      </p:sp>
      <p:sp>
        <p:nvSpPr>
          <p:cNvPr id="4284" name="Google Shape;4284;p236"/>
          <p:cNvSpPr/>
          <p:nvPr/>
        </p:nvSpPr>
        <p:spPr>
          <a:xfrm>
            <a:off x="7479605" y="3244530"/>
            <a:ext cx="1166700" cy="1242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Metrics Reports</a:t>
            </a:r>
            <a:endParaRPr sz="500" i="1">
              <a:solidFill>
                <a:schemeClr val="dk1"/>
              </a:solidFill>
              <a:latin typeface="Open Sans"/>
              <a:ea typeface="Open Sans"/>
              <a:cs typeface="Open Sans"/>
              <a:sym typeface="Open Sans"/>
            </a:endParaRPr>
          </a:p>
        </p:txBody>
      </p:sp>
      <p:sp>
        <p:nvSpPr>
          <p:cNvPr id="4285" name="Google Shape;4285;p236"/>
          <p:cNvSpPr/>
          <p:nvPr/>
        </p:nvSpPr>
        <p:spPr>
          <a:xfrm>
            <a:off x="7479605" y="3469258"/>
            <a:ext cx="1166700" cy="1242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500" b="1">
                <a:solidFill>
                  <a:schemeClr val="dk1"/>
                </a:solidFill>
                <a:latin typeface="Open Sans"/>
                <a:ea typeface="Open Sans"/>
                <a:cs typeface="Open Sans"/>
                <a:sym typeface="Open Sans"/>
              </a:rPr>
              <a:t>Cancellation Report</a:t>
            </a:r>
            <a:endParaRPr sz="500" b="1" i="0" u="none" strike="noStrike" cap="none">
              <a:solidFill>
                <a:schemeClr val="dk1"/>
              </a:solidFill>
              <a:latin typeface="Open Sans"/>
              <a:ea typeface="Open Sans"/>
              <a:cs typeface="Open Sans"/>
              <a:sym typeface="Open Sans"/>
            </a:endParaRPr>
          </a:p>
        </p:txBody>
      </p:sp>
      <p:sp>
        <p:nvSpPr>
          <p:cNvPr id="4286" name="Google Shape;4286;p236"/>
          <p:cNvSpPr txBox="1"/>
          <p:nvPr/>
        </p:nvSpPr>
        <p:spPr>
          <a:xfrm>
            <a:off x="4865638" y="1686416"/>
            <a:ext cx="5610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a:solidFill>
                  <a:schemeClr val="dk1"/>
                </a:solidFill>
                <a:latin typeface="Open Sans Medium"/>
                <a:ea typeface="Open Sans Medium"/>
                <a:cs typeface="Open Sans Medium"/>
                <a:sym typeface="Open Sans Medium"/>
              </a:rPr>
              <a:t>Web UI</a:t>
            </a:r>
            <a:endParaRPr sz="700" b="0" i="0" u="none" strike="noStrike" cap="none">
              <a:solidFill>
                <a:schemeClr val="dk1"/>
              </a:solidFill>
              <a:latin typeface="Open Sans Medium"/>
              <a:ea typeface="Open Sans Medium"/>
              <a:cs typeface="Open Sans Medium"/>
              <a:sym typeface="Open Sans Medium"/>
            </a:endParaRPr>
          </a:p>
        </p:txBody>
      </p:sp>
      <p:sp>
        <p:nvSpPr>
          <p:cNvPr id="4287" name="Google Shape;4287;p236"/>
          <p:cNvSpPr txBox="1"/>
          <p:nvPr/>
        </p:nvSpPr>
        <p:spPr>
          <a:xfrm>
            <a:off x="1963494" y="1073264"/>
            <a:ext cx="568500" cy="10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EFX Sales </a:t>
            </a:r>
            <a:endParaRPr sz="800">
              <a:solidFill>
                <a:schemeClr val="dk1"/>
              </a:solidFill>
              <a:latin typeface="Open Sans"/>
              <a:ea typeface="Open Sans"/>
              <a:cs typeface="Open Sans"/>
              <a:sym typeface="Open Sans"/>
            </a:endParaRPr>
          </a:p>
        </p:txBody>
      </p:sp>
      <p:sp>
        <p:nvSpPr>
          <p:cNvPr id="4288" name="Google Shape;4288;p236"/>
          <p:cNvSpPr/>
          <p:nvPr/>
        </p:nvSpPr>
        <p:spPr>
          <a:xfrm>
            <a:off x="7479605" y="3019801"/>
            <a:ext cx="1166700" cy="124200"/>
          </a:xfrm>
          <a:prstGeom prst="roundRect">
            <a:avLst>
              <a:gd name="adj" fmla="val 16667"/>
            </a:avLst>
          </a:prstGeom>
          <a:solidFill>
            <a:schemeClr val="lt2"/>
          </a:solidFill>
          <a:ln>
            <a:noFill/>
          </a:ln>
        </p:spPr>
        <p:txBody>
          <a:bodyPr spcFirstLastPara="1" wrap="square" lIns="18275" tIns="18275" rIns="18275" bIns="18275" anchor="ctr" anchorCtr="0">
            <a:noAutofit/>
          </a:bodyPr>
          <a:lstStyle/>
          <a:p>
            <a:pPr marL="0" marR="0" lvl="0" indent="0" algn="l" rtl="0">
              <a:lnSpc>
                <a:spcPct val="100000"/>
              </a:lnSpc>
              <a:spcBef>
                <a:spcPts val="0"/>
              </a:spcBef>
              <a:spcAft>
                <a:spcPts val="0"/>
              </a:spcAft>
              <a:buNone/>
            </a:pPr>
            <a:r>
              <a:rPr lang="en" sz="500" b="1">
                <a:solidFill>
                  <a:schemeClr val="dk1"/>
                </a:solidFill>
                <a:latin typeface="Open Sans"/>
                <a:ea typeface="Open Sans"/>
                <a:cs typeface="Open Sans"/>
                <a:sym typeface="Open Sans"/>
              </a:rPr>
              <a:t>Process Visibility Reports</a:t>
            </a:r>
            <a:endParaRPr sz="500" i="1">
              <a:solidFill>
                <a:schemeClr val="dk1"/>
              </a:solidFill>
              <a:latin typeface="Open Sans"/>
              <a:ea typeface="Open Sans"/>
              <a:cs typeface="Open Sans"/>
              <a:sym typeface="Open Sans"/>
            </a:endParaRPr>
          </a:p>
        </p:txBody>
      </p:sp>
      <p:sp>
        <p:nvSpPr>
          <p:cNvPr id="4289" name="Google Shape;4289;p236"/>
          <p:cNvSpPr/>
          <p:nvPr/>
        </p:nvSpPr>
        <p:spPr>
          <a:xfrm>
            <a:off x="4798825" y="1694202"/>
            <a:ext cx="63900" cy="63900"/>
          </a:xfrm>
          <a:prstGeom prst="star6">
            <a:avLst>
              <a:gd name="adj" fmla="val 28868"/>
              <a:gd name="hf" fmla="val 11547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0" name="Google Shape;4290;p236"/>
          <p:cNvSpPr/>
          <p:nvPr/>
        </p:nvSpPr>
        <p:spPr>
          <a:xfrm>
            <a:off x="6842649" y="1390574"/>
            <a:ext cx="63900" cy="63900"/>
          </a:xfrm>
          <a:prstGeom prst="star6">
            <a:avLst>
              <a:gd name="adj" fmla="val 28868"/>
              <a:gd name="hf" fmla="val 11547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i="0" u="none" strike="noStrike" cap="none">
              <a:solidFill>
                <a:schemeClr val="dk1"/>
              </a:solidFill>
              <a:latin typeface="Open Sans"/>
              <a:ea typeface="Open Sans"/>
              <a:cs typeface="Open Sans"/>
              <a:sym typeface="Open Sans"/>
            </a:endParaRPr>
          </a:p>
        </p:txBody>
      </p:sp>
      <p:sp>
        <p:nvSpPr>
          <p:cNvPr id="4291" name="Google Shape;4291;p236"/>
          <p:cNvSpPr txBox="1"/>
          <p:nvPr/>
        </p:nvSpPr>
        <p:spPr>
          <a:xfrm>
            <a:off x="6966580" y="1368674"/>
            <a:ext cx="19023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i="0" u="none" strike="noStrike" cap="none">
                <a:solidFill>
                  <a:schemeClr val="dk1"/>
                </a:solidFill>
                <a:latin typeface="Open Sans"/>
                <a:ea typeface="Open Sans"/>
                <a:cs typeface="Open Sans"/>
                <a:sym typeface="Open Sans"/>
              </a:rPr>
              <a:t>Allow for product specific payload</a:t>
            </a:r>
            <a:endParaRPr sz="700" i="0" u="none" strike="noStrike" cap="none">
              <a:solidFill>
                <a:schemeClr val="dk1"/>
              </a:solidFill>
              <a:latin typeface="Open Sans"/>
              <a:ea typeface="Open Sans"/>
              <a:cs typeface="Open Sans"/>
              <a:sym typeface="Open Sans"/>
            </a:endParaRPr>
          </a:p>
        </p:txBody>
      </p:sp>
      <p:sp>
        <p:nvSpPr>
          <p:cNvPr id="4292" name="Google Shape;4292;p236"/>
          <p:cNvSpPr/>
          <p:nvPr/>
        </p:nvSpPr>
        <p:spPr>
          <a:xfrm>
            <a:off x="6842649" y="1254151"/>
            <a:ext cx="63900" cy="63900"/>
          </a:xfrm>
          <a:prstGeom prst="star6">
            <a:avLst>
              <a:gd name="adj" fmla="val 28868"/>
              <a:gd name="hf" fmla="val 11547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i="0" u="none" strike="noStrike" cap="none">
              <a:solidFill>
                <a:srgbClr val="000000"/>
              </a:solidFill>
              <a:latin typeface="Open Sans"/>
              <a:ea typeface="Open Sans"/>
              <a:cs typeface="Open Sans"/>
              <a:sym typeface="Open Sans"/>
            </a:endParaRPr>
          </a:p>
        </p:txBody>
      </p:sp>
      <p:sp>
        <p:nvSpPr>
          <p:cNvPr id="4293" name="Google Shape;4293;p236"/>
          <p:cNvSpPr txBox="1"/>
          <p:nvPr/>
        </p:nvSpPr>
        <p:spPr>
          <a:xfrm>
            <a:off x="6966580" y="1232251"/>
            <a:ext cx="19023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a:solidFill>
                  <a:schemeClr val="dk1"/>
                </a:solidFill>
                <a:latin typeface="Open Sans"/>
                <a:ea typeface="Open Sans"/>
                <a:cs typeface="Open Sans"/>
                <a:sym typeface="Open Sans"/>
              </a:rPr>
              <a:t>For small business replace Email with Web UI</a:t>
            </a:r>
            <a:endParaRPr sz="700" i="0" u="none" strike="noStrike" cap="none">
              <a:solidFill>
                <a:schemeClr val="dk1"/>
              </a:solidFill>
              <a:latin typeface="Open Sans"/>
              <a:ea typeface="Open Sans"/>
              <a:cs typeface="Open Sans"/>
              <a:sym typeface="Open Sans"/>
            </a:endParaRPr>
          </a:p>
        </p:txBody>
      </p:sp>
      <p:sp>
        <p:nvSpPr>
          <p:cNvPr id="4294" name="Google Shape;4294;p236"/>
          <p:cNvSpPr/>
          <p:nvPr/>
        </p:nvSpPr>
        <p:spPr>
          <a:xfrm>
            <a:off x="6822399" y="1093035"/>
            <a:ext cx="104400" cy="100500"/>
          </a:xfrm>
          <a:prstGeom prst="roundRect">
            <a:avLst>
              <a:gd name="adj" fmla="val 16667"/>
            </a:avLst>
          </a:prstGeom>
          <a:solidFill>
            <a:schemeClr val="accent1"/>
          </a:solidFill>
          <a:ln>
            <a:noFill/>
          </a:ln>
        </p:spPr>
        <p:txBody>
          <a:bodyPr spcFirstLastPara="1" wrap="square" lIns="91425" tIns="0"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700" b="1" i="0" u="none" strike="noStrike" cap="none">
              <a:solidFill>
                <a:schemeClr val="lt1"/>
              </a:solidFill>
              <a:highlight>
                <a:srgbClr val="FFFF00"/>
              </a:highlight>
              <a:latin typeface="Open Sans"/>
              <a:ea typeface="Open Sans"/>
              <a:cs typeface="Open Sans"/>
              <a:sym typeface="Open Sans"/>
            </a:endParaRPr>
          </a:p>
        </p:txBody>
      </p:sp>
      <p:sp>
        <p:nvSpPr>
          <p:cNvPr id="4295" name="Google Shape;4295;p236"/>
          <p:cNvSpPr txBox="1"/>
          <p:nvPr/>
        </p:nvSpPr>
        <p:spPr>
          <a:xfrm>
            <a:off x="6966580" y="1095827"/>
            <a:ext cx="19023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Highlights the current focus area</a:t>
            </a:r>
            <a:endParaRPr sz="700">
              <a:solidFill>
                <a:schemeClr val="dk1"/>
              </a:solidFill>
              <a:latin typeface="Open Sans"/>
              <a:ea typeface="Open Sans"/>
              <a:cs typeface="Open Sans"/>
              <a:sym typeface="Open Sans"/>
            </a:endParaRPr>
          </a:p>
        </p:txBody>
      </p:sp>
      <p:sp>
        <p:nvSpPr>
          <p:cNvPr id="4296" name="Google Shape;4296;p236"/>
          <p:cNvSpPr/>
          <p:nvPr/>
        </p:nvSpPr>
        <p:spPr>
          <a:xfrm>
            <a:off x="2067384" y="1253282"/>
            <a:ext cx="183000" cy="183000"/>
          </a:xfrm>
          <a:custGeom>
            <a:avLst/>
            <a:gdLst/>
            <a:ahLst/>
            <a:cxnLst/>
            <a:rect l="l" t="t" r="r" b="b"/>
            <a:pathLst>
              <a:path w="120000" h="120000" extrusionOk="0">
                <a:moveTo>
                  <a:pt x="108518" y="60000"/>
                </a:moveTo>
                <a:cubicBezTo>
                  <a:pt x="108518" y="68518"/>
                  <a:pt x="106296" y="76666"/>
                  <a:pt x="102592" y="83703"/>
                </a:cubicBezTo>
                <a:cubicBezTo>
                  <a:pt x="100000" y="65185"/>
                  <a:pt x="100000" y="65185"/>
                  <a:pt x="100000" y="65185"/>
                </a:cubicBezTo>
                <a:cubicBezTo>
                  <a:pt x="99629" y="65185"/>
                  <a:pt x="99629" y="65185"/>
                  <a:pt x="99629" y="65185"/>
                </a:cubicBezTo>
                <a:cubicBezTo>
                  <a:pt x="96666" y="65185"/>
                  <a:pt x="96666" y="65185"/>
                  <a:pt x="96666" y="65185"/>
                </a:cubicBezTo>
                <a:cubicBezTo>
                  <a:pt x="96666" y="91851"/>
                  <a:pt x="96666" y="91851"/>
                  <a:pt x="96666" y="91851"/>
                </a:cubicBezTo>
                <a:cubicBezTo>
                  <a:pt x="88888" y="100370"/>
                  <a:pt x="78518" y="106296"/>
                  <a:pt x="67037" y="108148"/>
                </a:cubicBezTo>
                <a:cubicBezTo>
                  <a:pt x="67407" y="102962"/>
                  <a:pt x="67407" y="102962"/>
                  <a:pt x="67407" y="102962"/>
                </a:cubicBezTo>
                <a:cubicBezTo>
                  <a:pt x="67777" y="102962"/>
                  <a:pt x="68518" y="102592"/>
                  <a:pt x="69259" y="102592"/>
                </a:cubicBezTo>
                <a:cubicBezTo>
                  <a:pt x="74074" y="101111"/>
                  <a:pt x="77037" y="95925"/>
                  <a:pt x="75555" y="90740"/>
                </a:cubicBezTo>
                <a:cubicBezTo>
                  <a:pt x="63703" y="52592"/>
                  <a:pt x="63703" y="52592"/>
                  <a:pt x="63703" y="52592"/>
                </a:cubicBezTo>
                <a:cubicBezTo>
                  <a:pt x="63703" y="52222"/>
                  <a:pt x="63703" y="51851"/>
                  <a:pt x="63703" y="51851"/>
                </a:cubicBezTo>
                <a:cubicBezTo>
                  <a:pt x="62962" y="50370"/>
                  <a:pt x="62222" y="48888"/>
                  <a:pt x="61111" y="47407"/>
                </a:cubicBezTo>
                <a:cubicBezTo>
                  <a:pt x="62962" y="46296"/>
                  <a:pt x="65185" y="45925"/>
                  <a:pt x="67407" y="45925"/>
                </a:cubicBezTo>
                <a:cubicBezTo>
                  <a:pt x="67407" y="45925"/>
                  <a:pt x="71111" y="45925"/>
                  <a:pt x="75925" y="45925"/>
                </a:cubicBezTo>
                <a:cubicBezTo>
                  <a:pt x="80370" y="50000"/>
                  <a:pt x="80370" y="50000"/>
                  <a:pt x="80370" y="50000"/>
                </a:cubicBezTo>
                <a:cubicBezTo>
                  <a:pt x="77037" y="81481"/>
                  <a:pt x="77037" y="81481"/>
                  <a:pt x="77037" y="81481"/>
                </a:cubicBezTo>
                <a:cubicBezTo>
                  <a:pt x="81851" y="85925"/>
                  <a:pt x="81851" y="85925"/>
                  <a:pt x="81851" y="85925"/>
                </a:cubicBezTo>
                <a:cubicBezTo>
                  <a:pt x="86296" y="81481"/>
                  <a:pt x="86296" y="81481"/>
                  <a:pt x="86296" y="81481"/>
                </a:cubicBezTo>
                <a:cubicBezTo>
                  <a:pt x="82962" y="50000"/>
                  <a:pt x="82962" y="50000"/>
                  <a:pt x="82962" y="50000"/>
                </a:cubicBezTo>
                <a:cubicBezTo>
                  <a:pt x="87407" y="45925"/>
                  <a:pt x="87407" y="45925"/>
                  <a:pt x="87407" y="45925"/>
                </a:cubicBezTo>
                <a:cubicBezTo>
                  <a:pt x="92592" y="45925"/>
                  <a:pt x="96296" y="45925"/>
                  <a:pt x="96296" y="45925"/>
                </a:cubicBezTo>
                <a:cubicBezTo>
                  <a:pt x="102222" y="45925"/>
                  <a:pt x="107037" y="50000"/>
                  <a:pt x="108148" y="55555"/>
                </a:cubicBezTo>
                <a:cubicBezTo>
                  <a:pt x="108518" y="57037"/>
                  <a:pt x="108518" y="58518"/>
                  <a:pt x="108518" y="60000"/>
                </a:cubicBezTo>
                <a:close/>
                <a:moveTo>
                  <a:pt x="67777" y="98148"/>
                </a:moveTo>
                <a:cubicBezTo>
                  <a:pt x="67407" y="98148"/>
                  <a:pt x="67037" y="98148"/>
                  <a:pt x="66296" y="98148"/>
                </a:cubicBezTo>
                <a:cubicBezTo>
                  <a:pt x="64444" y="98148"/>
                  <a:pt x="62592" y="97037"/>
                  <a:pt x="61851" y="94814"/>
                </a:cubicBezTo>
                <a:cubicBezTo>
                  <a:pt x="52592" y="63703"/>
                  <a:pt x="52592" y="63703"/>
                  <a:pt x="52592" y="63703"/>
                </a:cubicBezTo>
                <a:cubicBezTo>
                  <a:pt x="48518" y="63703"/>
                  <a:pt x="48518" y="63703"/>
                  <a:pt x="48518" y="63703"/>
                </a:cubicBezTo>
                <a:cubicBezTo>
                  <a:pt x="58888" y="108518"/>
                  <a:pt x="58888" y="108518"/>
                  <a:pt x="58888" y="108518"/>
                </a:cubicBezTo>
                <a:cubicBezTo>
                  <a:pt x="43703" y="108148"/>
                  <a:pt x="30370" y="100740"/>
                  <a:pt x="21851" y="89629"/>
                </a:cubicBezTo>
                <a:cubicBezTo>
                  <a:pt x="27777" y="63703"/>
                  <a:pt x="27777" y="63703"/>
                  <a:pt x="27777" y="63703"/>
                </a:cubicBezTo>
                <a:cubicBezTo>
                  <a:pt x="23703" y="63703"/>
                  <a:pt x="23703" y="63703"/>
                  <a:pt x="23703" y="63703"/>
                </a:cubicBezTo>
                <a:cubicBezTo>
                  <a:pt x="17777" y="83703"/>
                  <a:pt x="17777" y="83703"/>
                  <a:pt x="17777" y="83703"/>
                </a:cubicBezTo>
                <a:cubicBezTo>
                  <a:pt x="15555" y="79259"/>
                  <a:pt x="13703" y="74074"/>
                  <a:pt x="12592" y="68888"/>
                </a:cubicBezTo>
                <a:cubicBezTo>
                  <a:pt x="17037" y="53703"/>
                  <a:pt x="17037" y="53703"/>
                  <a:pt x="17037" y="53703"/>
                </a:cubicBezTo>
                <a:cubicBezTo>
                  <a:pt x="17407" y="53703"/>
                  <a:pt x="17407" y="53703"/>
                  <a:pt x="17407" y="53703"/>
                </a:cubicBezTo>
                <a:cubicBezTo>
                  <a:pt x="18888" y="49259"/>
                  <a:pt x="22592" y="45925"/>
                  <a:pt x="27037" y="45925"/>
                </a:cubicBezTo>
                <a:cubicBezTo>
                  <a:pt x="38148" y="45925"/>
                  <a:pt x="38148" y="45925"/>
                  <a:pt x="38148" y="45925"/>
                </a:cubicBezTo>
                <a:cubicBezTo>
                  <a:pt x="49259" y="45925"/>
                  <a:pt x="49259" y="45925"/>
                  <a:pt x="49259" y="45925"/>
                </a:cubicBezTo>
                <a:cubicBezTo>
                  <a:pt x="53703" y="45925"/>
                  <a:pt x="57407" y="49259"/>
                  <a:pt x="59259" y="53703"/>
                </a:cubicBezTo>
                <a:cubicBezTo>
                  <a:pt x="59259" y="53703"/>
                  <a:pt x="59259" y="53703"/>
                  <a:pt x="59259" y="53703"/>
                </a:cubicBezTo>
                <a:cubicBezTo>
                  <a:pt x="70740" y="92222"/>
                  <a:pt x="70740" y="92222"/>
                  <a:pt x="70740" y="92222"/>
                </a:cubicBezTo>
                <a:cubicBezTo>
                  <a:pt x="71851" y="94814"/>
                  <a:pt x="70370" y="97407"/>
                  <a:pt x="67777" y="98148"/>
                </a:cubicBezTo>
                <a:close/>
                <a:moveTo>
                  <a:pt x="70370" y="30370"/>
                </a:moveTo>
                <a:cubicBezTo>
                  <a:pt x="70370" y="24074"/>
                  <a:pt x="75555" y="19259"/>
                  <a:pt x="81851" y="19259"/>
                </a:cubicBezTo>
                <a:cubicBezTo>
                  <a:pt x="88148" y="19259"/>
                  <a:pt x="93333" y="24074"/>
                  <a:pt x="93333" y="30370"/>
                </a:cubicBezTo>
                <a:cubicBezTo>
                  <a:pt x="93333" y="36666"/>
                  <a:pt x="88148" y="41851"/>
                  <a:pt x="81851" y="41851"/>
                </a:cubicBezTo>
                <a:cubicBezTo>
                  <a:pt x="75555" y="41851"/>
                  <a:pt x="70370" y="36666"/>
                  <a:pt x="70370" y="30370"/>
                </a:cubicBezTo>
                <a:close/>
                <a:moveTo>
                  <a:pt x="22962" y="36666"/>
                </a:moveTo>
                <a:cubicBezTo>
                  <a:pt x="22222" y="33703"/>
                  <a:pt x="27407" y="35185"/>
                  <a:pt x="28888" y="25925"/>
                </a:cubicBezTo>
                <a:cubicBezTo>
                  <a:pt x="30000" y="19259"/>
                  <a:pt x="35925" y="17777"/>
                  <a:pt x="38148" y="17777"/>
                </a:cubicBezTo>
                <a:cubicBezTo>
                  <a:pt x="40740" y="17777"/>
                  <a:pt x="46296" y="19259"/>
                  <a:pt x="47407" y="25925"/>
                </a:cubicBezTo>
                <a:cubicBezTo>
                  <a:pt x="48888" y="35185"/>
                  <a:pt x="54074" y="33703"/>
                  <a:pt x="53333" y="36666"/>
                </a:cubicBezTo>
                <a:cubicBezTo>
                  <a:pt x="52962" y="38888"/>
                  <a:pt x="47777" y="41851"/>
                  <a:pt x="38148" y="41851"/>
                </a:cubicBezTo>
                <a:cubicBezTo>
                  <a:pt x="28518" y="41851"/>
                  <a:pt x="23703" y="38888"/>
                  <a:pt x="22962" y="36666"/>
                </a:cubicBezTo>
                <a:close/>
                <a:moveTo>
                  <a:pt x="60000" y="115185"/>
                </a:moveTo>
                <a:cubicBezTo>
                  <a:pt x="29629" y="115185"/>
                  <a:pt x="5185" y="90370"/>
                  <a:pt x="5185" y="60000"/>
                </a:cubicBezTo>
                <a:cubicBezTo>
                  <a:pt x="5185" y="30000"/>
                  <a:pt x="29629" y="4814"/>
                  <a:pt x="60000" y="4814"/>
                </a:cubicBezTo>
                <a:cubicBezTo>
                  <a:pt x="90370" y="4814"/>
                  <a:pt x="115185" y="30000"/>
                  <a:pt x="115185" y="60000"/>
                </a:cubicBezTo>
                <a:cubicBezTo>
                  <a:pt x="115185" y="90370"/>
                  <a:pt x="90370" y="115185"/>
                  <a:pt x="60000" y="115185"/>
                </a:cubicBezTo>
                <a:close/>
                <a:moveTo>
                  <a:pt x="60000" y="0"/>
                </a:moveTo>
                <a:cubicBezTo>
                  <a:pt x="27037" y="0"/>
                  <a:pt x="0" y="27037"/>
                  <a:pt x="0" y="60000"/>
                </a:cubicBezTo>
                <a:cubicBezTo>
                  <a:pt x="0" y="92962"/>
                  <a:pt x="27037" y="120000"/>
                  <a:pt x="60000" y="120000"/>
                </a:cubicBezTo>
                <a:cubicBezTo>
                  <a:pt x="93333" y="120000"/>
                  <a:pt x="120000" y="92962"/>
                  <a:pt x="120000" y="60000"/>
                </a:cubicBezTo>
                <a:cubicBezTo>
                  <a:pt x="120000" y="27037"/>
                  <a:pt x="93333"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grpSp>
        <p:nvGrpSpPr>
          <p:cNvPr id="4297" name="Google Shape;4297;p236"/>
          <p:cNvGrpSpPr/>
          <p:nvPr/>
        </p:nvGrpSpPr>
        <p:grpSpPr>
          <a:xfrm>
            <a:off x="4888487" y="1826154"/>
            <a:ext cx="182887" cy="182860"/>
            <a:chOff x="533397" y="1635125"/>
            <a:chExt cx="601800" cy="603300"/>
          </a:xfrm>
        </p:grpSpPr>
        <p:sp>
          <p:nvSpPr>
            <p:cNvPr id="4298" name="Google Shape;4298;p236"/>
            <p:cNvSpPr/>
            <p:nvPr/>
          </p:nvSpPr>
          <p:spPr>
            <a:xfrm>
              <a:off x="533397" y="1635125"/>
              <a:ext cx="601800" cy="603300"/>
            </a:xfrm>
            <a:custGeom>
              <a:avLst/>
              <a:gdLst/>
              <a:ahLst/>
              <a:cxnLst/>
              <a:rect l="l" t="t" r="r" b="b"/>
              <a:pathLst>
                <a:path w="120000" h="120000" extrusionOk="0">
                  <a:moveTo>
                    <a:pt x="60000" y="0"/>
                  </a:moveTo>
                  <a:cubicBezTo>
                    <a:pt x="26625" y="0"/>
                    <a:pt x="0" y="26625"/>
                    <a:pt x="0" y="60000"/>
                  </a:cubicBezTo>
                  <a:cubicBezTo>
                    <a:pt x="0" y="93000"/>
                    <a:pt x="26625" y="120000"/>
                    <a:pt x="60000" y="120000"/>
                  </a:cubicBezTo>
                  <a:cubicBezTo>
                    <a:pt x="93000" y="120000"/>
                    <a:pt x="120000" y="93000"/>
                    <a:pt x="120000" y="60000"/>
                  </a:cubicBezTo>
                  <a:cubicBezTo>
                    <a:pt x="120000" y="26625"/>
                    <a:pt x="93000" y="0"/>
                    <a:pt x="60000" y="0"/>
                  </a:cubicBezTo>
                  <a:close/>
                  <a:moveTo>
                    <a:pt x="60000" y="4875"/>
                  </a:moveTo>
                  <a:cubicBezTo>
                    <a:pt x="90000" y="4875"/>
                    <a:pt x="115125" y="29625"/>
                    <a:pt x="115125" y="60000"/>
                  </a:cubicBezTo>
                  <a:cubicBezTo>
                    <a:pt x="115125" y="90375"/>
                    <a:pt x="90000" y="115125"/>
                    <a:pt x="60000" y="115125"/>
                  </a:cubicBezTo>
                  <a:cubicBezTo>
                    <a:pt x="29250" y="115125"/>
                    <a:pt x="4875" y="90375"/>
                    <a:pt x="4875" y="60000"/>
                  </a:cubicBezTo>
                  <a:cubicBezTo>
                    <a:pt x="4875" y="29625"/>
                    <a:pt x="29250" y="4875"/>
                    <a:pt x="60000" y="4875"/>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sp>
          <p:nvSpPr>
            <p:cNvPr id="4299" name="Google Shape;4299;p236"/>
            <p:cNvSpPr/>
            <p:nvPr/>
          </p:nvSpPr>
          <p:spPr>
            <a:xfrm>
              <a:off x="642937" y="1784350"/>
              <a:ext cx="382500" cy="354000"/>
            </a:xfrm>
            <a:custGeom>
              <a:avLst/>
              <a:gdLst/>
              <a:ahLst/>
              <a:cxnLst/>
              <a:rect l="l" t="t" r="r" b="b"/>
              <a:pathLst>
                <a:path w="120000" h="120000" extrusionOk="0">
                  <a:moveTo>
                    <a:pt x="111133" y="79787"/>
                  </a:moveTo>
                  <a:cubicBezTo>
                    <a:pt x="111133" y="77234"/>
                    <a:pt x="109359" y="75957"/>
                    <a:pt x="107586" y="75957"/>
                  </a:cubicBezTo>
                  <a:cubicBezTo>
                    <a:pt x="105221" y="75957"/>
                    <a:pt x="104039" y="77234"/>
                    <a:pt x="104039" y="79787"/>
                  </a:cubicBezTo>
                  <a:cubicBezTo>
                    <a:pt x="104039" y="81702"/>
                    <a:pt x="105221" y="82978"/>
                    <a:pt x="107586" y="82978"/>
                  </a:cubicBezTo>
                  <a:cubicBezTo>
                    <a:pt x="109359" y="82978"/>
                    <a:pt x="111133" y="81702"/>
                    <a:pt x="111133" y="79787"/>
                  </a:cubicBezTo>
                  <a:close/>
                  <a:moveTo>
                    <a:pt x="99310" y="79787"/>
                  </a:moveTo>
                  <a:cubicBezTo>
                    <a:pt x="99310" y="77234"/>
                    <a:pt x="98128" y="75957"/>
                    <a:pt x="95763" y="75957"/>
                  </a:cubicBezTo>
                  <a:cubicBezTo>
                    <a:pt x="93990" y="75957"/>
                    <a:pt x="92216" y="77234"/>
                    <a:pt x="92216" y="79787"/>
                  </a:cubicBezTo>
                  <a:cubicBezTo>
                    <a:pt x="92216" y="81702"/>
                    <a:pt x="93990" y="82978"/>
                    <a:pt x="95763" y="82978"/>
                  </a:cubicBezTo>
                  <a:cubicBezTo>
                    <a:pt x="98128" y="82978"/>
                    <a:pt x="99310" y="81702"/>
                    <a:pt x="99310" y="79787"/>
                  </a:cubicBezTo>
                  <a:close/>
                  <a:moveTo>
                    <a:pt x="88669" y="79787"/>
                  </a:moveTo>
                  <a:cubicBezTo>
                    <a:pt x="88669" y="77234"/>
                    <a:pt x="86896" y="75957"/>
                    <a:pt x="85123" y="75957"/>
                  </a:cubicBezTo>
                  <a:cubicBezTo>
                    <a:pt x="83349" y="75957"/>
                    <a:pt x="81576" y="77234"/>
                    <a:pt x="81576" y="79787"/>
                  </a:cubicBezTo>
                  <a:cubicBezTo>
                    <a:pt x="81576" y="81702"/>
                    <a:pt x="83349" y="82978"/>
                    <a:pt x="85123" y="82978"/>
                  </a:cubicBezTo>
                  <a:cubicBezTo>
                    <a:pt x="86896" y="82978"/>
                    <a:pt x="88669" y="81702"/>
                    <a:pt x="88669" y="79787"/>
                  </a:cubicBezTo>
                  <a:close/>
                  <a:moveTo>
                    <a:pt x="10049" y="69574"/>
                  </a:moveTo>
                  <a:cubicBezTo>
                    <a:pt x="109359" y="69574"/>
                    <a:pt x="109359" y="69574"/>
                    <a:pt x="109359" y="69574"/>
                  </a:cubicBezTo>
                  <a:cubicBezTo>
                    <a:pt x="109359" y="11489"/>
                    <a:pt x="109359" y="11489"/>
                    <a:pt x="109359" y="11489"/>
                  </a:cubicBezTo>
                  <a:cubicBezTo>
                    <a:pt x="10049" y="11489"/>
                    <a:pt x="10049" y="11489"/>
                    <a:pt x="10049" y="11489"/>
                  </a:cubicBezTo>
                  <a:lnTo>
                    <a:pt x="10049" y="69574"/>
                  </a:lnTo>
                  <a:close/>
                  <a:moveTo>
                    <a:pt x="120000" y="10212"/>
                  </a:moveTo>
                  <a:cubicBezTo>
                    <a:pt x="120000" y="79787"/>
                    <a:pt x="120000" y="79787"/>
                    <a:pt x="120000" y="79787"/>
                  </a:cubicBezTo>
                  <a:cubicBezTo>
                    <a:pt x="120000" y="85531"/>
                    <a:pt x="115862" y="90000"/>
                    <a:pt x="110541" y="90000"/>
                  </a:cubicBezTo>
                  <a:cubicBezTo>
                    <a:pt x="8866" y="90000"/>
                    <a:pt x="8866" y="90000"/>
                    <a:pt x="8866" y="90000"/>
                  </a:cubicBezTo>
                  <a:cubicBezTo>
                    <a:pt x="4137" y="90000"/>
                    <a:pt x="0" y="85531"/>
                    <a:pt x="0" y="79787"/>
                  </a:cubicBezTo>
                  <a:cubicBezTo>
                    <a:pt x="0" y="10212"/>
                    <a:pt x="0" y="10212"/>
                    <a:pt x="0" y="10212"/>
                  </a:cubicBezTo>
                  <a:cubicBezTo>
                    <a:pt x="0" y="4468"/>
                    <a:pt x="4137" y="0"/>
                    <a:pt x="8866" y="0"/>
                  </a:cubicBezTo>
                  <a:cubicBezTo>
                    <a:pt x="110541" y="0"/>
                    <a:pt x="110541" y="0"/>
                    <a:pt x="110541" y="0"/>
                  </a:cubicBezTo>
                  <a:cubicBezTo>
                    <a:pt x="115862" y="0"/>
                    <a:pt x="120000" y="4468"/>
                    <a:pt x="120000" y="10212"/>
                  </a:cubicBezTo>
                  <a:close/>
                  <a:moveTo>
                    <a:pt x="96945" y="115531"/>
                  </a:moveTo>
                  <a:cubicBezTo>
                    <a:pt x="96354" y="118085"/>
                    <a:pt x="94581" y="119361"/>
                    <a:pt x="92807" y="119361"/>
                  </a:cubicBezTo>
                  <a:cubicBezTo>
                    <a:pt x="92216" y="119361"/>
                    <a:pt x="92216" y="119361"/>
                    <a:pt x="91625" y="119361"/>
                  </a:cubicBezTo>
                  <a:cubicBezTo>
                    <a:pt x="60295" y="112978"/>
                    <a:pt x="60295" y="112978"/>
                    <a:pt x="60295" y="112978"/>
                  </a:cubicBezTo>
                  <a:cubicBezTo>
                    <a:pt x="27783" y="119361"/>
                    <a:pt x="27783" y="119361"/>
                    <a:pt x="27783" y="119361"/>
                  </a:cubicBezTo>
                  <a:cubicBezTo>
                    <a:pt x="25418" y="120000"/>
                    <a:pt x="23054" y="118085"/>
                    <a:pt x="23054" y="115531"/>
                  </a:cubicBezTo>
                  <a:cubicBezTo>
                    <a:pt x="22463" y="112978"/>
                    <a:pt x="24236" y="110425"/>
                    <a:pt x="26600" y="109787"/>
                  </a:cubicBezTo>
                  <a:cubicBezTo>
                    <a:pt x="43743" y="106595"/>
                    <a:pt x="43743" y="106595"/>
                    <a:pt x="43743" y="106595"/>
                  </a:cubicBezTo>
                  <a:cubicBezTo>
                    <a:pt x="45517" y="96382"/>
                    <a:pt x="45517" y="96382"/>
                    <a:pt x="45517" y="96382"/>
                  </a:cubicBezTo>
                  <a:cubicBezTo>
                    <a:pt x="75073" y="96382"/>
                    <a:pt x="75073" y="96382"/>
                    <a:pt x="75073" y="96382"/>
                  </a:cubicBezTo>
                  <a:cubicBezTo>
                    <a:pt x="76256" y="106595"/>
                    <a:pt x="76256" y="106595"/>
                    <a:pt x="76256" y="106595"/>
                  </a:cubicBezTo>
                  <a:cubicBezTo>
                    <a:pt x="93399" y="109787"/>
                    <a:pt x="93399" y="109787"/>
                    <a:pt x="93399" y="109787"/>
                  </a:cubicBezTo>
                  <a:cubicBezTo>
                    <a:pt x="95763" y="110425"/>
                    <a:pt x="97536" y="112978"/>
                    <a:pt x="96945" y="1155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i="0" u="none" strike="noStrike" cap="none">
                <a:solidFill>
                  <a:srgbClr val="000000"/>
                </a:solidFill>
                <a:latin typeface="Open Sans"/>
                <a:ea typeface="Open Sans"/>
                <a:cs typeface="Open Sans"/>
                <a:sym typeface="Open Sans"/>
              </a:endParaRPr>
            </a:p>
          </p:txBody>
        </p:sp>
      </p:grpSp>
      <p:sp>
        <p:nvSpPr>
          <p:cNvPr id="4300" name="Google Shape;4300;p236"/>
          <p:cNvSpPr/>
          <p:nvPr/>
        </p:nvSpPr>
        <p:spPr>
          <a:xfrm>
            <a:off x="6049959" y="1826154"/>
            <a:ext cx="183000" cy="183000"/>
          </a:xfrm>
          <a:custGeom>
            <a:avLst/>
            <a:gdLst/>
            <a:ahLst/>
            <a:cxnLst/>
            <a:rect l="l" t="t" r="r" b="b"/>
            <a:pathLst>
              <a:path w="120000" h="120000" extrusionOk="0">
                <a:moveTo>
                  <a:pt x="59627" y="0"/>
                </a:moveTo>
                <a:cubicBezTo>
                  <a:pt x="26459" y="0"/>
                  <a:pt x="0" y="27037"/>
                  <a:pt x="0" y="60000"/>
                </a:cubicBezTo>
                <a:cubicBezTo>
                  <a:pt x="0" y="92962"/>
                  <a:pt x="26459" y="120000"/>
                  <a:pt x="59627" y="120000"/>
                </a:cubicBezTo>
                <a:cubicBezTo>
                  <a:pt x="93167" y="120000"/>
                  <a:pt x="120000" y="92962"/>
                  <a:pt x="120000" y="60000"/>
                </a:cubicBezTo>
                <a:cubicBezTo>
                  <a:pt x="120000" y="27037"/>
                  <a:pt x="93167" y="0"/>
                  <a:pt x="59627" y="0"/>
                </a:cubicBezTo>
                <a:close/>
                <a:moveTo>
                  <a:pt x="59627" y="4814"/>
                </a:moveTo>
                <a:cubicBezTo>
                  <a:pt x="90559" y="4814"/>
                  <a:pt x="115155" y="29629"/>
                  <a:pt x="115155" y="60000"/>
                </a:cubicBezTo>
                <a:cubicBezTo>
                  <a:pt x="115155" y="90370"/>
                  <a:pt x="90559" y="115185"/>
                  <a:pt x="59627" y="115185"/>
                </a:cubicBezTo>
                <a:cubicBezTo>
                  <a:pt x="29440" y="115185"/>
                  <a:pt x="4472" y="90370"/>
                  <a:pt x="4472" y="60000"/>
                </a:cubicBezTo>
                <a:cubicBezTo>
                  <a:pt x="4472" y="29629"/>
                  <a:pt x="29440" y="4814"/>
                  <a:pt x="59627" y="4814"/>
                </a:cubicBezTo>
                <a:moveTo>
                  <a:pt x="97639" y="86296"/>
                </a:moveTo>
                <a:cubicBezTo>
                  <a:pt x="97267" y="86666"/>
                  <a:pt x="96521" y="86666"/>
                  <a:pt x="96149" y="86666"/>
                </a:cubicBezTo>
                <a:cubicBezTo>
                  <a:pt x="95776" y="86666"/>
                  <a:pt x="95031" y="86666"/>
                  <a:pt x="94658" y="86296"/>
                </a:cubicBezTo>
                <a:cubicBezTo>
                  <a:pt x="94658" y="85925"/>
                  <a:pt x="94285" y="85185"/>
                  <a:pt x="94285" y="84814"/>
                </a:cubicBezTo>
                <a:cubicBezTo>
                  <a:pt x="94285" y="84444"/>
                  <a:pt x="94658" y="83703"/>
                  <a:pt x="94658" y="83333"/>
                </a:cubicBezTo>
                <a:cubicBezTo>
                  <a:pt x="95403" y="82962"/>
                  <a:pt x="96894" y="82962"/>
                  <a:pt x="97639" y="83333"/>
                </a:cubicBezTo>
                <a:cubicBezTo>
                  <a:pt x="98012" y="83703"/>
                  <a:pt x="98012" y="84444"/>
                  <a:pt x="98012" y="84814"/>
                </a:cubicBezTo>
                <a:cubicBezTo>
                  <a:pt x="98012" y="85185"/>
                  <a:pt x="98012" y="85925"/>
                  <a:pt x="97639" y="86296"/>
                </a:cubicBezTo>
                <a:close/>
                <a:moveTo>
                  <a:pt x="48819" y="82592"/>
                </a:moveTo>
                <a:cubicBezTo>
                  <a:pt x="51801" y="78518"/>
                  <a:pt x="51801" y="78518"/>
                  <a:pt x="51801" y="78518"/>
                </a:cubicBezTo>
                <a:cubicBezTo>
                  <a:pt x="67826" y="78518"/>
                  <a:pt x="67826" y="78518"/>
                  <a:pt x="67826" y="78518"/>
                </a:cubicBezTo>
                <a:cubicBezTo>
                  <a:pt x="70807" y="82592"/>
                  <a:pt x="70807" y="82592"/>
                  <a:pt x="70807" y="82592"/>
                </a:cubicBezTo>
                <a:lnTo>
                  <a:pt x="48819" y="82592"/>
                </a:lnTo>
                <a:close/>
                <a:moveTo>
                  <a:pt x="102857" y="83333"/>
                </a:moveTo>
                <a:cubicBezTo>
                  <a:pt x="102857" y="82962"/>
                  <a:pt x="102857" y="82592"/>
                  <a:pt x="102857" y="82592"/>
                </a:cubicBezTo>
                <a:cubicBezTo>
                  <a:pt x="102857" y="82592"/>
                  <a:pt x="102484" y="82592"/>
                  <a:pt x="102484" y="82222"/>
                </a:cubicBezTo>
                <a:cubicBezTo>
                  <a:pt x="102484" y="82222"/>
                  <a:pt x="102484" y="82222"/>
                  <a:pt x="102484" y="81851"/>
                </a:cubicBezTo>
                <a:cubicBezTo>
                  <a:pt x="92795" y="70000"/>
                  <a:pt x="92795" y="70000"/>
                  <a:pt x="92795" y="70000"/>
                </a:cubicBezTo>
                <a:cubicBezTo>
                  <a:pt x="92422" y="69629"/>
                  <a:pt x="91677" y="69259"/>
                  <a:pt x="90931" y="69259"/>
                </a:cubicBezTo>
                <a:cubicBezTo>
                  <a:pt x="28695" y="69259"/>
                  <a:pt x="28695" y="69259"/>
                  <a:pt x="28695" y="69259"/>
                </a:cubicBezTo>
                <a:cubicBezTo>
                  <a:pt x="27950" y="69259"/>
                  <a:pt x="27577" y="69629"/>
                  <a:pt x="26832" y="70000"/>
                </a:cubicBezTo>
                <a:cubicBezTo>
                  <a:pt x="17515" y="81851"/>
                  <a:pt x="17515" y="81851"/>
                  <a:pt x="17515" y="81851"/>
                </a:cubicBezTo>
                <a:cubicBezTo>
                  <a:pt x="17515" y="82222"/>
                  <a:pt x="17142" y="82222"/>
                  <a:pt x="17142" y="82222"/>
                </a:cubicBezTo>
                <a:cubicBezTo>
                  <a:pt x="17142" y="82592"/>
                  <a:pt x="17142" y="82592"/>
                  <a:pt x="17142" y="82592"/>
                </a:cubicBezTo>
                <a:cubicBezTo>
                  <a:pt x="17142" y="82592"/>
                  <a:pt x="17142" y="82962"/>
                  <a:pt x="17142" y="83333"/>
                </a:cubicBezTo>
                <a:cubicBezTo>
                  <a:pt x="17142" y="83333"/>
                  <a:pt x="17142" y="83333"/>
                  <a:pt x="17142" y="83333"/>
                </a:cubicBezTo>
                <a:cubicBezTo>
                  <a:pt x="17142" y="86296"/>
                  <a:pt x="17142" y="86296"/>
                  <a:pt x="17142" y="86296"/>
                </a:cubicBezTo>
                <a:cubicBezTo>
                  <a:pt x="17142" y="87777"/>
                  <a:pt x="17888" y="88888"/>
                  <a:pt x="19378" y="88888"/>
                </a:cubicBezTo>
                <a:cubicBezTo>
                  <a:pt x="100621" y="88888"/>
                  <a:pt x="100621" y="88888"/>
                  <a:pt x="100621" y="88888"/>
                </a:cubicBezTo>
                <a:cubicBezTo>
                  <a:pt x="101739" y="88888"/>
                  <a:pt x="102857" y="87777"/>
                  <a:pt x="102857" y="86296"/>
                </a:cubicBezTo>
                <a:cubicBezTo>
                  <a:pt x="102857" y="83333"/>
                  <a:pt x="102857" y="83333"/>
                  <a:pt x="102857" y="83333"/>
                </a:cubicBezTo>
                <a:close/>
                <a:moveTo>
                  <a:pt x="73043" y="50370"/>
                </a:moveTo>
                <a:cubicBezTo>
                  <a:pt x="74161" y="58148"/>
                  <a:pt x="74161" y="58148"/>
                  <a:pt x="74161" y="58148"/>
                </a:cubicBezTo>
                <a:cubicBezTo>
                  <a:pt x="68944" y="58148"/>
                  <a:pt x="68944" y="58148"/>
                  <a:pt x="68944" y="58148"/>
                </a:cubicBezTo>
                <a:cubicBezTo>
                  <a:pt x="67080" y="58148"/>
                  <a:pt x="67080" y="58148"/>
                  <a:pt x="67080" y="58148"/>
                </a:cubicBezTo>
                <a:cubicBezTo>
                  <a:pt x="52919" y="58148"/>
                  <a:pt x="52919" y="58148"/>
                  <a:pt x="52919" y="58148"/>
                </a:cubicBezTo>
                <a:cubicBezTo>
                  <a:pt x="50683" y="58148"/>
                  <a:pt x="50683" y="58148"/>
                  <a:pt x="50683" y="58148"/>
                </a:cubicBezTo>
                <a:cubicBezTo>
                  <a:pt x="45093" y="58148"/>
                  <a:pt x="45093" y="58148"/>
                  <a:pt x="45093" y="58148"/>
                </a:cubicBezTo>
                <a:cubicBezTo>
                  <a:pt x="46583" y="50370"/>
                  <a:pt x="46583" y="50370"/>
                  <a:pt x="46583" y="50370"/>
                </a:cubicBezTo>
                <a:cubicBezTo>
                  <a:pt x="46583" y="50000"/>
                  <a:pt x="46583" y="50000"/>
                  <a:pt x="46583" y="50000"/>
                </a:cubicBezTo>
                <a:cubicBezTo>
                  <a:pt x="47329" y="47777"/>
                  <a:pt x="49192" y="46296"/>
                  <a:pt x="51428" y="46296"/>
                </a:cubicBezTo>
                <a:cubicBezTo>
                  <a:pt x="56273" y="46296"/>
                  <a:pt x="56273" y="46296"/>
                  <a:pt x="56273" y="46296"/>
                </a:cubicBezTo>
                <a:cubicBezTo>
                  <a:pt x="59627" y="52222"/>
                  <a:pt x="59627" y="52222"/>
                  <a:pt x="59627" y="52222"/>
                </a:cubicBezTo>
                <a:cubicBezTo>
                  <a:pt x="62981" y="46296"/>
                  <a:pt x="62981" y="46296"/>
                  <a:pt x="62981" y="46296"/>
                </a:cubicBezTo>
                <a:cubicBezTo>
                  <a:pt x="67826" y="46296"/>
                  <a:pt x="67826" y="46296"/>
                  <a:pt x="67826" y="46296"/>
                </a:cubicBezTo>
                <a:cubicBezTo>
                  <a:pt x="70062" y="46296"/>
                  <a:pt x="72298" y="47777"/>
                  <a:pt x="73043" y="50000"/>
                </a:cubicBezTo>
                <a:cubicBezTo>
                  <a:pt x="73043" y="50000"/>
                  <a:pt x="73043" y="50000"/>
                  <a:pt x="73043" y="50370"/>
                </a:cubicBezTo>
                <a:close/>
                <a:moveTo>
                  <a:pt x="53291" y="38148"/>
                </a:moveTo>
                <a:cubicBezTo>
                  <a:pt x="53291" y="34814"/>
                  <a:pt x="56273" y="32222"/>
                  <a:pt x="59627" y="32222"/>
                </a:cubicBezTo>
                <a:cubicBezTo>
                  <a:pt x="63354" y="32222"/>
                  <a:pt x="65962" y="34814"/>
                  <a:pt x="65962" y="38148"/>
                </a:cubicBezTo>
                <a:cubicBezTo>
                  <a:pt x="65962" y="41851"/>
                  <a:pt x="63354" y="44444"/>
                  <a:pt x="59627" y="44444"/>
                </a:cubicBezTo>
                <a:cubicBezTo>
                  <a:pt x="56273" y="44444"/>
                  <a:pt x="53291" y="41851"/>
                  <a:pt x="53291" y="38148"/>
                </a:cubicBezTo>
                <a:close/>
                <a:moveTo>
                  <a:pt x="32422" y="28148"/>
                </a:moveTo>
                <a:cubicBezTo>
                  <a:pt x="87204" y="28148"/>
                  <a:pt x="87204" y="28148"/>
                  <a:pt x="87204" y="28148"/>
                </a:cubicBezTo>
                <a:cubicBezTo>
                  <a:pt x="87204" y="60740"/>
                  <a:pt x="87204" y="60740"/>
                  <a:pt x="87204" y="60740"/>
                </a:cubicBezTo>
                <a:cubicBezTo>
                  <a:pt x="32422" y="60740"/>
                  <a:pt x="32422" y="60740"/>
                  <a:pt x="32422" y="60740"/>
                </a:cubicBezTo>
                <a:lnTo>
                  <a:pt x="32422" y="28148"/>
                </a:lnTo>
                <a:close/>
                <a:moveTo>
                  <a:pt x="29813" y="66296"/>
                </a:moveTo>
                <a:cubicBezTo>
                  <a:pt x="90186" y="66296"/>
                  <a:pt x="90186" y="66296"/>
                  <a:pt x="90186" y="66296"/>
                </a:cubicBezTo>
                <a:cubicBezTo>
                  <a:pt x="91677" y="66296"/>
                  <a:pt x="92795" y="65185"/>
                  <a:pt x="92795" y="63703"/>
                </a:cubicBezTo>
                <a:cubicBezTo>
                  <a:pt x="92795" y="25555"/>
                  <a:pt x="92795" y="25555"/>
                  <a:pt x="92795" y="25555"/>
                </a:cubicBezTo>
                <a:cubicBezTo>
                  <a:pt x="92795" y="24074"/>
                  <a:pt x="91677" y="22222"/>
                  <a:pt x="90186" y="22222"/>
                </a:cubicBezTo>
                <a:cubicBezTo>
                  <a:pt x="29813" y="22222"/>
                  <a:pt x="29813" y="22222"/>
                  <a:pt x="29813" y="22222"/>
                </a:cubicBezTo>
                <a:cubicBezTo>
                  <a:pt x="27950" y="22222"/>
                  <a:pt x="26832" y="24074"/>
                  <a:pt x="26832" y="25555"/>
                </a:cubicBezTo>
                <a:cubicBezTo>
                  <a:pt x="26832" y="63703"/>
                  <a:pt x="26832" y="63703"/>
                  <a:pt x="26832" y="63703"/>
                </a:cubicBezTo>
                <a:cubicBezTo>
                  <a:pt x="26832" y="65185"/>
                  <a:pt x="27950" y="66296"/>
                  <a:pt x="29813" y="6629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301" name="Google Shape;4301;p236"/>
          <p:cNvSpPr/>
          <p:nvPr/>
        </p:nvSpPr>
        <p:spPr>
          <a:xfrm>
            <a:off x="5533959" y="1826154"/>
            <a:ext cx="183000" cy="183000"/>
          </a:xfrm>
          <a:custGeom>
            <a:avLst/>
            <a:gdLst/>
            <a:ahLst/>
            <a:cxnLst/>
            <a:rect l="l" t="t" r="r" b="b"/>
            <a:pathLst>
              <a:path w="120000" h="120000" extrusionOk="0">
                <a:moveTo>
                  <a:pt x="94074" y="79876"/>
                </a:moveTo>
                <a:cubicBezTo>
                  <a:pt x="73333" y="61671"/>
                  <a:pt x="73333" y="61671"/>
                  <a:pt x="73333" y="61671"/>
                </a:cubicBezTo>
                <a:cubicBezTo>
                  <a:pt x="94074" y="40866"/>
                  <a:pt x="94074" y="40866"/>
                  <a:pt x="94074" y="40866"/>
                </a:cubicBezTo>
                <a:lnTo>
                  <a:pt x="94074" y="79876"/>
                </a:lnTo>
                <a:close/>
                <a:moveTo>
                  <a:pt x="30000" y="82848"/>
                </a:moveTo>
                <a:cubicBezTo>
                  <a:pt x="50000" y="65015"/>
                  <a:pt x="50000" y="65015"/>
                  <a:pt x="50000" y="65015"/>
                </a:cubicBezTo>
                <a:cubicBezTo>
                  <a:pt x="60000" y="75046"/>
                  <a:pt x="60000" y="75046"/>
                  <a:pt x="60000" y="75046"/>
                </a:cubicBezTo>
                <a:cubicBezTo>
                  <a:pt x="70000" y="65015"/>
                  <a:pt x="70000" y="65015"/>
                  <a:pt x="70000" y="65015"/>
                </a:cubicBezTo>
                <a:cubicBezTo>
                  <a:pt x="90000" y="82848"/>
                  <a:pt x="90000" y="82848"/>
                  <a:pt x="90000" y="82848"/>
                </a:cubicBezTo>
                <a:lnTo>
                  <a:pt x="30000" y="82848"/>
                </a:lnTo>
                <a:close/>
                <a:moveTo>
                  <a:pt x="25925" y="40866"/>
                </a:moveTo>
                <a:cubicBezTo>
                  <a:pt x="46666" y="61671"/>
                  <a:pt x="46666" y="61671"/>
                  <a:pt x="46666" y="61671"/>
                </a:cubicBezTo>
                <a:cubicBezTo>
                  <a:pt x="25925" y="79876"/>
                  <a:pt x="25925" y="79876"/>
                  <a:pt x="25925" y="79876"/>
                </a:cubicBezTo>
                <a:lnTo>
                  <a:pt x="25925" y="40866"/>
                </a:lnTo>
                <a:close/>
                <a:moveTo>
                  <a:pt x="90740" y="37151"/>
                </a:moveTo>
                <a:cubicBezTo>
                  <a:pt x="60000" y="67987"/>
                  <a:pt x="60000" y="67987"/>
                  <a:pt x="60000" y="67987"/>
                </a:cubicBezTo>
                <a:cubicBezTo>
                  <a:pt x="29259" y="37151"/>
                  <a:pt x="29259" y="37151"/>
                  <a:pt x="29259" y="37151"/>
                </a:cubicBezTo>
                <a:lnTo>
                  <a:pt x="90740" y="37151"/>
                </a:lnTo>
                <a:close/>
                <a:moveTo>
                  <a:pt x="96296" y="32693"/>
                </a:moveTo>
                <a:cubicBezTo>
                  <a:pt x="23703" y="32693"/>
                  <a:pt x="23703" y="32693"/>
                  <a:pt x="23703" y="32693"/>
                </a:cubicBezTo>
                <a:cubicBezTo>
                  <a:pt x="22222" y="32693"/>
                  <a:pt x="21111" y="33808"/>
                  <a:pt x="21111" y="34922"/>
                </a:cubicBezTo>
                <a:cubicBezTo>
                  <a:pt x="21111" y="36037"/>
                  <a:pt x="21111" y="36037"/>
                  <a:pt x="21111" y="36037"/>
                </a:cubicBezTo>
                <a:cubicBezTo>
                  <a:pt x="21111" y="85077"/>
                  <a:pt x="21111" y="85077"/>
                  <a:pt x="21111" y="85077"/>
                </a:cubicBezTo>
                <a:cubicBezTo>
                  <a:pt x="21111" y="85077"/>
                  <a:pt x="21111" y="85077"/>
                  <a:pt x="21111" y="85077"/>
                </a:cubicBezTo>
                <a:cubicBezTo>
                  <a:pt x="21111" y="85448"/>
                  <a:pt x="21111" y="85820"/>
                  <a:pt x="21481" y="85820"/>
                </a:cubicBezTo>
                <a:cubicBezTo>
                  <a:pt x="21481" y="86191"/>
                  <a:pt x="21481" y="86191"/>
                  <a:pt x="21481" y="86191"/>
                </a:cubicBezTo>
                <a:cubicBezTo>
                  <a:pt x="21481" y="86191"/>
                  <a:pt x="21481" y="86191"/>
                  <a:pt x="21481" y="86191"/>
                </a:cubicBezTo>
                <a:cubicBezTo>
                  <a:pt x="21481" y="86563"/>
                  <a:pt x="21851" y="86563"/>
                  <a:pt x="21851" y="86563"/>
                </a:cubicBezTo>
                <a:cubicBezTo>
                  <a:pt x="21851" y="86934"/>
                  <a:pt x="22222" y="86934"/>
                  <a:pt x="22222" y="86934"/>
                </a:cubicBezTo>
                <a:cubicBezTo>
                  <a:pt x="22222" y="86934"/>
                  <a:pt x="22222" y="87306"/>
                  <a:pt x="22592" y="87306"/>
                </a:cubicBezTo>
                <a:cubicBezTo>
                  <a:pt x="22592" y="87306"/>
                  <a:pt x="22592" y="87306"/>
                  <a:pt x="22962" y="87306"/>
                </a:cubicBezTo>
                <a:cubicBezTo>
                  <a:pt x="22962" y="87306"/>
                  <a:pt x="23333" y="87306"/>
                  <a:pt x="23703" y="87306"/>
                </a:cubicBezTo>
                <a:cubicBezTo>
                  <a:pt x="96296" y="87306"/>
                  <a:pt x="96296" y="87306"/>
                  <a:pt x="96296" y="87306"/>
                </a:cubicBezTo>
                <a:cubicBezTo>
                  <a:pt x="96666" y="87306"/>
                  <a:pt x="97037" y="87306"/>
                  <a:pt x="97037" y="87306"/>
                </a:cubicBezTo>
                <a:cubicBezTo>
                  <a:pt x="97407" y="87306"/>
                  <a:pt x="97407" y="87306"/>
                  <a:pt x="97407" y="87306"/>
                </a:cubicBezTo>
                <a:cubicBezTo>
                  <a:pt x="97777" y="87306"/>
                  <a:pt x="97777" y="86934"/>
                  <a:pt x="97777" y="86934"/>
                </a:cubicBezTo>
                <a:cubicBezTo>
                  <a:pt x="97777" y="86934"/>
                  <a:pt x="98148" y="86934"/>
                  <a:pt x="98148" y="86563"/>
                </a:cubicBezTo>
                <a:cubicBezTo>
                  <a:pt x="98148" y="86563"/>
                  <a:pt x="98518" y="86563"/>
                  <a:pt x="98518" y="86191"/>
                </a:cubicBezTo>
                <a:cubicBezTo>
                  <a:pt x="98518" y="86191"/>
                  <a:pt x="98518" y="86191"/>
                  <a:pt x="98518" y="86191"/>
                </a:cubicBezTo>
                <a:cubicBezTo>
                  <a:pt x="98518" y="85820"/>
                  <a:pt x="98518" y="85820"/>
                  <a:pt x="98518" y="85820"/>
                </a:cubicBezTo>
                <a:cubicBezTo>
                  <a:pt x="98888" y="85820"/>
                  <a:pt x="98888" y="85448"/>
                  <a:pt x="98888" y="85077"/>
                </a:cubicBezTo>
                <a:cubicBezTo>
                  <a:pt x="98888" y="85077"/>
                  <a:pt x="98888" y="85077"/>
                  <a:pt x="98888" y="85077"/>
                </a:cubicBezTo>
                <a:cubicBezTo>
                  <a:pt x="98888" y="36037"/>
                  <a:pt x="98888" y="36037"/>
                  <a:pt x="98888" y="36037"/>
                </a:cubicBezTo>
                <a:cubicBezTo>
                  <a:pt x="98888" y="34922"/>
                  <a:pt x="98888" y="34922"/>
                  <a:pt x="98888" y="34922"/>
                </a:cubicBezTo>
                <a:cubicBezTo>
                  <a:pt x="98888" y="33808"/>
                  <a:pt x="97777" y="32693"/>
                  <a:pt x="96296" y="32693"/>
                </a:cubicBezTo>
                <a:close/>
                <a:moveTo>
                  <a:pt x="60000" y="115170"/>
                </a:moveTo>
                <a:cubicBezTo>
                  <a:pt x="29629" y="115170"/>
                  <a:pt x="4814" y="90650"/>
                  <a:pt x="4814" y="60185"/>
                </a:cubicBezTo>
                <a:cubicBezTo>
                  <a:pt x="4814" y="29721"/>
                  <a:pt x="29629" y="4829"/>
                  <a:pt x="60000" y="4829"/>
                </a:cubicBezTo>
                <a:cubicBezTo>
                  <a:pt x="90370" y="4829"/>
                  <a:pt x="115185" y="29721"/>
                  <a:pt x="115185" y="60185"/>
                </a:cubicBezTo>
                <a:cubicBezTo>
                  <a:pt x="115185" y="90650"/>
                  <a:pt x="90370" y="115170"/>
                  <a:pt x="60000" y="115170"/>
                </a:cubicBezTo>
                <a:close/>
                <a:moveTo>
                  <a:pt x="60000" y="0"/>
                </a:moveTo>
                <a:cubicBezTo>
                  <a:pt x="27037" y="0"/>
                  <a:pt x="0" y="26749"/>
                  <a:pt x="0" y="60185"/>
                </a:cubicBezTo>
                <a:cubicBezTo>
                  <a:pt x="0" y="93250"/>
                  <a:pt x="27037" y="120000"/>
                  <a:pt x="60000" y="120000"/>
                </a:cubicBezTo>
                <a:cubicBezTo>
                  <a:pt x="92962" y="120000"/>
                  <a:pt x="120000" y="93250"/>
                  <a:pt x="120000" y="60185"/>
                </a:cubicBezTo>
                <a:cubicBezTo>
                  <a:pt x="120000" y="26749"/>
                  <a:pt x="92962" y="0"/>
                  <a:pt x="6000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302" name="Google Shape;4302;p236"/>
          <p:cNvSpPr/>
          <p:nvPr/>
        </p:nvSpPr>
        <p:spPr>
          <a:xfrm>
            <a:off x="3055470" y="1253282"/>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303" name="Google Shape;4303;p236"/>
          <p:cNvSpPr/>
          <p:nvPr/>
        </p:nvSpPr>
        <p:spPr>
          <a:xfrm>
            <a:off x="5703070" y="1253282"/>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304" name="Google Shape;4304;p236"/>
          <p:cNvSpPr/>
          <p:nvPr/>
        </p:nvSpPr>
        <p:spPr>
          <a:xfrm>
            <a:off x="936445" y="1253282"/>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305" name="Google Shape;4305;p236"/>
          <p:cNvSpPr/>
          <p:nvPr/>
        </p:nvSpPr>
        <p:spPr>
          <a:xfrm>
            <a:off x="2067384" y="1844925"/>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306" name="Google Shape;4306;p236"/>
          <p:cNvSpPr/>
          <p:nvPr/>
        </p:nvSpPr>
        <p:spPr>
          <a:xfrm>
            <a:off x="5833305" y="3252375"/>
            <a:ext cx="1345800" cy="493800"/>
          </a:xfrm>
          <a:prstGeom prst="roundRect">
            <a:avLst>
              <a:gd name="adj" fmla="val 16667"/>
            </a:avLst>
          </a:prstGeom>
          <a:solidFill>
            <a:schemeClr val="lt2"/>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Product Cancellation - </a:t>
            </a:r>
            <a:r>
              <a:rPr lang="en" sz="600" i="1">
                <a:solidFill>
                  <a:schemeClr val="dk1"/>
                </a:solidFill>
                <a:latin typeface="Open Sans"/>
                <a:ea typeface="Open Sans"/>
                <a:cs typeface="Open Sans"/>
                <a:sym typeface="Open Sans"/>
              </a:rPr>
              <a:t>(TWN, I9, UC…..)</a:t>
            </a:r>
            <a:r>
              <a:rPr lang="en" sz="600" b="1" i="1">
                <a:solidFill>
                  <a:schemeClr val="dk1"/>
                </a:solidFill>
                <a:latin typeface="Open Sans"/>
                <a:ea typeface="Open Sans"/>
                <a:cs typeface="Open Sans"/>
                <a:sym typeface="Open Sans"/>
              </a:rPr>
              <a:t> </a:t>
            </a:r>
            <a:endParaRPr sz="600" b="1" i="0" u="none" strike="noStrike" cap="none">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Product specific cancellation</a:t>
            </a:r>
            <a:endParaRPr sz="600" i="1">
              <a:solidFill>
                <a:schemeClr val="dk1"/>
              </a:solidFill>
              <a:latin typeface="Open Sans"/>
              <a:ea typeface="Open Sans"/>
              <a:cs typeface="Open Sans"/>
              <a:sym typeface="Open Sans"/>
            </a:endParaRPr>
          </a:p>
          <a:p>
            <a:pPr marL="54864" marR="0" lvl="0" indent="-74676" algn="l" rtl="0">
              <a:lnSpc>
                <a:spcPct val="100000"/>
              </a:lnSpc>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Secure Data Extract transfers (I9)</a:t>
            </a:r>
            <a:endParaRPr sz="600" i="1">
              <a:solidFill>
                <a:schemeClr val="dk1"/>
              </a:solidFill>
              <a:latin typeface="Open Sans"/>
              <a:ea typeface="Open Sans"/>
              <a:cs typeface="Open Sans"/>
              <a:sym typeface="Open Sans"/>
            </a:endParaRPr>
          </a:p>
        </p:txBody>
      </p:sp>
      <p:sp>
        <p:nvSpPr>
          <p:cNvPr id="4307" name="Google Shape;4307;p236"/>
          <p:cNvSpPr/>
          <p:nvPr/>
        </p:nvSpPr>
        <p:spPr>
          <a:xfrm>
            <a:off x="3249447" y="3889650"/>
            <a:ext cx="15546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Product Platforms</a:t>
            </a:r>
            <a:endParaRPr sz="700" b="1">
              <a:solidFill>
                <a:schemeClr val="dk1"/>
              </a:solidFill>
              <a:latin typeface="Open Sans"/>
              <a:ea typeface="Open Sans"/>
              <a:cs typeface="Open Sans"/>
              <a:sym typeface="Open Sans"/>
            </a:endParaRPr>
          </a:p>
          <a:p>
            <a:pPr marL="0" lvl="0" indent="0" algn="l" rtl="0">
              <a:spcBef>
                <a:spcPts val="0"/>
              </a:spcBef>
              <a:spcAft>
                <a:spcPts val="0"/>
              </a:spcAft>
              <a:buNone/>
            </a:pPr>
            <a:endParaRPr sz="700" b="1">
              <a:solidFill>
                <a:schemeClr val="dk1"/>
              </a:solidFill>
              <a:latin typeface="Open Sans"/>
              <a:ea typeface="Open Sans"/>
              <a:cs typeface="Open Sans"/>
              <a:sym typeface="Open Sans"/>
            </a:endParaRPr>
          </a:p>
          <a:p>
            <a:pPr marL="0" lvl="0" indent="0" algn="l" rtl="0">
              <a:spcBef>
                <a:spcPts val="0"/>
              </a:spcBef>
              <a:spcAft>
                <a:spcPts val="0"/>
              </a:spcAft>
              <a:buNone/>
            </a:pPr>
            <a:endParaRPr sz="700" b="1">
              <a:solidFill>
                <a:schemeClr val="dk1"/>
              </a:solidFill>
              <a:latin typeface="Open Sans"/>
              <a:ea typeface="Open Sans"/>
              <a:cs typeface="Open Sans"/>
              <a:sym typeface="Open Sans"/>
            </a:endParaRPr>
          </a:p>
        </p:txBody>
      </p:sp>
      <p:sp>
        <p:nvSpPr>
          <p:cNvPr id="4308" name="Google Shape;4308;p236"/>
          <p:cNvSpPr/>
          <p:nvPr/>
        </p:nvSpPr>
        <p:spPr>
          <a:xfrm>
            <a:off x="3288399" y="4101688"/>
            <a:ext cx="1410300" cy="2997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TWN</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UCX</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V5 Config</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SSS (Employer Authorization)</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AMS (Employer Authorization)</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4309" name="Google Shape;4309;p236"/>
          <p:cNvSpPr/>
          <p:nvPr/>
        </p:nvSpPr>
        <p:spPr>
          <a:xfrm>
            <a:off x="4337975" y="4101688"/>
            <a:ext cx="360600" cy="2997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I9 Cloud</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4310" name="Google Shape;4310;p236"/>
          <p:cNvSpPr/>
          <p:nvPr/>
        </p:nvSpPr>
        <p:spPr>
          <a:xfrm>
            <a:off x="4916334" y="3889650"/>
            <a:ext cx="15099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Work Management Platforms</a:t>
            </a:r>
            <a:endParaRPr sz="700">
              <a:solidFill>
                <a:schemeClr val="dk1"/>
              </a:solidFill>
              <a:latin typeface="Open Sans"/>
              <a:ea typeface="Open Sans"/>
              <a:cs typeface="Open Sans"/>
              <a:sym typeface="Open Sans"/>
            </a:endParaRPr>
          </a:p>
        </p:txBody>
      </p:sp>
      <p:sp>
        <p:nvSpPr>
          <p:cNvPr id="4311" name="Google Shape;4311;p236"/>
          <p:cNvSpPr/>
          <p:nvPr/>
        </p:nvSpPr>
        <p:spPr>
          <a:xfrm>
            <a:off x="4989106" y="4101688"/>
            <a:ext cx="888000" cy="399900"/>
          </a:xfrm>
          <a:prstGeom prst="rect">
            <a:avLst/>
          </a:prstGeom>
          <a:solidFill>
            <a:srgbClr val="FFFFFF"/>
          </a:solidFill>
          <a:ln>
            <a:noFill/>
          </a:ln>
        </p:spPr>
        <p:txBody>
          <a:bodyPr spcFirstLastPara="1" wrap="square" lIns="9125" tIns="9125" rIns="0" bIns="9125" anchor="t" anchorCtr="0">
            <a:noAutofit/>
          </a:bodyPr>
          <a:lstStyle/>
          <a:p>
            <a:pPr marL="0" lvl="0" indent="0" algn="l" rtl="0">
              <a:spcBef>
                <a:spcPts val="0"/>
              </a:spcBef>
              <a:spcAft>
                <a:spcPts val="0"/>
              </a:spcAft>
              <a:buNone/>
            </a:pPr>
            <a:r>
              <a:rPr lang="en" sz="600" b="1" i="1">
                <a:solidFill>
                  <a:schemeClr val="dk1"/>
                </a:solidFill>
                <a:latin typeface="Open Sans"/>
                <a:ea typeface="Open Sans"/>
                <a:cs typeface="Open Sans"/>
                <a:sym typeface="Open Sans"/>
              </a:rPr>
              <a:t>Workfront</a:t>
            </a:r>
            <a:endParaRPr sz="600" b="1" i="1">
              <a:solidFill>
                <a:schemeClr val="dk1"/>
              </a:solidFill>
              <a:latin typeface="Open Sans"/>
              <a:ea typeface="Open Sans"/>
              <a:cs typeface="Open Sans"/>
              <a:sym typeface="Open Sans"/>
            </a:endParaRPr>
          </a:p>
          <a:p>
            <a:pPr marL="0" lvl="0" indent="0" algn="l" rtl="0">
              <a:spcBef>
                <a:spcPts val="0"/>
              </a:spcBef>
              <a:spcAft>
                <a:spcPts val="0"/>
              </a:spcAft>
              <a:buNone/>
            </a:pPr>
            <a:r>
              <a:rPr lang="en" sz="600" b="1" i="1">
                <a:solidFill>
                  <a:schemeClr val="dk1"/>
                </a:solidFill>
                <a:latin typeface="Open Sans"/>
                <a:ea typeface="Open Sans"/>
                <a:cs typeface="Open Sans"/>
                <a:sym typeface="Open Sans"/>
              </a:rPr>
              <a:t>Salesforce</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4312" name="Google Shape;4312;p236"/>
          <p:cNvSpPr/>
          <p:nvPr/>
        </p:nvSpPr>
        <p:spPr>
          <a:xfrm>
            <a:off x="6511759" y="3889650"/>
            <a:ext cx="1554600" cy="7191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Analytics</a:t>
            </a:r>
            <a:endParaRPr sz="700">
              <a:solidFill>
                <a:schemeClr val="dk1"/>
              </a:solidFill>
              <a:latin typeface="Open Sans"/>
              <a:ea typeface="Open Sans"/>
              <a:cs typeface="Open Sans"/>
              <a:sym typeface="Open Sans"/>
            </a:endParaRPr>
          </a:p>
        </p:txBody>
      </p:sp>
      <p:sp>
        <p:nvSpPr>
          <p:cNvPr id="4313" name="Google Shape;4313;p236"/>
          <p:cNvSpPr/>
          <p:nvPr/>
        </p:nvSpPr>
        <p:spPr>
          <a:xfrm>
            <a:off x="2218447" y="4101688"/>
            <a:ext cx="503700" cy="299700"/>
          </a:xfrm>
          <a:prstGeom prst="rect">
            <a:avLst/>
          </a:prstGeom>
          <a:solidFill>
            <a:srgbClr val="FFFFFF"/>
          </a:solidFill>
          <a:ln>
            <a:noFill/>
          </a:ln>
        </p:spPr>
        <p:txBody>
          <a:bodyPr spcFirstLastPara="1" wrap="square" lIns="9125" tIns="9125" rIns="0" bIns="9125" anchor="t" anchorCtr="0">
            <a:noAutofit/>
          </a:bodyPr>
          <a:lstStyle/>
          <a:p>
            <a:pPr marL="0" marR="0" lvl="0" indent="0" algn="l" rtl="0">
              <a:lnSpc>
                <a:spcPct val="100000"/>
              </a:lnSpc>
              <a:spcBef>
                <a:spcPts val="0"/>
              </a:spcBef>
              <a:spcAft>
                <a:spcPts val="0"/>
              </a:spcAft>
              <a:buNone/>
            </a:pPr>
            <a:r>
              <a:rPr lang="en" sz="600" b="1" i="1">
                <a:solidFill>
                  <a:schemeClr val="dk1"/>
                </a:solidFill>
                <a:latin typeface="Open Sans"/>
                <a:ea typeface="Open Sans"/>
                <a:cs typeface="Open Sans"/>
                <a:sym typeface="Open Sans"/>
              </a:rPr>
              <a:t>Billing</a:t>
            </a: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600" b="1" i="1">
              <a:solidFill>
                <a:schemeClr val="dk1"/>
              </a:solidFill>
              <a:latin typeface="Open Sans"/>
              <a:ea typeface="Open Sans"/>
              <a:cs typeface="Open Sans"/>
              <a:sym typeface="Open Sans"/>
            </a:endParaRPr>
          </a:p>
        </p:txBody>
      </p:sp>
      <p:sp>
        <p:nvSpPr>
          <p:cNvPr id="4314" name="Google Shape;4314;p236"/>
          <p:cNvSpPr/>
          <p:nvPr/>
        </p:nvSpPr>
        <p:spPr>
          <a:xfrm>
            <a:off x="3604350" y="1686416"/>
            <a:ext cx="417000" cy="354300"/>
          </a:xfrm>
          <a:prstGeom prst="rect">
            <a:avLst/>
          </a:prstGeom>
          <a:solidFill>
            <a:schemeClr val="lt2"/>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700">
                <a:solidFill>
                  <a:schemeClr val="dk1"/>
                </a:solidFill>
                <a:latin typeface="Open Sans"/>
                <a:ea typeface="Open Sans"/>
                <a:cs typeface="Open Sans"/>
                <a:sym typeface="Open Sans"/>
              </a:rPr>
              <a:t>DXS</a:t>
            </a:r>
            <a:endParaRPr sz="700">
              <a:solidFill>
                <a:schemeClr val="dk1"/>
              </a:solidFill>
              <a:latin typeface="Open Sans"/>
              <a:ea typeface="Open Sans"/>
              <a:cs typeface="Open Sans"/>
              <a:sym typeface="Open Sans"/>
            </a:endParaRPr>
          </a:p>
          <a:p>
            <a:pPr marL="0" marR="0" lvl="0" indent="0" algn="r" rtl="0">
              <a:lnSpc>
                <a:spcPct val="100000"/>
              </a:lnSpc>
              <a:spcBef>
                <a:spcPts val="0"/>
              </a:spcBef>
              <a:spcAft>
                <a:spcPts val="0"/>
              </a:spcAft>
              <a:buNone/>
            </a:pPr>
            <a:endParaRPr sz="700">
              <a:solidFill>
                <a:schemeClr val="dk1"/>
              </a:solidFill>
              <a:latin typeface="Open Sans"/>
              <a:ea typeface="Open Sans"/>
              <a:cs typeface="Open Sans"/>
              <a:sym typeface="Open Sans"/>
            </a:endParaRPr>
          </a:p>
          <a:p>
            <a:pPr marL="0" marR="0" lvl="0" indent="0" algn="r" rtl="0">
              <a:lnSpc>
                <a:spcPct val="100000"/>
              </a:lnSpc>
              <a:spcBef>
                <a:spcPts val="0"/>
              </a:spcBef>
              <a:spcAft>
                <a:spcPts val="0"/>
              </a:spcAft>
              <a:buClr>
                <a:srgbClr val="000000"/>
              </a:buClr>
              <a:buSzPts val="1000"/>
              <a:buFont typeface="Arial"/>
              <a:buNone/>
            </a:pPr>
            <a:endParaRPr sz="700">
              <a:solidFill>
                <a:schemeClr val="dk1"/>
              </a:solidFill>
              <a:latin typeface="Open Sans"/>
              <a:ea typeface="Open Sans"/>
              <a:cs typeface="Open Sans"/>
              <a:sym typeface="Open Sans"/>
            </a:endParaRPr>
          </a:p>
        </p:txBody>
      </p:sp>
      <p:sp>
        <p:nvSpPr>
          <p:cNvPr id="4315" name="Google Shape;4315;p236"/>
          <p:cNvSpPr/>
          <p:nvPr/>
        </p:nvSpPr>
        <p:spPr>
          <a:xfrm>
            <a:off x="3191117" y="1826154"/>
            <a:ext cx="210330" cy="188676"/>
          </a:xfrm>
          <a:prstGeom prst="flowChartDocumen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p:txBody>
      </p:sp>
      <p:sp>
        <p:nvSpPr>
          <p:cNvPr id="4316" name="Google Shape;4316;p236"/>
          <p:cNvSpPr txBox="1"/>
          <p:nvPr/>
        </p:nvSpPr>
        <p:spPr>
          <a:xfrm>
            <a:off x="3000632" y="1686416"/>
            <a:ext cx="5913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 sz="700" b="0" i="0" u="none" strike="noStrike" cap="none">
                <a:solidFill>
                  <a:schemeClr val="dk1"/>
                </a:solidFill>
                <a:latin typeface="Open Sans Medium"/>
                <a:ea typeface="Open Sans Medium"/>
                <a:cs typeface="Open Sans Medium"/>
                <a:sym typeface="Open Sans Medium"/>
              </a:rPr>
              <a:t>API Gateway</a:t>
            </a:r>
            <a:endParaRPr sz="700" b="0" i="0" u="none" strike="noStrike" cap="none">
              <a:solidFill>
                <a:schemeClr val="dk1"/>
              </a:solidFill>
              <a:latin typeface="Open Sans Medium"/>
              <a:ea typeface="Open Sans Medium"/>
              <a:cs typeface="Open Sans Medium"/>
              <a:sym typeface="Open Sans Medium"/>
            </a:endParaRPr>
          </a:p>
        </p:txBody>
      </p:sp>
      <p:sp>
        <p:nvSpPr>
          <p:cNvPr id="4317" name="Google Shape;4317;p236"/>
          <p:cNvSpPr/>
          <p:nvPr/>
        </p:nvSpPr>
        <p:spPr>
          <a:xfrm>
            <a:off x="636361" y="3476301"/>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4318" name="Google Shape;4318;p236"/>
          <p:cNvCxnSpPr>
            <a:endCxn id="4274" idx="2"/>
          </p:cNvCxnSpPr>
          <p:nvPr/>
        </p:nvCxnSpPr>
        <p:spPr>
          <a:xfrm rot="10800000">
            <a:off x="727861" y="3316363"/>
            <a:ext cx="0" cy="164400"/>
          </a:xfrm>
          <a:prstGeom prst="straightConnector1">
            <a:avLst/>
          </a:prstGeom>
          <a:noFill/>
          <a:ln w="9525" cap="flat" cmpd="sng">
            <a:solidFill>
              <a:schemeClr val="lt1"/>
            </a:solidFill>
            <a:prstDash val="solid"/>
            <a:round/>
            <a:headEnd type="none" w="sm" len="sm"/>
            <a:tailEnd type="triangle" w="med" len="med"/>
          </a:ln>
        </p:spPr>
      </p:cxnSp>
      <p:sp>
        <p:nvSpPr>
          <p:cNvPr id="4319" name="Google Shape;4319;p236"/>
          <p:cNvSpPr txBox="1"/>
          <p:nvPr/>
        </p:nvSpPr>
        <p:spPr>
          <a:xfrm>
            <a:off x="511261" y="3702604"/>
            <a:ext cx="4332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b="1">
                <a:solidFill>
                  <a:schemeClr val="dk1"/>
                </a:solidFill>
                <a:highlight>
                  <a:schemeClr val="lt2"/>
                </a:highlight>
                <a:latin typeface="Open Sans"/>
                <a:ea typeface="Open Sans"/>
                <a:cs typeface="Open Sans"/>
                <a:sym typeface="Open Sans"/>
              </a:rPr>
              <a:t>Admin UI</a:t>
            </a:r>
            <a:endParaRPr sz="600" b="1">
              <a:solidFill>
                <a:schemeClr val="dk1"/>
              </a:solidFill>
              <a:highlight>
                <a:schemeClr val="lt2"/>
              </a:highlight>
              <a:latin typeface="Open Sans"/>
              <a:ea typeface="Open Sans"/>
              <a:cs typeface="Open Sans"/>
              <a:sym typeface="Open Sans"/>
            </a:endParaRPr>
          </a:p>
        </p:txBody>
      </p:sp>
      <p:sp>
        <p:nvSpPr>
          <p:cNvPr id="4320" name="Google Shape;4320;p236"/>
          <p:cNvSpPr/>
          <p:nvPr/>
        </p:nvSpPr>
        <p:spPr>
          <a:xfrm>
            <a:off x="4337963" y="1862780"/>
            <a:ext cx="63900" cy="63900"/>
          </a:xfrm>
          <a:prstGeom prst="star6">
            <a:avLst>
              <a:gd name="adj" fmla="val 28868"/>
              <a:gd name="hf" fmla="val 11547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4321" name="Google Shape;4321;p236"/>
          <p:cNvSpPr/>
          <p:nvPr/>
        </p:nvSpPr>
        <p:spPr>
          <a:xfrm>
            <a:off x="4798825" y="1862780"/>
            <a:ext cx="63900" cy="63900"/>
          </a:xfrm>
          <a:prstGeom prst="star6">
            <a:avLst>
              <a:gd name="adj" fmla="val 28868"/>
              <a:gd name="hf" fmla="val 11547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4322" name="Google Shape;4322;p236"/>
          <p:cNvSpPr/>
          <p:nvPr/>
        </p:nvSpPr>
        <p:spPr>
          <a:xfrm>
            <a:off x="2126925" y="1361075"/>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36"/>
          <p:cNvSpPr/>
          <p:nvPr/>
        </p:nvSpPr>
        <p:spPr>
          <a:xfrm>
            <a:off x="2126925" y="1854150"/>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4" name="Google Shape;4324;p236"/>
          <p:cNvCxnSpPr>
            <a:stCxn id="4322" idx="2"/>
            <a:endCxn id="4323" idx="0"/>
          </p:cNvCxnSpPr>
          <p:nvPr/>
        </p:nvCxnSpPr>
        <p:spPr>
          <a:xfrm>
            <a:off x="2158875" y="1424975"/>
            <a:ext cx="0" cy="429300"/>
          </a:xfrm>
          <a:prstGeom prst="straightConnector1">
            <a:avLst/>
          </a:prstGeom>
          <a:noFill/>
          <a:ln w="9525" cap="flat" cmpd="sng">
            <a:solidFill>
              <a:schemeClr val="dk2"/>
            </a:solidFill>
            <a:prstDash val="solid"/>
            <a:round/>
            <a:headEnd type="none" w="med" len="med"/>
            <a:tailEnd type="triangle" w="med" len="med"/>
          </a:ln>
        </p:spPr>
      </p:cxnSp>
      <p:sp>
        <p:nvSpPr>
          <p:cNvPr id="4325" name="Google Shape;4325;p236"/>
          <p:cNvSpPr/>
          <p:nvPr/>
        </p:nvSpPr>
        <p:spPr>
          <a:xfrm>
            <a:off x="1055550" y="13072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36"/>
          <p:cNvSpPr/>
          <p:nvPr/>
        </p:nvSpPr>
        <p:spPr>
          <a:xfrm>
            <a:off x="2067375" y="13072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7" name="Google Shape;4327;p236"/>
          <p:cNvCxnSpPr>
            <a:stCxn id="4325" idx="3"/>
            <a:endCxn id="4326" idx="1"/>
          </p:cNvCxnSpPr>
          <p:nvPr/>
        </p:nvCxnSpPr>
        <p:spPr>
          <a:xfrm>
            <a:off x="1119450" y="1339218"/>
            <a:ext cx="948000" cy="0"/>
          </a:xfrm>
          <a:prstGeom prst="straightConnector1">
            <a:avLst/>
          </a:prstGeom>
          <a:noFill/>
          <a:ln w="9525" cap="flat" cmpd="sng">
            <a:solidFill>
              <a:schemeClr val="dk2"/>
            </a:solidFill>
            <a:prstDash val="solid"/>
            <a:round/>
            <a:headEnd type="none" w="med" len="med"/>
            <a:tailEnd type="triangle" w="med" len="med"/>
          </a:ln>
        </p:spPr>
      </p:cxnSp>
      <p:sp>
        <p:nvSpPr>
          <p:cNvPr id="4328" name="Google Shape;4328;p236"/>
          <p:cNvSpPr/>
          <p:nvPr/>
        </p:nvSpPr>
        <p:spPr>
          <a:xfrm>
            <a:off x="3115025" y="13610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36"/>
          <p:cNvSpPr/>
          <p:nvPr/>
        </p:nvSpPr>
        <p:spPr>
          <a:xfrm>
            <a:off x="3115025" y="164661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0" name="Google Shape;4330;p236"/>
          <p:cNvCxnSpPr>
            <a:stCxn id="4328" idx="2"/>
            <a:endCxn id="4329" idx="0"/>
          </p:cNvCxnSpPr>
          <p:nvPr/>
        </p:nvCxnSpPr>
        <p:spPr>
          <a:xfrm>
            <a:off x="3146975" y="1424968"/>
            <a:ext cx="0" cy="221700"/>
          </a:xfrm>
          <a:prstGeom prst="straightConnector1">
            <a:avLst/>
          </a:prstGeom>
          <a:noFill/>
          <a:ln w="9525" cap="flat" cmpd="sng">
            <a:solidFill>
              <a:schemeClr val="dk2"/>
            </a:solidFill>
            <a:prstDash val="solid"/>
            <a:round/>
            <a:headEnd type="none" w="med" len="med"/>
            <a:tailEnd type="triangle" w="med" len="med"/>
          </a:ln>
        </p:spPr>
      </p:cxnSp>
      <p:sp>
        <p:nvSpPr>
          <p:cNvPr id="4331" name="Google Shape;4331;p236"/>
          <p:cNvSpPr/>
          <p:nvPr/>
        </p:nvSpPr>
        <p:spPr>
          <a:xfrm>
            <a:off x="5762625" y="136106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36"/>
          <p:cNvSpPr/>
          <p:nvPr/>
        </p:nvSpPr>
        <p:spPr>
          <a:xfrm>
            <a:off x="5762625" y="1646618"/>
            <a:ext cx="63900" cy="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3" name="Google Shape;4333;p236"/>
          <p:cNvCxnSpPr>
            <a:stCxn id="4331" idx="2"/>
            <a:endCxn id="4332" idx="0"/>
          </p:cNvCxnSpPr>
          <p:nvPr/>
        </p:nvCxnSpPr>
        <p:spPr>
          <a:xfrm>
            <a:off x="5794575" y="1424968"/>
            <a:ext cx="0" cy="221700"/>
          </a:xfrm>
          <a:prstGeom prst="straightConnector1">
            <a:avLst/>
          </a:prstGeom>
          <a:noFill/>
          <a:ln w="9525" cap="flat" cmpd="sng">
            <a:solidFill>
              <a:schemeClr val="dk2"/>
            </a:solidFill>
            <a:prstDash val="solid"/>
            <a:round/>
            <a:headEnd type="none" w="med" len="med"/>
            <a:tailEnd type="triangle" w="med" len="med"/>
          </a:ln>
        </p:spPr>
      </p:cxnSp>
      <p:sp>
        <p:nvSpPr>
          <p:cNvPr id="4334" name="Google Shape;4334;p236"/>
          <p:cNvSpPr/>
          <p:nvPr/>
        </p:nvSpPr>
        <p:spPr>
          <a:xfrm>
            <a:off x="4505143" y="3443971"/>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4335" name="Google Shape;4335;p236"/>
          <p:cNvCxnSpPr/>
          <p:nvPr/>
        </p:nvCxnSpPr>
        <p:spPr>
          <a:xfrm rot="10800000">
            <a:off x="4596643" y="3324750"/>
            <a:ext cx="0" cy="123300"/>
          </a:xfrm>
          <a:prstGeom prst="straightConnector1">
            <a:avLst/>
          </a:prstGeom>
          <a:noFill/>
          <a:ln w="9525" cap="flat" cmpd="sng">
            <a:solidFill>
              <a:schemeClr val="lt1"/>
            </a:solidFill>
            <a:prstDash val="solid"/>
            <a:round/>
            <a:headEnd type="none" w="sm" len="sm"/>
            <a:tailEnd type="triangle" w="med" len="med"/>
          </a:ln>
        </p:spPr>
      </p:cxnSp>
      <p:sp>
        <p:nvSpPr>
          <p:cNvPr id="4336" name="Google Shape;4336;p236"/>
          <p:cNvSpPr txBox="1"/>
          <p:nvPr/>
        </p:nvSpPr>
        <p:spPr>
          <a:xfrm>
            <a:off x="4380043" y="3641638"/>
            <a:ext cx="4332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highlight>
                  <a:schemeClr val="lt2"/>
                </a:highlight>
                <a:latin typeface="Open Sans"/>
                <a:ea typeface="Open Sans"/>
                <a:cs typeface="Open Sans"/>
                <a:sym typeface="Open Sans"/>
              </a:rPr>
              <a:t>Admin UI</a:t>
            </a:r>
            <a:endParaRPr sz="700">
              <a:solidFill>
                <a:schemeClr val="dk1"/>
              </a:solidFill>
              <a:highlight>
                <a:schemeClr val="lt2"/>
              </a:highlight>
              <a:latin typeface="Open Sans"/>
              <a:ea typeface="Open Sans"/>
              <a:cs typeface="Open Sans"/>
              <a:sym typeface="Open Sans"/>
            </a:endParaRPr>
          </a:p>
        </p:txBody>
      </p:sp>
      <p:sp>
        <p:nvSpPr>
          <p:cNvPr id="4337" name="Google Shape;4337;p236"/>
          <p:cNvSpPr/>
          <p:nvPr/>
        </p:nvSpPr>
        <p:spPr>
          <a:xfrm>
            <a:off x="626833" y="3496957"/>
            <a:ext cx="183000" cy="183000"/>
          </a:xfrm>
          <a:custGeom>
            <a:avLst/>
            <a:gdLst/>
            <a:ahLst/>
            <a:cxnLst/>
            <a:rect l="l" t="t" r="r" b="b"/>
            <a:pathLst>
              <a:path w="120000" h="120000" extrusionOk="0">
                <a:moveTo>
                  <a:pt x="101739" y="69629"/>
                </a:moveTo>
                <a:cubicBezTo>
                  <a:pt x="101366" y="69629"/>
                  <a:pt x="100993" y="69629"/>
                  <a:pt x="100621" y="69629"/>
                </a:cubicBezTo>
                <a:cubicBezTo>
                  <a:pt x="99130" y="69629"/>
                  <a:pt x="97639" y="68888"/>
                  <a:pt x="97267" y="67037"/>
                </a:cubicBezTo>
                <a:cubicBezTo>
                  <a:pt x="90559" y="45555"/>
                  <a:pt x="90559" y="45555"/>
                  <a:pt x="90559" y="45555"/>
                </a:cubicBezTo>
                <a:cubicBezTo>
                  <a:pt x="90186" y="45185"/>
                  <a:pt x="90186" y="44814"/>
                  <a:pt x="89813" y="44444"/>
                </a:cubicBezTo>
                <a:cubicBezTo>
                  <a:pt x="87577" y="44444"/>
                  <a:pt x="87577" y="44444"/>
                  <a:pt x="87577" y="44444"/>
                </a:cubicBezTo>
                <a:cubicBezTo>
                  <a:pt x="95403" y="75185"/>
                  <a:pt x="95403" y="75185"/>
                  <a:pt x="95403" y="75185"/>
                </a:cubicBezTo>
                <a:cubicBezTo>
                  <a:pt x="95776" y="75555"/>
                  <a:pt x="95776" y="75925"/>
                  <a:pt x="95776" y="76666"/>
                </a:cubicBezTo>
                <a:cubicBezTo>
                  <a:pt x="95776" y="78148"/>
                  <a:pt x="94285" y="79629"/>
                  <a:pt x="92795" y="79629"/>
                </a:cubicBezTo>
                <a:cubicBezTo>
                  <a:pt x="92795" y="79629"/>
                  <a:pt x="92795" y="79629"/>
                  <a:pt x="92795" y="79629"/>
                </a:cubicBezTo>
                <a:cubicBezTo>
                  <a:pt x="92422" y="79629"/>
                  <a:pt x="92422" y="79629"/>
                  <a:pt x="92422" y="79629"/>
                </a:cubicBezTo>
                <a:cubicBezTo>
                  <a:pt x="92049" y="79259"/>
                  <a:pt x="92049" y="78888"/>
                  <a:pt x="92049" y="78518"/>
                </a:cubicBezTo>
                <a:cubicBezTo>
                  <a:pt x="90186" y="72222"/>
                  <a:pt x="83850" y="68148"/>
                  <a:pt x="77142" y="68148"/>
                </a:cubicBezTo>
                <a:cubicBezTo>
                  <a:pt x="73043" y="68148"/>
                  <a:pt x="73043" y="68148"/>
                  <a:pt x="73043" y="68148"/>
                </a:cubicBezTo>
                <a:cubicBezTo>
                  <a:pt x="75279" y="65185"/>
                  <a:pt x="76397" y="61851"/>
                  <a:pt x="76397" y="58148"/>
                </a:cubicBezTo>
                <a:cubicBezTo>
                  <a:pt x="76397" y="51851"/>
                  <a:pt x="72670" y="46296"/>
                  <a:pt x="67080" y="43703"/>
                </a:cubicBezTo>
                <a:cubicBezTo>
                  <a:pt x="68198" y="40370"/>
                  <a:pt x="68198" y="40370"/>
                  <a:pt x="68198" y="40370"/>
                </a:cubicBezTo>
                <a:cubicBezTo>
                  <a:pt x="68198" y="40370"/>
                  <a:pt x="68198" y="40370"/>
                  <a:pt x="68198" y="40370"/>
                </a:cubicBezTo>
                <a:cubicBezTo>
                  <a:pt x="69316" y="37037"/>
                  <a:pt x="71925" y="35185"/>
                  <a:pt x="75279" y="35185"/>
                </a:cubicBezTo>
                <a:cubicBezTo>
                  <a:pt x="89440" y="35185"/>
                  <a:pt x="89440" y="35185"/>
                  <a:pt x="89440" y="35185"/>
                </a:cubicBezTo>
                <a:cubicBezTo>
                  <a:pt x="92422" y="35185"/>
                  <a:pt x="95031" y="37037"/>
                  <a:pt x="96149" y="40370"/>
                </a:cubicBezTo>
                <a:cubicBezTo>
                  <a:pt x="96149" y="40370"/>
                  <a:pt x="96149" y="40370"/>
                  <a:pt x="96149" y="40370"/>
                </a:cubicBezTo>
                <a:cubicBezTo>
                  <a:pt x="103975" y="65185"/>
                  <a:pt x="103975" y="65185"/>
                  <a:pt x="103975" y="65185"/>
                </a:cubicBezTo>
                <a:cubicBezTo>
                  <a:pt x="104347" y="67037"/>
                  <a:pt x="103602" y="68888"/>
                  <a:pt x="101739" y="69629"/>
                </a:cubicBezTo>
                <a:close/>
                <a:moveTo>
                  <a:pt x="27950" y="78518"/>
                </a:moveTo>
                <a:cubicBezTo>
                  <a:pt x="27950" y="78888"/>
                  <a:pt x="27577" y="79259"/>
                  <a:pt x="27577" y="80000"/>
                </a:cubicBezTo>
                <a:cubicBezTo>
                  <a:pt x="27204" y="81851"/>
                  <a:pt x="27204" y="81851"/>
                  <a:pt x="27204" y="81851"/>
                </a:cubicBezTo>
                <a:cubicBezTo>
                  <a:pt x="27950" y="47037"/>
                  <a:pt x="27950" y="47037"/>
                  <a:pt x="27950" y="47037"/>
                </a:cubicBezTo>
                <a:cubicBezTo>
                  <a:pt x="25714" y="47037"/>
                  <a:pt x="25714" y="47037"/>
                  <a:pt x="25714" y="47037"/>
                </a:cubicBezTo>
                <a:cubicBezTo>
                  <a:pt x="22360" y="65925"/>
                  <a:pt x="22360" y="65925"/>
                  <a:pt x="22360" y="65925"/>
                </a:cubicBezTo>
                <a:cubicBezTo>
                  <a:pt x="21987" y="67777"/>
                  <a:pt x="20496" y="69259"/>
                  <a:pt x="18633" y="69259"/>
                </a:cubicBezTo>
                <a:cubicBezTo>
                  <a:pt x="18633" y="69259"/>
                  <a:pt x="18260" y="69259"/>
                  <a:pt x="17888" y="69259"/>
                </a:cubicBezTo>
                <a:cubicBezTo>
                  <a:pt x="16024" y="68888"/>
                  <a:pt x="14534" y="66666"/>
                  <a:pt x="14906" y="64814"/>
                </a:cubicBezTo>
                <a:cubicBezTo>
                  <a:pt x="19006" y="40000"/>
                  <a:pt x="19006" y="40000"/>
                  <a:pt x="19006" y="40000"/>
                </a:cubicBezTo>
                <a:cubicBezTo>
                  <a:pt x="19006" y="40000"/>
                  <a:pt x="19006" y="39629"/>
                  <a:pt x="19378" y="39629"/>
                </a:cubicBezTo>
                <a:cubicBezTo>
                  <a:pt x="20124" y="36666"/>
                  <a:pt x="23105" y="34814"/>
                  <a:pt x="26459" y="34814"/>
                </a:cubicBezTo>
                <a:cubicBezTo>
                  <a:pt x="34285" y="34814"/>
                  <a:pt x="34285" y="34814"/>
                  <a:pt x="34285" y="34814"/>
                </a:cubicBezTo>
                <a:cubicBezTo>
                  <a:pt x="36894" y="37407"/>
                  <a:pt x="36894" y="37407"/>
                  <a:pt x="36894" y="37407"/>
                </a:cubicBezTo>
                <a:cubicBezTo>
                  <a:pt x="34658" y="58518"/>
                  <a:pt x="34658" y="58518"/>
                  <a:pt x="34658" y="58518"/>
                </a:cubicBezTo>
                <a:cubicBezTo>
                  <a:pt x="37639" y="61481"/>
                  <a:pt x="37639" y="61481"/>
                  <a:pt x="37639" y="61481"/>
                </a:cubicBezTo>
                <a:cubicBezTo>
                  <a:pt x="40621" y="58518"/>
                  <a:pt x="40621" y="58518"/>
                  <a:pt x="40621" y="58518"/>
                </a:cubicBezTo>
                <a:cubicBezTo>
                  <a:pt x="38385" y="37407"/>
                  <a:pt x="38385" y="37407"/>
                  <a:pt x="38385" y="37407"/>
                </a:cubicBezTo>
                <a:cubicBezTo>
                  <a:pt x="40993" y="34814"/>
                  <a:pt x="40993" y="34814"/>
                  <a:pt x="40993" y="34814"/>
                </a:cubicBezTo>
                <a:cubicBezTo>
                  <a:pt x="49192" y="34814"/>
                  <a:pt x="49192" y="34814"/>
                  <a:pt x="49192" y="34814"/>
                </a:cubicBezTo>
                <a:cubicBezTo>
                  <a:pt x="52546" y="34814"/>
                  <a:pt x="55527" y="36666"/>
                  <a:pt x="56645" y="39629"/>
                </a:cubicBezTo>
                <a:cubicBezTo>
                  <a:pt x="56645" y="40000"/>
                  <a:pt x="56645" y="40000"/>
                  <a:pt x="56645" y="40000"/>
                </a:cubicBezTo>
                <a:cubicBezTo>
                  <a:pt x="57018" y="42222"/>
                  <a:pt x="57018" y="42222"/>
                  <a:pt x="57018" y="42222"/>
                </a:cubicBezTo>
                <a:cubicBezTo>
                  <a:pt x="53664" y="42962"/>
                  <a:pt x="50310" y="44444"/>
                  <a:pt x="48074" y="47037"/>
                </a:cubicBezTo>
                <a:cubicBezTo>
                  <a:pt x="47701" y="47037"/>
                  <a:pt x="47701" y="47037"/>
                  <a:pt x="47701" y="47037"/>
                </a:cubicBezTo>
                <a:cubicBezTo>
                  <a:pt x="47701" y="47407"/>
                  <a:pt x="47701" y="47407"/>
                  <a:pt x="47701" y="47407"/>
                </a:cubicBezTo>
                <a:cubicBezTo>
                  <a:pt x="45093" y="50000"/>
                  <a:pt x="43602" y="54074"/>
                  <a:pt x="43602" y="58148"/>
                </a:cubicBezTo>
                <a:cubicBezTo>
                  <a:pt x="43602" y="61851"/>
                  <a:pt x="44720" y="65185"/>
                  <a:pt x="46583" y="68148"/>
                </a:cubicBezTo>
                <a:cubicBezTo>
                  <a:pt x="42857" y="68148"/>
                  <a:pt x="42857" y="68148"/>
                  <a:pt x="42857" y="68148"/>
                </a:cubicBezTo>
                <a:cubicBezTo>
                  <a:pt x="36149" y="68148"/>
                  <a:pt x="29813" y="72222"/>
                  <a:pt x="27950" y="78518"/>
                </a:cubicBezTo>
                <a:close/>
                <a:moveTo>
                  <a:pt x="87577" y="80740"/>
                </a:moveTo>
                <a:cubicBezTo>
                  <a:pt x="90559" y="98518"/>
                  <a:pt x="90559" y="98518"/>
                  <a:pt x="90559" y="98518"/>
                </a:cubicBezTo>
                <a:cubicBezTo>
                  <a:pt x="87577" y="101111"/>
                  <a:pt x="83850" y="102962"/>
                  <a:pt x="80124" y="105185"/>
                </a:cubicBezTo>
                <a:cubicBezTo>
                  <a:pt x="77888" y="90740"/>
                  <a:pt x="77888" y="90740"/>
                  <a:pt x="77888" y="90740"/>
                </a:cubicBezTo>
                <a:cubicBezTo>
                  <a:pt x="74906" y="90740"/>
                  <a:pt x="74906" y="90740"/>
                  <a:pt x="74906" y="90740"/>
                </a:cubicBezTo>
                <a:cubicBezTo>
                  <a:pt x="75652" y="107037"/>
                  <a:pt x="75652" y="107037"/>
                  <a:pt x="75652" y="107037"/>
                </a:cubicBezTo>
                <a:cubicBezTo>
                  <a:pt x="70807" y="108518"/>
                  <a:pt x="65590" y="109259"/>
                  <a:pt x="60000" y="109259"/>
                </a:cubicBezTo>
                <a:cubicBezTo>
                  <a:pt x="54782" y="109259"/>
                  <a:pt x="49192" y="108518"/>
                  <a:pt x="44347" y="107037"/>
                </a:cubicBezTo>
                <a:cubicBezTo>
                  <a:pt x="45093" y="90740"/>
                  <a:pt x="45093" y="90740"/>
                  <a:pt x="45093" y="90740"/>
                </a:cubicBezTo>
                <a:cubicBezTo>
                  <a:pt x="42111" y="90740"/>
                  <a:pt x="42111" y="90740"/>
                  <a:pt x="42111" y="90740"/>
                </a:cubicBezTo>
                <a:cubicBezTo>
                  <a:pt x="39503" y="105185"/>
                  <a:pt x="39503" y="105185"/>
                  <a:pt x="39503" y="105185"/>
                </a:cubicBezTo>
                <a:cubicBezTo>
                  <a:pt x="35776" y="102962"/>
                  <a:pt x="32422" y="101111"/>
                  <a:pt x="29440" y="98518"/>
                </a:cubicBezTo>
                <a:cubicBezTo>
                  <a:pt x="32422" y="80740"/>
                  <a:pt x="32422" y="80740"/>
                  <a:pt x="32422" y="80740"/>
                </a:cubicBezTo>
                <a:cubicBezTo>
                  <a:pt x="32422" y="80370"/>
                  <a:pt x="32422" y="80000"/>
                  <a:pt x="32422" y="80000"/>
                </a:cubicBezTo>
                <a:cubicBezTo>
                  <a:pt x="33913" y="75555"/>
                  <a:pt x="38012" y="72592"/>
                  <a:pt x="42857" y="72592"/>
                </a:cubicBezTo>
                <a:cubicBezTo>
                  <a:pt x="52919" y="72592"/>
                  <a:pt x="52919" y="72592"/>
                  <a:pt x="52919" y="72592"/>
                </a:cubicBezTo>
                <a:cubicBezTo>
                  <a:pt x="60372" y="80740"/>
                  <a:pt x="60372" y="80740"/>
                  <a:pt x="60372" y="80740"/>
                </a:cubicBezTo>
                <a:cubicBezTo>
                  <a:pt x="67080" y="72592"/>
                  <a:pt x="67080" y="72592"/>
                  <a:pt x="67080" y="72592"/>
                </a:cubicBezTo>
                <a:cubicBezTo>
                  <a:pt x="77142" y="72592"/>
                  <a:pt x="77142" y="72592"/>
                  <a:pt x="77142" y="72592"/>
                </a:cubicBezTo>
                <a:cubicBezTo>
                  <a:pt x="81987" y="72592"/>
                  <a:pt x="86086" y="75555"/>
                  <a:pt x="87577" y="80000"/>
                </a:cubicBezTo>
                <a:cubicBezTo>
                  <a:pt x="87577" y="80000"/>
                  <a:pt x="87577" y="80370"/>
                  <a:pt x="87577" y="80740"/>
                </a:cubicBezTo>
                <a:close/>
                <a:moveTo>
                  <a:pt x="30186" y="24814"/>
                </a:moveTo>
                <a:cubicBezTo>
                  <a:pt x="30186" y="20740"/>
                  <a:pt x="33540" y="17407"/>
                  <a:pt x="37639" y="17407"/>
                </a:cubicBezTo>
                <a:cubicBezTo>
                  <a:pt x="41739" y="17407"/>
                  <a:pt x="45093" y="20740"/>
                  <a:pt x="45093" y="24814"/>
                </a:cubicBezTo>
                <a:cubicBezTo>
                  <a:pt x="45093" y="28888"/>
                  <a:pt x="41739" y="32222"/>
                  <a:pt x="37639" y="32222"/>
                </a:cubicBezTo>
                <a:cubicBezTo>
                  <a:pt x="33540" y="32222"/>
                  <a:pt x="30186" y="28888"/>
                  <a:pt x="30186" y="24814"/>
                </a:cubicBezTo>
                <a:close/>
                <a:moveTo>
                  <a:pt x="71925" y="28888"/>
                </a:moveTo>
                <a:cubicBezTo>
                  <a:pt x="71552" y="27037"/>
                  <a:pt x="74906" y="28148"/>
                  <a:pt x="76024" y="21851"/>
                </a:cubicBezTo>
                <a:cubicBezTo>
                  <a:pt x="76770" y="17407"/>
                  <a:pt x="80496" y="16296"/>
                  <a:pt x="82360" y="16296"/>
                </a:cubicBezTo>
                <a:cubicBezTo>
                  <a:pt x="83850" y="16296"/>
                  <a:pt x="87577" y="17407"/>
                  <a:pt x="88322" y="21851"/>
                </a:cubicBezTo>
                <a:cubicBezTo>
                  <a:pt x="89440" y="28148"/>
                  <a:pt x="92795" y="27037"/>
                  <a:pt x="92422" y="28888"/>
                </a:cubicBezTo>
                <a:cubicBezTo>
                  <a:pt x="92049" y="30370"/>
                  <a:pt x="88695" y="32222"/>
                  <a:pt x="82360" y="32222"/>
                </a:cubicBezTo>
                <a:cubicBezTo>
                  <a:pt x="75652" y="32222"/>
                  <a:pt x="72670" y="30370"/>
                  <a:pt x="71925" y="28888"/>
                </a:cubicBezTo>
                <a:close/>
                <a:moveTo>
                  <a:pt x="60000" y="46666"/>
                </a:moveTo>
                <a:cubicBezTo>
                  <a:pt x="66708" y="46666"/>
                  <a:pt x="71925" y="51851"/>
                  <a:pt x="71925" y="58148"/>
                </a:cubicBezTo>
                <a:cubicBezTo>
                  <a:pt x="71925" y="64444"/>
                  <a:pt x="66708" y="69629"/>
                  <a:pt x="60000" y="69629"/>
                </a:cubicBezTo>
                <a:cubicBezTo>
                  <a:pt x="53664" y="69629"/>
                  <a:pt x="48074" y="64444"/>
                  <a:pt x="48074" y="58148"/>
                </a:cubicBezTo>
                <a:cubicBezTo>
                  <a:pt x="48074" y="51851"/>
                  <a:pt x="53664" y="46666"/>
                  <a:pt x="60000" y="46666"/>
                </a:cubicBezTo>
                <a:close/>
                <a:moveTo>
                  <a:pt x="60000" y="115185"/>
                </a:moveTo>
                <a:cubicBezTo>
                  <a:pt x="29440" y="115185"/>
                  <a:pt x="4472" y="90370"/>
                  <a:pt x="4472" y="60000"/>
                </a:cubicBezTo>
                <a:cubicBezTo>
                  <a:pt x="4472" y="30000"/>
                  <a:pt x="29440" y="4814"/>
                  <a:pt x="60000" y="4814"/>
                </a:cubicBezTo>
                <a:cubicBezTo>
                  <a:pt x="90559" y="4814"/>
                  <a:pt x="115155" y="30000"/>
                  <a:pt x="115155" y="60000"/>
                </a:cubicBezTo>
                <a:cubicBezTo>
                  <a:pt x="115155" y="90370"/>
                  <a:pt x="90559" y="115185"/>
                  <a:pt x="60000" y="115185"/>
                </a:cubicBezTo>
                <a:close/>
                <a:moveTo>
                  <a:pt x="60000" y="0"/>
                </a:moveTo>
                <a:cubicBezTo>
                  <a:pt x="26459" y="0"/>
                  <a:pt x="0" y="27037"/>
                  <a:pt x="0" y="60000"/>
                </a:cubicBezTo>
                <a:cubicBezTo>
                  <a:pt x="0" y="92962"/>
                  <a:pt x="26459" y="120000"/>
                  <a:pt x="60000" y="120000"/>
                </a:cubicBezTo>
                <a:cubicBezTo>
                  <a:pt x="93167" y="120000"/>
                  <a:pt x="120000" y="92962"/>
                  <a:pt x="120000" y="60000"/>
                </a:cubicBezTo>
                <a:cubicBezTo>
                  <a:pt x="120000" y="27037"/>
                  <a:pt x="93167" y="0"/>
                  <a:pt x="60000" y="0"/>
                </a:cubicBezTo>
                <a:close/>
              </a:path>
            </a:pathLst>
          </a:custGeom>
          <a:solidFill>
            <a:srgbClr val="00729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4338" name="Google Shape;4338;p236"/>
          <p:cNvCxnSpPr/>
          <p:nvPr/>
        </p:nvCxnSpPr>
        <p:spPr>
          <a:xfrm rot="10800000">
            <a:off x="718600" y="3316325"/>
            <a:ext cx="1200" cy="171600"/>
          </a:xfrm>
          <a:prstGeom prst="straightConnector1">
            <a:avLst/>
          </a:prstGeom>
          <a:noFill/>
          <a:ln w="9525" cap="flat" cmpd="sng">
            <a:solidFill>
              <a:srgbClr val="5B6771"/>
            </a:solidFill>
            <a:prstDash val="solid"/>
            <a:round/>
            <a:headEnd type="none" w="sm" len="sm"/>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342"/>
        <p:cNvGrpSpPr/>
        <p:nvPr/>
      </p:nvGrpSpPr>
      <p:grpSpPr>
        <a:xfrm>
          <a:off x="0" y="0"/>
          <a:ext cx="0" cy="0"/>
          <a:chOff x="0" y="0"/>
          <a:chExt cx="0" cy="0"/>
        </a:xfrm>
      </p:grpSpPr>
      <p:sp>
        <p:nvSpPr>
          <p:cNvPr id="4343" name="Google Shape;4343;p237"/>
          <p:cNvSpPr txBox="1">
            <a:spLocks noGrp="1"/>
          </p:cNvSpPr>
          <p:nvPr>
            <p:ph type="title"/>
          </p:nvPr>
        </p:nvSpPr>
        <p:spPr>
          <a:xfrm>
            <a:off x="274325" y="490527"/>
            <a:ext cx="8595300" cy="45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Enhance Employer </a:t>
            </a:r>
            <a:r>
              <a:rPr lang="en" b="1"/>
              <a:t>Off</a:t>
            </a:r>
            <a:r>
              <a:rPr lang="en"/>
              <a:t>boarding Process</a:t>
            </a:r>
            <a:endParaRPr/>
          </a:p>
          <a:p>
            <a:pPr marL="0" lvl="0" indent="0" algn="l" rtl="0">
              <a:spcBef>
                <a:spcPts val="0"/>
              </a:spcBef>
              <a:spcAft>
                <a:spcPts val="0"/>
              </a:spcAft>
              <a:buNone/>
            </a:pPr>
            <a:r>
              <a:rPr lang="en" sz="1400" i="1"/>
              <a:t>Logical Architecture - Information Flow Diagram for </a:t>
            </a:r>
            <a:r>
              <a:rPr lang="en" sz="1400" b="1" i="1"/>
              <a:t>Direct Offboarding</a:t>
            </a:r>
            <a:r>
              <a:rPr lang="en" sz="1400" i="1"/>
              <a:t> (TWN, I9 Cloud, UC Data, UCX)</a:t>
            </a:r>
            <a:endParaRPr sz="1400" i="1"/>
          </a:p>
        </p:txBody>
      </p:sp>
      <p:sp>
        <p:nvSpPr>
          <p:cNvPr id="4344" name="Google Shape;4344;p237"/>
          <p:cNvSpPr txBox="1"/>
          <p:nvPr/>
        </p:nvSpPr>
        <p:spPr>
          <a:xfrm>
            <a:off x="1581420" y="0"/>
            <a:ext cx="22425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Target State and Implementation Roadmap</a:t>
            </a:r>
            <a:endParaRPr sz="600" b="1">
              <a:solidFill>
                <a:schemeClr val="lt1"/>
              </a:solidFill>
              <a:latin typeface="Open Sans"/>
              <a:ea typeface="Open Sans"/>
              <a:cs typeface="Open Sans"/>
              <a:sym typeface="Open Sans"/>
            </a:endParaRPr>
          </a:p>
        </p:txBody>
      </p:sp>
      <p:sp>
        <p:nvSpPr>
          <p:cNvPr id="4345" name="Google Shape;4345;p237"/>
          <p:cNvSpPr txBox="1"/>
          <p:nvPr/>
        </p:nvSpPr>
        <p:spPr>
          <a:xfrm>
            <a:off x="274320" y="0"/>
            <a:ext cx="13071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lt1"/>
                </a:solidFill>
                <a:latin typeface="Open Sans"/>
                <a:ea typeface="Open Sans"/>
                <a:cs typeface="Open Sans"/>
                <a:sym typeface="Open Sans"/>
              </a:rPr>
              <a:t>Executive Summary</a:t>
            </a:r>
            <a:endParaRPr sz="600">
              <a:solidFill>
                <a:schemeClr val="lt1"/>
              </a:solidFill>
              <a:latin typeface="Open Sans"/>
              <a:ea typeface="Open Sans"/>
              <a:cs typeface="Open Sans"/>
              <a:sym typeface="Open Sans"/>
            </a:endParaRPr>
          </a:p>
        </p:txBody>
      </p:sp>
      <p:sp>
        <p:nvSpPr>
          <p:cNvPr id="4346" name="Google Shape;4346;p237"/>
          <p:cNvSpPr txBox="1"/>
          <p:nvPr/>
        </p:nvSpPr>
        <p:spPr>
          <a:xfrm>
            <a:off x="1962420" y="126175"/>
            <a:ext cx="8880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b="1">
                <a:solidFill>
                  <a:schemeClr val="lt1"/>
                </a:solidFill>
                <a:latin typeface="Open Sans"/>
                <a:ea typeface="Open Sans"/>
                <a:cs typeface="Open Sans"/>
                <a:sym typeface="Open Sans"/>
              </a:rPr>
              <a:t>Architecture</a:t>
            </a:r>
            <a:endParaRPr sz="600" b="1">
              <a:solidFill>
                <a:schemeClr val="lt1"/>
              </a:solidFill>
              <a:latin typeface="Open Sans"/>
              <a:ea typeface="Open Sans"/>
              <a:cs typeface="Open Sans"/>
              <a:sym typeface="Open Sans"/>
            </a:endParaRPr>
          </a:p>
        </p:txBody>
      </p:sp>
      <p:sp>
        <p:nvSpPr>
          <p:cNvPr id="4347" name="Google Shape;4347;p237"/>
          <p:cNvSpPr txBox="1"/>
          <p:nvPr/>
        </p:nvSpPr>
        <p:spPr>
          <a:xfrm>
            <a:off x="274320" y="126175"/>
            <a:ext cx="8880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Baseball Card</a:t>
            </a:r>
            <a:endParaRPr sz="600">
              <a:solidFill>
                <a:schemeClr val="accent6"/>
              </a:solidFill>
              <a:latin typeface="Open Sans"/>
              <a:ea typeface="Open Sans"/>
              <a:cs typeface="Open Sans"/>
              <a:sym typeface="Open Sans"/>
            </a:endParaRPr>
          </a:p>
        </p:txBody>
      </p:sp>
      <p:sp>
        <p:nvSpPr>
          <p:cNvPr id="4348" name="Google Shape;4348;p237"/>
          <p:cNvSpPr txBox="1"/>
          <p:nvPr/>
        </p:nvSpPr>
        <p:spPr>
          <a:xfrm>
            <a:off x="2800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Design</a:t>
            </a:r>
            <a:endParaRPr sz="600">
              <a:solidFill>
                <a:schemeClr val="accent6"/>
              </a:solidFill>
              <a:latin typeface="Open Sans"/>
              <a:ea typeface="Open Sans"/>
              <a:cs typeface="Open Sans"/>
              <a:sym typeface="Open Sans"/>
            </a:endParaRPr>
          </a:p>
        </p:txBody>
      </p:sp>
      <p:sp>
        <p:nvSpPr>
          <p:cNvPr id="4349" name="Google Shape;4349;p237"/>
          <p:cNvSpPr txBox="1"/>
          <p:nvPr/>
        </p:nvSpPr>
        <p:spPr>
          <a:xfrm>
            <a:off x="3643620" y="126175"/>
            <a:ext cx="887100" cy="121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Plan</a:t>
            </a:r>
            <a:endParaRPr sz="600">
              <a:solidFill>
                <a:schemeClr val="accent6"/>
              </a:solidFill>
              <a:latin typeface="Open Sans"/>
              <a:ea typeface="Open Sans"/>
              <a:cs typeface="Open Sans"/>
              <a:sym typeface="Open Sans"/>
            </a:endParaRPr>
          </a:p>
        </p:txBody>
      </p:sp>
      <p:sp>
        <p:nvSpPr>
          <p:cNvPr id="4350" name="Google Shape;4350;p237"/>
          <p:cNvSpPr txBox="1"/>
          <p:nvPr/>
        </p:nvSpPr>
        <p:spPr>
          <a:xfrm>
            <a:off x="1090620" y="126175"/>
            <a:ext cx="888000" cy="1218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a:solidFill>
                  <a:schemeClr val="accent6"/>
                </a:solidFill>
                <a:latin typeface="Open Sans"/>
                <a:ea typeface="Open Sans"/>
                <a:cs typeface="Open Sans"/>
                <a:sym typeface="Open Sans"/>
              </a:rPr>
              <a:t>Process Context</a:t>
            </a:r>
            <a:endParaRPr sz="600">
              <a:solidFill>
                <a:schemeClr val="accent6"/>
              </a:solidFill>
              <a:latin typeface="Open Sans"/>
              <a:ea typeface="Open Sans"/>
              <a:cs typeface="Open Sans"/>
              <a:sym typeface="Open Sans"/>
            </a:endParaRPr>
          </a:p>
        </p:txBody>
      </p:sp>
      <p:sp>
        <p:nvSpPr>
          <p:cNvPr id="4351" name="Google Shape;4351;p237"/>
          <p:cNvSpPr txBox="1"/>
          <p:nvPr/>
        </p:nvSpPr>
        <p:spPr>
          <a:xfrm>
            <a:off x="1387370" y="252350"/>
            <a:ext cx="1044300" cy="121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600" i="1">
                <a:solidFill>
                  <a:schemeClr val="lt1"/>
                </a:solidFill>
                <a:latin typeface="Open Sans"/>
                <a:ea typeface="Open Sans"/>
                <a:cs typeface="Open Sans"/>
                <a:sym typeface="Open Sans"/>
              </a:rPr>
              <a:t>Information Flow Diagram</a:t>
            </a:r>
            <a:endParaRPr sz="600" i="1">
              <a:solidFill>
                <a:schemeClr val="lt1"/>
              </a:solidFill>
              <a:latin typeface="Open Sans"/>
              <a:ea typeface="Open Sans"/>
              <a:cs typeface="Open Sans"/>
              <a:sym typeface="Open Sans"/>
            </a:endParaRPr>
          </a:p>
        </p:txBody>
      </p:sp>
      <p:sp>
        <p:nvSpPr>
          <p:cNvPr id="4352" name="Google Shape;4352;p237"/>
          <p:cNvSpPr/>
          <p:nvPr/>
        </p:nvSpPr>
        <p:spPr>
          <a:xfrm>
            <a:off x="274325" y="2233050"/>
            <a:ext cx="3559500" cy="1774200"/>
          </a:xfrm>
          <a:prstGeom prst="roundRect">
            <a:avLst>
              <a:gd name="adj" fmla="val 8848"/>
            </a:avLst>
          </a:prstGeom>
          <a:solidFill>
            <a:srgbClr val="9E1B32"/>
          </a:solidFill>
          <a:ln>
            <a:noFill/>
          </a:ln>
        </p:spPr>
        <p:txBody>
          <a:bodyPr spcFirstLastPara="1" wrap="square" lIns="91425" tIns="45700"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700" b="1">
                <a:solidFill>
                  <a:srgbClr val="FFFFFF"/>
                </a:solidFill>
                <a:latin typeface="Open Sans"/>
                <a:ea typeface="Open Sans"/>
                <a:cs typeface="Open Sans"/>
                <a:sym typeface="Open Sans"/>
              </a:rPr>
              <a:t>Employer</a:t>
            </a:r>
            <a:endParaRPr sz="700" b="1">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000"/>
              <a:buFont typeface="Arial"/>
              <a:buNone/>
            </a:pPr>
            <a:r>
              <a:rPr lang="en" sz="700" b="1">
                <a:solidFill>
                  <a:srgbClr val="FFFFFF"/>
                </a:solidFill>
                <a:latin typeface="Open Sans"/>
                <a:ea typeface="Open Sans"/>
                <a:cs typeface="Open Sans"/>
                <a:sym typeface="Open Sans"/>
              </a:rPr>
              <a:t>Offboarding</a:t>
            </a:r>
            <a:endParaRPr sz="700" b="1">
              <a:solidFill>
                <a:srgbClr val="FFFFFF"/>
              </a:solidFill>
              <a:latin typeface="Open Sans"/>
              <a:ea typeface="Open Sans"/>
              <a:cs typeface="Open Sans"/>
              <a:sym typeface="Open Sans"/>
            </a:endParaRPr>
          </a:p>
        </p:txBody>
      </p:sp>
      <p:sp>
        <p:nvSpPr>
          <p:cNvPr id="4353" name="Google Shape;4353;p237"/>
          <p:cNvSpPr/>
          <p:nvPr/>
        </p:nvSpPr>
        <p:spPr>
          <a:xfrm>
            <a:off x="2066500" y="4235625"/>
            <a:ext cx="1554000" cy="528000"/>
          </a:xfrm>
          <a:prstGeom prst="roundRect">
            <a:avLst>
              <a:gd name="adj" fmla="val 16667"/>
            </a:avLst>
          </a:prstGeom>
          <a:solidFill>
            <a:srgbClr val="FFFFFF"/>
          </a:solidFill>
          <a:ln w="9525" cap="flat" cmpd="sng">
            <a:solidFill>
              <a:srgbClr val="9E1B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TWN/I9/UC Data/UCX Cancel Product</a:t>
            </a:r>
            <a:endParaRPr sz="600">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Product specific cancellation</a:t>
            </a:r>
            <a:endParaRPr sz="600" i="1">
              <a:solidFill>
                <a:schemeClr val="dk1"/>
              </a:solidFill>
              <a:latin typeface="Open Sans"/>
              <a:ea typeface="Open Sans"/>
              <a:cs typeface="Open Sans"/>
              <a:sym typeface="Open Sans"/>
            </a:endParaRPr>
          </a:p>
          <a:p>
            <a:pPr marL="109728" lvl="0" indent="-111252" algn="l" rtl="0">
              <a:spcBef>
                <a:spcPts val="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Secure Data Extract transfers (I9)</a:t>
            </a:r>
            <a:endParaRPr sz="600" b="1">
              <a:solidFill>
                <a:schemeClr val="dk1"/>
              </a:solidFill>
              <a:latin typeface="Open Sans"/>
              <a:ea typeface="Open Sans"/>
              <a:cs typeface="Open Sans"/>
              <a:sym typeface="Open Sans"/>
            </a:endParaRPr>
          </a:p>
        </p:txBody>
      </p:sp>
      <p:sp>
        <p:nvSpPr>
          <p:cNvPr id="4354" name="Google Shape;4354;p237"/>
          <p:cNvSpPr/>
          <p:nvPr/>
        </p:nvSpPr>
        <p:spPr>
          <a:xfrm>
            <a:off x="5183549" y="2887913"/>
            <a:ext cx="1405200" cy="512100"/>
          </a:xfrm>
          <a:prstGeom prst="roundRect">
            <a:avLst>
              <a:gd name="adj" fmla="val 16667"/>
            </a:avLst>
          </a:prstGeom>
          <a:solidFill>
            <a:srgbClr val="FFFFFF"/>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Create Project in Workfront for reporting only</a:t>
            </a:r>
            <a:endParaRPr sz="700">
              <a:solidFill>
                <a:schemeClr val="dk1"/>
              </a:solidFill>
              <a:latin typeface="Open Sans"/>
              <a:ea typeface="Open Sans"/>
              <a:cs typeface="Open Sans"/>
              <a:sym typeface="Open Sans"/>
            </a:endParaRPr>
          </a:p>
        </p:txBody>
      </p:sp>
      <p:cxnSp>
        <p:nvCxnSpPr>
          <p:cNvPr id="4355" name="Google Shape;4355;p237"/>
          <p:cNvCxnSpPr>
            <a:stCxn id="4356" idx="3"/>
            <a:endCxn id="4354" idx="1"/>
          </p:cNvCxnSpPr>
          <p:nvPr/>
        </p:nvCxnSpPr>
        <p:spPr>
          <a:xfrm>
            <a:off x="4519800" y="3142925"/>
            <a:ext cx="663600" cy="900"/>
          </a:xfrm>
          <a:prstGeom prst="straightConnector1">
            <a:avLst/>
          </a:prstGeom>
          <a:noFill/>
          <a:ln w="9525" cap="flat" cmpd="sng">
            <a:solidFill>
              <a:srgbClr val="5B6771"/>
            </a:solidFill>
            <a:prstDash val="solid"/>
            <a:round/>
            <a:headEnd type="none" w="med" len="med"/>
            <a:tailEnd type="triangle" w="med" len="med"/>
          </a:ln>
        </p:spPr>
      </p:cxnSp>
      <p:sp>
        <p:nvSpPr>
          <p:cNvPr id="4357" name="Google Shape;4357;p237"/>
          <p:cNvSpPr/>
          <p:nvPr/>
        </p:nvSpPr>
        <p:spPr>
          <a:xfrm>
            <a:off x="2268962" y="4015962"/>
            <a:ext cx="180000" cy="180000"/>
          </a:xfrm>
          <a:prstGeom prst="ellipse">
            <a:avLst/>
          </a:prstGeom>
          <a:solidFill>
            <a:srgbClr val="F4D46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5B6771"/>
                </a:solidFill>
                <a:latin typeface="Open Sans"/>
                <a:ea typeface="Open Sans"/>
                <a:cs typeface="Open Sans"/>
                <a:sym typeface="Open Sans"/>
              </a:rPr>
              <a:t>4</a:t>
            </a:r>
            <a:endParaRPr sz="800">
              <a:solidFill>
                <a:srgbClr val="5B6771"/>
              </a:solidFill>
              <a:latin typeface="Open Sans"/>
              <a:ea typeface="Open Sans"/>
              <a:cs typeface="Open Sans"/>
              <a:sym typeface="Open Sans"/>
            </a:endParaRPr>
          </a:p>
        </p:txBody>
      </p:sp>
      <p:sp>
        <p:nvSpPr>
          <p:cNvPr id="4358" name="Google Shape;4358;p237"/>
          <p:cNvSpPr/>
          <p:nvPr/>
        </p:nvSpPr>
        <p:spPr>
          <a:xfrm>
            <a:off x="441375" y="1737776"/>
            <a:ext cx="1939800" cy="276900"/>
          </a:xfrm>
          <a:prstGeom prst="rect">
            <a:avLst/>
          </a:prstGeom>
          <a:solidFill>
            <a:srgbClr val="FFFFFF"/>
          </a:solidFill>
          <a:ln w="9525" cap="flat" cmpd="sng">
            <a:solidFill>
              <a:srgbClr val="007298"/>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Salesforce Case</a:t>
            </a:r>
            <a:endParaRPr sz="800">
              <a:solidFill>
                <a:schemeClr val="dk1"/>
              </a:solidFill>
              <a:latin typeface="Open Sans"/>
              <a:ea typeface="Open Sans"/>
              <a:cs typeface="Open Sans"/>
              <a:sym typeface="Open Sans"/>
            </a:endParaRPr>
          </a:p>
        </p:txBody>
      </p:sp>
      <p:sp>
        <p:nvSpPr>
          <p:cNvPr id="4359" name="Google Shape;4359;p237"/>
          <p:cNvSpPr/>
          <p:nvPr/>
        </p:nvSpPr>
        <p:spPr>
          <a:xfrm>
            <a:off x="1171350" y="1097280"/>
            <a:ext cx="911400" cy="276900"/>
          </a:xfrm>
          <a:prstGeom prst="rect">
            <a:avLst/>
          </a:prstGeom>
          <a:solidFill>
            <a:srgbClr val="FFFFFF"/>
          </a:solidFill>
          <a:ln w="9525" cap="flat" cmpd="sng">
            <a:solidFill>
              <a:srgbClr val="007298"/>
            </a:solidFill>
            <a:prstDash val="solid"/>
            <a:round/>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AO Docs</a:t>
            </a:r>
            <a:endParaRPr sz="1000">
              <a:solidFill>
                <a:schemeClr val="dk1"/>
              </a:solidFill>
              <a:latin typeface="Open Sans"/>
              <a:ea typeface="Open Sans"/>
              <a:cs typeface="Open Sans"/>
              <a:sym typeface="Open Sans"/>
            </a:endParaRPr>
          </a:p>
        </p:txBody>
      </p:sp>
      <p:cxnSp>
        <p:nvCxnSpPr>
          <p:cNvPr id="4360" name="Google Shape;4360;p237"/>
          <p:cNvCxnSpPr>
            <a:stCxn id="4358" idx="0"/>
          </p:cNvCxnSpPr>
          <p:nvPr/>
        </p:nvCxnSpPr>
        <p:spPr>
          <a:xfrm rot="10800000">
            <a:off x="1411275" y="1376576"/>
            <a:ext cx="0" cy="361200"/>
          </a:xfrm>
          <a:prstGeom prst="straightConnector1">
            <a:avLst/>
          </a:prstGeom>
          <a:noFill/>
          <a:ln w="9525" cap="flat" cmpd="sng">
            <a:solidFill>
              <a:srgbClr val="5B6771"/>
            </a:solidFill>
            <a:prstDash val="solid"/>
            <a:round/>
            <a:headEnd type="none" w="med" len="med"/>
            <a:tailEnd type="triangle" w="med" len="med"/>
          </a:ln>
        </p:spPr>
      </p:cxnSp>
      <p:cxnSp>
        <p:nvCxnSpPr>
          <p:cNvPr id="4361" name="Google Shape;4361;p237"/>
          <p:cNvCxnSpPr/>
          <p:nvPr/>
        </p:nvCxnSpPr>
        <p:spPr>
          <a:xfrm>
            <a:off x="1895000" y="1383900"/>
            <a:ext cx="0" cy="349200"/>
          </a:xfrm>
          <a:prstGeom prst="straightConnector1">
            <a:avLst/>
          </a:prstGeom>
          <a:noFill/>
          <a:ln w="9525" cap="flat" cmpd="sng">
            <a:solidFill>
              <a:srgbClr val="5B6771"/>
            </a:solidFill>
            <a:prstDash val="solid"/>
            <a:round/>
            <a:headEnd type="none" w="med" len="med"/>
            <a:tailEnd type="triangle" w="med" len="med"/>
          </a:ln>
        </p:spPr>
      </p:cxnSp>
      <p:sp>
        <p:nvSpPr>
          <p:cNvPr id="4362" name="Google Shape;4362;p237"/>
          <p:cNvSpPr/>
          <p:nvPr/>
        </p:nvSpPr>
        <p:spPr>
          <a:xfrm>
            <a:off x="2038625" y="1786225"/>
            <a:ext cx="162600" cy="180000"/>
          </a:xfrm>
          <a:prstGeom prst="diamond">
            <a:avLst/>
          </a:prstGeom>
          <a:noFill/>
          <a:ln w="9525" cap="flat" cmpd="sng">
            <a:solidFill>
              <a:srgbClr val="0072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3" name="Google Shape;4363;p237"/>
          <p:cNvCxnSpPr>
            <a:stCxn id="4362" idx="2"/>
          </p:cNvCxnSpPr>
          <p:nvPr/>
        </p:nvCxnSpPr>
        <p:spPr>
          <a:xfrm>
            <a:off x="2119925" y="1966225"/>
            <a:ext cx="0" cy="271800"/>
          </a:xfrm>
          <a:prstGeom prst="straightConnector1">
            <a:avLst/>
          </a:prstGeom>
          <a:noFill/>
          <a:ln w="9525" cap="flat" cmpd="sng">
            <a:solidFill>
              <a:srgbClr val="5B6771"/>
            </a:solidFill>
            <a:prstDash val="solid"/>
            <a:round/>
            <a:headEnd type="none" w="med" len="med"/>
            <a:tailEnd type="triangle" w="med" len="med"/>
          </a:ln>
        </p:spPr>
      </p:cxnSp>
      <p:sp>
        <p:nvSpPr>
          <p:cNvPr id="4364" name="Google Shape;4364;p237"/>
          <p:cNvSpPr txBox="1"/>
          <p:nvPr/>
        </p:nvSpPr>
        <p:spPr>
          <a:xfrm>
            <a:off x="3567495" y="1836825"/>
            <a:ext cx="9114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b="1">
                <a:solidFill>
                  <a:srgbClr val="5B6771"/>
                </a:solidFill>
                <a:latin typeface="Open Sans"/>
                <a:ea typeface="Open Sans"/>
                <a:cs typeface="Open Sans"/>
                <a:sym typeface="Open Sans"/>
              </a:rPr>
              <a:t>Close Case</a:t>
            </a:r>
            <a:endParaRPr sz="500" b="1">
              <a:solidFill>
                <a:srgbClr val="5B6771"/>
              </a:solidFill>
              <a:latin typeface="Open Sans"/>
              <a:ea typeface="Open Sans"/>
              <a:cs typeface="Open Sans"/>
              <a:sym typeface="Open Sans"/>
            </a:endParaRPr>
          </a:p>
        </p:txBody>
      </p:sp>
      <p:sp>
        <p:nvSpPr>
          <p:cNvPr id="4365" name="Google Shape;4365;p237"/>
          <p:cNvSpPr/>
          <p:nvPr/>
        </p:nvSpPr>
        <p:spPr>
          <a:xfrm>
            <a:off x="1323515" y="1504480"/>
            <a:ext cx="180000" cy="180000"/>
          </a:xfrm>
          <a:prstGeom prst="ellipse">
            <a:avLst/>
          </a:prstGeom>
          <a:solidFill>
            <a:srgbClr val="F4D46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5B6771"/>
                </a:solidFill>
                <a:latin typeface="Open Sans"/>
                <a:ea typeface="Open Sans"/>
                <a:cs typeface="Open Sans"/>
                <a:sym typeface="Open Sans"/>
              </a:rPr>
              <a:t>1</a:t>
            </a:r>
            <a:endParaRPr sz="800">
              <a:solidFill>
                <a:srgbClr val="5B6771"/>
              </a:solidFill>
              <a:latin typeface="Open Sans"/>
              <a:ea typeface="Open Sans"/>
              <a:cs typeface="Open Sans"/>
              <a:sym typeface="Open Sans"/>
            </a:endParaRPr>
          </a:p>
        </p:txBody>
      </p:sp>
      <p:sp>
        <p:nvSpPr>
          <p:cNvPr id="4366" name="Google Shape;4366;p237"/>
          <p:cNvSpPr/>
          <p:nvPr/>
        </p:nvSpPr>
        <p:spPr>
          <a:xfrm>
            <a:off x="1805005" y="1411868"/>
            <a:ext cx="180000" cy="180000"/>
          </a:xfrm>
          <a:prstGeom prst="ellipse">
            <a:avLst/>
          </a:prstGeom>
          <a:solidFill>
            <a:srgbClr val="F4D46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5B6771"/>
                </a:solidFill>
                <a:latin typeface="Open Sans"/>
                <a:ea typeface="Open Sans"/>
                <a:cs typeface="Open Sans"/>
                <a:sym typeface="Open Sans"/>
              </a:rPr>
              <a:t>2</a:t>
            </a:r>
            <a:endParaRPr sz="800">
              <a:solidFill>
                <a:srgbClr val="5B6771"/>
              </a:solidFill>
              <a:latin typeface="Open Sans"/>
              <a:ea typeface="Open Sans"/>
              <a:cs typeface="Open Sans"/>
              <a:sym typeface="Open Sans"/>
            </a:endParaRPr>
          </a:p>
        </p:txBody>
      </p:sp>
      <p:sp>
        <p:nvSpPr>
          <p:cNvPr id="4367" name="Google Shape;4367;p237"/>
          <p:cNvSpPr txBox="1"/>
          <p:nvPr/>
        </p:nvSpPr>
        <p:spPr>
          <a:xfrm>
            <a:off x="2006025" y="1476319"/>
            <a:ext cx="15540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rgbClr val="5B6771"/>
                </a:solidFill>
                <a:latin typeface="Open Sans"/>
                <a:ea typeface="Open Sans"/>
                <a:cs typeface="Open Sans"/>
                <a:sym typeface="Open Sans"/>
              </a:rPr>
              <a:t>Cancellation Approved</a:t>
            </a:r>
            <a:endParaRPr sz="500">
              <a:solidFill>
                <a:srgbClr val="5B6771"/>
              </a:solidFill>
              <a:latin typeface="Open Sans"/>
              <a:ea typeface="Open Sans"/>
              <a:cs typeface="Open Sans"/>
              <a:sym typeface="Open Sans"/>
            </a:endParaRPr>
          </a:p>
        </p:txBody>
      </p:sp>
      <p:sp>
        <p:nvSpPr>
          <p:cNvPr id="4356" name="Google Shape;4356;p237"/>
          <p:cNvSpPr/>
          <p:nvPr/>
        </p:nvSpPr>
        <p:spPr>
          <a:xfrm>
            <a:off x="4010100" y="2987675"/>
            <a:ext cx="509700" cy="310500"/>
          </a:xfrm>
          <a:prstGeom prst="roundRect">
            <a:avLst>
              <a:gd name="adj" fmla="val 16667"/>
            </a:avLst>
          </a:prstGeom>
          <a:solidFill>
            <a:srgbClr val="E7E7E7"/>
          </a:solidFill>
          <a:ln>
            <a:noFill/>
          </a:ln>
        </p:spPr>
        <p:txBody>
          <a:bodyPr spcFirstLastPara="1" wrap="square" lIns="18275" tIns="18275" rIns="18275" bIns="18275" anchor="t" anchorCtr="0">
            <a:noAutofit/>
          </a:bodyPr>
          <a:lstStyle/>
          <a:p>
            <a:pPr marL="0" marR="0" lvl="0" indent="0" algn="l" rtl="0">
              <a:lnSpc>
                <a:spcPct val="100000"/>
              </a:lnSpc>
              <a:spcBef>
                <a:spcPts val="0"/>
              </a:spcBef>
              <a:spcAft>
                <a:spcPts val="300"/>
              </a:spcAft>
              <a:buClr>
                <a:srgbClr val="000000"/>
              </a:buClr>
              <a:buSzPts val="700"/>
              <a:buFont typeface="Arial"/>
              <a:buNone/>
            </a:pPr>
            <a:r>
              <a:rPr lang="en" sz="600">
                <a:solidFill>
                  <a:schemeClr val="dk1"/>
                </a:solidFill>
                <a:latin typeface="Open Sans"/>
                <a:ea typeface="Open Sans"/>
                <a:cs typeface="Open Sans"/>
                <a:sym typeface="Open Sans"/>
              </a:rPr>
              <a:t>Salesforce/</a:t>
            </a:r>
            <a:br>
              <a:rPr lang="en" sz="600">
                <a:solidFill>
                  <a:schemeClr val="dk1"/>
                </a:solidFill>
                <a:latin typeface="Open Sans"/>
                <a:ea typeface="Open Sans"/>
                <a:cs typeface="Open Sans"/>
                <a:sym typeface="Open Sans"/>
              </a:rPr>
            </a:br>
            <a:r>
              <a:rPr lang="en" sz="600">
                <a:solidFill>
                  <a:schemeClr val="dk1"/>
                </a:solidFill>
                <a:latin typeface="Open Sans"/>
                <a:ea typeface="Open Sans"/>
                <a:cs typeface="Open Sans"/>
                <a:sym typeface="Open Sans"/>
              </a:rPr>
              <a:t>Mulesoft</a:t>
            </a:r>
            <a:endParaRPr sz="600">
              <a:solidFill>
                <a:schemeClr val="dk1"/>
              </a:solidFill>
              <a:latin typeface="Open Sans"/>
              <a:ea typeface="Open Sans"/>
              <a:cs typeface="Open Sans"/>
              <a:sym typeface="Open Sans"/>
            </a:endParaRPr>
          </a:p>
        </p:txBody>
      </p:sp>
      <p:cxnSp>
        <p:nvCxnSpPr>
          <p:cNvPr id="4368" name="Google Shape;4368;p237"/>
          <p:cNvCxnSpPr>
            <a:endCxn id="4356" idx="1"/>
          </p:cNvCxnSpPr>
          <p:nvPr/>
        </p:nvCxnSpPr>
        <p:spPr>
          <a:xfrm rot="-5400000">
            <a:off x="3126900" y="3349625"/>
            <a:ext cx="1089900" cy="676500"/>
          </a:xfrm>
          <a:prstGeom prst="bentConnector2">
            <a:avLst/>
          </a:prstGeom>
          <a:noFill/>
          <a:ln w="9525" cap="flat" cmpd="sng">
            <a:solidFill>
              <a:srgbClr val="5B6771"/>
            </a:solidFill>
            <a:prstDash val="solid"/>
            <a:round/>
            <a:headEnd type="none" w="med" len="med"/>
            <a:tailEnd type="triangle" w="med" len="med"/>
          </a:ln>
        </p:spPr>
      </p:cxnSp>
      <p:sp>
        <p:nvSpPr>
          <p:cNvPr id="4369" name="Google Shape;4369;p237"/>
          <p:cNvSpPr/>
          <p:nvPr/>
        </p:nvSpPr>
        <p:spPr>
          <a:xfrm>
            <a:off x="5137876" y="2784152"/>
            <a:ext cx="180000" cy="180000"/>
          </a:xfrm>
          <a:prstGeom prst="ellipse">
            <a:avLst/>
          </a:prstGeom>
          <a:solidFill>
            <a:srgbClr val="F4D46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5B6771"/>
                </a:solidFill>
                <a:latin typeface="Open Sans"/>
                <a:ea typeface="Open Sans"/>
                <a:cs typeface="Open Sans"/>
                <a:sym typeface="Open Sans"/>
              </a:rPr>
              <a:t>5</a:t>
            </a:r>
            <a:endParaRPr sz="800">
              <a:solidFill>
                <a:srgbClr val="5B6771"/>
              </a:solidFill>
              <a:latin typeface="Open Sans"/>
              <a:ea typeface="Open Sans"/>
              <a:cs typeface="Open Sans"/>
              <a:sym typeface="Open Sans"/>
            </a:endParaRPr>
          </a:p>
        </p:txBody>
      </p:sp>
      <p:cxnSp>
        <p:nvCxnSpPr>
          <p:cNvPr id="4370" name="Google Shape;4370;p237"/>
          <p:cNvCxnSpPr>
            <a:stCxn id="4371" idx="0"/>
            <a:endCxn id="4358" idx="3"/>
          </p:cNvCxnSpPr>
          <p:nvPr/>
        </p:nvCxnSpPr>
        <p:spPr>
          <a:xfrm rot="5400000" flipH="1">
            <a:off x="2686825" y="1570740"/>
            <a:ext cx="368400" cy="979500"/>
          </a:xfrm>
          <a:prstGeom prst="bentConnector2">
            <a:avLst/>
          </a:prstGeom>
          <a:noFill/>
          <a:ln w="9525" cap="flat" cmpd="sng">
            <a:solidFill>
              <a:srgbClr val="5B6771"/>
            </a:solidFill>
            <a:prstDash val="solid"/>
            <a:round/>
            <a:headEnd type="none" w="med" len="med"/>
            <a:tailEnd type="triangle" w="med" len="med"/>
          </a:ln>
        </p:spPr>
      </p:cxnSp>
      <p:sp>
        <p:nvSpPr>
          <p:cNvPr id="4372" name="Google Shape;4372;p237"/>
          <p:cNvSpPr/>
          <p:nvPr/>
        </p:nvSpPr>
        <p:spPr>
          <a:xfrm>
            <a:off x="3270633" y="1785387"/>
            <a:ext cx="180000" cy="180000"/>
          </a:xfrm>
          <a:prstGeom prst="ellipse">
            <a:avLst/>
          </a:prstGeom>
          <a:solidFill>
            <a:srgbClr val="F4D46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5B6771"/>
                </a:solidFill>
                <a:latin typeface="Open Sans"/>
                <a:ea typeface="Open Sans"/>
                <a:cs typeface="Open Sans"/>
                <a:sym typeface="Open Sans"/>
              </a:rPr>
              <a:t>6</a:t>
            </a:r>
            <a:endParaRPr sz="800">
              <a:solidFill>
                <a:srgbClr val="5B6771"/>
              </a:solidFill>
              <a:latin typeface="Open Sans"/>
              <a:ea typeface="Open Sans"/>
              <a:cs typeface="Open Sans"/>
              <a:sym typeface="Open Sans"/>
            </a:endParaRPr>
          </a:p>
        </p:txBody>
      </p:sp>
      <p:sp>
        <p:nvSpPr>
          <p:cNvPr id="4373" name="Google Shape;4373;p237"/>
          <p:cNvSpPr/>
          <p:nvPr/>
        </p:nvSpPr>
        <p:spPr>
          <a:xfrm>
            <a:off x="1430762" y="2149062"/>
            <a:ext cx="180000" cy="180000"/>
          </a:xfrm>
          <a:prstGeom prst="ellipse">
            <a:avLst/>
          </a:prstGeom>
          <a:solidFill>
            <a:srgbClr val="F4D46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5B6771"/>
                </a:solidFill>
                <a:latin typeface="Open Sans"/>
                <a:ea typeface="Open Sans"/>
                <a:cs typeface="Open Sans"/>
                <a:sym typeface="Open Sans"/>
              </a:rPr>
              <a:t>3</a:t>
            </a:r>
            <a:endParaRPr sz="800">
              <a:solidFill>
                <a:srgbClr val="5B6771"/>
              </a:solidFill>
              <a:latin typeface="Open Sans"/>
              <a:ea typeface="Open Sans"/>
              <a:cs typeface="Open Sans"/>
              <a:sym typeface="Open Sans"/>
            </a:endParaRPr>
          </a:p>
        </p:txBody>
      </p:sp>
      <p:sp>
        <p:nvSpPr>
          <p:cNvPr id="4374" name="Google Shape;4374;p237"/>
          <p:cNvSpPr/>
          <p:nvPr/>
        </p:nvSpPr>
        <p:spPr>
          <a:xfrm>
            <a:off x="1754275" y="2301575"/>
            <a:ext cx="1463100" cy="932700"/>
          </a:xfrm>
          <a:prstGeom prst="roundRect">
            <a:avLst>
              <a:gd name="adj" fmla="val 16667"/>
            </a:avLst>
          </a:prstGeom>
          <a:solidFill>
            <a:srgbClr val="E7E7E7"/>
          </a:solidFill>
          <a:ln>
            <a:noFill/>
          </a:ln>
        </p:spPr>
        <p:txBody>
          <a:bodyPr spcFirstLastPara="1" wrap="square" lIns="9125" tIns="18275" rIns="0" bIns="1827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a:solidFill>
                  <a:schemeClr val="dk1"/>
                </a:solidFill>
                <a:latin typeface="Open Sans"/>
                <a:ea typeface="Open Sans"/>
                <a:cs typeface="Open Sans"/>
                <a:sym typeface="Open Sans"/>
              </a:rPr>
              <a:t>Product Cancellation - Common</a:t>
            </a:r>
            <a:endParaRPr sz="700" b="1" i="0" u="none" strike="noStrike" cap="none">
              <a:solidFill>
                <a:schemeClr val="dk1"/>
              </a:solidFill>
              <a:latin typeface="Open Sans"/>
              <a:ea typeface="Open Sans"/>
              <a:cs typeface="Open Sans"/>
              <a:sym typeface="Open Sans"/>
            </a:endParaRPr>
          </a:p>
          <a:p>
            <a:pPr marL="54864" marR="0" lvl="0" indent="-65532" algn="l" rtl="0">
              <a:lnSpc>
                <a:spcPct val="100000"/>
              </a:lnSpc>
              <a:spcBef>
                <a:spcPts val="300"/>
              </a:spcBef>
              <a:spcAft>
                <a:spcPts val="0"/>
              </a:spcAft>
              <a:buClr>
                <a:schemeClr val="dk1"/>
              </a:buClr>
              <a:buSzPts val="600"/>
              <a:buFont typeface="Open Sans"/>
              <a:buChar char="•"/>
            </a:pPr>
            <a:r>
              <a:rPr lang="en" sz="600" i="1">
                <a:solidFill>
                  <a:schemeClr val="dk1"/>
                </a:solidFill>
                <a:latin typeface="Open Sans"/>
                <a:ea typeface="Open Sans"/>
                <a:cs typeface="Open Sans"/>
                <a:sym typeface="Open Sans"/>
              </a:rPr>
              <a:t>Cancel Product (CDH)</a:t>
            </a:r>
            <a:endParaRPr sz="600" i="1">
              <a:solidFill>
                <a:schemeClr val="dk1"/>
              </a:solidFill>
              <a:latin typeface="Open Sans"/>
              <a:ea typeface="Open Sans"/>
              <a:cs typeface="Open Sans"/>
              <a:sym typeface="Open Sans"/>
            </a:endParaRPr>
          </a:p>
        </p:txBody>
      </p:sp>
      <p:sp>
        <p:nvSpPr>
          <p:cNvPr id="4375" name="Google Shape;4375;p237"/>
          <p:cNvSpPr/>
          <p:nvPr/>
        </p:nvSpPr>
        <p:spPr>
          <a:xfrm>
            <a:off x="1754275" y="3346350"/>
            <a:ext cx="1463100" cy="399900"/>
          </a:xfrm>
          <a:prstGeom prst="roundRect">
            <a:avLst>
              <a:gd name="adj" fmla="val 16667"/>
            </a:avLst>
          </a:prstGeom>
          <a:solidFill>
            <a:srgbClr val="E7E7E7"/>
          </a:solidFill>
          <a:ln>
            <a:noFill/>
          </a:ln>
        </p:spPr>
        <p:txBody>
          <a:bodyPr spcFirstLastPara="1" wrap="square" lIns="18275" tIns="18275" rIns="18275" bIns="18275" anchor="t" anchorCtr="0">
            <a:noAutofit/>
          </a:bodyPr>
          <a:lstStyle/>
          <a:p>
            <a:pPr marL="0" lvl="0" indent="0" algn="l" rtl="0">
              <a:spcBef>
                <a:spcPts val="0"/>
              </a:spcBef>
              <a:spcAft>
                <a:spcPts val="0"/>
              </a:spcAft>
              <a:buNone/>
            </a:pPr>
            <a:r>
              <a:rPr lang="en" sz="700" b="1">
                <a:solidFill>
                  <a:schemeClr val="dk1"/>
                </a:solidFill>
                <a:latin typeface="Open Sans"/>
                <a:ea typeface="Open Sans"/>
                <a:cs typeface="Open Sans"/>
                <a:sym typeface="Open Sans"/>
              </a:rPr>
              <a:t>Product Cancellation -</a:t>
            </a:r>
            <a:r>
              <a:rPr lang="en" sz="700">
                <a:solidFill>
                  <a:schemeClr val="dk1"/>
                </a:solidFill>
                <a:latin typeface="Open Sans"/>
                <a:ea typeface="Open Sans"/>
                <a:cs typeface="Open Sans"/>
                <a:sym typeface="Open Sans"/>
              </a:rPr>
              <a:t> (TWN, I9, UC…..) </a:t>
            </a:r>
            <a:endParaRPr sz="600">
              <a:solidFill>
                <a:schemeClr val="dk1"/>
              </a:solidFill>
              <a:latin typeface="Open Sans"/>
              <a:ea typeface="Open Sans"/>
              <a:cs typeface="Open Sans"/>
              <a:sym typeface="Open Sans"/>
            </a:endParaRPr>
          </a:p>
          <a:p>
            <a:pPr marL="54864" marR="0" lvl="0" indent="0" algn="l" rtl="0">
              <a:lnSpc>
                <a:spcPct val="100000"/>
              </a:lnSpc>
              <a:spcBef>
                <a:spcPts val="300"/>
              </a:spcBef>
              <a:spcAft>
                <a:spcPts val="0"/>
              </a:spcAft>
              <a:buNone/>
            </a:pPr>
            <a:endParaRPr sz="600" i="1">
              <a:solidFill>
                <a:schemeClr val="dk1"/>
              </a:solidFill>
              <a:latin typeface="Open Sans"/>
              <a:ea typeface="Open Sans"/>
              <a:cs typeface="Open Sans"/>
              <a:sym typeface="Open Sans"/>
            </a:endParaRPr>
          </a:p>
        </p:txBody>
      </p:sp>
      <p:cxnSp>
        <p:nvCxnSpPr>
          <p:cNvPr id="4376" name="Google Shape;4376;p237"/>
          <p:cNvCxnSpPr/>
          <p:nvPr/>
        </p:nvCxnSpPr>
        <p:spPr>
          <a:xfrm flipH="1">
            <a:off x="2468850" y="3636200"/>
            <a:ext cx="3000" cy="599400"/>
          </a:xfrm>
          <a:prstGeom prst="straightConnector1">
            <a:avLst/>
          </a:prstGeom>
          <a:noFill/>
          <a:ln w="9525" cap="flat" cmpd="sng">
            <a:solidFill>
              <a:srgbClr val="5B6771"/>
            </a:solidFill>
            <a:prstDash val="solid"/>
            <a:round/>
            <a:headEnd type="oval" w="med" len="med"/>
            <a:tailEnd type="triangle" w="med" len="med"/>
          </a:ln>
        </p:spPr>
      </p:cxnSp>
      <p:sp>
        <p:nvSpPr>
          <p:cNvPr id="4377" name="Google Shape;4377;p237"/>
          <p:cNvSpPr txBox="1"/>
          <p:nvPr/>
        </p:nvSpPr>
        <p:spPr>
          <a:xfrm>
            <a:off x="781575" y="2065509"/>
            <a:ext cx="1259400" cy="77100"/>
          </a:xfrm>
          <a:prstGeom prst="rect">
            <a:avLst/>
          </a:prstGeom>
          <a:solidFill>
            <a:srgbClr val="FFFF00"/>
          </a:solidFill>
          <a:ln>
            <a:noFill/>
          </a:ln>
        </p:spPr>
        <p:txBody>
          <a:bodyPr spcFirstLastPara="1" wrap="square" lIns="0" tIns="0" rIns="0" bIns="0" anchor="t" anchorCtr="0">
            <a:spAutoFit/>
          </a:bodyPr>
          <a:lstStyle/>
          <a:p>
            <a:pPr marL="0" lvl="0" indent="0" algn="l" rtl="0">
              <a:spcBef>
                <a:spcPts val="0"/>
              </a:spcBef>
              <a:spcAft>
                <a:spcPts val="0"/>
              </a:spcAft>
              <a:buNone/>
            </a:pPr>
            <a:r>
              <a:rPr lang="en" sz="500" b="1">
                <a:solidFill>
                  <a:schemeClr val="dk1"/>
                </a:solidFill>
                <a:latin typeface="Open Sans"/>
                <a:ea typeface="Open Sans"/>
                <a:cs typeface="Open Sans"/>
                <a:sym typeface="Open Sans"/>
              </a:rPr>
              <a:t>Case Creation/Approval (Cancellation)</a:t>
            </a:r>
            <a:endParaRPr sz="500" b="1">
              <a:solidFill>
                <a:schemeClr val="dk1"/>
              </a:solidFill>
              <a:latin typeface="Open Sans"/>
              <a:ea typeface="Open Sans"/>
              <a:cs typeface="Open Sans"/>
              <a:sym typeface="Open Sans"/>
            </a:endParaRPr>
          </a:p>
        </p:txBody>
      </p:sp>
      <p:sp>
        <p:nvSpPr>
          <p:cNvPr id="4378" name="Google Shape;4378;p237"/>
          <p:cNvSpPr/>
          <p:nvPr/>
        </p:nvSpPr>
        <p:spPr>
          <a:xfrm>
            <a:off x="6792350" y="1483975"/>
            <a:ext cx="2075700" cy="327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i="1" u="sng">
                <a:solidFill>
                  <a:schemeClr val="dk1"/>
                </a:solidFill>
                <a:latin typeface="Open Sans"/>
                <a:ea typeface="Open Sans"/>
                <a:cs typeface="Open Sans"/>
                <a:sym typeface="Open Sans"/>
              </a:rPr>
              <a:t>Account Executive</a:t>
            </a:r>
            <a:endParaRPr sz="800" i="1">
              <a:solidFill>
                <a:schemeClr val="dk1"/>
              </a:solidFill>
              <a:latin typeface="Open Sans"/>
              <a:ea typeface="Open Sans"/>
              <a:cs typeface="Open Sans"/>
              <a:sym typeface="Open Sans"/>
            </a:endParaRPr>
          </a:p>
          <a:p>
            <a:pPr marL="0" lvl="0" indent="0" algn="l" rtl="0">
              <a:spcBef>
                <a:spcPts val="600"/>
              </a:spcBef>
              <a:spcAft>
                <a:spcPts val="0"/>
              </a:spcAft>
              <a:buNone/>
            </a:pPr>
            <a:r>
              <a:rPr lang="en" sz="800">
                <a:solidFill>
                  <a:schemeClr val="dk1"/>
                </a:solidFill>
                <a:latin typeface="Open Sans"/>
                <a:ea typeface="Open Sans"/>
                <a:cs typeface="Open Sans"/>
                <a:sym typeface="Open Sans"/>
              </a:rPr>
              <a:t>Eliminates emails to WSS team requesting for cancellations</a:t>
            </a:r>
            <a:endParaRPr sz="800">
              <a:solidFill>
                <a:schemeClr val="dk1"/>
              </a:solidFill>
              <a:latin typeface="Open Sans"/>
              <a:ea typeface="Open Sans"/>
              <a:cs typeface="Open Sans"/>
              <a:sym typeface="Open Sans"/>
            </a:endParaRPr>
          </a:p>
          <a:p>
            <a:pPr marL="0" lvl="0" indent="0" algn="l" rtl="0">
              <a:spcBef>
                <a:spcPts val="600"/>
              </a:spcBef>
              <a:spcAft>
                <a:spcPts val="0"/>
              </a:spcAft>
              <a:buNone/>
            </a:pPr>
            <a:r>
              <a:rPr lang="en" sz="800" b="1" u="sng">
                <a:solidFill>
                  <a:schemeClr val="dk1"/>
                </a:solidFill>
                <a:latin typeface="Open Sans"/>
                <a:ea typeface="Open Sans"/>
                <a:cs typeface="Open Sans"/>
                <a:sym typeface="Open Sans"/>
              </a:rPr>
              <a:t>WSS Team</a:t>
            </a:r>
            <a:endParaRPr sz="800" b="1" u="sng">
              <a:solidFill>
                <a:schemeClr val="dk1"/>
              </a:solidFill>
              <a:latin typeface="Open Sans"/>
              <a:ea typeface="Open Sans"/>
              <a:cs typeface="Open Sans"/>
              <a:sym typeface="Open Sans"/>
            </a:endParaRPr>
          </a:p>
          <a:p>
            <a:pPr marL="0" lvl="0" indent="0" algn="l" rtl="0">
              <a:spcBef>
                <a:spcPts val="600"/>
              </a:spcBef>
              <a:spcAft>
                <a:spcPts val="0"/>
              </a:spcAft>
              <a:buNone/>
            </a:pPr>
            <a:r>
              <a:rPr lang="en" sz="800">
                <a:solidFill>
                  <a:schemeClr val="dk1"/>
                </a:solidFill>
                <a:latin typeface="Open Sans"/>
                <a:ea typeface="Open Sans"/>
                <a:cs typeface="Open Sans"/>
                <a:sym typeface="Open Sans"/>
              </a:rPr>
              <a:t>Most manual activities have been automated. Manual checks will be limited to exception processing</a:t>
            </a:r>
            <a:endParaRPr sz="800">
              <a:solidFill>
                <a:schemeClr val="dk1"/>
              </a:solidFill>
              <a:latin typeface="Open Sans"/>
              <a:ea typeface="Open Sans"/>
              <a:cs typeface="Open Sans"/>
              <a:sym typeface="Open Sans"/>
            </a:endParaRPr>
          </a:p>
          <a:p>
            <a:pPr marL="0" lvl="0" indent="0" algn="l" rtl="0">
              <a:spcBef>
                <a:spcPts val="600"/>
              </a:spcBef>
              <a:spcAft>
                <a:spcPts val="0"/>
              </a:spcAft>
              <a:buNone/>
            </a:pPr>
            <a:r>
              <a:rPr lang="en" sz="800">
                <a:solidFill>
                  <a:schemeClr val="dk1"/>
                </a:solidFill>
                <a:latin typeface="Open Sans"/>
                <a:ea typeface="Open Sans"/>
                <a:cs typeface="Open Sans"/>
                <a:sym typeface="Open Sans"/>
              </a:rPr>
              <a:t>For e.g. </a:t>
            </a:r>
            <a:endParaRPr sz="800">
              <a:solidFill>
                <a:schemeClr val="dk1"/>
              </a:solidFill>
              <a:latin typeface="Open Sans"/>
              <a:ea typeface="Open Sans"/>
              <a:cs typeface="Open Sans"/>
              <a:sym typeface="Open Sans"/>
            </a:endParaRPr>
          </a:p>
          <a:p>
            <a:pPr marL="0" lvl="0" indent="0" algn="l" rtl="0">
              <a:spcBef>
                <a:spcPts val="600"/>
              </a:spcBef>
              <a:spcAft>
                <a:spcPts val="0"/>
              </a:spcAft>
              <a:buNone/>
            </a:pPr>
            <a:r>
              <a:rPr lang="en" sz="800">
                <a:solidFill>
                  <a:schemeClr val="dk1"/>
                </a:solidFill>
                <a:latin typeface="Open Sans"/>
                <a:ea typeface="Open Sans"/>
                <a:cs typeface="Open Sans"/>
                <a:sym typeface="Open Sans"/>
              </a:rPr>
              <a:t>Bad Data checks for TWN</a:t>
            </a:r>
            <a:endParaRPr sz="800">
              <a:solidFill>
                <a:schemeClr val="dk1"/>
              </a:solidFill>
              <a:latin typeface="Open Sans"/>
              <a:ea typeface="Open Sans"/>
              <a:cs typeface="Open Sans"/>
              <a:sym typeface="Open Sans"/>
            </a:endParaRPr>
          </a:p>
          <a:p>
            <a:pPr marL="0" lvl="0" indent="0" algn="l" rtl="0">
              <a:spcBef>
                <a:spcPts val="600"/>
              </a:spcBef>
              <a:spcAft>
                <a:spcPts val="0"/>
              </a:spcAft>
              <a:buNone/>
            </a:pPr>
            <a:r>
              <a:rPr lang="en" sz="800">
                <a:solidFill>
                  <a:schemeClr val="dk1"/>
                </a:solidFill>
                <a:latin typeface="Open Sans"/>
                <a:ea typeface="Open Sans"/>
                <a:cs typeface="Open Sans"/>
                <a:sym typeface="Open Sans"/>
              </a:rPr>
              <a:t>eVerify Account Deactivation for I9.</a:t>
            </a:r>
            <a:endParaRPr sz="800">
              <a:solidFill>
                <a:schemeClr val="dk1"/>
              </a:solidFill>
              <a:latin typeface="Open Sans"/>
              <a:ea typeface="Open Sans"/>
              <a:cs typeface="Open Sans"/>
              <a:sym typeface="Open Sans"/>
            </a:endParaRPr>
          </a:p>
          <a:p>
            <a:pPr marL="0" lvl="0" indent="0" algn="l" rtl="0">
              <a:spcBef>
                <a:spcPts val="600"/>
              </a:spcBef>
              <a:spcAft>
                <a:spcPts val="600"/>
              </a:spcAft>
              <a:buNone/>
            </a:pPr>
            <a:endParaRPr sz="800" b="1" i="1" u="sng">
              <a:solidFill>
                <a:schemeClr val="dk1"/>
              </a:solidFill>
              <a:latin typeface="Open Sans"/>
              <a:ea typeface="Open Sans"/>
              <a:cs typeface="Open Sans"/>
              <a:sym typeface="Open Sans"/>
            </a:endParaRPr>
          </a:p>
        </p:txBody>
      </p:sp>
      <p:sp>
        <p:nvSpPr>
          <p:cNvPr id="4379" name="Google Shape;4379;p237"/>
          <p:cNvSpPr/>
          <p:nvPr/>
        </p:nvSpPr>
        <p:spPr>
          <a:xfrm>
            <a:off x="6792350" y="1173475"/>
            <a:ext cx="2077200" cy="310500"/>
          </a:xfrm>
          <a:prstGeom prst="rect">
            <a:avLst/>
          </a:prstGeom>
          <a:solidFill>
            <a:schemeClr val="dk2"/>
          </a:solidFill>
          <a:ln>
            <a:noFill/>
          </a:ln>
        </p:spPr>
        <p:txBody>
          <a:bodyPr spcFirstLastPara="1" wrap="square" lIns="45700" tIns="45700" rIns="45700" bIns="45700" anchor="ctr" anchorCtr="0">
            <a:noAutofit/>
          </a:bodyPr>
          <a:lstStyle/>
          <a:p>
            <a:pPr marL="0" lvl="0" indent="0" algn="l" rtl="0">
              <a:spcBef>
                <a:spcPts val="0"/>
              </a:spcBef>
              <a:spcAft>
                <a:spcPts val="0"/>
              </a:spcAft>
              <a:buNone/>
            </a:pPr>
            <a:r>
              <a:rPr lang="en" sz="800" b="1">
                <a:solidFill>
                  <a:schemeClr val="lt1"/>
                </a:solidFill>
                <a:latin typeface="Open Sans"/>
                <a:ea typeface="Open Sans"/>
                <a:cs typeface="Open Sans"/>
                <a:sym typeface="Open Sans"/>
              </a:rPr>
              <a:t>Process Improvements by Process Role</a:t>
            </a:r>
            <a:endParaRPr sz="800" b="1">
              <a:solidFill>
                <a:schemeClr val="lt1"/>
              </a:solidFill>
              <a:latin typeface="Open Sans"/>
              <a:ea typeface="Open Sans"/>
              <a:cs typeface="Open Sans"/>
              <a:sym typeface="Open Sans"/>
            </a:endParaRPr>
          </a:p>
        </p:txBody>
      </p:sp>
      <p:sp>
        <p:nvSpPr>
          <p:cNvPr id="4380" name="Google Shape;4380;p237"/>
          <p:cNvSpPr/>
          <p:nvPr/>
        </p:nvSpPr>
        <p:spPr>
          <a:xfrm>
            <a:off x="6689452" y="1097278"/>
            <a:ext cx="180000" cy="180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Open Sans"/>
                <a:ea typeface="Open Sans"/>
                <a:cs typeface="Open Sans"/>
                <a:sym typeface="Open Sans"/>
              </a:rPr>
              <a:t>5</a:t>
            </a:r>
            <a:endParaRPr sz="800">
              <a:solidFill>
                <a:schemeClr val="dk1"/>
              </a:solidFill>
              <a:latin typeface="Open Sans"/>
              <a:ea typeface="Open Sans"/>
              <a:cs typeface="Open Sans"/>
              <a:sym typeface="Open Sans"/>
            </a:endParaRPr>
          </a:p>
        </p:txBody>
      </p:sp>
      <p:sp>
        <p:nvSpPr>
          <p:cNvPr id="4371" name="Google Shape;4371;p237"/>
          <p:cNvSpPr/>
          <p:nvPr/>
        </p:nvSpPr>
        <p:spPr>
          <a:xfrm>
            <a:off x="3301525" y="2244690"/>
            <a:ext cx="118500" cy="12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2022 EWS Theme">
  <a:themeElements>
    <a:clrScheme name="Custom 4">
      <a:dk1>
        <a:srgbClr val="5B6771"/>
      </a:dk1>
      <a:lt1>
        <a:srgbClr val="FFFFFF"/>
      </a:lt1>
      <a:dk2>
        <a:srgbClr val="5B6771"/>
      </a:dk2>
      <a:lt2>
        <a:srgbClr val="E7E7E7"/>
      </a:lt2>
      <a:accent1>
        <a:srgbClr val="9E1B32"/>
      </a:accent1>
      <a:accent2>
        <a:srgbClr val="007298"/>
      </a:accent2>
      <a:accent3>
        <a:srgbClr val="8FCA74"/>
      </a:accent3>
      <a:accent4>
        <a:srgbClr val="F4D467"/>
      </a:accent4>
      <a:accent5>
        <a:srgbClr val="F5864E"/>
      </a:accent5>
      <a:accent6>
        <a:srgbClr val="A3AAAD"/>
      </a:accent6>
      <a:hlink>
        <a:srgbClr val="00729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2 EWS Theme">
  <a:themeElements>
    <a:clrScheme name="Custom 4">
      <a:dk1>
        <a:srgbClr val="5B6771"/>
      </a:dk1>
      <a:lt1>
        <a:srgbClr val="FFFFFF"/>
      </a:lt1>
      <a:dk2>
        <a:srgbClr val="5B6771"/>
      </a:dk2>
      <a:lt2>
        <a:srgbClr val="E7E7E7"/>
      </a:lt2>
      <a:accent1>
        <a:srgbClr val="9E1B32"/>
      </a:accent1>
      <a:accent2>
        <a:srgbClr val="007298"/>
      </a:accent2>
      <a:accent3>
        <a:srgbClr val="8FCA74"/>
      </a:accent3>
      <a:accent4>
        <a:srgbClr val="F4D467"/>
      </a:accent4>
      <a:accent5>
        <a:srgbClr val="F5864E"/>
      </a:accent5>
      <a:accent6>
        <a:srgbClr val="A3AAAD"/>
      </a:accent6>
      <a:hlink>
        <a:srgbClr val="00729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28504</Words>
  <Application>Microsoft Office PowerPoint</Application>
  <PresentationFormat>On-screen Show (16:9)</PresentationFormat>
  <Paragraphs>5820</Paragraphs>
  <Slides>164</Slides>
  <Notes>164</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164</vt:i4>
      </vt:variant>
    </vt:vector>
  </HeadingPairs>
  <TitlesOfParts>
    <vt:vector size="178" baseType="lpstr">
      <vt:lpstr>Open Sans</vt:lpstr>
      <vt:lpstr>Noto Sans Symbols</vt:lpstr>
      <vt:lpstr>Georgia</vt:lpstr>
      <vt:lpstr>Century Gothic</vt:lpstr>
      <vt:lpstr>Questrial</vt:lpstr>
      <vt:lpstr>Calibri</vt:lpstr>
      <vt:lpstr>Open Sans Medium</vt:lpstr>
      <vt:lpstr>Arial Narrow</vt:lpstr>
      <vt:lpstr>Arial</vt:lpstr>
      <vt:lpstr>Source Sans Pro Light</vt:lpstr>
      <vt:lpstr>DM Sans</vt:lpstr>
      <vt:lpstr>2022 EWS Theme</vt:lpstr>
      <vt:lpstr>2022 EWS Theme</vt:lpstr>
      <vt:lpstr>Microsoft Excel Worksheet</vt:lpstr>
      <vt:lpstr>Project Accelerate - Employer Onboarding Strategy</vt:lpstr>
      <vt:lpstr>Agenda</vt:lpstr>
      <vt:lpstr>Executive Summary: Case for Change</vt:lpstr>
      <vt:lpstr>Key Strengths</vt:lpstr>
      <vt:lpstr>PowerPoint Presentation</vt:lpstr>
      <vt:lpstr>Key Opportunities and Solutions  Initiative: Enhanced Employer Onboarding Process - Multi-product/Multi-channel</vt:lpstr>
      <vt:lpstr>Key Opportunities and Solutions Initiative: Automate Employer Duplication Check Procedures</vt:lpstr>
      <vt:lpstr>Key Opportunities and Solutions Initiative: Improve quality of “Sales Opportunity Data”</vt:lpstr>
      <vt:lpstr>Key Opportunities and Solutions Initiative: Extend Rev Share Model for Alliances Cross Product </vt:lpstr>
      <vt:lpstr>Key Opportunities and Solutions Initiative: Establish Common Interaction Model For Employer Onboarding </vt:lpstr>
      <vt:lpstr>Key Opportunities and Solutions Initiative: Define Common Employer Offboarding Process - Multi-product/Multi-channel </vt:lpstr>
      <vt:lpstr>Direct Employer Onboarding – The future state  </vt:lpstr>
      <vt:lpstr>Alliance Employer Onboarding – The future state  </vt:lpstr>
      <vt:lpstr>PowerPoint Presentation</vt:lpstr>
      <vt:lpstr>Interaction model A cross functional structure where business, operations and technology work closely together </vt:lpstr>
      <vt:lpstr>Next Steps </vt:lpstr>
      <vt:lpstr>Target State and Implementation Roadmap</vt:lpstr>
      <vt:lpstr>Recommended Major Projects</vt:lpstr>
      <vt:lpstr>Enhanced Employer Onboarding Process Process Context</vt:lpstr>
      <vt:lpstr>Enhanced Employer Onboarding Process Logical Architecture</vt:lpstr>
      <vt:lpstr>Enhanced Employer Onboarding Process Logical Architecture</vt:lpstr>
      <vt:lpstr>Enhanced Employer Onboarding Process Logical Architecture - Information Flow Diagram for Direct Onboarding (TWN, I9 Cloud, UC Data, UCX)</vt:lpstr>
      <vt:lpstr>Enhanced Employer Onboarding Process Logical Architecture - Information Flow Diagram for Alliance Bulk Onboarding (without manual product implementation)</vt:lpstr>
      <vt:lpstr>Enhanced Employer Onboarding Process Logical Architecture - Information Flow Diagram for Alliance Bulk Onboarding UKG/OSV (TWN)</vt:lpstr>
      <vt:lpstr>Enhanced Employer Onboarding Process Logical Architecture - Information Flow Diagram for Alliance Onboarding UKG/OSV (TWN + UC) Long term Proposal</vt:lpstr>
      <vt:lpstr>Enhanced Employer Onboarding Process Logical Architecture - Information Flow Diagram for Alliance Bulk Onboarding (I9 Cloud)</vt:lpstr>
      <vt:lpstr>Enhanced Employer Onboarding Process Logical Architecture - Information Flow Diagram - Alliance Bulk Onboarding (I9 Cloud) Details</vt:lpstr>
      <vt:lpstr>Enhanced Employer Onboarding Process  Main Process (Employer Onboarding Process)</vt:lpstr>
      <vt:lpstr>Enhanced Employer Onboarding Process Main Process (Employer Onboarding Process) - Implementation Details</vt:lpstr>
      <vt:lpstr>Enhanced Employer Onboarding Process Main Process (Employer Onboarding Process) - Process Step (Lookup Employer)</vt:lpstr>
      <vt:lpstr>Enhanced Employer Onboarding Process Main Process (Employer Onboarding Process) - Process Step (Lookup Employer) - Implementation Details</vt:lpstr>
      <vt:lpstr>Enhanced Employer Onboarding Process Product Setup Common</vt:lpstr>
      <vt:lpstr>Enhanced Employer Onboarding Process Product Setup Common - Implementation Details</vt:lpstr>
      <vt:lpstr>Enhanced Employer Onboarding Process Product Setup Common - Implementation Details</vt:lpstr>
      <vt:lpstr>Enhanced Employer Onboarding Process Product Setup Common - Workfront Fields, Data Feed Changes</vt:lpstr>
      <vt:lpstr>Enhanced Employer Onboarding Process Product Setup - TWN Cloud Default Config</vt:lpstr>
      <vt:lpstr>Enhanced Employer Onboarding Process Product Setup - I9 Cloud Default Config</vt:lpstr>
      <vt:lpstr>Enhanced Employer Onboarding Process Product Setup - UC Service &amp; UC Data Default Config</vt:lpstr>
      <vt:lpstr>Enhanced Employer Onboarding Process Exception Process (EFX_ID Multiple Matches)</vt:lpstr>
      <vt:lpstr>Enhanced Employer Onboarding Process Exception Process (EFX_ID Multiple Matches) - Implementation Details</vt:lpstr>
      <vt:lpstr>Enhanced Employer Onboarding Process Alliance MCIF (ADP - TWN) Execution flow - Main Process</vt:lpstr>
      <vt:lpstr>Enhanced Employer Onboarding Process Alliance MCIF (ADP - TWN)  Execution flow - Employer Setup</vt:lpstr>
      <vt:lpstr>Enhanced Employer Onboarding Process Alliance MCIF (ADP - TWN)  Execution flow  - Product Set up Common</vt:lpstr>
      <vt:lpstr>Enhanced Employer Onboarding Process Alliance MCIF (ADP - TWN)  Execution flow  - Product Setup Config (TWN)</vt:lpstr>
      <vt:lpstr>Enhanced Employer Onboarding Process Alliance MCIF (ADP - TWN)  Execution flow  - Product Setup Common</vt:lpstr>
      <vt:lpstr>Enhanced Employer Onboarding Process Alliance MCIF (ADP - TWN)  Execution flow  - Employer Set up </vt:lpstr>
      <vt:lpstr>Enhanced Employer Onboarding Process Alliance MCIF (ADP - TWN)  Execution flow  - Main Process End</vt:lpstr>
      <vt:lpstr>Enhanced Employer Onboarding Process Alliance MCIF Execution flow (UKG/OSV - TWN) - Main Process</vt:lpstr>
      <vt:lpstr>Enhanced Employer Onboarding Process Alliance MCIF  Execution flow (UKG/OSV - TWN) - Employer Setup</vt:lpstr>
      <vt:lpstr>Enhanced Employer Onboarding Process Alliance MCIF  Execution flow (UKG/OSV - TWN) - Product Setup Common</vt:lpstr>
      <vt:lpstr>Enhanced Employer Onboarding Process Design - Alliance MCIF  Execution flow (UKG/OSV  - TWN) - Product Config Setup (TWN)  </vt:lpstr>
      <vt:lpstr>Enhanced Employer Onboarding Process Alliance MCIF  Execution flow (UKG/OSV - TWN) - Product Setup Common</vt:lpstr>
      <vt:lpstr>Enhanced Employer Onboarding Process Alliance MCIF  Execution flow (UKG/OSV - TWN) - Employer Setup</vt:lpstr>
      <vt:lpstr>Enhanced Employer Onboarding Process Alliance MCIF (UKG/OSV - TWN)  Execution flow - Main Process End</vt:lpstr>
      <vt:lpstr>Enhance Common Employer Onboarding Process Direct Processing TWN Execution flow - Main Process</vt:lpstr>
      <vt:lpstr>Enhanced Employer Onboarding Process Direct Onboarding TWN Execution flow  - Employer Setup</vt:lpstr>
      <vt:lpstr>Enhanced Employer Onboarding Process Direct Onboarding TWN Execution flow  - Product Setup Common</vt:lpstr>
      <vt:lpstr>Enhanced Employer Onboarding Process Direct Onboarding Execution flow  - Product Config Setup (TWN)</vt:lpstr>
      <vt:lpstr>Enhanced Employer Onboarding Process Direct Onboarding Execution flow - Product Setup Common</vt:lpstr>
      <vt:lpstr>Enhanced Employer Onboarding Process Direct Onboarding TWN Execution flow - Employer Setup</vt:lpstr>
      <vt:lpstr>Enhanced Employer Onboarding Process Direct Onboarding TWN Execution flow - Main Process End</vt:lpstr>
      <vt:lpstr>Enhanced Employer Onboarding Process Summary of changes/enhancements</vt:lpstr>
      <vt:lpstr>Enhanced Employer Onboarding Process Summary of changes/enhancements</vt:lpstr>
      <vt:lpstr>Enhanced Employer Onboarding Process Plan</vt:lpstr>
      <vt:lpstr>Enhanced Employer Onboarding Process Plan</vt:lpstr>
      <vt:lpstr>Enhanced Employer Onboarding Process Automated Document Validation and Management (Potential Future Use case)</vt:lpstr>
      <vt:lpstr>Recommended Major Projects</vt:lpstr>
      <vt:lpstr>Automate Employer Deduplication Procedures Process Context</vt:lpstr>
      <vt:lpstr>Automate Employer Deduplication Procedures Scenario 2 - “Switching Alliances”</vt:lpstr>
      <vt:lpstr>Automate Employer Deduplication Procedures Component Interaction Diagram</vt:lpstr>
      <vt:lpstr>Automate Employer Deduplication Procedures Component Description</vt:lpstr>
      <vt:lpstr>Automate Employer Deduplication Procedures Component - Check Duplicate Employer Product Subscription</vt:lpstr>
      <vt:lpstr>Automate Employer Deduplication Procedures Component - Temp to Permanent EFX_ID Event Listener</vt:lpstr>
      <vt:lpstr>Automate Employer Deduplication Procedures Duplicate Product Subscription Review SubProcess</vt:lpstr>
      <vt:lpstr>Automate Employer Deduplication Procedures Common Duplicate Product Subscription Review Process - Implementation Details</vt:lpstr>
      <vt:lpstr>Automate Employer Deduplication Procedures Summary of changes/enhancements</vt:lpstr>
      <vt:lpstr>Automate Employer Deduplication Procedures Plan</vt:lpstr>
      <vt:lpstr>Recommended Major Projects</vt:lpstr>
      <vt:lpstr>Improve quality of “Sales Opportunity Data” Process Context</vt:lpstr>
      <vt:lpstr>Improve quality of “Sales Opportunity Data” Logical Architecture Context</vt:lpstr>
      <vt:lpstr>Improve quality of “Sales Opportunity Data” Proposed Process Changes</vt:lpstr>
      <vt:lpstr>Improve quality of “Sales Opportunity Data” Improve Salesforce Data Quality Process - Implementation Details</vt:lpstr>
      <vt:lpstr>Improve quality of “Sales Opportunity Data” Summary of changes/enhancements</vt:lpstr>
      <vt:lpstr>Improve quality of “Sales Opportunity Data” Plan</vt:lpstr>
      <vt:lpstr>Recommended Major Projects</vt:lpstr>
      <vt:lpstr>Rev Share Automated Process</vt:lpstr>
      <vt:lpstr>Next Steps</vt:lpstr>
      <vt:lpstr>Recommended Major Projects</vt:lpstr>
      <vt:lpstr>Interaction Model A cross functional structure where business, operations and technology work closely together</vt:lpstr>
      <vt:lpstr>Interaction Model</vt:lpstr>
      <vt:lpstr>Communication Strategy</vt:lpstr>
      <vt:lpstr>Communication Strategy Adoption Curve</vt:lpstr>
      <vt:lpstr>Voice of Associates &amp; Operations (feedback)</vt:lpstr>
      <vt:lpstr>Operational Model with metrics</vt:lpstr>
      <vt:lpstr>Standardized Document Management</vt:lpstr>
      <vt:lpstr>Recommended Major Projects</vt:lpstr>
      <vt:lpstr>Enhance Employer Offboarding Process Process Context</vt:lpstr>
      <vt:lpstr>Enhance Employer Offboarding Process Logical Architecture</vt:lpstr>
      <vt:lpstr>Enhance Employer Offboarding Process Logical Architecture - Information Flow Diagram for Direct Offboarding (TWN, I9 Cloud, UC Data, UCX)</vt:lpstr>
      <vt:lpstr>Enhance Employer Offboarding Process Logical Architecture - Information Flow Diagram for Alliance Offboarding </vt:lpstr>
      <vt:lpstr>Enhance Employer Offboarding Process Main Process </vt:lpstr>
      <vt:lpstr>Enhance Employer Offboarding Process Main Process - Implementation Details</vt:lpstr>
      <vt:lpstr>Enhance Employer Offboarding Process Main Process - Implementation Details (Open Items)</vt:lpstr>
      <vt:lpstr>Enhance Employer Offboarding Process TWN Cancellation Subprocess</vt:lpstr>
      <vt:lpstr>Enhance Employer Offboarding Process TWN Cancellation Subprocess - Implementation Details</vt:lpstr>
      <vt:lpstr>Enhance Employer Offboarding Process I9 Cloud Cancellation Subprocess</vt:lpstr>
      <vt:lpstr>Enhance Employer Offboarding Process TWN Cancellation Subprocess - Implementation Details</vt:lpstr>
      <vt:lpstr>Enhance Employer Offboarding Process Summary of changes/enhancements</vt:lpstr>
      <vt:lpstr>Enhance Employer Offboarding Process Plan</vt:lpstr>
      <vt:lpstr>Enhance Employer Offboarding Process Plan</vt:lpstr>
      <vt:lpstr>Implementation Roadmap</vt:lpstr>
      <vt:lpstr>PowerPoint Presentation</vt:lpstr>
      <vt:lpstr>Appendix A: Current State Assessment</vt:lpstr>
      <vt:lpstr>Current State -TWN Alliance Employer Onboarding Platform Process Map</vt:lpstr>
      <vt:lpstr>Alliance New Employer Onboarding (TWN) Pain points &amp; Root Cause</vt:lpstr>
      <vt:lpstr>Alliance New Employer Onboarding (TWN) Pain points &amp; Root Cause</vt:lpstr>
      <vt:lpstr>Alliance (UKG/OSV) New Employer Onboarding (TWN) Process Map</vt:lpstr>
      <vt:lpstr>Alliance (UKG/OSV) New Employer Onboarding (TWN) Pain points &amp; Root Cause</vt:lpstr>
      <vt:lpstr>Alliance (UKG/OSV) New Employer Onboarding (TWN) Pain points &amp; Root Cause</vt:lpstr>
      <vt:lpstr>Direct New Employer Onboarding (TWN) Process Map</vt:lpstr>
      <vt:lpstr>Alliance Cancellations (TWN) Pain points &amp; Root Cause</vt:lpstr>
      <vt:lpstr>Direct New Employer Onboarding (TWN) Pain points &amp; Root Cause</vt:lpstr>
      <vt:lpstr>Direct New Employer Onboarding (TWN) Pain points &amp; Root Cause</vt:lpstr>
      <vt:lpstr>Direct New Employer Onboarding (TWN) Pain points &amp; Root Cause</vt:lpstr>
      <vt:lpstr>Direct New Employer Onboarding (TWN) Pain points &amp; Root Cause</vt:lpstr>
      <vt:lpstr>Direct New Employer Onboarding (TWN) Pain points &amp; Root Cause</vt:lpstr>
      <vt:lpstr>Direct New Employer Onboarding (TWN) Pain points &amp; Root Cause</vt:lpstr>
      <vt:lpstr>Direct New Employer Onboarding (TWN) Pain points &amp; Root Cause</vt:lpstr>
      <vt:lpstr>Direct New Employer Onboarding (TWN) Pain points &amp; Root Cause</vt:lpstr>
      <vt:lpstr>Direct New Employer Onboarding (UC Only) Pain points &amp; Root Cause</vt:lpstr>
      <vt:lpstr>Alliance Cancellations (TWN) Process Map</vt:lpstr>
      <vt:lpstr>Alliance Cancellations (TWN) Pain points &amp; Root Cause</vt:lpstr>
      <vt:lpstr>Alliance Cancellations (TWN) Pain points &amp; Root Cause</vt:lpstr>
      <vt:lpstr>Direct Cancellations (TWN) Process Map</vt:lpstr>
      <vt:lpstr>Direct Cancellations (TWN) Pain points &amp; Root Cause</vt:lpstr>
      <vt:lpstr>Direct Cancellations (I9 On-prem) Process Map</vt:lpstr>
      <vt:lpstr>Direct Cancellations (I9 On-prem) Pain points &amp; Root Cause</vt:lpstr>
      <vt:lpstr>Direct Cancellations (I9 On-prem) Pain points &amp; Root Cause</vt:lpstr>
      <vt:lpstr>Process Governance</vt:lpstr>
      <vt:lpstr>Appendix B: Solution Prioritization </vt:lpstr>
      <vt:lpstr>Prioritization Framework</vt:lpstr>
      <vt:lpstr>Potential Solutions</vt:lpstr>
      <vt:lpstr>Potential Solutions</vt:lpstr>
      <vt:lpstr>Potential Solutions</vt:lpstr>
      <vt:lpstr>Potential Solutions</vt:lpstr>
      <vt:lpstr>Potential Solutions</vt:lpstr>
      <vt:lpstr>Potential Solutions</vt:lpstr>
      <vt:lpstr>Potential Solutions Prioritization</vt:lpstr>
      <vt:lpstr>Employer Onboarding Cost Estimation</vt:lpstr>
      <vt:lpstr>Appendix C: Approach</vt:lpstr>
      <vt:lpstr>Assessment Approach (TWN, I9 and UC for Direct &amp; Alliance)</vt:lpstr>
      <vt:lpstr>Focus Areas and Key Participants</vt:lpstr>
      <vt:lpstr>Risks and Mitigation</vt:lpstr>
      <vt:lpstr>Employer Onboarding Cost Estimation Breakdown</vt:lpstr>
      <vt:lpstr>Employer Onboarding Cost Estimation Breakdown</vt:lpstr>
      <vt:lpstr>Employer Onboarding Components Complexity details</vt:lpstr>
      <vt:lpstr>Employer Onboarding Components Complexity details</vt:lpstr>
      <vt:lpstr>Employer Onboarding Components Complexity details</vt:lpstr>
      <vt:lpstr>Employer Onboarding Execution details</vt:lpstr>
      <vt:lpstr>Employer Onboarding Components Complexity details</vt:lpstr>
      <vt:lpstr>Appendix D:  Glossary</vt:lpstr>
      <vt:lpstr>Glossary</vt:lpstr>
      <vt:lpstr>Thank you</vt:lpstr>
      <vt:lpstr>ER Code Design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Accelerate - Employer Onboarding Strategy</dc:title>
  <cp:lastModifiedBy>Shiby Surendranath (US)</cp:lastModifiedBy>
  <cp:revision>1</cp:revision>
  <dcterms:modified xsi:type="dcterms:W3CDTF">2022-08-04T21:07:50Z</dcterms:modified>
</cp:coreProperties>
</file>